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77" r:id="rId6"/>
    <p:sldId id="260" r:id="rId7"/>
    <p:sldId id="261" r:id="rId8"/>
    <p:sldId id="262" r:id="rId9"/>
    <p:sldId id="263" r:id="rId10"/>
    <p:sldId id="264" r:id="rId11"/>
    <p:sldId id="265" r:id="rId12"/>
    <p:sldId id="266" r:id="rId13"/>
    <p:sldId id="267" r:id="rId14"/>
    <p:sldId id="283" r:id="rId15"/>
    <p:sldId id="282" r:id="rId16"/>
    <p:sldId id="269" r:id="rId17"/>
    <p:sldId id="270" r:id="rId18"/>
    <p:sldId id="271" r:id="rId19"/>
    <p:sldId id="272" r:id="rId20"/>
    <p:sldId id="273" r:id="rId21"/>
    <p:sldId id="274" r:id="rId22"/>
    <p:sldId id="275" r:id="rId23"/>
    <p:sldId id="276" r:id="rId24"/>
    <p:sldId id="279" r:id="rId25"/>
    <p:sldId id="280" r:id="rId26"/>
    <p:sldId id="281"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94708" autoAdjust="0"/>
  </p:normalViewPr>
  <p:slideViewPr>
    <p:cSldViewPr>
      <p:cViewPr>
        <p:scale>
          <a:sx n="60" d="100"/>
          <a:sy n="60" d="100"/>
        </p:scale>
        <p:origin x="-654"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732540-CB37-411A-869C-B82CAB9392B4}" type="datetimeFigureOut">
              <a:rPr lang="es-MX" smtClean="0"/>
              <a:pPr/>
              <a:t>18/04/2012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AED14A9-7FF6-47B2-834D-794B0743D762}" type="slidenum">
              <a:rPr lang="es-MX" smtClean="0"/>
              <a:pPr/>
              <a:t>‹Nº›</a:t>
            </a:fld>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http://www.cace.chiapas.gob.mx/img/banner.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32540-CB37-411A-869C-B82CAB9392B4}" type="datetimeFigureOut">
              <a:rPr lang="es-MX" smtClean="0"/>
              <a:pPr/>
              <a:t>18/04/2012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D14A9-7FF6-47B2-834D-794B0743D762}" type="slidenum">
              <a:rPr lang="es-MX" smtClean="0"/>
              <a:pPr/>
              <a:t>‹Nº›</a:t>
            </a:fld>
            <a:endParaRPr lang="es-MX"/>
          </a:p>
        </p:txBody>
      </p:sp>
      <p:pic>
        <p:nvPicPr>
          <p:cNvPr id="7" name="Picture 2" descr="http://www.cace.chiapas.gob.mx/img/banner.png"/>
          <p:cNvPicPr>
            <a:picLocks noChangeAspect="1" noChangeArrowheads="1"/>
          </p:cNvPicPr>
          <p:nvPr userDrawn="1"/>
        </p:nvPicPr>
        <p:blipFill>
          <a:blip r:embed="rId13" r:link="rId14"/>
          <a:srcRect/>
          <a:stretch>
            <a:fillRect/>
          </a:stretch>
        </p:blipFill>
        <p:spPr bwMode="auto">
          <a:xfrm>
            <a:off x="0" y="0"/>
            <a:ext cx="9144000" cy="1595438"/>
          </a:xfrm>
          <a:prstGeom prst="rect">
            <a:avLst/>
          </a:prstGeom>
          <a:noFill/>
          <a:ln w="9525">
            <a:noFill/>
            <a:miter lim="800000"/>
            <a:headEnd/>
            <a:tailEnd/>
          </a:ln>
        </p:spPr>
      </p:pic>
      <p:pic>
        <p:nvPicPr>
          <p:cNvPr id="8" name="Picture 4" descr="http://www.cace.chiapas.gob.mx/img/pie.png"/>
          <p:cNvPicPr>
            <a:picLocks noChangeAspect="1" noChangeArrowheads="1"/>
          </p:cNvPicPr>
          <p:nvPr userDrawn="1"/>
        </p:nvPicPr>
        <p:blipFill>
          <a:blip r:embed="rId15"/>
          <a:srcRect/>
          <a:stretch>
            <a:fillRect/>
          </a:stretch>
        </p:blipFill>
        <p:spPr bwMode="auto">
          <a:xfrm>
            <a:off x="0" y="5200673"/>
            <a:ext cx="9144000" cy="165735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slide" Target="slide23.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slide" Target="slide24.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Grp="1" noChangeArrowheads="1"/>
          </p:cNvSpPr>
          <p:nvPr>
            <p:ph type="ctrTitle"/>
          </p:nvPr>
        </p:nvSpPr>
        <p:spPr bwMode="auto">
          <a:xfrm>
            <a:off x="3929057" y="4929198"/>
            <a:ext cx="4929223" cy="1000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s-MX" sz="1800" b="1" dirty="0" smtClean="0">
                <a:latin typeface="Tahoma" pitchFamily="34" charset="0"/>
              </a:rPr>
              <a:t>SISTEMA INTEGRAL DE </a:t>
            </a:r>
            <a:br>
              <a:rPr lang="es-MX" sz="1800" b="1" dirty="0" smtClean="0">
                <a:latin typeface="Tahoma" pitchFamily="34" charset="0"/>
              </a:rPr>
            </a:br>
            <a:r>
              <a:rPr lang="es-MX" sz="1800" b="1" dirty="0" smtClean="0">
                <a:latin typeface="Tahoma" pitchFamily="34" charset="0"/>
              </a:rPr>
              <a:t>ADMINISTRACIÓN HACENDARIA MUNICIPAL (SIAHM)</a:t>
            </a:r>
          </a:p>
        </p:txBody>
      </p:sp>
      <p:sp>
        <p:nvSpPr>
          <p:cNvPr id="8" name="Text Box 17"/>
          <p:cNvSpPr txBox="1">
            <a:spLocks noGrp="1" noChangeArrowheads="1"/>
          </p:cNvSpPr>
          <p:nvPr>
            <p:ph type="subTitle" idx="1"/>
          </p:nvPr>
        </p:nvSpPr>
        <p:spPr bwMode="auto">
          <a:xfrm>
            <a:off x="642910" y="2285992"/>
            <a:ext cx="7429552" cy="2071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a:defRPr sz="3200">
                <a:solidFill>
                  <a:schemeClr val="tx1"/>
                </a:solidFill>
                <a:latin typeface="Arial" charset="0"/>
              </a:defRPr>
            </a:lvl1pPr>
            <a:lvl2pPr marL="457200" algn="ctr">
              <a:defRPr sz="2800">
                <a:solidFill>
                  <a:schemeClr val="tx1"/>
                </a:solidFill>
                <a:latin typeface="Arial" charset="0"/>
              </a:defRPr>
            </a:lvl2pPr>
            <a:lvl3pPr algn="ctr">
              <a:defRPr sz="2400">
                <a:solidFill>
                  <a:schemeClr val="tx1"/>
                </a:solidFill>
                <a:latin typeface="Arial" charset="0"/>
              </a:defRPr>
            </a:lvl3pPr>
            <a:lvl4pPr algn="ctr">
              <a:defRPr sz="2000">
                <a:solidFill>
                  <a:schemeClr val="tx1"/>
                </a:solidFill>
                <a:latin typeface="Arial" charset="0"/>
              </a:defRPr>
            </a:lvl4pPr>
            <a:lvl5pPr algn="ctr">
              <a:defRPr sz="2000">
                <a:solidFill>
                  <a:schemeClr val="tx1"/>
                </a:solidFill>
                <a:latin typeface="Arial" charset="0"/>
              </a:defRPr>
            </a:lvl5pPr>
            <a:lvl6pPr algn="ctr" eaLnBrk="0" hangingPunct="0">
              <a:defRPr sz="2000">
                <a:solidFill>
                  <a:schemeClr val="tx1"/>
                </a:solidFill>
                <a:latin typeface="Arial" charset="0"/>
              </a:defRPr>
            </a:lvl6pPr>
            <a:lvl7pPr algn="ctr" eaLnBrk="0" hangingPunct="0">
              <a:defRPr sz="2000">
                <a:solidFill>
                  <a:schemeClr val="tx1"/>
                </a:solidFill>
                <a:latin typeface="Arial" charset="0"/>
              </a:defRPr>
            </a:lvl7pPr>
            <a:lvl8pPr algn="ctr" eaLnBrk="0" hangingPunct="0">
              <a:defRPr sz="2000">
                <a:solidFill>
                  <a:schemeClr val="tx1"/>
                </a:solidFill>
                <a:latin typeface="Arial" charset="0"/>
              </a:defRPr>
            </a:lvl8pPr>
            <a:lvl9pPr algn="ctr" eaLnBrk="0" hangingPunct="0">
              <a:defRPr sz="2000">
                <a:solidFill>
                  <a:schemeClr val="tx1"/>
                </a:solidFill>
                <a:latin typeface="Arial" charset="0"/>
              </a:defRPr>
            </a:lvl9pPr>
          </a:lstStyle>
          <a:p>
            <a:pPr lvl="1" eaLnBrk="1" hangingPunct="1">
              <a:spcBef>
                <a:spcPts val="0"/>
              </a:spcBef>
              <a:buClrTx/>
              <a:buSzTx/>
            </a:pPr>
            <a:r>
              <a:rPr lang="es-MX" sz="3200" b="1" dirty="0" smtClean="0">
                <a:latin typeface="Tahoma" pitchFamily="34" charset="0"/>
              </a:rPr>
              <a:t>AVANCES EN LA</a:t>
            </a:r>
          </a:p>
          <a:p>
            <a:pPr lvl="1" eaLnBrk="1" hangingPunct="1">
              <a:spcBef>
                <a:spcPts val="0"/>
              </a:spcBef>
              <a:buClrTx/>
              <a:buSzTx/>
            </a:pPr>
            <a:r>
              <a:rPr lang="es-MX" sz="3200" b="1" dirty="0" smtClean="0">
                <a:latin typeface="Tahoma" pitchFamily="34" charset="0"/>
              </a:rPr>
              <a:t> ARMONIZACIÓN CONTABLE</a:t>
            </a:r>
          </a:p>
          <a:p>
            <a:pPr lvl="1" eaLnBrk="1" hangingPunct="1">
              <a:spcBef>
                <a:spcPts val="0"/>
              </a:spcBef>
              <a:buClrTx/>
              <a:buSzTx/>
            </a:pPr>
            <a:r>
              <a:rPr lang="es-MX" sz="3200" b="1" dirty="0" smtClean="0">
                <a:latin typeface="Tahoma" pitchFamily="34" charset="0"/>
              </a:rPr>
              <a:t> MUNICIPAL</a:t>
            </a:r>
            <a:endParaRPr lang="es-ES" sz="3200" b="1" dirty="0">
              <a:latin typeface="Tahoma" pitchFamily="34" charset="0"/>
            </a:endParaRPr>
          </a:p>
        </p:txBody>
      </p:sp>
      <p:sp>
        <p:nvSpPr>
          <p:cNvPr id="2" name="1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ctrTitle"/>
          </p:nvPr>
        </p:nvSpPr>
        <p:spPr bwMode="auto">
          <a:xfrm>
            <a:off x="1864196" y="1254530"/>
            <a:ext cx="5904656" cy="360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eaLnBrk="1" hangingPunct="1"/>
            <a:r>
              <a:rPr lang="es-MX" sz="2000" b="1" dirty="0" smtClean="0">
                <a:latin typeface="Tahoma" pitchFamily="34" charset="0"/>
              </a:rPr>
              <a:t>CLASIFICADOR FUNCIONAL DEL GASTO</a:t>
            </a:r>
          </a:p>
        </p:txBody>
      </p:sp>
      <p:graphicFrame>
        <p:nvGraphicFramePr>
          <p:cNvPr id="5" name="4 Tabla"/>
          <p:cNvGraphicFramePr>
            <a:graphicFrameLocks noGrp="1"/>
          </p:cNvGraphicFramePr>
          <p:nvPr>
            <p:extLst>
              <p:ext uri="{D42A27DB-BD31-4B8C-83A1-F6EECF244321}">
                <p14:modId xmlns:p14="http://schemas.microsoft.com/office/powerpoint/2010/main" val="1190314155"/>
              </p:ext>
            </p:extLst>
          </p:nvPr>
        </p:nvGraphicFramePr>
        <p:xfrm>
          <a:off x="428596" y="1857364"/>
          <a:ext cx="8429684" cy="4535712"/>
        </p:xfrm>
        <a:graphic>
          <a:graphicData uri="http://schemas.openxmlformats.org/drawingml/2006/table">
            <a:tbl>
              <a:tblPr>
                <a:tableStyleId>{68D230F3-CF80-4859-8CE7-A43EE81993B5}</a:tableStyleId>
              </a:tblPr>
              <a:tblGrid>
                <a:gridCol w="822735"/>
                <a:gridCol w="718523"/>
                <a:gridCol w="1036365"/>
                <a:gridCol w="881786"/>
                <a:gridCol w="1197892"/>
                <a:gridCol w="801892"/>
                <a:gridCol w="2970491"/>
              </a:tblGrid>
              <a:tr h="116050">
                <a:tc>
                  <a:txBody>
                    <a:bodyPr/>
                    <a:lstStyle/>
                    <a:p>
                      <a:pPr algn="ctr" fontAlgn="ctr"/>
                      <a:r>
                        <a:rPr lang="es-MX" sz="1200" b="1" u="none" strike="noStrike" dirty="0" smtClean="0">
                          <a:effectLst/>
                          <a:latin typeface="Tahoma" pitchFamily="34" charset="0"/>
                          <a:cs typeface="Tahoma" pitchFamily="34" charset="0"/>
                        </a:rPr>
                        <a:t>Finalidad</a:t>
                      </a:r>
                      <a:endParaRPr lang="es-MX" sz="1200" b="1" i="0" u="none" strike="noStrike" dirty="0">
                        <a:effectLst/>
                        <a:latin typeface="Tahoma" pitchFamily="34" charset="0"/>
                        <a:cs typeface="Tahoma" pitchFamily="34" charset="0"/>
                      </a:endParaRPr>
                    </a:p>
                  </a:txBody>
                  <a:tcPr marL="6108" marR="6108" marT="6108" marB="0" anchor="ctr"/>
                </a:tc>
                <a:tc>
                  <a:txBody>
                    <a:bodyPr/>
                    <a:lstStyle/>
                    <a:p>
                      <a:pPr algn="ctr" fontAlgn="ctr"/>
                      <a:r>
                        <a:rPr lang="es-MX" sz="1200" b="1" u="none" strike="noStrike" dirty="0" smtClean="0">
                          <a:effectLst/>
                          <a:latin typeface="Tahoma" pitchFamily="34" charset="0"/>
                          <a:cs typeface="Tahoma" pitchFamily="34" charset="0"/>
                        </a:rPr>
                        <a:t>Función</a:t>
                      </a:r>
                      <a:endParaRPr lang="es-MX" sz="1200" b="1" i="0" u="none" strike="noStrike" dirty="0">
                        <a:effectLst/>
                        <a:latin typeface="Tahoma" pitchFamily="34" charset="0"/>
                        <a:cs typeface="Tahoma" pitchFamily="34" charset="0"/>
                      </a:endParaRPr>
                    </a:p>
                  </a:txBody>
                  <a:tcPr marL="6108" marR="6108" marT="6108" marB="0" anchor="ctr"/>
                </a:tc>
                <a:tc>
                  <a:txBody>
                    <a:bodyPr/>
                    <a:lstStyle/>
                    <a:p>
                      <a:pPr algn="ctr" fontAlgn="ctr"/>
                      <a:r>
                        <a:rPr lang="es-MX" sz="1200" b="1" u="none" strike="noStrike" dirty="0" err="1" smtClean="0">
                          <a:effectLst/>
                          <a:latin typeface="Tahoma" pitchFamily="34" charset="0"/>
                          <a:cs typeface="Tahoma" pitchFamily="34" charset="0"/>
                        </a:rPr>
                        <a:t>SubFunción</a:t>
                      </a:r>
                      <a:endParaRPr lang="es-MX" sz="1200" b="1" i="0" u="none" strike="noStrike" dirty="0">
                        <a:effectLst/>
                        <a:latin typeface="Tahoma" pitchFamily="34" charset="0"/>
                        <a:cs typeface="Tahoma" pitchFamily="34" charset="0"/>
                      </a:endParaRPr>
                    </a:p>
                  </a:txBody>
                  <a:tcPr marL="6108" marR="6108" marT="6108" marB="0" anchor="ctr"/>
                </a:tc>
                <a:tc>
                  <a:txBody>
                    <a:bodyPr/>
                    <a:lstStyle/>
                    <a:p>
                      <a:pPr algn="ctr" fontAlgn="ctr"/>
                      <a:r>
                        <a:rPr lang="es-MX" sz="1200" b="1" u="none" strike="noStrike" dirty="0" smtClean="0">
                          <a:effectLst/>
                          <a:latin typeface="Tahoma" pitchFamily="34" charset="0"/>
                          <a:cs typeface="Tahoma" pitchFamily="34" charset="0"/>
                        </a:rPr>
                        <a:t>Programa</a:t>
                      </a:r>
                      <a:endParaRPr lang="es-MX" sz="1200" b="1" i="0" u="none" strike="noStrike" dirty="0">
                        <a:effectLst/>
                        <a:latin typeface="Tahoma" pitchFamily="34" charset="0"/>
                        <a:cs typeface="Tahoma" pitchFamily="34" charset="0"/>
                      </a:endParaRPr>
                    </a:p>
                  </a:txBody>
                  <a:tcPr marL="6108" marR="6108" marT="6108" marB="0" anchor="ctr"/>
                </a:tc>
                <a:tc>
                  <a:txBody>
                    <a:bodyPr/>
                    <a:lstStyle/>
                    <a:p>
                      <a:pPr algn="ctr" fontAlgn="ctr"/>
                      <a:r>
                        <a:rPr lang="es-MX" sz="1200" b="1" u="none" strike="noStrike" dirty="0" err="1" smtClean="0">
                          <a:effectLst/>
                          <a:latin typeface="Tahoma" pitchFamily="34" charset="0"/>
                          <a:cs typeface="Tahoma" pitchFamily="34" charset="0"/>
                        </a:rPr>
                        <a:t>SupPrograma</a:t>
                      </a:r>
                      <a:endParaRPr lang="es-MX" sz="1200" b="1" i="0" u="none" strike="noStrike" dirty="0">
                        <a:effectLst/>
                        <a:latin typeface="Tahoma" pitchFamily="34" charset="0"/>
                        <a:cs typeface="Tahoma" pitchFamily="34" charset="0"/>
                      </a:endParaRPr>
                    </a:p>
                  </a:txBody>
                  <a:tcPr marL="6108" marR="6108" marT="6108" marB="0" anchor="ctr"/>
                </a:tc>
                <a:tc>
                  <a:txBody>
                    <a:bodyPr/>
                    <a:lstStyle/>
                    <a:p>
                      <a:pPr algn="ctr" fontAlgn="ctr"/>
                      <a:r>
                        <a:rPr lang="es-MX" sz="1200" b="1" u="none" strike="noStrike" dirty="0" smtClean="0">
                          <a:effectLst/>
                          <a:latin typeface="Tahoma" pitchFamily="34" charset="0"/>
                          <a:cs typeface="Tahoma" pitchFamily="34" charset="0"/>
                        </a:rPr>
                        <a:t>Proyecto</a:t>
                      </a:r>
                      <a:endParaRPr lang="es-MX" sz="1200" b="1" i="0" u="none" strike="noStrike" dirty="0">
                        <a:effectLst/>
                        <a:latin typeface="Tahoma" pitchFamily="34" charset="0"/>
                        <a:cs typeface="Tahoma" pitchFamily="34" charset="0"/>
                      </a:endParaRPr>
                    </a:p>
                  </a:txBody>
                  <a:tcPr marL="6108" marR="6108" marT="6108" marB="0" anchor="ctr"/>
                </a:tc>
                <a:tc>
                  <a:txBody>
                    <a:bodyPr/>
                    <a:lstStyle/>
                    <a:p>
                      <a:pPr algn="l" fontAlgn="b"/>
                      <a:r>
                        <a:rPr lang="es-MX" sz="1200" b="1" u="none" strike="noStrike" dirty="0">
                          <a:effectLst/>
                          <a:latin typeface="Tahoma" pitchFamily="34" charset="0"/>
                          <a:cs typeface="Tahoma" pitchFamily="34" charset="0"/>
                        </a:rPr>
                        <a:t>Descripción</a:t>
                      </a:r>
                      <a:endParaRPr lang="es-MX" sz="1200" b="1" i="0" u="none" strike="noStrike" dirty="0">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a:t>
                      </a:r>
                      <a:endParaRPr lang="es-MX" sz="1200" b="1"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Gobierno</a:t>
                      </a:r>
                      <a:endParaRPr lang="es-MX" sz="1200" b="1"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Legislación</a:t>
                      </a:r>
                      <a:endParaRPr lang="es-MX" sz="1200" b="1"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Legislación</a:t>
                      </a:r>
                      <a:endParaRPr lang="es-MX" sz="1200" b="1"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00</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Servicios Administrativos </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Ayuntamientos</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A</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PR</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Proyecto</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B</a:t>
                      </a:r>
                      <a:endParaRPr lang="es-MX" sz="1200" b="1"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Justicia</a:t>
                      </a:r>
                      <a:endParaRPr lang="es-MX" sz="1200" b="1"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B</a:t>
                      </a:r>
                      <a:endParaRPr lang="es-MX" sz="1200" b="1"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Impartición de Justicia</a:t>
                      </a:r>
                      <a:endParaRPr lang="es-MX" sz="1200" b="1"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B</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dirty="0">
                          <a:effectLst/>
                          <a:latin typeface="Tahoma" pitchFamily="34" charset="0"/>
                          <a:cs typeface="Tahoma" pitchFamily="34" charset="0"/>
                        </a:rPr>
                        <a:t>Servicios Administrativos </a:t>
                      </a:r>
                      <a:endParaRPr lang="es-MX" sz="1200" b="0" i="0" u="none" strike="noStrike" dirty="0">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B</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06</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Juzgado Municipal</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A</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06</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PR</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Proyecto</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B</a:t>
                      </a:r>
                      <a:endParaRPr lang="es-MX" sz="1200" b="1"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Procuración de Justicia</a:t>
                      </a:r>
                      <a:endParaRPr lang="es-MX" sz="1200" b="1"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B</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Servicios Administrativos </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Ayuntamientos</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PR</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Proyecto</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07</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Coordinación de Agencias Municipales</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07</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PR</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Proyecto</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C</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Reclusión y Readaptación Social</a:t>
                      </a:r>
                      <a:endParaRPr lang="es-MX" sz="1200" b="1"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C</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02</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00</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Servicios Públicos</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C</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02</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00</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l" fontAlgn="b"/>
                      <a:r>
                        <a:rPr lang="es-MX" sz="1200" u="none" strike="noStrike">
                          <a:effectLst/>
                          <a:latin typeface="Tahoma" pitchFamily="34" charset="0"/>
                          <a:cs typeface="Tahoma" pitchFamily="34" charset="0"/>
                        </a:rPr>
                        <a:t>Protección Ciudadana</a:t>
                      </a:r>
                      <a:endParaRPr lang="es-MX" sz="1200" b="0" i="0" u="none" strike="noStrike">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C</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02</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dirty="0">
                          <a:effectLst/>
                          <a:latin typeface="Tahoma" pitchFamily="34" charset="0"/>
                          <a:cs typeface="Tahoma" pitchFamily="34" charset="0"/>
                        </a:rPr>
                        <a:t>PR</a:t>
                      </a:r>
                      <a:endParaRPr lang="es-MX" sz="1200" b="0" i="0" u="none" strike="noStrike" dirty="0">
                        <a:effectLst/>
                        <a:latin typeface="Tahoma" pitchFamily="34" charset="0"/>
                        <a:cs typeface="Tahoma" pitchFamily="34" charset="0"/>
                      </a:endParaRPr>
                    </a:p>
                  </a:txBody>
                  <a:tcPr marL="6108" marR="6108" marT="6108" marB="0" anchor="b"/>
                </a:tc>
                <a:tc>
                  <a:txBody>
                    <a:bodyPr/>
                    <a:lstStyle/>
                    <a:p>
                      <a:pPr algn="l" fontAlgn="b"/>
                      <a:r>
                        <a:rPr lang="es-MX" sz="1200" u="none" strike="noStrike" dirty="0">
                          <a:effectLst/>
                          <a:latin typeface="Tahoma" pitchFamily="34" charset="0"/>
                          <a:cs typeface="Tahoma" pitchFamily="34" charset="0"/>
                        </a:rPr>
                        <a:t>Proyecto</a:t>
                      </a:r>
                      <a:endParaRPr lang="es-MX" sz="1200" b="0" i="0" u="none" strike="noStrike" dirty="0">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D</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dirty="0">
                          <a:effectLst/>
                          <a:latin typeface="Tahoma" pitchFamily="34" charset="0"/>
                          <a:cs typeface="Tahoma" pitchFamily="34" charset="0"/>
                        </a:rPr>
                        <a:t>Derechos Humanos</a:t>
                      </a:r>
                      <a:endParaRPr lang="es-MX" sz="1200" b="1" i="0" u="none" strike="noStrike" dirty="0">
                        <a:effectLst/>
                        <a:latin typeface="Tahoma" pitchFamily="34" charset="0"/>
                        <a:cs typeface="Tahoma" pitchFamily="34" charset="0"/>
                      </a:endParaRPr>
                    </a:p>
                  </a:txBody>
                  <a:tcPr marL="6108" marR="6108" marT="6108" marB="0" anchor="b"/>
                </a:tc>
              </a:tr>
              <a:tr h="116050">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B</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D</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6108" marR="6108" marT="6108" marB="0" anchor="b"/>
                </a:tc>
                <a:tc>
                  <a:txBody>
                    <a:bodyPr/>
                    <a:lstStyle/>
                    <a:p>
                      <a:pPr algn="l" fontAlgn="b"/>
                      <a:r>
                        <a:rPr lang="es-MX" sz="1200" u="none" strike="noStrike" dirty="0">
                          <a:effectLst/>
                          <a:latin typeface="Tahoma" pitchFamily="34" charset="0"/>
                          <a:cs typeface="Tahoma" pitchFamily="34" charset="0"/>
                        </a:rPr>
                        <a:t>Servicios Administrativos</a:t>
                      </a:r>
                      <a:endParaRPr lang="es-MX" sz="1200" b="0" i="0" u="none" strike="noStrike" dirty="0">
                        <a:effectLst/>
                        <a:latin typeface="Tahoma" pitchFamily="34" charset="0"/>
                        <a:cs typeface="Tahoma" pitchFamily="34" charset="0"/>
                      </a:endParaRPr>
                    </a:p>
                  </a:txBody>
                  <a:tcPr marL="6108" marR="6108" marT="6108" marB="0" anchor="b"/>
                </a:tc>
              </a:tr>
            </a:tbl>
          </a:graphicData>
        </a:graphic>
      </p:graphicFrame>
      <p:sp>
        <p:nvSpPr>
          <p:cNvPr id="6" name="5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ctrTitle"/>
          </p:nvPr>
        </p:nvSpPr>
        <p:spPr bwMode="auto">
          <a:xfrm>
            <a:off x="1500166" y="1214422"/>
            <a:ext cx="6480720" cy="432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s-MX" sz="2000" b="1" dirty="0" smtClean="0">
                <a:latin typeface="Tahoma" pitchFamily="34" charset="0"/>
              </a:rPr>
              <a:t>COMPONENTES DE LA CLAVE PRESUPUESTAL</a:t>
            </a:r>
          </a:p>
        </p:txBody>
      </p:sp>
      <p:graphicFrame>
        <p:nvGraphicFramePr>
          <p:cNvPr id="5" name="4 Tabla"/>
          <p:cNvGraphicFramePr>
            <a:graphicFrameLocks noGrp="1"/>
          </p:cNvGraphicFramePr>
          <p:nvPr>
            <p:extLst>
              <p:ext uri="{D42A27DB-BD31-4B8C-83A1-F6EECF244321}">
                <p14:modId xmlns:p14="http://schemas.microsoft.com/office/powerpoint/2010/main" val="2637706845"/>
              </p:ext>
            </p:extLst>
          </p:nvPr>
        </p:nvGraphicFramePr>
        <p:xfrm>
          <a:off x="2500298" y="2003700"/>
          <a:ext cx="4384358" cy="3854192"/>
        </p:xfrm>
        <a:graphic>
          <a:graphicData uri="http://schemas.openxmlformats.org/drawingml/2006/table">
            <a:tbl>
              <a:tblPr firstRow="1" firstCol="1" lastRow="1" lastCol="1" bandRow="1" bandCol="1">
                <a:tableStyleId>{0E3FDE45-AF77-4B5C-9715-49D594BDF05E}</a:tableStyleId>
              </a:tblPr>
              <a:tblGrid>
                <a:gridCol w="3382010"/>
                <a:gridCol w="1002348"/>
              </a:tblGrid>
              <a:tr h="288032">
                <a:tc>
                  <a:txBody>
                    <a:bodyPr/>
                    <a:lstStyle/>
                    <a:p>
                      <a:pPr algn="ctr">
                        <a:spcBef>
                          <a:spcPts val="500"/>
                        </a:spcBef>
                        <a:spcAft>
                          <a:spcPts val="500"/>
                        </a:spcAft>
                      </a:pPr>
                      <a:r>
                        <a:rPr lang="es-MX" sz="1800" dirty="0">
                          <a:effectLst/>
                        </a:rPr>
                        <a:t>Concepto</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Dígitos</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Finalidad</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1</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Función</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1</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err="1">
                          <a:effectLst/>
                        </a:rPr>
                        <a:t>Subfunción</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1</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Programa</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2</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Subprograma</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a:effectLst/>
                        </a:rPr>
                        <a:t>2</a:t>
                      </a:r>
                      <a:endParaRPr lang="es-MX" sz="180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Proyecto</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2</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Obra</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5</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Partida</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4</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Área</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6</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Localidad</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4</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a:effectLst/>
                        </a:rPr>
                        <a:t>Fuente de Financiamiento</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1</a:t>
                      </a:r>
                      <a:endParaRPr lang="es-MX" sz="1800" dirty="0">
                        <a:solidFill>
                          <a:schemeClr val="tx1"/>
                        </a:solidFill>
                        <a:effectLst/>
                        <a:latin typeface="Times New Roman"/>
                        <a:ea typeface="Times New Roman"/>
                      </a:endParaRPr>
                    </a:p>
                  </a:txBody>
                  <a:tcPr marL="68580" marR="68580" marT="0" marB="0" anchor="ctr"/>
                </a:tc>
              </a:tr>
              <a:tr h="0">
                <a:tc>
                  <a:txBody>
                    <a:bodyPr/>
                    <a:lstStyle/>
                    <a:p>
                      <a:pPr algn="just">
                        <a:spcBef>
                          <a:spcPts val="500"/>
                        </a:spcBef>
                        <a:spcAft>
                          <a:spcPts val="500"/>
                        </a:spcAft>
                      </a:pPr>
                      <a:r>
                        <a:rPr lang="es-MX" sz="1800" dirty="0" err="1">
                          <a:effectLst/>
                        </a:rPr>
                        <a:t>Subfuente</a:t>
                      </a:r>
                      <a:r>
                        <a:rPr lang="es-MX" sz="1800" dirty="0">
                          <a:effectLst/>
                        </a:rPr>
                        <a:t> de Financiamiento</a:t>
                      </a:r>
                      <a:endParaRPr lang="es-MX" sz="1800" dirty="0">
                        <a:solidFill>
                          <a:schemeClr val="tx1"/>
                        </a:solidFill>
                        <a:effectLst/>
                        <a:latin typeface="Times New Roman"/>
                        <a:ea typeface="Times New Roman"/>
                      </a:endParaRPr>
                    </a:p>
                  </a:txBody>
                  <a:tcPr marL="68580" marR="68580" marT="0" marB="0" anchor="ctr"/>
                </a:tc>
                <a:tc>
                  <a:txBody>
                    <a:bodyPr/>
                    <a:lstStyle/>
                    <a:p>
                      <a:pPr algn="ctr">
                        <a:spcBef>
                          <a:spcPts val="500"/>
                        </a:spcBef>
                        <a:spcAft>
                          <a:spcPts val="500"/>
                        </a:spcAft>
                      </a:pPr>
                      <a:r>
                        <a:rPr lang="es-MX" sz="1800" dirty="0">
                          <a:effectLst/>
                        </a:rPr>
                        <a:t>1</a:t>
                      </a:r>
                      <a:endParaRPr lang="es-MX" sz="1800" dirty="0">
                        <a:solidFill>
                          <a:schemeClr val="tx1"/>
                        </a:solidFill>
                        <a:effectLst/>
                        <a:latin typeface="Times New Roman"/>
                        <a:ea typeface="Times New Roman"/>
                      </a:endParaRPr>
                    </a:p>
                  </a:txBody>
                  <a:tcPr marL="68580" marR="68580" marT="0" marB="0" anchor="ctr"/>
                </a:tc>
              </a:tr>
              <a:tr h="0">
                <a:tc>
                  <a:txBody>
                    <a:bodyPr/>
                    <a:lstStyle/>
                    <a:p>
                      <a:pPr algn="ctr">
                        <a:spcBef>
                          <a:spcPts val="500"/>
                        </a:spcBef>
                        <a:spcAft>
                          <a:spcPts val="500"/>
                        </a:spcAft>
                      </a:pPr>
                      <a:r>
                        <a:rPr lang="es-MX" sz="1800" dirty="0">
                          <a:effectLst/>
                        </a:rPr>
                        <a:t>Total</a:t>
                      </a:r>
                      <a:endParaRPr lang="es-MX" sz="1800" dirty="0">
                        <a:solidFill>
                          <a:schemeClr val="tx1"/>
                        </a:solidFill>
                        <a:effectLst/>
                        <a:latin typeface="Times New Roman"/>
                        <a:ea typeface="Times New Roman"/>
                      </a:endParaRPr>
                    </a:p>
                  </a:txBody>
                  <a:tcPr marL="68580" marR="68580" marT="0" marB="0"/>
                </a:tc>
                <a:tc>
                  <a:txBody>
                    <a:bodyPr/>
                    <a:lstStyle/>
                    <a:p>
                      <a:pPr algn="ctr">
                        <a:spcBef>
                          <a:spcPts val="500"/>
                        </a:spcBef>
                        <a:spcAft>
                          <a:spcPts val="500"/>
                        </a:spcAft>
                      </a:pPr>
                      <a:r>
                        <a:rPr lang="es-MX" sz="1800" dirty="0">
                          <a:effectLst/>
                        </a:rPr>
                        <a:t>30</a:t>
                      </a:r>
                      <a:endParaRPr lang="es-MX" sz="1800" dirty="0">
                        <a:solidFill>
                          <a:schemeClr val="tx1"/>
                        </a:solidFill>
                        <a:effectLst/>
                        <a:latin typeface="Times New Roman"/>
                        <a:ea typeface="Times New Roman"/>
                      </a:endParaRPr>
                    </a:p>
                  </a:txBody>
                  <a:tcPr marL="68580" marR="68580" marT="0" marB="0"/>
                </a:tc>
              </a:tr>
            </a:tbl>
          </a:graphicData>
        </a:graphic>
      </p:graphicFrame>
      <p:sp>
        <p:nvSpPr>
          <p:cNvPr id="6" name="5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ctrTitle"/>
          </p:nvPr>
        </p:nvSpPr>
        <p:spPr bwMode="auto">
          <a:xfrm>
            <a:off x="1547664" y="1211421"/>
            <a:ext cx="6480720" cy="432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s-MX" sz="2000" b="1" dirty="0" smtClean="0">
                <a:latin typeface="Tahoma" pitchFamily="34" charset="0"/>
              </a:rPr>
              <a:t>ESTRUCTURA DE LA CLAVE PRESUPUESTAL</a:t>
            </a:r>
          </a:p>
        </p:txBody>
      </p:sp>
      <p:graphicFrame>
        <p:nvGraphicFramePr>
          <p:cNvPr id="5" name="4 Tabla"/>
          <p:cNvGraphicFramePr>
            <a:graphicFrameLocks noGrp="1"/>
          </p:cNvGraphicFramePr>
          <p:nvPr>
            <p:extLst>
              <p:ext uri="{D42A27DB-BD31-4B8C-83A1-F6EECF244321}">
                <p14:modId xmlns:p14="http://schemas.microsoft.com/office/powerpoint/2010/main" val="2412948559"/>
              </p:ext>
            </p:extLst>
          </p:nvPr>
        </p:nvGraphicFramePr>
        <p:xfrm>
          <a:off x="845282" y="1968833"/>
          <a:ext cx="7468236" cy="609600"/>
        </p:xfrm>
        <a:graphic>
          <a:graphicData uri="http://schemas.openxmlformats.org/drawingml/2006/table">
            <a:tbl>
              <a:tblPr firstRow="1" bandRow="1">
                <a:tableStyleId>{0E3FDE45-AF77-4B5C-9715-49D594BDF05E}</a:tableStyleId>
              </a:tblPr>
              <a:tblGrid>
                <a:gridCol w="392430"/>
                <a:gridCol w="452755"/>
                <a:gridCol w="462280"/>
                <a:gridCol w="432117"/>
                <a:gridCol w="459105"/>
                <a:gridCol w="528955"/>
                <a:gridCol w="802005"/>
                <a:gridCol w="882968"/>
                <a:gridCol w="913130"/>
                <a:gridCol w="1082993"/>
                <a:gridCol w="552768"/>
                <a:gridCol w="506730"/>
              </a:tblGrid>
              <a:tr h="288032">
                <a:tc>
                  <a:txBody>
                    <a:bodyPr/>
                    <a:lstStyle/>
                    <a:p>
                      <a:pPr algn="ctr"/>
                      <a:r>
                        <a:rPr lang="es-MX" sz="1400" b="1" dirty="0" smtClean="0">
                          <a:latin typeface="Tahoma" pitchFamily="34" charset="0"/>
                          <a:cs typeface="Tahoma" pitchFamily="34" charset="0"/>
                        </a:rPr>
                        <a:t>Fi</a:t>
                      </a:r>
                      <a:endParaRPr lang="es-MX" sz="1400" b="1" dirty="0">
                        <a:latin typeface="Tahoma" pitchFamily="34" charset="0"/>
                        <a:cs typeface="Tahoma" pitchFamily="34" charset="0"/>
                      </a:endParaRPr>
                    </a:p>
                  </a:txBody>
                  <a:tcPr/>
                </a:tc>
                <a:tc>
                  <a:txBody>
                    <a:bodyPr/>
                    <a:lstStyle/>
                    <a:p>
                      <a:pPr algn="ctr"/>
                      <a:r>
                        <a:rPr lang="es-MX" sz="1400" b="1" dirty="0" smtClean="0">
                          <a:latin typeface="Tahoma" pitchFamily="34" charset="0"/>
                          <a:cs typeface="Tahoma" pitchFamily="34" charset="0"/>
                        </a:rPr>
                        <a:t>Fu</a:t>
                      </a:r>
                      <a:endParaRPr lang="es-MX" sz="1400" b="1" dirty="0">
                        <a:latin typeface="Tahoma" pitchFamily="34" charset="0"/>
                        <a:cs typeface="Tahoma" pitchFamily="34" charset="0"/>
                      </a:endParaRPr>
                    </a:p>
                  </a:txBody>
                  <a:tcPr/>
                </a:tc>
                <a:tc>
                  <a:txBody>
                    <a:bodyPr/>
                    <a:lstStyle/>
                    <a:p>
                      <a:pPr algn="ctr"/>
                      <a:r>
                        <a:rPr lang="es-MX" sz="1400" b="1" dirty="0" smtClean="0">
                          <a:latin typeface="Tahoma" pitchFamily="34" charset="0"/>
                          <a:cs typeface="Tahoma" pitchFamily="34" charset="0"/>
                        </a:rPr>
                        <a:t>Su</a:t>
                      </a:r>
                      <a:endParaRPr lang="es-MX" sz="1400" b="1" dirty="0">
                        <a:latin typeface="Tahoma" pitchFamily="34" charset="0"/>
                        <a:cs typeface="Tahoma" pitchFamily="34" charset="0"/>
                      </a:endParaRPr>
                    </a:p>
                  </a:txBody>
                  <a:tcPr/>
                </a:tc>
                <a:tc>
                  <a:txBody>
                    <a:bodyPr/>
                    <a:lstStyle/>
                    <a:p>
                      <a:pPr algn="ctr"/>
                      <a:r>
                        <a:rPr lang="es-MX" sz="1400" b="1" dirty="0" smtClean="0">
                          <a:latin typeface="Tahoma" pitchFamily="34" charset="0"/>
                          <a:cs typeface="Tahoma" pitchFamily="34" charset="0"/>
                        </a:rPr>
                        <a:t>P</a:t>
                      </a:r>
                      <a:endParaRPr lang="es-MX" sz="1400" b="1" dirty="0">
                        <a:latin typeface="Tahoma" pitchFamily="34" charset="0"/>
                        <a:cs typeface="Tahoma" pitchFamily="34" charset="0"/>
                      </a:endParaRPr>
                    </a:p>
                  </a:txBody>
                  <a:tcPr/>
                </a:tc>
                <a:tc>
                  <a:txBody>
                    <a:bodyPr/>
                    <a:lstStyle/>
                    <a:p>
                      <a:pPr algn="ctr"/>
                      <a:r>
                        <a:rPr lang="es-MX" sz="1400" b="1" dirty="0" err="1" smtClean="0">
                          <a:latin typeface="Tahoma" pitchFamily="34" charset="0"/>
                          <a:cs typeface="Tahoma" pitchFamily="34" charset="0"/>
                        </a:rPr>
                        <a:t>Sp</a:t>
                      </a:r>
                      <a:endParaRPr lang="es-MX" sz="1400" b="1" dirty="0">
                        <a:latin typeface="Tahoma" pitchFamily="34" charset="0"/>
                        <a:cs typeface="Tahoma" pitchFamily="34" charset="0"/>
                      </a:endParaRPr>
                    </a:p>
                  </a:txBody>
                  <a:tcPr/>
                </a:tc>
                <a:tc>
                  <a:txBody>
                    <a:bodyPr/>
                    <a:lstStyle/>
                    <a:p>
                      <a:pPr algn="ctr"/>
                      <a:r>
                        <a:rPr lang="es-MX" sz="1400" b="1" dirty="0" err="1" smtClean="0">
                          <a:latin typeface="Tahoma" pitchFamily="34" charset="0"/>
                          <a:cs typeface="Tahoma" pitchFamily="34" charset="0"/>
                        </a:rPr>
                        <a:t>Py</a:t>
                      </a:r>
                      <a:endParaRPr lang="es-MX" sz="1400" b="1" dirty="0">
                        <a:latin typeface="Tahoma" pitchFamily="34" charset="0"/>
                        <a:cs typeface="Tahoma" pitchFamily="34" charset="0"/>
                      </a:endParaRPr>
                    </a:p>
                  </a:txBody>
                  <a:tcPr/>
                </a:tc>
                <a:tc>
                  <a:txBody>
                    <a:bodyPr/>
                    <a:lstStyle/>
                    <a:p>
                      <a:pPr algn="ctr"/>
                      <a:r>
                        <a:rPr lang="es-MX" sz="1400" b="1" dirty="0" smtClean="0">
                          <a:latin typeface="Tahoma" pitchFamily="34" charset="0"/>
                          <a:cs typeface="Tahoma" pitchFamily="34" charset="0"/>
                        </a:rPr>
                        <a:t>Obra</a:t>
                      </a:r>
                      <a:endParaRPr lang="es-MX" sz="1400" b="1" dirty="0">
                        <a:latin typeface="Tahoma" pitchFamily="34" charset="0"/>
                        <a:cs typeface="Tahoma" pitchFamily="34" charset="0"/>
                      </a:endParaRPr>
                    </a:p>
                  </a:txBody>
                  <a:tcPr/>
                </a:tc>
                <a:tc>
                  <a:txBody>
                    <a:bodyPr/>
                    <a:lstStyle/>
                    <a:p>
                      <a:pPr algn="ctr"/>
                      <a:r>
                        <a:rPr lang="es-MX" sz="1400" b="1" dirty="0" smtClean="0">
                          <a:latin typeface="Tahoma" pitchFamily="34" charset="0"/>
                          <a:cs typeface="Tahoma" pitchFamily="34" charset="0"/>
                        </a:rPr>
                        <a:t>Partida</a:t>
                      </a:r>
                      <a:endParaRPr lang="es-MX" sz="1400" b="1" dirty="0">
                        <a:latin typeface="Tahoma" pitchFamily="34" charset="0"/>
                        <a:cs typeface="Tahoma" pitchFamily="34" charset="0"/>
                      </a:endParaRPr>
                    </a:p>
                  </a:txBody>
                  <a:tcPr/>
                </a:tc>
                <a:tc>
                  <a:txBody>
                    <a:bodyPr/>
                    <a:lstStyle/>
                    <a:p>
                      <a:pPr algn="ctr"/>
                      <a:r>
                        <a:rPr lang="es-MX" sz="1400" b="1" dirty="0" smtClean="0">
                          <a:latin typeface="Tahoma" pitchFamily="34" charset="0"/>
                          <a:cs typeface="Tahoma" pitchFamily="34" charset="0"/>
                        </a:rPr>
                        <a:t>Área</a:t>
                      </a:r>
                      <a:endParaRPr lang="es-MX" sz="1400" b="1" dirty="0">
                        <a:latin typeface="Tahoma" pitchFamily="34" charset="0"/>
                        <a:cs typeface="Tahoma" pitchFamily="34" charset="0"/>
                      </a:endParaRPr>
                    </a:p>
                  </a:txBody>
                  <a:tcPr/>
                </a:tc>
                <a:tc>
                  <a:txBody>
                    <a:bodyPr/>
                    <a:lstStyle/>
                    <a:p>
                      <a:pPr algn="ctr"/>
                      <a:r>
                        <a:rPr lang="es-MX" sz="1400" b="1" dirty="0" smtClean="0">
                          <a:latin typeface="Tahoma" pitchFamily="34" charset="0"/>
                          <a:cs typeface="Tahoma" pitchFamily="34" charset="0"/>
                        </a:rPr>
                        <a:t>Localidad</a:t>
                      </a:r>
                      <a:endParaRPr lang="es-MX" sz="1400" b="1" dirty="0">
                        <a:latin typeface="Tahoma" pitchFamily="34" charset="0"/>
                        <a:cs typeface="Tahoma" pitchFamily="34" charset="0"/>
                      </a:endParaRPr>
                    </a:p>
                  </a:txBody>
                  <a:tcPr/>
                </a:tc>
                <a:tc>
                  <a:txBody>
                    <a:bodyPr/>
                    <a:lstStyle/>
                    <a:p>
                      <a:pPr algn="ctr"/>
                      <a:r>
                        <a:rPr lang="es-MX" sz="1400" b="1" dirty="0" err="1" smtClean="0">
                          <a:latin typeface="Tahoma" pitchFamily="34" charset="0"/>
                          <a:cs typeface="Tahoma" pitchFamily="34" charset="0"/>
                        </a:rPr>
                        <a:t>F.F</a:t>
                      </a:r>
                      <a:r>
                        <a:rPr lang="es-MX" sz="1400" b="1" dirty="0" smtClean="0">
                          <a:latin typeface="Tahoma" pitchFamily="34" charset="0"/>
                          <a:cs typeface="Tahoma" pitchFamily="34" charset="0"/>
                        </a:rPr>
                        <a:t>.</a:t>
                      </a:r>
                      <a:endParaRPr lang="es-MX" sz="1400" b="1" dirty="0">
                        <a:latin typeface="Tahoma" pitchFamily="34" charset="0"/>
                        <a:cs typeface="Tahoma" pitchFamily="34" charset="0"/>
                      </a:endParaRPr>
                    </a:p>
                  </a:txBody>
                  <a:tcPr/>
                </a:tc>
                <a:tc>
                  <a:txBody>
                    <a:bodyPr/>
                    <a:lstStyle/>
                    <a:p>
                      <a:pPr algn="ctr"/>
                      <a:r>
                        <a:rPr lang="es-MX" sz="1400" b="1" dirty="0" err="1" smtClean="0">
                          <a:latin typeface="Tahoma" pitchFamily="34" charset="0"/>
                          <a:cs typeface="Tahoma" pitchFamily="34" charset="0"/>
                        </a:rPr>
                        <a:t>S.F</a:t>
                      </a:r>
                      <a:endParaRPr lang="es-MX" sz="1400" b="1" dirty="0">
                        <a:latin typeface="Tahoma" pitchFamily="34" charset="0"/>
                        <a:cs typeface="Tahoma" pitchFamily="34" charset="0"/>
                      </a:endParaRPr>
                    </a:p>
                  </a:txBody>
                  <a:tcPr/>
                </a:tc>
              </a:tr>
              <a:tr h="271264">
                <a:tc>
                  <a:txBody>
                    <a:bodyPr/>
                    <a:lstStyle/>
                    <a:p>
                      <a:pPr algn="ctr"/>
                      <a:r>
                        <a:rPr lang="es-MX" sz="1400" dirty="0" smtClean="0">
                          <a:latin typeface="Tahoma" pitchFamily="34" charset="0"/>
                          <a:cs typeface="Tahoma" pitchFamily="34" charset="0"/>
                        </a:rPr>
                        <a:t>2</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K</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C</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03</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06</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01</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00001</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6130</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010900</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0001</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A</a:t>
                      </a:r>
                      <a:endParaRPr lang="es-MX" sz="1400" b="0" dirty="0">
                        <a:latin typeface="Tahoma" pitchFamily="34" charset="0"/>
                        <a:cs typeface="Tahoma" pitchFamily="34" charset="0"/>
                      </a:endParaRPr>
                    </a:p>
                  </a:txBody>
                  <a:tcPr/>
                </a:tc>
                <a:tc>
                  <a:txBody>
                    <a:bodyPr/>
                    <a:lstStyle/>
                    <a:p>
                      <a:pPr algn="ctr"/>
                      <a:r>
                        <a:rPr lang="es-MX" sz="1400" dirty="0" smtClean="0">
                          <a:latin typeface="Tahoma" pitchFamily="34" charset="0"/>
                          <a:cs typeface="Tahoma" pitchFamily="34" charset="0"/>
                        </a:rPr>
                        <a:t>A</a:t>
                      </a:r>
                      <a:endParaRPr lang="es-MX" sz="1400" b="0" dirty="0">
                        <a:latin typeface="Tahoma" pitchFamily="34" charset="0"/>
                        <a:cs typeface="Tahoma" pitchFamily="34" charset="0"/>
                      </a:endParaRPr>
                    </a:p>
                  </a:txBody>
                  <a:tcPr/>
                </a:tc>
              </a:tr>
            </a:tbl>
          </a:graphicData>
        </a:graphic>
      </p:graphicFrame>
      <p:sp>
        <p:nvSpPr>
          <p:cNvPr id="6" name="5 Rectángulo"/>
          <p:cNvSpPr/>
          <p:nvPr/>
        </p:nvSpPr>
        <p:spPr>
          <a:xfrm>
            <a:off x="795664" y="2810904"/>
            <a:ext cx="7776864" cy="3046988"/>
          </a:xfrm>
          <a:prstGeom prst="rect">
            <a:avLst/>
          </a:prstGeom>
        </p:spPr>
        <p:txBody>
          <a:bodyPr wrap="square">
            <a:spAutoFit/>
          </a:bodyPr>
          <a:lstStyle/>
          <a:p>
            <a:pPr algn="just"/>
            <a:r>
              <a:rPr lang="es-ES" sz="1600" b="1" dirty="0" smtClean="0">
                <a:latin typeface="Tahoma" pitchFamily="34" charset="0"/>
                <a:cs typeface="Tahoma" pitchFamily="34" charset="0"/>
              </a:rPr>
              <a:t>Finalidad: </a:t>
            </a:r>
            <a:r>
              <a:rPr lang="es-ES" sz="1600" dirty="0" smtClean="0">
                <a:latin typeface="Tahoma" pitchFamily="34" charset="0"/>
                <a:cs typeface="Tahoma" pitchFamily="34" charset="0"/>
              </a:rPr>
              <a:t>Desarrollo Social</a:t>
            </a:r>
          </a:p>
          <a:p>
            <a:pPr marL="177800" lvl="1" algn="just"/>
            <a:r>
              <a:rPr lang="es-ES" sz="1600" b="1" dirty="0">
                <a:latin typeface="Tahoma" pitchFamily="34" charset="0"/>
                <a:cs typeface="Tahoma" pitchFamily="34" charset="0"/>
              </a:rPr>
              <a:t>Función: </a:t>
            </a:r>
            <a:r>
              <a:rPr lang="es-ES" sz="1600" dirty="0" smtClean="0">
                <a:latin typeface="Tahoma" pitchFamily="34" charset="0"/>
                <a:cs typeface="Tahoma" pitchFamily="34" charset="0"/>
              </a:rPr>
              <a:t>Protección Ambiental</a:t>
            </a:r>
          </a:p>
          <a:p>
            <a:pPr marL="450850" lvl="2" algn="just"/>
            <a:r>
              <a:rPr lang="es-ES" sz="1600" b="1" dirty="0" err="1">
                <a:latin typeface="Tahoma" pitchFamily="34" charset="0"/>
                <a:cs typeface="Tahoma" pitchFamily="34" charset="0"/>
              </a:rPr>
              <a:t>SubFunción</a:t>
            </a:r>
            <a:r>
              <a:rPr lang="es-ES" sz="1600" b="1" dirty="0">
                <a:latin typeface="Tahoma" pitchFamily="34" charset="0"/>
                <a:cs typeface="Tahoma" pitchFamily="34" charset="0"/>
              </a:rPr>
              <a:t>: </a:t>
            </a:r>
            <a:r>
              <a:rPr lang="es-ES" sz="1600" dirty="0" smtClean="0">
                <a:latin typeface="Tahoma" pitchFamily="34" charset="0"/>
                <a:cs typeface="Tahoma" pitchFamily="34" charset="0"/>
              </a:rPr>
              <a:t>Ordenación de Aguas Residuales, Drenaje y Alcantarillado</a:t>
            </a:r>
          </a:p>
          <a:p>
            <a:pPr marL="723900" lvl="3" algn="just"/>
            <a:r>
              <a:rPr lang="es-ES" sz="1600" b="1" dirty="0">
                <a:latin typeface="Tahoma" pitchFamily="34" charset="0"/>
                <a:cs typeface="Tahoma" pitchFamily="34" charset="0"/>
              </a:rPr>
              <a:t>Programa: </a:t>
            </a:r>
            <a:r>
              <a:rPr lang="es-ES" sz="1600" dirty="0" smtClean="0">
                <a:latin typeface="Tahoma" pitchFamily="34" charset="0"/>
                <a:cs typeface="Tahoma" pitchFamily="34" charset="0"/>
              </a:rPr>
              <a:t>Infraestructura y Equipamiento Municipal</a:t>
            </a:r>
          </a:p>
          <a:p>
            <a:pPr marL="982663" lvl="4" algn="just"/>
            <a:r>
              <a:rPr lang="es-ES" sz="1600" b="1" dirty="0" err="1">
                <a:latin typeface="Tahoma" pitchFamily="34" charset="0"/>
                <a:cs typeface="Tahoma" pitchFamily="34" charset="0"/>
              </a:rPr>
              <a:t>SubPrograma</a:t>
            </a:r>
            <a:r>
              <a:rPr lang="es-ES" sz="1600" b="1" dirty="0">
                <a:latin typeface="Tahoma" pitchFamily="34" charset="0"/>
                <a:cs typeface="Tahoma" pitchFamily="34" charset="0"/>
              </a:rPr>
              <a:t>: </a:t>
            </a:r>
            <a:r>
              <a:rPr lang="es-ES" sz="1600" dirty="0" smtClean="0">
                <a:latin typeface="Tahoma" pitchFamily="34" charset="0"/>
                <a:cs typeface="Tahoma" pitchFamily="34" charset="0"/>
              </a:rPr>
              <a:t>Infraestructura para Drenaje y Alcantarillado</a:t>
            </a:r>
          </a:p>
          <a:p>
            <a:pPr marL="1255713" lvl="5" algn="just"/>
            <a:r>
              <a:rPr lang="es-ES" sz="1600" b="1" dirty="0">
                <a:latin typeface="Tahoma" pitchFamily="34" charset="0"/>
                <a:cs typeface="Tahoma" pitchFamily="34" charset="0"/>
              </a:rPr>
              <a:t>Proyecto: </a:t>
            </a:r>
            <a:r>
              <a:rPr lang="es-ES" sz="1600" dirty="0" smtClean="0">
                <a:latin typeface="Tahoma" pitchFamily="34" charset="0"/>
                <a:cs typeface="Tahoma" pitchFamily="34" charset="0"/>
              </a:rPr>
              <a:t>Introducción de Drenaje</a:t>
            </a:r>
          </a:p>
          <a:p>
            <a:pPr marL="1528763" lvl="6" algn="just"/>
            <a:r>
              <a:rPr lang="es-ES" sz="1600" b="1" dirty="0">
                <a:latin typeface="Tahoma" pitchFamily="34" charset="0"/>
                <a:cs typeface="Tahoma" pitchFamily="34" charset="0"/>
              </a:rPr>
              <a:t>Obra: </a:t>
            </a:r>
            <a:r>
              <a:rPr lang="es-ES" sz="1600" dirty="0" smtClean="0">
                <a:latin typeface="Tahoma" pitchFamily="34" charset="0"/>
                <a:cs typeface="Tahoma" pitchFamily="34" charset="0"/>
              </a:rPr>
              <a:t>Introducción de drenaje en cabecera municipal</a:t>
            </a:r>
          </a:p>
          <a:p>
            <a:pPr marL="1787525" lvl="7" algn="just"/>
            <a:r>
              <a:rPr lang="es-MX" sz="1600" b="1" dirty="0">
                <a:latin typeface="Tahoma" pitchFamily="34" charset="0"/>
                <a:cs typeface="Tahoma" pitchFamily="34" charset="0"/>
              </a:rPr>
              <a:t>Partida: </a:t>
            </a:r>
            <a:r>
              <a:rPr lang="es-MX" sz="1600" dirty="0" smtClean="0">
                <a:latin typeface="Tahoma" pitchFamily="34" charset="0"/>
                <a:cs typeface="Tahoma" pitchFamily="34" charset="0"/>
              </a:rPr>
              <a:t>Construcción de obras para el abastecimiento de agua</a:t>
            </a:r>
          </a:p>
          <a:p>
            <a:pPr marL="2060575" lvl="8" algn="just"/>
            <a:r>
              <a:rPr lang="es-MX" sz="1600" b="1" dirty="0">
                <a:latin typeface="Tahoma" pitchFamily="34" charset="0"/>
                <a:cs typeface="Tahoma" pitchFamily="34" charset="0"/>
              </a:rPr>
              <a:t>Área: </a:t>
            </a:r>
            <a:r>
              <a:rPr lang="es-MX" sz="1600" dirty="0" smtClean="0">
                <a:latin typeface="Tahoma" pitchFamily="34" charset="0"/>
                <a:cs typeface="Tahoma" pitchFamily="34" charset="0"/>
              </a:rPr>
              <a:t>Dirección de Obras Públicas</a:t>
            </a:r>
          </a:p>
          <a:p>
            <a:pPr marL="2333625" lvl="8" algn="just"/>
            <a:r>
              <a:rPr lang="es-MX" sz="1600" b="1" dirty="0">
                <a:latin typeface="Tahoma" pitchFamily="34" charset="0"/>
                <a:cs typeface="Tahoma" pitchFamily="34" charset="0"/>
              </a:rPr>
              <a:t>Localidad: </a:t>
            </a:r>
            <a:r>
              <a:rPr lang="es-MX" sz="1600" dirty="0" smtClean="0">
                <a:latin typeface="Tahoma" pitchFamily="34" charset="0"/>
                <a:cs typeface="Tahoma" pitchFamily="34" charset="0"/>
              </a:rPr>
              <a:t>Cabecera Municipal</a:t>
            </a:r>
          </a:p>
          <a:p>
            <a:pPr marL="2606675" lvl="8" algn="just"/>
            <a:r>
              <a:rPr lang="es-MX" sz="1600" b="1" dirty="0">
                <a:latin typeface="Tahoma" pitchFamily="34" charset="0"/>
                <a:cs typeface="Tahoma" pitchFamily="34" charset="0"/>
              </a:rPr>
              <a:t>Fuente de Financiamiento: </a:t>
            </a:r>
            <a:r>
              <a:rPr lang="es-MX" sz="1600" dirty="0" smtClean="0">
                <a:latin typeface="Tahoma" pitchFamily="34" charset="0"/>
                <a:cs typeface="Tahoma" pitchFamily="34" charset="0"/>
              </a:rPr>
              <a:t>Ordinarios</a:t>
            </a:r>
          </a:p>
          <a:p>
            <a:pPr marL="2865438" lvl="8" algn="just"/>
            <a:r>
              <a:rPr lang="es-MX" sz="1600" b="1" dirty="0" err="1" smtClean="0">
                <a:latin typeface="Tahoma" pitchFamily="34" charset="0"/>
                <a:cs typeface="Tahoma" pitchFamily="34" charset="0"/>
              </a:rPr>
              <a:t>SubFuente</a:t>
            </a:r>
            <a:r>
              <a:rPr lang="es-MX" sz="1600" b="1" dirty="0" smtClean="0">
                <a:latin typeface="Tahoma" pitchFamily="34" charset="0"/>
                <a:cs typeface="Tahoma" pitchFamily="34" charset="0"/>
              </a:rPr>
              <a:t> </a:t>
            </a:r>
            <a:r>
              <a:rPr lang="es-MX" sz="1600" b="1" dirty="0">
                <a:latin typeface="Tahoma" pitchFamily="34" charset="0"/>
                <a:cs typeface="Tahoma" pitchFamily="34" charset="0"/>
              </a:rPr>
              <a:t>de Financiamiento: </a:t>
            </a:r>
            <a:r>
              <a:rPr lang="es-MX" sz="1600" dirty="0" smtClean="0">
                <a:latin typeface="Tahoma" pitchFamily="34" charset="0"/>
                <a:cs typeface="Tahoma" pitchFamily="34" charset="0"/>
              </a:rPr>
              <a:t>Año en Curso</a:t>
            </a:r>
            <a:endParaRPr lang="es-MX" sz="1600" dirty="0">
              <a:latin typeface="Tahoma" pitchFamily="34" charset="0"/>
              <a:cs typeface="Tahoma" pitchFamily="34" charset="0"/>
            </a:endParaRPr>
          </a:p>
        </p:txBody>
      </p:sp>
      <p:sp>
        <p:nvSpPr>
          <p:cNvPr id="7" name="6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9" name="8 Flecha a la derecha con bandas">
            <a:hlinkClick r:id="rId3"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ctrTitle"/>
          </p:nvPr>
        </p:nvSpPr>
        <p:spPr bwMode="auto">
          <a:xfrm>
            <a:off x="1547664" y="1214422"/>
            <a:ext cx="6480720" cy="432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s-MX" sz="2000" b="1" dirty="0" smtClean="0">
                <a:latin typeface="Tahoma" pitchFamily="34" charset="0"/>
              </a:rPr>
              <a:t>GUÍA CONTABILIZADORA</a:t>
            </a:r>
          </a:p>
        </p:txBody>
      </p:sp>
      <p:graphicFrame>
        <p:nvGraphicFramePr>
          <p:cNvPr id="5" name="4 Tabla"/>
          <p:cNvGraphicFramePr>
            <a:graphicFrameLocks noGrp="1"/>
          </p:cNvGraphicFramePr>
          <p:nvPr>
            <p:extLst>
              <p:ext uri="{D42A27DB-BD31-4B8C-83A1-F6EECF244321}">
                <p14:modId xmlns:p14="http://schemas.microsoft.com/office/powerpoint/2010/main" val="2286182756"/>
              </p:ext>
            </p:extLst>
          </p:nvPr>
        </p:nvGraphicFramePr>
        <p:xfrm>
          <a:off x="223053" y="1785926"/>
          <a:ext cx="8778103" cy="4819650"/>
        </p:xfrm>
        <a:graphic>
          <a:graphicData uri="http://schemas.openxmlformats.org/drawingml/2006/table">
            <a:tbl>
              <a:tblPr firstRow="1" firstCol="1" bandRow="1" bandCol="1">
                <a:tableStyleId>{72833802-FEF1-4C79-8D5D-14CF1EAF98D9}</a:tableStyleId>
              </a:tblPr>
              <a:tblGrid>
                <a:gridCol w="462247"/>
                <a:gridCol w="894369"/>
                <a:gridCol w="877810"/>
                <a:gridCol w="638408"/>
                <a:gridCol w="1037412"/>
                <a:gridCol w="1915223"/>
                <a:gridCol w="1037412"/>
                <a:gridCol w="957611"/>
                <a:gridCol w="957611"/>
              </a:tblGrid>
              <a:tr h="70443">
                <a:tc rowSpan="3">
                  <a:txBody>
                    <a:bodyPr/>
                    <a:lstStyle/>
                    <a:p>
                      <a:pPr algn="ctr">
                        <a:lnSpc>
                          <a:spcPct val="115000"/>
                        </a:lnSpc>
                        <a:spcAft>
                          <a:spcPts val="0"/>
                        </a:spcAft>
                      </a:pPr>
                      <a:r>
                        <a:rPr lang="es-MX" sz="1200" dirty="0">
                          <a:effectLst/>
                        </a:rPr>
                        <a:t>No.</a:t>
                      </a:r>
                      <a:endParaRPr lang="es-MX" sz="1200" dirty="0">
                        <a:effectLst/>
                        <a:latin typeface="Tahoma" pitchFamily="34" charset="0"/>
                        <a:ea typeface="Calibri"/>
                        <a:cs typeface="Tahoma" pitchFamily="34" charset="0"/>
                      </a:endParaRPr>
                    </a:p>
                  </a:txBody>
                  <a:tcPr marL="34456" marR="34456" marT="0" marB="0" anchor="ctr"/>
                </a:tc>
                <a:tc rowSpan="3">
                  <a:txBody>
                    <a:bodyPr/>
                    <a:lstStyle/>
                    <a:p>
                      <a:pPr algn="ctr">
                        <a:lnSpc>
                          <a:spcPct val="115000"/>
                        </a:lnSpc>
                        <a:spcAft>
                          <a:spcPts val="0"/>
                        </a:spcAft>
                      </a:pPr>
                      <a:r>
                        <a:rPr lang="es-MX" sz="1200" dirty="0">
                          <a:effectLst/>
                        </a:rPr>
                        <a:t>Concepto</a:t>
                      </a:r>
                      <a:endParaRPr lang="es-MX" sz="1200" dirty="0">
                        <a:effectLst/>
                        <a:latin typeface="Tahoma" pitchFamily="34" charset="0"/>
                        <a:ea typeface="Calibri"/>
                        <a:cs typeface="Tahoma" pitchFamily="34" charset="0"/>
                      </a:endParaRPr>
                    </a:p>
                  </a:txBody>
                  <a:tcPr marL="34456" marR="34456" marT="0" marB="0" anchor="ctr"/>
                </a:tc>
                <a:tc rowSpan="3">
                  <a:txBody>
                    <a:bodyPr/>
                    <a:lstStyle/>
                    <a:p>
                      <a:pPr algn="ctr">
                        <a:lnSpc>
                          <a:spcPct val="115000"/>
                        </a:lnSpc>
                        <a:spcAft>
                          <a:spcPts val="0"/>
                        </a:spcAft>
                      </a:pPr>
                      <a:r>
                        <a:rPr lang="es-MX" sz="1200">
                          <a:effectLst/>
                        </a:rPr>
                        <a:t>Documento Fuente</a:t>
                      </a:r>
                      <a:endParaRPr lang="es-MX" sz="1200">
                        <a:effectLst/>
                        <a:latin typeface="Tahoma" pitchFamily="34" charset="0"/>
                        <a:ea typeface="Calibri"/>
                        <a:cs typeface="Tahoma" pitchFamily="34" charset="0"/>
                      </a:endParaRPr>
                    </a:p>
                  </a:txBody>
                  <a:tcPr marL="34456" marR="34456" marT="0" marB="0" anchor="ctr"/>
                </a:tc>
                <a:tc rowSpan="3">
                  <a:txBody>
                    <a:bodyPr/>
                    <a:lstStyle/>
                    <a:p>
                      <a:pPr algn="ctr">
                        <a:lnSpc>
                          <a:spcPct val="115000"/>
                        </a:lnSpc>
                        <a:spcAft>
                          <a:spcPts val="0"/>
                        </a:spcAft>
                      </a:pPr>
                      <a:r>
                        <a:rPr lang="es-MX" sz="1200" dirty="0">
                          <a:effectLst/>
                        </a:rPr>
                        <a:t>Periodicidad</a:t>
                      </a:r>
                      <a:endParaRPr lang="es-MX" sz="1200" dirty="0">
                        <a:effectLst/>
                        <a:latin typeface="Tahoma" pitchFamily="34" charset="0"/>
                        <a:ea typeface="Calibri"/>
                        <a:cs typeface="Tahoma" pitchFamily="34" charset="0"/>
                      </a:endParaRPr>
                    </a:p>
                  </a:txBody>
                  <a:tcPr marL="34456" marR="34456" marT="0" marB="0" anchor="ctr"/>
                </a:tc>
                <a:tc gridSpan="4">
                  <a:txBody>
                    <a:bodyPr/>
                    <a:lstStyle/>
                    <a:p>
                      <a:pPr algn="ctr">
                        <a:lnSpc>
                          <a:spcPct val="115000"/>
                        </a:lnSpc>
                        <a:spcAft>
                          <a:spcPts val="0"/>
                        </a:spcAft>
                      </a:pPr>
                      <a:r>
                        <a:rPr lang="es-MX" sz="1100" dirty="0">
                          <a:effectLst/>
                        </a:rPr>
                        <a:t>Registro</a:t>
                      </a:r>
                      <a:endParaRPr lang="es-MX" sz="1100" dirty="0">
                        <a:effectLst/>
                        <a:latin typeface="Tahoma" pitchFamily="34" charset="0"/>
                        <a:ea typeface="Calibri"/>
                        <a:cs typeface="Tahoma" pitchFamily="34" charset="0"/>
                      </a:endParaRPr>
                    </a:p>
                  </a:txBody>
                  <a:tcPr marL="34456" marR="34456" marT="0"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a:lnSpc>
                          <a:spcPct val="115000"/>
                        </a:lnSpc>
                        <a:spcAft>
                          <a:spcPts val="0"/>
                        </a:spcAft>
                      </a:pPr>
                      <a:r>
                        <a:rPr lang="es-MX" sz="1200">
                          <a:effectLst/>
                        </a:rPr>
                        <a:t>Módulo que lo Genera</a:t>
                      </a:r>
                      <a:endParaRPr lang="es-MX" sz="1200">
                        <a:effectLst/>
                        <a:latin typeface="Tahoma" pitchFamily="34" charset="0"/>
                        <a:ea typeface="Calibri"/>
                        <a:cs typeface="Tahoma" pitchFamily="34" charset="0"/>
                      </a:endParaRPr>
                    </a:p>
                  </a:txBody>
                  <a:tcPr marL="34456" marR="34456" marT="0" marB="0" anchor="ctr"/>
                </a:tc>
              </a:tr>
              <a:tr h="704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gridSpan="2">
                  <a:txBody>
                    <a:bodyPr/>
                    <a:lstStyle/>
                    <a:p>
                      <a:pPr marL="0" algn="ctr" defTabSz="914400" rtl="0" eaLnBrk="1" latinLnBrk="0" hangingPunct="1">
                        <a:lnSpc>
                          <a:spcPct val="115000"/>
                        </a:lnSpc>
                        <a:spcAft>
                          <a:spcPts val="0"/>
                        </a:spcAft>
                      </a:pPr>
                      <a:r>
                        <a:rPr lang="es-MX" sz="1200" kern="1200" dirty="0">
                          <a:effectLst/>
                        </a:rPr>
                        <a:t>Contable</a:t>
                      </a:r>
                      <a:endParaRPr lang="es-MX" sz="1200" b="1" kern="1200" dirty="0">
                        <a:solidFill>
                          <a:schemeClr val="bg1"/>
                        </a:solidFill>
                        <a:effectLst/>
                        <a:latin typeface="+mn-lt"/>
                        <a:ea typeface="+mn-ea"/>
                        <a:cs typeface="+mn-cs"/>
                      </a:endParaRPr>
                    </a:p>
                  </a:txBody>
                  <a:tcPr marL="34456" marR="34456" marT="0" marB="0"/>
                </a:tc>
                <a:tc hMerge="1">
                  <a:txBody>
                    <a:bodyPr/>
                    <a:lstStyle/>
                    <a:p>
                      <a:endParaRPr lang="es-MX"/>
                    </a:p>
                  </a:txBody>
                  <a:tcPr/>
                </a:tc>
                <a:tc gridSpan="2">
                  <a:txBody>
                    <a:bodyPr/>
                    <a:lstStyle/>
                    <a:p>
                      <a:pPr marL="0" algn="ctr" defTabSz="914400" rtl="0" eaLnBrk="1" latinLnBrk="0" hangingPunct="1">
                        <a:lnSpc>
                          <a:spcPct val="115000"/>
                        </a:lnSpc>
                        <a:spcAft>
                          <a:spcPts val="0"/>
                        </a:spcAft>
                      </a:pPr>
                      <a:r>
                        <a:rPr lang="es-MX" sz="1200" kern="1200" dirty="0">
                          <a:effectLst/>
                        </a:rPr>
                        <a:t>Presupuestal</a:t>
                      </a:r>
                      <a:endParaRPr lang="es-MX" sz="1200" b="1" kern="1200" dirty="0">
                        <a:solidFill>
                          <a:schemeClr val="bg1"/>
                        </a:solidFill>
                        <a:effectLst/>
                        <a:latin typeface="+mn-lt"/>
                        <a:ea typeface="+mn-ea"/>
                        <a:cs typeface="+mn-cs"/>
                      </a:endParaRPr>
                    </a:p>
                  </a:txBody>
                  <a:tcPr marL="34456" marR="34456" marT="0" marB="0"/>
                </a:tc>
                <a:tc hMerge="1">
                  <a:txBody>
                    <a:bodyPr/>
                    <a:lstStyle/>
                    <a:p>
                      <a:endParaRPr lang="es-MX"/>
                    </a:p>
                  </a:txBody>
                  <a:tcPr/>
                </a:tc>
                <a:tc vMerge="1">
                  <a:txBody>
                    <a:bodyPr/>
                    <a:lstStyle/>
                    <a:p>
                      <a:endParaRPr lang="es-MX"/>
                    </a:p>
                  </a:txBody>
                  <a:tcPr/>
                </a:tc>
              </a:tr>
              <a:tr h="704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algn="ctr" defTabSz="914400" rtl="0" eaLnBrk="1" latinLnBrk="0" hangingPunct="1">
                        <a:lnSpc>
                          <a:spcPct val="115000"/>
                        </a:lnSpc>
                        <a:spcAft>
                          <a:spcPts val="0"/>
                        </a:spcAft>
                      </a:pPr>
                      <a:r>
                        <a:rPr lang="es-MX" sz="1200" kern="1200" dirty="0">
                          <a:effectLst/>
                        </a:rPr>
                        <a:t>Cargo</a:t>
                      </a:r>
                      <a:endParaRPr lang="es-MX" sz="1200" b="1" kern="1200" dirty="0">
                        <a:solidFill>
                          <a:schemeClr val="bg1"/>
                        </a:solidFill>
                        <a:effectLst/>
                        <a:latin typeface="+mn-lt"/>
                        <a:ea typeface="+mn-ea"/>
                        <a:cs typeface="+mn-cs"/>
                      </a:endParaRPr>
                    </a:p>
                  </a:txBody>
                  <a:tcPr marL="34456" marR="34456" marT="0" marB="0"/>
                </a:tc>
                <a:tc>
                  <a:txBody>
                    <a:bodyPr/>
                    <a:lstStyle/>
                    <a:p>
                      <a:pPr marL="0" algn="ctr" defTabSz="914400" rtl="0" eaLnBrk="1" latinLnBrk="0" hangingPunct="1">
                        <a:lnSpc>
                          <a:spcPct val="115000"/>
                        </a:lnSpc>
                        <a:spcAft>
                          <a:spcPts val="0"/>
                        </a:spcAft>
                      </a:pPr>
                      <a:r>
                        <a:rPr lang="es-MX" sz="1200" kern="1200" dirty="0">
                          <a:effectLst/>
                        </a:rPr>
                        <a:t>Abono</a:t>
                      </a:r>
                      <a:endParaRPr lang="es-MX" sz="1200" b="1" kern="1200" dirty="0">
                        <a:solidFill>
                          <a:schemeClr val="bg1"/>
                        </a:solidFill>
                        <a:effectLst/>
                        <a:latin typeface="+mn-lt"/>
                        <a:ea typeface="+mn-ea"/>
                        <a:cs typeface="+mn-cs"/>
                      </a:endParaRPr>
                    </a:p>
                  </a:txBody>
                  <a:tcPr marL="34456" marR="34456" marT="0" marB="0"/>
                </a:tc>
                <a:tc>
                  <a:txBody>
                    <a:bodyPr/>
                    <a:lstStyle/>
                    <a:p>
                      <a:pPr marL="0" algn="ctr" defTabSz="914400" rtl="0" eaLnBrk="1" latinLnBrk="0" hangingPunct="1">
                        <a:lnSpc>
                          <a:spcPct val="115000"/>
                        </a:lnSpc>
                        <a:spcAft>
                          <a:spcPts val="0"/>
                        </a:spcAft>
                      </a:pPr>
                      <a:r>
                        <a:rPr lang="es-MX" sz="1200" kern="1200" dirty="0">
                          <a:effectLst/>
                        </a:rPr>
                        <a:t>Cargo</a:t>
                      </a:r>
                      <a:endParaRPr lang="es-MX" sz="1200" b="1" kern="1200" dirty="0">
                        <a:solidFill>
                          <a:schemeClr val="bg1"/>
                        </a:solidFill>
                        <a:effectLst/>
                        <a:latin typeface="+mn-lt"/>
                        <a:ea typeface="+mn-ea"/>
                        <a:cs typeface="+mn-cs"/>
                      </a:endParaRPr>
                    </a:p>
                  </a:txBody>
                  <a:tcPr marL="34456" marR="34456" marT="0" marB="0"/>
                </a:tc>
                <a:tc>
                  <a:txBody>
                    <a:bodyPr/>
                    <a:lstStyle/>
                    <a:p>
                      <a:pPr marL="0" algn="ctr" defTabSz="914400" rtl="0" eaLnBrk="1" latinLnBrk="0" hangingPunct="1">
                        <a:lnSpc>
                          <a:spcPct val="115000"/>
                        </a:lnSpc>
                        <a:spcAft>
                          <a:spcPts val="0"/>
                        </a:spcAft>
                      </a:pPr>
                      <a:r>
                        <a:rPr lang="es-MX" sz="1200" kern="1200" dirty="0">
                          <a:effectLst/>
                        </a:rPr>
                        <a:t>Abono</a:t>
                      </a:r>
                      <a:endParaRPr lang="es-MX" sz="1200" b="1" kern="1200" dirty="0">
                        <a:solidFill>
                          <a:schemeClr val="bg1"/>
                        </a:solidFill>
                        <a:effectLst/>
                        <a:latin typeface="+mn-lt"/>
                        <a:ea typeface="+mn-ea"/>
                        <a:cs typeface="+mn-cs"/>
                      </a:endParaRPr>
                    </a:p>
                  </a:txBody>
                  <a:tcPr marL="34456" marR="34456" marT="0" marB="0"/>
                </a:tc>
                <a:tc vMerge="1">
                  <a:txBody>
                    <a:bodyPr/>
                    <a:lstStyle/>
                    <a:p>
                      <a:endParaRPr lang="es-MX"/>
                    </a:p>
                  </a:txBody>
                  <a:tcPr/>
                </a:tc>
              </a:tr>
              <a:tr h="61638">
                <a:tc gridSpan="2">
                  <a:txBody>
                    <a:bodyPr/>
                    <a:lstStyle/>
                    <a:p>
                      <a:pPr algn="just">
                        <a:lnSpc>
                          <a:spcPct val="115000"/>
                        </a:lnSpc>
                        <a:spcAft>
                          <a:spcPts val="0"/>
                        </a:spcAft>
                      </a:pPr>
                      <a:r>
                        <a:rPr lang="es-MX" sz="1200">
                          <a:effectLst/>
                        </a:rPr>
                        <a:t>Depósitos</a:t>
                      </a:r>
                      <a:endParaRPr lang="es-MX" sz="1200">
                        <a:effectLst/>
                        <a:latin typeface="Tahoma" pitchFamily="34" charset="0"/>
                        <a:ea typeface="Calibri"/>
                        <a:cs typeface="Tahoma" pitchFamily="34" charset="0"/>
                      </a:endParaRPr>
                    </a:p>
                  </a:txBody>
                  <a:tcPr marL="34456" marR="34456" marT="0" marB="0"/>
                </a:tc>
                <a:tc hMerge="1">
                  <a:txBody>
                    <a:bodyPr/>
                    <a:lstStyle/>
                    <a:p>
                      <a:endParaRPr lang="es-MX"/>
                    </a:p>
                  </a:txBody>
                  <a:tcPr/>
                </a:tc>
                <a:tc>
                  <a:txBody>
                    <a:bodyPr/>
                    <a:lstStyle/>
                    <a:p>
                      <a:pPr algn="l">
                        <a:lnSpc>
                          <a:spcPct val="115000"/>
                        </a:lnSpc>
                        <a:spcAft>
                          <a:spcPts val="0"/>
                        </a:spcAft>
                      </a:pPr>
                      <a:r>
                        <a:rPr lang="es-MX" sz="1200" dirty="0">
                          <a:effectLst/>
                        </a:rPr>
                        <a:t> </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a:effectLst/>
                        </a:rPr>
                        <a:t> </a:t>
                      </a:r>
                      <a:endParaRPr lang="es-MX" sz="120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a:effectLst/>
                        </a:rPr>
                        <a:t> </a:t>
                      </a:r>
                      <a:endParaRPr lang="es-MX" sz="120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 </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a:effectLst/>
                        </a:rPr>
                        <a:t> </a:t>
                      </a:r>
                      <a:endParaRPr lang="es-MX" sz="120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a:effectLst/>
                        </a:rPr>
                        <a:t> </a:t>
                      </a:r>
                      <a:endParaRPr lang="es-MX" sz="1200">
                        <a:effectLst/>
                        <a:latin typeface="Tahoma" pitchFamily="34" charset="0"/>
                        <a:ea typeface="Calibri"/>
                        <a:cs typeface="Tahoma" pitchFamily="34" charset="0"/>
                      </a:endParaRPr>
                    </a:p>
                  </a:txBody>
                  <a:tcPr marL="34456" marR="34456" marT="0" marB="0"/>
                </a:tc>
                <a:tc>
                  <a:txBody>
                    <a:bodyPr/>
                    <a:lstStyle/>
                    <a:p>
                      <a:pPr algn="l">
                        <a:lnSpc>
                          <a:spcPct val="115000"/>
                        </a:lnSpc>
                        <a:spcAft>
                          <a:spcPts val="0"/>
                        </a:spcAft>
                      </a:pPr>
                      <a:r>
                        <a:rPr lang="es-MX" sz="1200">
                          <a:effectLst/>
                        </a:rPr>
                        <a:t> </a:t>
                      </a:r>
                      <a:endParaRPr lang="es-MX" sz="1200">
                        <a:effectLst/>
                        <a:latin typeface="Tahoma" pitchFamily="34" charset="0"/>
                        <a:ea typeface="Calibri"/>
                        <a:cs typeface="Tahoma" pitchFamily="34" charset="0"/>
                      </a:endParaRPr>
                    </a:p>
                  </a:txBody>
                  <a:tcPr marL="34456" marR="34456" marT="0" marB="0"/>
                </a:tc>
              </a:tr>
              <a:tr h="308188">
                <a:tc>
                  <a:txBody>
                    <a:bodyPr/>
                    <a:lstStyle/>
                    <a:p>
                      <a:pPr algn="l">
                        <a:lnSpc>
                          <a:spcPct val="115000"/>
                        </a:lnSpc>
                        <a:spcAft>
                          <a:spcPts val="0"/>
                        </a:spcAft>
                      </a:pPr>
                      <a:r>
                        <a:rPr lang="es-MX" sz="1200" dirty="0">
                          <a:effectLst/>
                        </a:rPr>
                        <a:t>1</a:t>
                      </a:r>
                      <a:endParaRPr lang="es-MX" sz="1200" dirty="0">
                        <a:effectLst/>
                        <a:latin typeface="Tahoma" pitchFamily="34" charset="0"/>
                        <a:ea typeface="Calibri"/>
                        <a:cs typeface="Tahoma" pitchFamily="34" charset="0"/>
                      </a:endParaRPr>
                    </a:p>
                  </a:txBody>
                  <a:tcPr marL="34456" marR="34456" marT="0" marB="0"/>
                </a:tc>
                <a:tc>
                  <a:txBody>
                    <a:bodyPr/>
                    <a:lstStyle/>
                    <a:p>
                      <a:pPr algn="just">
                        <a:lnSpc>
                          <a:spcPct val="115000"/>
                        </a:lnSpc>
                        <a:spcAft>
                          <a:spcPts val="0"/>
                        </a:spcAft>
                      </a:pPr>
                      <a:r>
                        <a:rPr lang="es-MX" sz="1200">
                          <a:effectLst/>
                        </a:rPr>
                        <a:t>Por los depósitos recibidos en cuentas bancarias, no identificados por el Ayuntamiento.</a:t>
                      </a:r>
                      <a:endParaRPr lang="es-MX" sz="1200">
                        <a:effectLst/>
                        <a:latin typeface="Tahoma" pitchFamily="34" charset="0"/>
                        <a:ea typeface="Calibri"/>
                        <a:cs typeface="Tahoma" pitchFamily="34" charset="0"/>
                      </a:endParaRPr>
                    </a:p>
                  </a:txBody>
                  <a:tcPr marL="34456" marR="34456" marT="0" marB="0"/>
                </a:tc>
                <a:tc>
                  <a:txBody>
                    <a:bodyPr/>
                    <a:lstStyle/>
                    <a:p>
                      <a:pPr algn="l">
                        <a:lnSpc>
                          <a:spcPct val="115000"/>
                        </a:lnSpc>
                        <a:spcAft>
                          <a:spcPts val="0"/>
                        </a:spcAft>
                      </a:pPr>
                      <a:r>
                        <a:rPr lang="es-MX" sz="1200" dirty="0">
                          <a:effectLst/>
                        </a:rPr>
                        <a:t>Ficha de depósito y/o estado de cuenta</a:t>
                      </a:r>
                    </a:p>
                    <a:p>
                      <a:pPr algn="just">
                        <a:lnSpc>
                          <a:spcPct val="115000"/>
                        </a:lnSpc>
                        <a:spcAft>
                          <a:spcPts val="0"/>
                        </a:spcAft>
                      </a:pPr>
                      <a:r>
                        <a:rPr lang="es-MX" sz="1200" dirty="0">
                          <a:effectLst/>
                        </a:rPr>
                        <a:t>bancario.</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Eventual</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1112 01</a:t>
                      </a:r>
                    </a:p>
                    <a:p>
                      <a:pPr algn="ctr">
                        <a:lnSpc>
                          <a:spcPct val="115000"/>
                        </a:lnSpc>
                        <a:spcAft>
                          <a:spcPts val="0"/>
                        </a:spcAft>
                      </a:pPr>
                      <a:r>
                        <a:rPr lang="es-MX" sz="1200" dirty="0">
                          <a:effectLst/>
                        </a:rPr>
                        <a:t>Bancos/Tesorería /Cuenta de Cheques</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2191 01 </a:t>
                      </a:r>
                    </a:p>
                    <a:p>
                      <a:pPr algn="ctr">
                        <a:lnSpc>
                          <a:spcPct val="115000"/>
                        </a:lnSpc>
                        <a:spcAft>
                          <a:spcPts val="0"/>
                        </a:spcAft>
                      </a:pPr>
                      <a:r>
                        <a:rPr lang="es-MX" sz="1200" dirty="0">
                          <a:effectLst/>
                        </a:rPr>
                        <a:t>Ingresos por Clasificar/Por Ingresos de Ley</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 </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 </a:t>
                      </a:r>
                      <a:endParaRPr lang="es-MX" sz="1200" dirty="0">
                        <a:effectLst/>
                        <a:latin typeface="Tahoma" pitchFamily="34" charset="0"/>
                        <a:ea typeface="Calibri"/>
                        <a:cs typeface="Tahoma" pitchFamily="34" charset="0"/>
                      </a:endParaRPr>
                    </a:p>
                  </a:txBody>
                  <a:tcPr marL="34456" marR="34456" marT="0" marB="0"/>
                </a:tc>
                <a:tc>
                  <a:txBody>
                    <a:bodyPr/>
                    <a:lstStyle/>
                    <a:p>
                      <a:pPr algn="l">
                        <a:lnSpc>
                          <a:spcPct val="115000"/>
                        </a:lnSpc>
                        <a:spcAft>
                          <a:spcPts val="0"/>
                        </a:spcAft>
                      </a:pPr>
                      <a:r>
                        <a:rPr lang="es-MX" sz="1200" dirty="0">
                          <a:effectLst/>
                        </a:rPr>
                        <a:t>Contabilidad</a:t>
                      </a:r>
                      <a:endParaRPr lang="es-MX" sz="1200" dirty="0">
                        <a:effectLst/>
                        <a:latin typeface="Tahoma" pitchFamily="34" charset="0"/>
                        <a:ea typeface="Calibri"/>
                        <a:cs typeface="Tahoma" pitchFamily="34" charset="0"/>
                      </a:endParaRPr>
                    </a:p>
                  </a:txBody>
                  <a:tcPr marL="34456" marR="34456" marT="0" marB="0"/>
                </a:tc>
              </a:tr>
              <a:tr h="1787491">
                <a:tc>
                  <a:txBody>
                    <a:bodyPr/>
                    <a:lstStyle/>
                    <a:p>
                      <a:pPr algn="l">
                        <a:lnSpc>
                          <a:spcPct val="115000"/>
                        </a:lnSpc>
                        <a:spcAft>
                          <a:spcPts val="0"/>
                        </a:spcAft>
                      </a:pPr>
                      <a:r>
                        <a:rPr lang="es-MX" sz="1200">
                          <a:effectLst/>
                        </a:rPr>
                        <a:t>2</a:t>
                      </a:r>
                      <a:endParaRPr lang="es-MX" sz="1200">
                        <a:effectLst/>
                        <a:latin typeface="Tahoma" pitchFamily="34" charset="0"/>
                        <a:ea typeface="Calibri"/>
                        <a:cs typeface="Tahoma" pitchFamily="34" charset="0"/>
                      </a:endParaRPr>
                    </a:p>
                  </a:txBody>
                  <a:tcPr marL="34456" marR="34456" marT="0" marB="0"/>
                </a:tc>
                <a:tc>
                  <a:txBody>
                    <a:bodyPr/>
                    <a:lstStyle/>
                    <a:p>
                      <a:pPr algn="just">
                        <a:lnSpc>
                          <a:spcPct val="115000"/>
                        </a:lnSpc>
                        <a:spcAft>
                          <a:spcPts val="0"/>
                        </a:spcAft>
                      </a:pPr>
                      <a:r>
                        <a:rPr lang="es-MX" sz="1200" dirty="0">
                          <a:effectLst/>
                        </a:rPr>
                        <a:t>Registro de los depósitos, una vez que se conoce el concepto del ingreso.</a:t>
                      </a:r>
                    </a:p>
                    <a:p>
                      <a:pPr algn="just">
                        <a:lnSpc>
                          <a:spcPct val="115000"/>
                        </a:lnSpc>
                        <a:spcAft>
                          <a:spcPts val="0"/>
                        </a:spcAft>
                      </a:pPr>
                      <a:r>
                        <a:rPr lang="es-MX" sz="1200" dirty="0">
                          <a:effectLst/>
                        </a:rPr>
                        <a:t> </a:t>
                      </a:r>
                    </a:p>
                    <a:p>
                      <a:pPr algn="just">
                        <a:lnSpc>
                          <a:spcPct val="115000"/>
                        </a:lnSpc>
                        <a:spcAft>
                          <a:spcPts val="0"/>
                        </a:spcAft>
                      </a:pPr>
                      <a:r>
                        <a:rPr lang="es-MX" sz="1200" dirty="0">
                          <a:effectLst/>
                        </a:rPr>
                        <a:t> </a:t>
                      </a:r>
                    </a:p>
                    <a:p>
                      <a:pPr algn="just">
                        <a:lnSpc>
                          <a:spcPct val="115000"/>
                        </a:lnSpc>
                        <a:spcAft>
                          <a:spcPts val="0"/>
                        </a:spcAft>
                      </a:pPr>
                      <a:r>
                        <a:rPr lang="es-MX" sz="1200" dirty="0">
                          <a:effectLst/>
                        </a:rPr>
                        <a:t> </a:t>
                      </a:r>
                      <a:endParaRPr lang="es-MX" sz="1200" dirty="0">
                        <a:effectLst/>
                        <a:latin typeface="Tahoma" pitchFamily="34" charset="0"/>
                        <a:ea typeface="Calibri"/>
                        <a:cs typeface="Tahoma" pitchFamily="34" charset="0"/>
                      </a:endParaRPr>
                    </a:p>
                  </a:txBody>
                  <a:tcPr marL="34456" marR="34456" marT="0" marB="0"/>
                </a:tc>
                <a:tc>
                  <a:txBody>
                    <a:bodyPr/>
                    <a:lstStyle/>
                    <a:p>
                      <a:pPr algn="just">
                        <a:lnSpc>
                          <a:spcPct val="115000"/>
                        </a:lnSpc>
                        <a:spcAft>
                          <a:spcPts val="0"/>
                        </a:spcAft>
                      </a:pPr>
                      <a:r>
                        <a:rPr lang="es-MX" sz="1200" dirty="0">
                          <a:effectLst/>
                        </a:rPr>
                        <a:t>Resumen de</a:t>
                      </a:r>
                    </a:p>
                    <a:p>
                      <a:pPr algn="just">
                        <a:lnSpc>
                          <a:spcPct val="115000"/>
                        </a:lnSpc>
                        <a:spcAft>
                          <a:spcPts val="0"/>
                        </a:spcAft>
                      </a:pPr>
                      <a:r>
                        <a:rPr lang="es-MX" sz="1200" dirty="0">
                          <a:effectLst/>
                        </a:rPr>
                        <a:t>distribución de</a:t>
                      </a:r>
                    </a:p>
                    <a:p>
                      <a:pPr algn="just">
                        <a:lnSpc>
                          <a:spcPct val="115000"/>
                        </a:lnSpc>
                        <a:spcAft>
                          <a:spcPts val="0"/>
                        </a:spcAft>
                      </a:pPr>
                      <a:r>
                        <a:rPr lang="es-MX" sz="1200" dirty="0">
                          <a:effectLst/>
                        </a:rPr>
                        <a:t>Ingresos de la</a:t>
                      </a:r>
                    </a:p>
                    <a:p>
                      <a:pPr algn="just">
                        <a:lnSpc>
                          <a:spcPct val="115000"/>
                        </a:lnSpc>
                        <a:spcAft>
                          <a:spcPts val="0"/>
                        </a:spcAft>
                      </a:pPr>
                      <a:r>
                        <a:rPr lang="es-MX" sz="1200" dirty="0">
                          <a:effectLst/>
                        </a:rPr>
                        <a:t>oficina recaudadora o recibo oficial</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Eventual</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2191 01 </a:t>
                      </a:r>
                    </a:p>
                    <a:p>
                      <a:pPr algn="ctr">
                        <a:lnSpc>
                          <a:spcPct val="115000"/>
                        </a:lnSpc>
                        <a:spcAft>
                          <a:spcPts val="0"/>
                        </a:spcAft>
                      </a:pPr>
                      <a:r>
                        <a:rPr lang="es-MX" sz="1200" dirty="0">
                          <a:effectLst/>
                        </a:rPr>
                        <a:t>Ingresos por Clasificar/Por Ingresos de Ley</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4111</a:t>
                      </a:r>
                    </a:p>
                    <a:p>
                      <a:pPr algn="ctr">
                        <a:lnSpc>
                          <a:spcPct val="115000"/>
                        </a:lnSpc>
                        <a:spcAft>
                          <a:spcPts val="0"/>
                        </a:spcAft>
                      </a:pPr>
                      <a:r>
                        <a:rPr lang="es-MX" sz="1200" dirty="0">
                          <a:effectLst/>
                        </a:rPr>
                        <a:t>Impuesto sobre los ingresos</a:t>
                      </a:r>
                    </a:p>
                    <a:p>
                      <a:pPr algn="ctr">
                        <a:lnSpc>
                          <a:spcPct val="115000"/>
                        </a:lnSpc>
                        <a:spcAft>
                          <a:spcPts val="0"/>
                        </a:spcAft>
                      </a:pPr>
                      <a:r>
                        <a:rPr lang="es-MX" sz="1200" dirty="0">
                          <a:effectLst/>
                        </a:rPr>
                        <a:t>o</a:t>
                      </a:r>
                    </a:p>
                    <a:p>
                      <a:pPr algn="ctr">
                        <a:lnSpc>
                          <a:spcPct val="115000"/>
                        </a:lnSpc>
                        <a:spcAft>
                          <a:spcPts val="0"/>
                        </a:spcAft>
                      </a:pPr>
                      <a:r>
                        <a:rPr lang="es-MX" sz="1200" dirty="0">
                          <a:effectLst/>
                        </a:rPr>
                        <a:t>4112</a:t>
                      </a:r>
                    </a:p>
                    <a:p>
                      <a:pPr algn="ctr">
                        <a:lnSpc>
                          <a:spcPct val="115000"/>
                        </a:lnSpc>
                        <a:spcAft>
                          <a:spcPts val="0"/>
                        </a:spcAft>
                      </a:pPr>
                      <a:r>
                        <a:rPr lang="es-MX" sz="1200" dirty="0">
                          <a:effectLst/>
                        </a:rPr>
                        <a:t>Impuesto sobre el patrimonio</a:t>
                      </a:r>
                    </a:p>
                    <a:p>
                      <a:pPr algn="ctr">
                        <a:lnSpc>
                          <a:spcPct val="115000"/>
                        </a:lnSpc>
                        <a:spcAft>
                          <a:spcPts val="0"/>
                        </a:spcAft>
                      </a:pPr>
                      <a:r>
                        <a:rPr lang="es-MX" sz="1200" dirty="0">
                          <a:effectLst/>
                        </a:rPr>
                        <a:t>o</a:t>
                      </a:r>
                    </a:p>
                    <a:p>
                      <a:pPr algn="ctr">
                        <a:lnSpc>
                          <a:spcPct val="115000"/>
                        </a:lnSpc>
                        <a:spcAft>
                          <a:spcPts val="0"/>
                        </a:spcAft>
                      </a:pPr>
                      <a:r>
                        <a:rPr lang="es-MX" sz="1200" dirty="0">
                          <a:effectLst/>
                        </a:rPr>
                        <a:t>4117</a:t>
                      </a:r>
                    </a:p>
                    <a:p>
                      <a:pPr algn="ctr">
                        <a:lnSpc>
                          <a:spcPct val="115000"/>
                        </a:lnSpc>
                        <a:spcAft>
                          <a:spcPts val="0"/>
                        </a:spcAft>
                      </a:pPr>
                      <a:r>
                        <a:rPr lang="es-MX" sz="1200" dirty="0">
                          <a:effectLst/>
                        </a:rPr>
                        <a:t>Accesorios de </a:t>
                      </a:r>
                      <a:r>
                        <a:rPr lang="es-MX" sz="1200" dirty="0" smtClean="0">
                          <a:effectLst/>
                        </a:rPr>
                        <a:t>impuestos</a:t>
                      </a:r>
                      <a:endParaRPr lang="es-MX" sz="1200" dirty="0">
                        <a:effectLst/>
                        <a:latin typeface="Tahoma" pitchFamily="34" charset="0"/>
                        <a:cs typeface="Tahoma" pitchFamily="34" charset="0"/>
                      </a:endParaRPr>
                    </a:p>
                  </a:txBody>
                  <a:tcPr marL="34456" marR="34456" marT="0" marB="0"/>
                </a:tc>
                <a:tc>
                  <a:txBody>
                    <a:bodyPr/>
                    <a:lstStyle/>
                    <a:p>
                      <a:pPr algn="ctr">
                        <a:lnSpc>
                          <a:spcPct val="115000"/>
                        </a:lnSpc>
                        <a:spcAft>
                          <a:spcPts val="0"/>
                        </a:spcAft>
                      </a:pPr>
                      <a:r>
                        <a:rPr lang="es-MX" sz="1200" dirty="0">
                          <a:effectLst/>
                        </a:rPr>
                        <a:t>8120 </a:t>
                      </a:r>
                    </a:p>
                    <a:p>
                      <a:pPr algn="ctr">
                        <a:lnSpc>
                          <a:spcPct val="115000"/>
                        </a:lnSpc>
                        <a:spcAft>
                          <a:spcPts val="0"/>
                        </a:spcAft>
                      </a:pPr>
                      <a:r>
                        <a:rPr lang="es-MX" sz="1200" dirty="0">
                          <a:effectLst/>
                        </a:rPr>
                        <a:t>Ley de Ingresos por Ejecutar</a:t>
                      </a:r>
                    </a:p>
                    <a:p>
                      <a:pPr algn="ctr">
                        <a:lnSpc>
                          <a:spcPct val="115000"/>
                        </a:lnSpc>
                        <a:spcAft>
                          <a:spcPts val="0"/>
                        </a:spcAft>
                      </a:pPr>
                      <a:r>
                        <a:rPr lang="es-MX" sz="1200" dirty="0">
                          <a:effectLst/>
                        </a:rPr>
                        <a:t> </a:t>
                      </a:r>
                    </a:p>
                    <a:p>
                      <a:pPr algn="ctr">
                        <a:lnSpc>
                          <a:spcPct val="115000"/>
                        </a:lnSpc>
                        <a:spcAft>
                          <a:spcPts val="0"/>
                        </a:spcAft>
                      </a:pPr>
                      <a:r>
                        <a:rPr lang="es-MX" sz="1200" dirty="0">
                          <a:effectLst/>
                        </a:rPr>
                        <a:t> </a:t>
                      </a:r>
                    </a:p>
                    <a:p>
                      <a:pPr algn="ctr">
                        <a:lnSpc>
                          <a:spcPct val="115000"/>
                        </a:lnSpc>
                        <a:spcAft>
                          <a:spcPts val="0"/>
                        </a:spcAft>
                      </a:pPr>
                      <a:r>
                        <a:rPr lang="es-MX" sz="1200" dirty="0">
                          <a:effectLst/>
                        </a:rPr>
                        <a:t>8140</a:t>
                      </a:r>
                    </a:p>
                    <a:p>
                      <a:pPr algn="ctr">
                        <a:lnSpc>
                          <a:spcPct val="115000"/>
                        </a:lnSpc>
                        <a:spcAft>
                          <a:spcPts val="0"/>
                        </a:spcAft>
                      </a:pPr>
                      <a:r>
                        <a:rPr lang="es-MX" sz="1200" dirty="0">
                          <a:effectLst/>
                        </a:rPr>
                        <a:t> Ley de Ingresos Devengada</a:t>
                      </a:r>
                      <a:endParaRPr lang="es-MX" sz="1200" dirty="0">
                        <a:effectLst/>
                        <a:latin typeface="Tahoma" pitchFamily="34" charset="0"/>
                        <a:ea typeface="Calibri"/>
                        <a:cs typeface="Tahoma" pitchFamily="34" charset="0"/>
                      </a:endParaRPr>
                    </a:p>
                  </a:txBody>
                  <a:tcPr marL="34456" marR="34456" marT="0" marB="0"/>
                </a:tc>
                <a:tc>
                  <a:txBody>
                    <a:bodyPr/>
                    <a:lstStyle/>
                    <a:p>
                      <a:pPr algn="ctr">
                        <a:lnSpc>
                          <a:spcPct val="115000"/>
                        </a:lnSpc>
                        <a:spcAft>
                          <a:spcPts val="0"/>
                        </a:spcAft>
                      </a:pPr>
                      <a:r>
                        <a:rPr lang="es-MX" sz="1200" dirty="0">
                          <a:effectLst/>
                        </a:rPr>
                        <a:t>8140</a:t>
                      </a:r>
                    </a:p>
                    <a:p>
                      <a:pPr algn="ctr">
                        <a:lnSpc>
                          <a:spcPct val="115000"/>
                        </a:lnSpc>
                        <a:spcAft>
                          <a:spcPts val="0"/>
                        </a:spcAft>
                      </a:pPr>
                      <a:r>
                        <a:rPr lang="es-MX" sz="1200" dirty="0">
                          <a:effectLst/>
                        </a:rPr>
                        <a:t> Ley de Ingresos Devengada</a:t>
                      </a:r>
                    </a:p>
                    <a:p>
                      <a:pPr algn="ctr">
                        <a:lnSpc>
                          <a:spcPct val="115000"/>
                        </a:lnSpc>
                        <a:spcAft>
                          <a:spcPts val="0"/>
                        </a:spcAft>
                      </a:pPr>
                      <a:r>
                        <a:rPr lang="es-MX" sz="1200" dirty="0">
                          <a:effectLst/>
                        </a:rPr>
                        <a:t> </a:t>
                      </a:r>
                    </a:p>
                    <a:p>
                      <a:pPr algn="ctr">
                        <a:lnSpc>
                          <a:spcPct val="115000"/>
                        </a:lnSpc>
                        <a:spcAft>
                          <a:spcPts val="0"/>
                        </a:spcAft>
                      </a:pPr>
                      <a:r>
                        <a:rPr lang="es-MX" sz="1200" dirty="0">
                          <a:effectLst/>
                        </a:rPr>
                        <a:t> </a:t>
                      </a:r>
                    </a:p>
                    <a:p>
                      <a:pPr algn="ctr">
                        <a:lnSpc>
                          <a:spcPct val="115000"/>
                        </a:lnSpc>
                        <a:spcAft>
                          <a:spcPts val="0"/>
                        </a:spcAft>
                      </a:pPr>
                      <a:r>
                        <a:rPr lang="es-MX" sz="1200" dirty="0">
                          <a:effectLst/>
                        </a:rPr>
                        <a:t>8150 </a:t>
                      </a:r>
                    </a:p>
                    <a:p>
                      <a:pPr algn="ctr">
                        <a:lnSpc>
                          <a:spcPct val="115000"/>
                        </a:lnSpc>
                        <a:spcAft>
                          <a:spcPts val="0"/>
                        </a:spcAft>
                      </a:pPr>
                      <a:r>
                        <a:rPr lang="es-MX" sz="1200" dirty="0">
                          <a:effectLst/>
                        </a:rPr>
                        <a:t>Ley de Ingresos Recaudada</a:t>
                      </a:r>
                      <a:endParaRPr lang="es-MX" sz="1200" dirty="0">
                        <a:effectLst/>
                        <a:latin typeface="Tahoma" pitchFamily="34" charset="0"/>
                        <a:ea typeface="Calibri"/>
                        <a:cs typeface="Tahoma" pitchFamily="34" charset="0"/>
                      </a:endParaRPr>
                    </a:p>
                  </a:txBody>
                  <a:tcPr marL="34456" marR="34456" marT="0" marB="0"/>
                </a:tc>
                <a:tc>
                  <a:txBody>
                    <a:bodyPr/>
                    <a:lstStyle/>
                    <a:p>
                      <a:pPr algn="l">
                        <a:lnSpc>
                          <a:spcPct val="115000"/>
                        </a:lnSpc>
                        <a:spcAft>
                          <a:spcPts val="0"/>
                        </a:spcAft>
                      </a:pPr>
                      <a:r>
                        <a:rPr lang="es-MX" sz="1200" dirty="0">
                          <a:effectLst/>
                        </a:rPr>
                        <a:t>Recaudación</a:t>
                      </a:r>
                      <a:endParaRPr lang="es-MX" sz="1200" dirty="0">
                        <a:effectLst/>
                        <a:latin typeface="Tahoma" pitchFamily="34" charset="0"/>
                        <a:ea typeface="Calibri"/>
                        <a:cs typeface="Tahoma" pitchFamily="34" charset="0"/>
                      </a:endParaRPr>
                    </a:p>
                  </a:txBody>
                  <a:tcPr marL="34456" marR="34456" marT="0" marB="0"/>
                </a:tc>
              </a:tr>
            </a:tbl>
          </a:graphicData>
        </a:graphic>
      </p:graphicFrame>
      <p:sp>
        <p:nvSpPr>
          <p:cNvPr id="6" name="5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8" name="7 Flecha a la derecha con bandas">
            <a:hlinkClick r:id="rId3"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0856" y="2420888"/>
            <a:ext cx="8568952" cy="2308324"/>
          </a:xfrm>
          <a:prstGeom prst="rect">
            <a:avLst/>
          </a:prstGeom>
        </p:spPr>
        <p:txBody>
          <a:bodyPr wrap="square">
            <a:spAutoFit/>
          </a:bodyPr>
          <a:lstStyle/>
          <a:p>
            <a:pPr algn="ctr"/>
            <a:r>
              <a:rPr lang="es-MX" sz="3600" b="1" dirty="0" smtClean="0">
                <a:latin typeface="Tahoma" pitchFamily="34" charset="0"/>
                <a:cs typeface="Tahoma" pitchFamily="34" charset="0"/>
              </a:rPr>
              <a:t>ESTRUCTURA DE LA BASE DE DATOS PARA DELIMITAR LOS REGISTROS DE LOS MOMENTOS CONTABLES DEL INGRESO Y EL EGRESO</a:t>
            </a:r>
            <a:endParaRPr lang="es-MX" sz="3600" dirty="0" smtClean="0">
              <a:latin typeface="Tahoma" pitchFamily="34" charset="0"/>
              <a:cs typeface="Tahoma" pitchFamily="34" charset="0"/>
            </a:endParaRPr>
          </a:p>
        </p:txBody>
      </p:sp>
      <p:sp>
        <p:nvSpPr>
          <p:cNvPr id="5" name="4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7" name="6 Flecha a la derecha con bandas">
            <a:hlinkClick r:id="rId3"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0760562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ctrTitle"/>
          </p:nvPr>
        </p:nvSpPr>
        <p:spPr bwMode="auto">
          <a:xfrm>
            <a:off x="1227712" y="1243698"/>
            <a:ext cx="6480720" cy="432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s-MX" sz="2000" b="1" dirty="0" smtClean="0">
                <a:latin typeface="Tahoma" pitchFamily="34" charset="0"/>
              </a:rPr>
              <a:t>MOMENTOS CONTABLES DEL INGRESO</a:t>
            </a:r>
          </a:p>
        </p:txBody>
      </p:sp>
      <p:sp>
        <p:nvSpPr>
          <p:cNvPr id="6" name="5 Rectángulo"/>
          <p:cNvSpPr/>
          <p:nvPr/>
        </p:nvSpPr>
        <p:spPr>
          <a:xfrm>
            <a:off x="642910" y="1714488"/>
            <a:ext cx="7776864" cy="1877437"/>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LEY DE INGRESOS ESTIMADA: </a:t>
            </a:r>
            <a:r>
              <a:rPr lang="es-ES" sz="1600" dirty="0" smtClean="0">
                <a:latin typeface="Tahoma" pitchFamily="34" charset="0"/>
                <a:cs typeface="Tahoma" pitchFamily="34" charset="0"/>
              </a:rPr>
              <a:t>Se afectará al momento de realizar la estimación de ingresos.</a:t>
            </a:r>
          </a:p>
          <a:p>
            <a:pPr marL="285750" indent="-285750" algn="just">
              <a:buFont typeface="Wingdings" pitchFamily="2" charset="2"/>
              <a:buChar char="Ø"/>
            </a:pPr>
            <a:endParaRPr lang="es-ES" sz="1000" dirty="0">
              <a:latin typeface="Tahoma" pitchFamily="34" charset="0"/>
              <a:cs typeface="Tahoma" pitchFamily="34" charset="0"/>
            </a:endParaRPr>
          </a:p>
          <a:p>
            <a:pPr marL="285750" indent="-285750" algn="just">
              <a:buFont typeface="Wingdings" pitchFamily="2" charset="2"/>
              <a:buChar char="Ø"/>
            </a:pPr>
            <a:r>
              <a:rPr lang="es-ES" sz="1600" b="1" dirty="0" smtClean="0">
                <a:latin typeface="Tahoma" pitchFamily="34" charset="0"/>
                <a:cs typeface="Tahoma" pitchFamily="34" charset="0"/>
              </a:rPr>
              <a:t>LEY DE INGRESOS POR EJECUTAR: </a:t>
            </a:r>
            <a:r>
              <a:rPr lang="es-ES" sz="1600" dirty="0" smtClean="0">
                <a:latin typeface="Tahoma" pitchFamily="34" charset="0"/>
                <a:cs typeface="Tahoma" pitchFamily="34" charset="0"/>
              </a:rPr>
              <a:t>Se afectará simultáneamente con el estimado y el modificado</a:t>
            </a:r>
            <a:endParaRPr lang="es-ES" sz="1600" b="1" dirty="0" smtClean="0">
              <a:latin typeface="Tahoma" pitchFamily="34" charset="0"/>
              <a:cs typeface="Tahoma" pitchFamily="34" charset="0"/>
            </a:endParaRPr>
          </a:p>
          <a:p>
            <a:pPr marL="285750" indent="-285750" algn="just">
              <a:buFont typeface="Wingdings" pitchFamily="2" charset="2"/>
              <a:buChar char="Ø"/>
            </a:pPr>
            <a:endParaRPr lang="es-ES" sz="1000" dirty="0" smtClean="0">
              <a:latin typeface="Tahoma" pitchFamily="34" charset="0"/>
              <a:cs typeface="Tahoma" pitchFamily="34" charset="0"/>
            </a:endParaRPr>
          </a:p>
          <a:p>
            <a:pPr marL="285750" indent="-285750" algn="just">
              <a:buFont typeface="Wingdings" pitchFamily="2" charset="2"/>
              <a:buChar char="Ø"/>
            </a:pPr>
            <a:r>
              <a:rPr lang="es-MX" sz="1600" b="1" dirty="0" smtClean="0">
                <a:latin typeface="Tahoma" pitchFamily="34" charset="0"/>
                <a:cs typeface="Tahoma" pitchFamily="34" charset="0"/>
              </a:rPr>
              <a:t>MODIFICACIONES A LA LEY DE INGRESOS ESTIMADA : </a:t>
            </a:r>
            <a:r>
              <a:rPr lang="es-MX" sz="1600" dirty="0" smtClean="0">
                <a:latin typeface="Tahoma" pitchFamily="34" charset="0"/>
                <a:cs typeface="Tahoma" pitchFamily="34" charset="0"/>
              </a:rPr>
              <a:t>Se afectará al realizar adiciones a la ley de ingresos.</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70" y="3643314"/>
            <a:ext cx="5429288" cy="285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a la derecha con bandas">
            <a:hlinkClick r:id="rId3"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10" name="9 Flecha a la derecha con bandas">
            <a:hlinkClick r:id="rId4"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93025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714488"/>
            <a:ext cx="7776864" cy="1231106"/>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LEY DE INGRESOS DEVENGADA: </a:t>
            </a:r>
            <a:r>
              <a:rPr lang="es-MX" sz="1600" dirty="0" smtClean="0">
                <a:latin typeface="Tahoma" pitchFamily="34" charset="0"/>
                <a:cs typeface="Tahoma" pitchFamily="34" charset="0"/>
              </a:rPr>
              <a:t>Se afectará simultáneamente con el recaudado.</a:t>
            </a:r>
          </a:p>
          <a:p>
            <a:pPr marL="285750" indent="-285750" algn="just">
              <a:buFont typeface="Wingdings" pitchFamily="2" charset="2"/>
              <a:buChar char="Ø"/>
            </a:pPr>
            <a:endParaRPr lang="es-MX" sz="1000" b="1" dirty="0">
              <a:latin typeface="Tahoma" pitchFamily="34" charset="0"/>
              <a:cs typeface="Tahoma" pitchFamily="34" charset="0"/>
            </a:endParaRPr>
          </a:p>
          <a:p>
            <a:pPr marL="285750" indent="-285750" algn="just">
              <a:buFont typeface="Wingdings" pitchFamily="2" charset="2"/>
              <a:buChar char="Ø"/>
            </a:pPr>
            <a:r>
              <a:rPr lang="es-MX" sz="1600" b="1" dirty="0" smtClean="0">
                <a:latin typeface="Tahoma" pitchFamily="34" charset="0"/>
                <a:cs typeface="Tahoma" pitchFamily="34" charset="0"/>
              </a:rPr>
              <a:t>LEY DE INGRESOS RECAUDADA:</a:t>
            </a:r>
            <a:r>
              <a:rPr lang="es-MX" sz="1600" dirty="0" smtClean="0">
                <a:latin typeface="Tahoma" pitchFamily="34" charset="0"/>
                <a:cs typeface="Tahoma" pitchFamily="34" charset="0"/>
              </a:rPr>
              <a:t> Se afectará al momento de contabilizar los ingresos (corte de caja)</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04" y="3193041"/>
            <a:ext cx="6281336" cy="309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a la derecha con bandas">
            <a:hlinkClick r:id="rId3"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8" name="7 Flecha a la derecha con bandas">
            <a:hlinkClick r:id="rId4"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ctrTitle"/>
          </p:nvPr>
        </p:nvSpPr>
        <p:spPr bwMode="auto">
          <a:xfrm>
            <a:off x="1289272" y="1220754"/>
            <a:ext cx="6480720" cy="432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s-MX" sz="2000" b="1" dirty="0" smtClean="0">
                <a:latin typeface="Tahoma" pitchFamily="34" charset="0"/>
              </a:rPr>
              <a:t>MOMENTOS CONTABLES DEL EGRESO</a:t>
            </a:r>
          </a:p>
        </p:txBody>
      </p:sp>
      <p:sp>
        <p:nvSpPr>
          <p:cNvPr id="6" name="5 Rectángulo"/>
          <p:cNvSpPr/>
          <p:nvPr/>
        </p:nvSpPr>
        <p:spPr>
          <a:xfrm>
            <a:off x="285720" y="1714488"/>
            <a:ext cx="8715436" cy="1569660"/>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PRESUPUESTO DE EGRESOS APROBADO: </a:t>
            </a:r>
            <a:r>
              <a:rPr lang="es-MX" sz="1600" dirty="0" smtClean="0">
                <a:latin typeface="Tahoma" pitchFamily="34" charset="0"/>
                <a:cs typeface="Tahoma" pitchFamily="34" charset="0"/>
              </a:rPr>
              <a:t>Se afectará en el módulo de presupuesto con la captura del Presupuesto Original Autorizado (POA).</a:t>
            </a:r>
            <a:endParaRPr lang="es-ES" sz="1600" dirty="0" smtClean="0">
              <a:latin typeface="Tahoma" pitchFamily="34" charset="0"/>
              <a:cs typeface="Tahoma" pitchFamily="34" charset="0"/>
            </a:endParaRPr>
          </a:p>
          <a:p>
            <a:pPr marL="285750" indent="-285750" algn="just">
              <a:buFont typeface="Wingdings" pitchFamily="2" charset="2"/>
              <a:buChar char="Ø"/>
            </a:pPr>
            <a:endParaRPr lang="es-ES" sz="1600" dirty="0">
              <a:latin typeface="Tahoma" pitchFamily="34" charset="0"/>
              <a:cs typeface="Tahoma" pitchFamily="34" charset="0"/>
            </a:endParaRPr>
          </a:p>
          <a:p>
            <a:pPr marL="285750" indent="-285750" algn="just">
              <a:buFont typeface="Wingdings" pitchFamily="2" charset="2"/>
              <a:buChar char="Ø"/>
            </a:pPr>
            <a:r>
              <a:rPr lang="es-ES" sz="1600" b="1" dirty="0" smtClean="0">
                <a:latin typeface="Tahoma" pitchFamily="34" charset="0"/>
                <a:cs typeface="Tahoma" pitchFamily="34" charset="0"/>
              </a:rPr>
              <a:t>PRESUPUESTO DE EGRESOS POR EJERCER: </a:t>
            </a:r>
            <a:r>
              <a:rPr lang="es-ES" sz="1600" dirty="0" smtClean="0">
                <a:latin typeface="Tahoma" pitchFamily="34" charset="0"/>
                <a:cs typeface="Tahoma" pitchFamily="34" charset="0"/>
              </a:rPr>
              <a:t>Se afectará de manera simultánea con el presupuesto de egresos aprobado y las modificaciones al presupuesto de egresos aprobado.</a:t>
            </a:r>
            <a:endParaRPr lang="es-ES" sz="1600" b="1" dirty="0" smtClean="0">
              <a:latin typeface="Tahoma" pitchFamily="34" charset="0"/>
              <a:cs typeface="Tahoma"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36" y="3214686"/>
            <a:ext cx="4357718" cy="326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a la derecha con bandas">
            <a:hlinkClick r:id="rId3"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10" name="9 Flecha a la derecha con bandas">
            <a:hlinkClick r:id="rId4"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1785926"/>
            <a:ext cx="8501122" cy="1323439"/>
          </a:xfrm>
          <a:prstGeom prst="rect">
            <a:avLst/>
          </a:prstGeom>
        </p:spPr>
        <p:txBody>
          <a:bodyPr wrap="square">
            <a:spAutoFit/>
          </a:bodyPr>
          <a:lstStyle/>
          <a:p>
            <a:pPr marL="285750" indent="-285750" algn="just">
              <a:buFont typeface="Wingdings" pitchFamily="2" charset="2"/>
              <a:buChar char="Ø"/>
            </a:pPr>
            <a:r>
              <a:rPr lang="es-MX" sz="1600" b="1" dirty="0">
                <a:latin typeface="Tahoma" pitchFamily="34" charset="0"/>
                <a:cs typeface="Tahoma" pitchFamily="34" charset="0"/>
              </a:rPr>
              <a:t>MODIFICACIONES AL PRESUPUESTO DE EGRESOS APROBADO: </a:t>
            </a:r>
            <a:r>
              <a:rPr lang="es-MX" sz="1600" dirty="0">
                <a:latin typeface="Tahoma" pitchFamily="34" charset="0"/>
                <a:cs typeface="Tahoma" pitchFamily="34" charset="0"/>
              </a:rPr>
              <a:t>Se </a:t>
            </a:r>
            <a:r>
              <a:rPr lang="es-MX" sz="1600" dirty="0" smtClean="0">
                <a:latin typeface="Tahoma" pitchFamily="34" charset="0"/>
                <a:cs typeface="Tahoma" pitchFamily="34" charset="0"/>
              </a:rPr>
              <a:t>afectará, </a:t>
            </a:r>
            <a:r>
              <a:rPr lang="es-MX" sz="1600" dirty="0">
                <a:latin typeface="Tahoma" pitchFamily="34" charset="0"/>
                <a:cs typeface="Tahoma" pitchFamily="34" charset="0"/>
              </a:rPr>
              <a:t>en el módulo de </a:t>
            </a:r>
            <a:r>
              <a:rPr lang="es-MX" sz="1600" dirty="0" smtClean="0">
                <a:latin typeface="Tahoma" pitchFamily="34" charset="0"/>
                <a:cs typeface="Tahoma" pitchFamily="34" charset="0"/>
              </a:rPr>
              <a:t>presupuesto, </a:t>
            </a:r>
            <a:r>
              <a:rPr lang="es-MX" sz="1600" dirty="0">
                <a:latin typeface="Tahoma" pitchFamily="34" charset="0"/>
                <a:cs typeface="Tahoma" pitchFamily="34" charset="0"/>
              </a:rPr>
              <a:t>con las ampliaciones a los programas: 01 – Servicios Administrativos y 02 – Servicios Públicos; </a:t>
            </a:r>
            <a:r>
              <a:rPr lang="es-MX" sz="1600" dirty="0" smtClean="0">
                <a:latin typeface="Tahoma" pitchFamily="34" charset="0"/>
                <a:cs typeface="Tahoma" pitchFamily="34" charset="0"/>
              </a:rPr>
              <a:t>y en </a:t>
            </a:r>
            <a:r>
              <a:rPr lang="es-MX" sz="1600" dirty="0">
                <a:latin typeface="Tahoma" pitchFamily="34" charset="0"/>
                <a:cs typeface="Tahoma" pitchFamily="34" charset="0"/>
              </a:rPr>
              <a:t>el módulo de </a:t>
            </a:r>
            <a:r>
              <a:rPr lang="es-MX" sz="1600" dirty="0" smtClean="0">
                <a:latin typeface="Tahoma" pitchFamily="34" charset="0"/>
                <a:cs typeface="Tahoma" pitchFamily="34" charset="0"/>
              </a:rPr>
              <a:t>proyectos, </a:t>
            </a:r>
            <a:r>
              <a:rPr lang="es-MX" sz="1600" dirty="0">
                <a:latin typeface="Tahoma" pitchFamily="34" charset="0"/>
                <a:cs typeface="Tahoma" pitchFamily="34" charset="0"/>
              </a:rPr>
              <a:t>al momento de hacer las ampliaciones o transferencias compensadas de las aperturas programáticas de obra pública</a:t>
            </a:r>
            <a:r>
              <a:rPr lang="es-MX" sz="1600" dirty="0" smtClean="0">
                <a:latin typeface="Tahoma" pitchFamily="34" charset="0"/>
                <a:cs typeface="Tahoma" pitchFamily="34" charset="0"/>
              </a:rPr>
              <a:t>.</a:t>
            </a:r>
            <a:endParaRPr lang="es-MX" sz="1600" b="1" dirty="0">
              <a:latin typeface="Tahoma" pitchFamily="34" charset="0"/>
              <a:cs typeface="Tahoma"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13" y="2912811"/>
            <a:ext cx="3758096" cy="359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Flecha a la derecha con bandas">
            <a:hlinkClick r:id="rId3"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8" name="7 Flecha a la derecha con bandas">
            <a:hlinkClick r:id="rId4"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690204"/>
            <a:ext cx="8501122" cy="1077218"/>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PRESUPUESTO </a:t>
            </a:r>
            <a:r>
              <a:rPr lang="es-MX" sz="1600" b="1" dirty="0">
                <a:latin typeface="Tahoma" pitchFamily="34" charset="0"/>
                <a:cs typeface="Tahoma" pitchFamily="34" charset="0"/>
              </a:rPr>
              <a:t>DE EGRESOS COMPROMETIDO: </a:t>
            </a:r>
            <a:r>
              <a:rPr lang="es-MX" sz="1600" dirty="0">
                <a:latin typeface="Tahoma" pitchFamily="34" charset="0"/>
                <a:cs typeface="Tahoma" pitchFamily="34" charset="0"/>
              </a:rPr>
              <a:t>Se </a:t>
            </a:r>
            <a:r>
              <a:rPr lang="es-MX" sz="1600" dirty="0" smtClean="0">
                <a:latin typeface="Tahoma" pitchFamily="34" charset="0"/>
                <a:cs typeface="Tahoma" pitchFamily="34" charset="0"/>
              </a:rPr>
              <a:t>afectará, </a:t>
            </a:r>
            <a:r>
              <a:rPr lang="es-MX" sz="1600" dirty="0">
                <a:latin typeface="Tahoma" pitchFamily="34" charset="0"/>
                <a:cs typeface="Tahoma" pitchFamily="34" charset="0"/>
              </a:rPr>
              <a:t>en el módulo de Control de Personal </a:t>
            </a:r>
            <a:r>
              <a:rPr lang="es-MX" sz="1600" dirty="0" smtClean="0">
                <a:latin typeface="Tahoma" pitchFamily="34" charset="0"/>
                <a:cs typeface="Tahoma" pitchFamily="34" charset="0"/>
              </a:rPr>
              <a:t>por el </a:t>
            </a:r>
            <a:r>
              <a:rPr lang="es-MX" sz="1600" dirty="0">
                <a:latin typeface="Tahoma" pitchFamily="34" charset="0"/>
                <a:cs typeface="Tahoma" pitchFamily="34" charset="0"/>
              </a:rPr>
              <a:t>capítulo 1000; en el módulo de </a:t>
            </a:r>
            <a:r>
              <a:rPr lang="es-MX" sz="1600" dirty="0" smtClean="0">
                <a:latin typeface="Tahoma" pitchFamily="34" charset="0"/>
                <a:cs typeface="Tahoma" pitchFamily="34" charset="0"/>
              </a:rPr>
              <a:t>proyectos, al </a:t>
            </a:r>
            <a:r>
              <a:rPr lang="es-MX" sz="1600" dirty="0">
                <a:latin typeface="Tahoma" pitchFamily="34" charset="0"/>
                <a:cs typeface="Tahoma" pitchFamily="34" charset="0"/>
              </a:rPr>
              <a:t>momento de hacer la captura de los registros de obra pública; </a:t>
            </a:r>
            <a:r>
              <a:rPr lang="es-MX" sz="1600" dirty="0" smtClean="0">
                <a:latin typeface="Tahoma" pitchFamily="34" charset="0"/>
                <a:cs typeface="Tahoma" pitchFamily="34" charset="0"/>
              </a:rPr>
              <a:t>y en </a:t>
            </a:r>
            <a:r>
              <a:rPr lang="es-MX" sz="1600" dirty="0">
                <a:latin typeface="Tahoma" pitchFamily="34" charset="0"/>
                <a:cs typeface="Tahoma" pitchFamily="34" charset="0"/>
              </a:rPr>
              <a:t>el módulo de </a:t>
            </a:r>
            <a:r>
              <a:rPr lang="es-MX" sz="1600" dirty="0" smtClean="0">
                <a:latin typeface="Tahoma" pitchFamily="34" charset="0"/>
                <a:cs typeface="Tahoma" pitchFamily="34" charset="0"/>
              </a:rPr>
              <a:t>adquisiciones, </a:t>
            </a:r>
            <a:r>
              <a:rPr lang="es-MX" sz="1600" dirty="0">
                <a:latin typeface="Tahoma" pitchFamily="34" charset="0"/>
                <a:cs typeface="Tahoma" pitchFamily="34" charset="0"/>
              </a:rPr>
              <a:t>al momento de </a:t>
            </a:r>
            <a:r>
              <a:rPr lang="es-MX" sz="1600" dirty="0" smtClean="0">
                <a:latin typeface="Tahoma" pitchFamily="34" charset="0"/>
                <a:cs typeface="Tahoma" pitchFamily="34" charset="0"/>
              </a:rPr>
              <a:t>la captura del pedido. </a:t>
            </a:r>
            <a:endParaRPr lang="es-MX" sz="1600" dirty="0">
              <a:latin typeface="Tahoma" pitchFamily="34" charset="0"/>
              <a:cs typeface="Tahoma"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2810671"/>
            <a:ext cx="3935599" cy="37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94696"/>
            <a:ext cx="4294691" cy="370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Flecha a la derecha con bandas">
            <a:hlinkClick r:id="rId4"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9" name="8 Flecha a la derecha con bandas">
            <a:hlinkClick r:id="rId5"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ctrTitle"/>
          </p:nvPr>
        </p:nvSpPr>
        <p:spPr bwMode="auto">
          <a:xfrm>
            <a:off x="928662" y="2045458"/>
            <a:ext cx="7272807" cy="1296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s-MX" sz="2000" b="1" dirty="0">
                <a:latin typeface="Tahoma" pitchFamily="34" charset="0"/>
                <a:cs typeface="Tahoma" pitchFamily="34" charset="0"/>
              </a:rPr>
              <a:t>ACCIONES EN MATERIA DE ARMONIZACIÓN CONTABLE </a:t>
            </a:r>
            <a:r>
              <a:rPr lang="es-MX" sz="2000" b="1" dirty="0" smtClean="0">
                <a:latin typeface="Tahoma" pitchFamily="34" charset="0"/>
                <a:cs typeface="Tahoma" pitchFamily="34" charset="0"/>
              </a:rPr>
              <a:t>CORRESPONDIENTE </a:t>
            </a:r>
            <a:r>
              <a:rPr lang="es-MX" sz="2000" b="1" dirty="0">
                <a:latin typeface="Tahoma" pitchFamily="34" charset="0"/>
                <a:cs typeface="Tahoma" pitchFamily="34" charset="0"/>
              </a:rPr>
              <a:t>A MUNICIPIOS</a:t>
            </a:r>
            <a:endParaRPr lang="es-MX" sz="2000" dirty="0">
              <a:latin typeface="Tahoma" pitchFamily="34" charset="0"/>
              <a:cs typeface="Tahoma" pitchFamily="34" charset="0"/>
            </a:endParaRPr>
          </a:p>
        </p:txBody>
      </p:sp>
      <p:sp>
        <p:nvSpPr>
          <p:cNvPr id="5" name="Text Box 17"/>
          <p:cNvSpPr txBox="1">
            <a:spLocks noGrp="1" noChangeArrowheads="1"/>
          </p:cNvSpPr>
          <p:nvPr>
            <p:ph type="subTitle" idx="1"/>
          </p:nvPr>
        </p:nvSpPr>
        <p:spPr bwMode="auto">
          <a:xfrm>
            <a:off x="1012828" y="3629634"/>
            <a:ext cx="7416824" cy="17281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3200">
                <a:solidFill>
                  <a:schemeClr val="tx1"/>
                </a:solidFill>
                <a:latin typeface="Arial" charset="0"/>
              </a:defRPr>
            </a:lvl1pPr>
            <a:lvl2pPr marL="457200" algn="ctr">
              <a:defRPr sz="2800">
                <a:solidFill>
                  <a:schemeClr val="tx1"/>
                </a:solidFill>
                <a:latin typeface="Arial" charset="0"/>
              </a:defRPr>
            </a:lvl2pPr>
            <a:lvl3pPr algn="ctr">
              <a:defRPr sz="2400">
                <a:solidFill>
                  <a:schemeClr val="tx1"/>
                </a:solidFill>
                <a:latin typeface="Arial" charset="0"/>
              </a:defRPr>
            </a:lvl3pPr>
            <a:lvl4pPr algn="ctr">
              <a:defRPr sz="2000">
                <a:solidFill>
                  <a:schemeClr val="tx1"/>
                </a:solidFill>
                <a:latin typeface="Arial" charset="0"/>
              </a:defRPr>
            </a:lvl4pPr>
            <a:lvl5pPr algn="ctr">
              <a:defRPr sz="2000">
                <a:solidFill>
                  <a:schemeClr val="tx1"/>
                </a:solidFill>
                <a:latin typeface="Arial" charset="0"/>
              </a:defRPr>
            </a:lvl5pPr>
            <a:lvl6pPr algn="ctr" eaLnBrk="0" hangingPunct="0">
              <a:defRPr sz="2000">
                <a:solidFill>
                  <a:schemeClr val="tx1"/>
                </a:solidFill>
                <a:latin typeface="Arial" charset="0"/>
              </a:defRPr>
            </a:lvl6pPr>
            <a:lvl7pPr algn="ctr" eaLnBrk="0" hangingPunct="0">
              <a:defRPr sz="2000">
                <a:solidFill>
                  <a:schemeClr val="tx1"/>
                </a:solidFill>
                <a:latin typeface="Arial" charset="0"/>
              </a:defRPr>
            </a:lvl7pPr>
            <a:lvl8pPr algn="ctr" eaLnBrk="0" hangingPunct="0">
              <a:defRPr sz="2000">
                <a:solidFill>
                  <a:schemeClr val="tx1"/>
                </a:solidFill>
                <a:latin typeface="Arial" charset="0"/>
              </a:defRPr>
            </a:lvl8pPr>
            <a:lvl9pPr algn="ctr" eaLnBrk="0" hangingPunct="0">
              <a:defRPr sz="2000">
                <a:solidFill>
                  <a:schemeClr val="tx1"/>
                </a:solidFill>
                <a:latin typeface="Arial" charset="0"/>
              </a:defRPr>
            </a:lvl9pPr>
          </a:lstStyle>
          <a:p>
            <a:pPr>
              <a:spcBef>
                <a:spcPct val="0"/>
              </a:spcBef>
            </a:pPr>
            <a:r>
              <a:rPr lang="es-MX" sz="2000" b="1" dirty="0">
                <a:latin typeface="Tahoma" pitchFamily="34" charset="0"/>
                <a:ea typeface="+mj-ea"/>
                <a:cs typeface="Tahoma" pitchFamily="34" charset="0"/>
              </a:rPr>
              <a:t>Ejercicio 2010</a:t>
            </a:r>
          </a:p>
          <a:p>
            <a:pPr>
              <a:spcBef>
                <a:spcPct val="0"/>
              </a:spcBef>
            </a:pPr>
            <a:r>
              <a:rPr lang="es-MX" sz="2000" b="1" dirty="0">
                <a:latin typeface="Tahoma" pitchFamily="34" charset="0"/>
                <a:ea typeface="+mj-ea"/>
                <a:cs typeface="Tahoma" pitchFamily="34" charset="0"/>
              </a:rPr>
              <a:t> </a:t>
            </a:r>
          </a:p>
          <a:p>
            <a:pPr algn="l">
              <a:spcBef>
                <a:spcPct val="0"/>
              </a:spcBef>
              <a:buFont typeface="Wingdings" pitchFamily="2" charset="2"/>
              <a:buChar char="§"/>
            </a:pPr>
            <a:r>
              <a:rPr lang="es-MX" sz="2000" b="1" dirty="0">
                <a:latin typeface="Tahoma" pitchFamily="34" charset="0"/>
                <a:ea typeface="+mj-ea"/>
                <a:cs typeface="Tahoma" pitchFamily="34" charset="0"/>
              </a:rPr>
              <a:t>Se adoptó y </a:t>
            </a:r>
            <a:r>
              <a:rPr lang="es-MX" sz="2000" b="1" dirty="0" smtClean="0">
                <a:latin typeface="Tahoma" pitchFamily="34" charset="0"/>
                <a:ea typeface="+mj-ea"/>
                <a:cs typeface="Tahoma" pitchFamily="34" charset="0"/>
              </a:rPr>
              <a:t>dieron </a:t>
            </a:r>
            <a:r>
              <a:rPr lang="es-MX" sz="2000" b="1" dirty="0">
                <a:latin typeface="Tahoma" pitchFamily="34" charset="0"/>
                <a:ea typeface="+mj-ea"/>
                <a:cs typeface="Tahoma" pitchFamily="34" charset="0"/>
              </a:rPr>
              <a:t>a conocer a los municipios las Nomas y Lineamientos emitido por el CONAC.</a:t>
            </a:r>
          </a:p>
          <a:p>
            <a:pPr>
              <a:spcBef>
                <a:spcPct val="0"/>
              </a:spcBef>
            </a:pPr>
            <a:r>
              <a:rPr lang="es-MX" sz="2000" b="1" dirty="0">
                <a:latin typeface="Tahoma" pitchFamily="34" charset="0"/>
                <a:ea typeface="+mj-ea"/>
                <a:cs typeface="Tahoma" pitchFamily="34" charset="0"/>
              </a:rPr>
              <a:t> </a:t>
            </a:r>
          </a:p>
        </p:txBody>
      </p:sp>
      <p:sp>
        <p:nvSpPr>
          <p:cNvPr id="6" name="5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8" name="7 Flecha a la derecha con bandas">
            <a:hlinkClick r:id="rId3"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348" y="1638259"/>
            <a:ext cx="7776864" cy="1323439"/>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PRESUPUESTO DE EGRESOS DEVENGADO: </a:t>
            </a:r>
            <a:r>
              <a:rPr lang="es-MX" sz="1600" dirty="0" smtClean="0">
                <a:latin typeface="Tahoma" pitchFamily="34" charset="0"/>
                <a:cs typeface="Tahoma" pitchFamily="34" charset="0"/>
              </a:rPr>
              <a:t>Se afectará, en el módulo de adquisiciones, al momento de capturar las facturas; en el módulo de proyectos, al capturar las facturas de estimaciones; en el módulo de control de personal, con la captura de la nómina;  y en el módulo de tesorería con la comprobación de: subsidios, fondo </a:t>
            </a:r>
            <a:r>
              <a:rPr lang="es-MX" sz="1600" dirty="0" err="1" smtClean="0">
                <a:latin typeface="Tahoma" pitchFamily="34" charset="0"/>
                <a:cs typeface="Tahoma" pitchFamily="34" charset="0"/>
              </a:rPr>
              <a:t>revolvente</a:t>
            </a:r>
            <a:r>
              <a:rPr lang="es-MX" sz="1600" dirty="0" smtClean="0">
                <a:latin typeface="Tahoma" pitchFamily="34" charset="0"/>
                <a:cs typeface="Tahoma" pitchFamily="34" charset="0"/>
              </a:rPr>
              <a:t>, recuperaciones de deudores virtuales.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970" y="3122446"/>
            <a:ext cx="4149768" cy="273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2" y="3087906"/>
            <a:ext cx="3960775" cy="31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Flecha a la derecha con bandas">
            <a:hlinkClick r:id="rId4"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9" name="8 Flecha a la derecha con bandas">
            <a:hlinkClick r:id="rId5"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643050"/>
            <a:ext cx="7776864" cy="1477328"/>
          </a:xfrm>
          <a:prstGeom prst="rect">
            <a:avLst/>
          </a:prstGeom>
        </p:spPr>
        <p:txBody>
          <a:bodyPr wrap="square">
            <a:spAutoFit/>
          </a:bodyPr>
          <a:lstStyle/>
          <a:p>
            <a:pPr marL="285750" indent="-285750" algn="just">
              <a:buFont typeface="Wingdings" pitchFamily="2" charset="2"/>
              <a:buChar char="Ø"/>
            </a:pPr>
            <a:r>
              <a:rPr lang="es-MX" sz="1600" b="1" dirty="0" smtClean="0">
                <a:latin typeface="Tahoma" pitchFamily="34" charset="0"/>
                <a:cs typeface="Tahoma" pitchFamily="34" charset="0"/>
              </a:rPr>
              <a:t>PRESUPUESTO DE EGRESOS EJERCIDO: </a:t>
            </a:r>
            <a:r>
              <a:rPr lang="es-MX" sz="1600" dirty="0" smtClean="0">
                <a:latin typeface="Tahoma" pitchFamily="34" charset="0"/>
                <a:cs typeface="Tahoma" pitchFamily="34" charset="0"/>
              </a:rPr>
              <a:t>Se afectará en el módulo de tesorería al momento de capturar las órdenes de pago.</a:t>
            </a:r>
            <a:endParaRPr lang="es-MX" sz="1600" b="1" dirty="0" smtClean="0">
              <a:latin typeface="Tahoma" pitchFamily="34" charset="0"/>
              <a:cs typeface="Tahoma" pitchFamily="34" charset="0"/>
            </a:endParaRPr>
          </a:p>
          <a:p>
            <a:pPr marL="285750" indent="-285750" algn="just">
              <a:buFont typeface="Wingdings" pitchFamily="2" charset="2"/>
              <a:buChar char="Ø"/>
            </a:pPr>
            <a:endParaRPr lang="es-MX" sz="1000" b="1" dirty="0" smtClean="0">
              <a:latin typeface="Tahoma" pitchFamily="34" charset="0"/>
              <a:cs typeface="Tahoma" pitchFamily="34" charset="0"/>
            </a:endParaRPr>
          </a:p>
          <a:p>
            <a:pPr marL="285750" indent="-285750" algn="just">
              <a:buFont typeface="Wingdings" pitchFamily="2" charset="2"/>
              <a:buChar char="Ø"/>
            </a:pPr>
            <a:r>
              <a:rPr lang="es-MX" sz="1600" b="1" dirty="0" smtClean="0">
                <a:latin typeface="Tahoma" pitchFamily="34" charset="0"/>
                <a:cs typeface="Tahoma" pitchFamily="34" charset="0"/>
              </a:rPr>
              <a:t>PRESUPUESTO DE EGRESOS PAGADO: </a:t>
            </a:r>
            <a:r>
              <a:rPr lang="es-MX" sz="1600" dirty="0" smtClean="0">
                <a:latin typeface="Tahoma" pitchFamily="34" charset="0"/>
                <a:cs typeface="Tahoma" pitchFamily="34" charset="0"/>
              </a:rPr>
              <a:t> Se afectará en el módulo de tesorería al momento de capturar la póliza de cheques o hacer la transferencia bancaria.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086" y="3000372"/>
            <a:ext cx="4702368" cy="349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a la derecha con bandas">
            <a:hlinkClick r:id="rId3"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8" name="7 Flecha a la derecha con bandas">
            <a:hlinkClick r:id="rId4"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0166" y="3447636"/>
            <a:ext cx="6357982" cy="646331"/>
          </a:xfrm>
          <a:prstGeom prst="rect">
            <a:avLst/>
          </a:prstGeom>
        </p:spPr>
        <p:txBody>
          <a:bodyPr wrap="square">
            <a:spAutoFit/>
          </a:bodyPr>
          <a:lstStyle/>
          <a:p>
            <a:pPr marL="285750" indent="-285750" algn="just"/>
            <a:r>
              <a:rPr lang="es-MX" sz="3600" b="1" dirty="0" smtClean="0">
                <a:latin typeface="Tahoma" pitchFamily="34" charset="0"/>
                <a:cs typeface="Tahoma" pitchFamily="34" charset="0"/>
              </a:rPr>
              <a:t>Automatización</a:t>
            </a:r>
            <a:r>
              <a:rPr lang="es-MX" sz="3600" b="1" dirty="0">
                <a:latin typeface="Tahoma" pitchFamily="34" charset="0"/>
                <a:cs typeface="Tahoma" pitchFamily="34" charset="0"/>
              </a:rPr>
              <a:t> </a:t>
            </a:r>
            <a:r>
              <a:rPr lang="es-MX" sz="3600" b="1" dirty="0" smtClean="0">
                <a:latin typeface="Tahoma" pitchFamily="34" charset="0"/>
                <a:cs typeface="Tahoma" pitchFamily="34" charset="0"/>
              </a:rPr>
              <a:t>del SIAHM </a:t>
            </a:r>
            <a:endParaRPr lang="es-MX" sz="3600" dirty="0" smtClean="0">
              <a:latin typeface="Tahoma" pitchFamily="34" charset="0"/>
              <a:cs typeface="Tahoma" pitchFamily="34" charset="0"/>
            </a:endParaRPr>
          </a:p>
        </p:txBody>
      </p:sp>
      <p:sp>
        <p:nvSpPr>
          <p:cNvPr id="5" name="4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7" name="6 Flecha a la derecha con bandas">
            <a:hlinkClick r:id="rId3"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38" y="1654797"/>
            <a:ext cx="3456384" cy="330913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319440" y="1714488"/>
            <a:ext cx="3324526" cy="1323439"/>
          </a:xfrm>
          <a:prstGeom prst="rect">
            <a:avLst/>
          </a:prstGeom>
          <a:noFill/>
        </p:spPr>
        <p:txBody>
          <a:bodyPr wrap="square" rtlCol="0">
            <a:spAutoFit/>
          </a:bodyPr>
          <a:lstStyle/>
          <a:p>
            <a:pPr algn="just">
              <a:buFont typeface="Arial" pitchFamily="34" charset="0"/>
              <a:buChar char="•"/>
            </a:pPr>
            <a:r>
              <a:rPr lang="es-ES" sz="1600" dirty="0" smtClean="0">
                <a:latin typeface="Tahoma" pitchFamily="34" charset="0"/>
                <a:cs typeface="Tahoma" pitchFamily="34" charset="0"/>
              </a:rPr>
              <a:t>Atendiendo los cambios emitidos por el CONAC respecto a los momentos contables, fue necesario el rediseño de algunas pantallas.</a:t>
            </a:r>
            <a:endParaRPr lang="es-MX" sz="1600" dirty="0">
              <a:latin typeface="Tahoma" pitchFamily="34" charset="0"/>
              <a:cs typeface="Tahoma"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5954" y="3310981"/>
            <a:ext cx="3558902" cy="340416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57158" y="5352178"/>
            <a:ext cx="3704484" cy="1077218"/>
          </a:xfrm>
          <a:prstGeom prst="rect">
            <a:avLst/>
          </a:prstGeom>
        </p:spPr>
        <p:txBody>
          <a:bodyPr wrap="square">
            <a:spAutoFit/>
          </a:bodyPr>
          <a:lstStyle/>
          <a:p>
            <a:pPr algn="just">
              <a:buFont typeface="Arial" pitchFamily="34" charset="0"/>
              <a:buChar char="•"/>
            </a:pPr>
            <a:r>
              <a:rPr lang="es-ES" sz="1600" dirty="0" smtClean="0">
                <a:latin typeface="Tahoma" pitchFamily="34" charset="0"/>
                <a:cs typeface="Tahoma" pitchFamily="34" charset="0"/>
              </a:rPr>
              <a:t>Visualmente se maneja el mismo esquema de pantallas usadas anteriormente para que el usuario se sienta familiarizado con el sistema.</a:t>
            </a:r>
            <a:endParaRPr lang="es-MX" sz="1600" dirty="0">
              <a:latin typeface="Tahoma" pitchFamily="34" charset="0"/>
              <a:cs typeface="Tahoma" pitchFamily="34" charset="0"/>
            </a:endParaRPr>
          </a:p>
        </p:txBody>
      </p:sp>
      <p:sp>
        <p:nvSpPr>
          <p:cNvPr id="8" name="7 Flecha derecha"/>
          <p:cNvSpPr/>
          <p:nvPr/>
        </p:nvSpPr>
        <p:spPr>
          <a:xfrm>
            <a:off x="4143372" y="5643578"/>
            <a:ext cx="500066" cy="188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izquierda"/>
          <p:cNvSpPr/>
          <p:nvPr/>
        </p:nvSpPr>
        <p:spPr>
          <a:xfrm>
            <a:off x="4714876" y="2285992"/>
            <a:ext cx="500066"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Flecha a la derecha con bandas">
            <a:hlinkClick r:id="rId4"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12" name="11 Flecha a la derecha con bandas">
            <a:hlinkClick r:id="rId5"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10" y="1747739"/>
            <a:ext cx="3947159" cy="2936954"/>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500034" y="4929198"/>
            <a:ext cx="3441963" cy="1569660"/>
          </a:xfrm>
          <a:prstGeom prst="rect">
            <a:avLst/>
          </a:prstGeom>
          <a:noFill/>
        </p:spPr>
        <p:txBody>
          <a:bodyPr wrap="square" rtlCol="0">
            <a:spAutoFit/>
          </a:bodyPr>
          <a:lstStyle/>
          <a:p>
            <a:pPr algn="just">
              <a:buFont typeface="Arial" pitchFamily="34" charset="0"/>
              <a:buChar char="•"/>
            </a:pPr>
            <a:r>
              <a:rPr lang="es-ES" sz="1600" dirty="0" smtClean="0">
                <a:latin typeface="Tahoma" pitchFamily="34" charset="0"/>
                <a:cs typeface="Tahoma" pitchFamily="34" charset="0"/>
              </a:rPr>
              <a:t>El plan de cuentas incorporado al SIAHM incluye el emitido por el CONAC, sin embargo contiene adecuaciones necesarias para la identificación específica de los registros contables.</a:t>
            </a:r>
            <a:endParaRPr lang="es-MX" sz="1600" dirty="0">
              <a:latin typeface="Tahoma" pitchFamily="34" charset="0"/>
              <a:cs typeface="Tahoma" pitchFamily="34" charset="0"/>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085" y="3388549"/>
            <a:ext cx="3865545" cy="3326599"/>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5187012" y="1857364"/>
            <a:ext cx="3528392" cy="1323439"/>
          </a:xfrm>
          <a:prstGeom prst="rect">
            <a:avLst/>
          </a:prstGeom>
          <a:noFill/>
        </p:spPr>
        <p:txBody>
          <a:bodyPr wrap="square" rtlCol="0">
            <a:spAutoFit/>
          </a:bodyPr>
          <a:lstStyle/>
          <a:p>
            <a:pPr algn="just">
              <a:buFont typeface="Arial" pitchFamily="34" charset="0"/>
              <a:buChar char="•"/>
            </a:pPr>
            <a:r>
              <a:rPr lang="es-ES" sz="1600" dirty="0" smtClean="0">
                <a:latin typeface="Tahoma" pitchFamily="34" charset="0"/>
                <a:cs typeface="Tahoma" pitchFamily="34" charset="0"/>
              </a:rPr>
              <a:t>Los procesos que generan las afectaciones contables y presupuestales se han rediseñado para considerar los lineamientos de la armonización.</a:t>
            </a:r>
            <a:endParaRPr lang="es-MX" sz="1600" dirty="0">
              <a:latin typeface="Tahoma" pitchFamily="34" charset="0"/>
              <a:cs typeface="Tahoma" pitchFamily="34" charset="0"/>
            </a:endParaRPr>
          </a:p>
        </p:txBody>
      </p:sp>
      <p:sp>
        <p:nvSpPr>
          <p:cNvPr id="18" name="17 Flecha derecha"/>
          <p:cNvSpPr/>
          <p:nvPr/>
        </p:nvSpPr>
        <p:spPr>
          <a:xfrm>
            <a:off x="4071934" y="5643578"/>
            <a:ext cx="500066" cy="188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Flecha izquierda"/>
          <p:cNvSpPr/>
          <p:nvPr/>
        </p:nvSpPr>
        <p:spPr>
          <a:xfrm>
            <a:off x="4643438" y="2285992"/>
            <a:ext cx="500066"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Flecha a la derecha con bandas">
            <a:hlinkClick r:id="rId4"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16" name="15 Flecha a la derecha con bandas">
            <a:hlinkClick r:id="rId5"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72" y="1714488"/>
            <a:ext cx="3801652" cy="2603042"/>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490" y="2428868"/>
            <a:ext cx="4026914" cy="4086692"/>
          </a:xfrm>
          <a:prstGeom prst="rect">
            <a:avLst/>
          </a:prstGeom>
        </p:spPr>
      </p:pic>
      <p:sp>
        <p:nvSpPr>
          <p:cNvPr id="12" name="11 CuadroTexto"/>
          <p:cNvSpPr txBox="1"/>
          <p:nvPr/>
        </p:nvSpPr>
        <p:spPr>
          <a:xfrm>
            <a:off x="500034" y="4572008"/>
            <a:ext cx="3585628" cy="1815882"/>
          </a:xfrm>
          <a:prstGeom prst="rect">
            <a:avLst/>
          </a:prstGeom>
          <a:noFill/>
        </p:spPr>
        <p:txBody>
          <a:bodyPr wrap="square" rtlCol="0">
            <a:spAutoFit/>
          </a:bodyPr>
          <a:lstStyle/>
          <a:p>
            <a:pPr algn="just">
              <a:buFont typeface="Arial" pitchFamily="34" charset="0"/>
              <a:buChar char="•"/>
            </a:pPr>
            <a:r>
              <a:rPr lang="es-ES" sz="1600" dirty="0" smtClean="0">
                <a:latin typeface="Tahoma" pitchFamily="34" charset="0"/>
                <a:cs typeface="Tahoma" pitchFamily="34" charset="0"/>
              </a:rPr>
              <a:t>Al realizar en el SIAHM un registro que le genere una obligación al ente, se pide al usuario que desde ese momento defina el origen del recurso, para generar una estructura presupuestal e inicie cada uno de los momentos contables.</a:t>
            </a:r>
            <a:endParaRPr lang="es-MX" sz="1600" dirty="0">
              <a:latin typeface="Tahoma" pitchFamily="34" charset="0"/>
              <a:cs typeface="Tahoma" pitchFamily="34" charset="0"/>
            </a:endParaRPr>
          </a:p>
        </p:txBody>
      </p:sp>
      <p:sp>
        <p:nvSpPr>
          <p:cNvPr id="7" name="6 Flecha a la derecha con bandas">
            <a:hlinkClick r:id="rId4"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9" name="8 Flecha a la derecha con bandas">
            <a:hlinkClick r:id="rId5"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2786050" y="3220050"/>
            <a:ext cx="3429024" cy="923330"/>
          </a:xfrm>
          <a:prstGeom prst="rect">
            <a:avLst/>
          </a:prstGeom>
          <a:noFill/>
        </p:spPr>
        <p:txBody>
          <a:bodyPr wrap="square" rtlCol="0">
            <a:spAutoFit/>
          </a:bodyPr>
          <a:lstStyle/>
          <a:p>
            <a:pPr algn="just"/>
            <a:r>
              <a:rPr lang="es-ES" sz="5400" b="1" dirty="0" smtClean="0">
                <a:latin typeface="Tahoma" pitchFamily="34" charset="0"/>
                <a:cs typeface="Tahoma" pitchFamily="34" charset="0"/>
              </a:rPr>
              <a:t>GRACIAS</a:t>
            </a:r>
            <a:endParaRPr lang="es-MX" sz="5400" b="1" dirty="0">
              <a:latin typeface="Tahoma" pitchFamily="34" charset="0"/>
              <a:cs typeface="Tahoma"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Grp="1" noChangeArrowheads="1"/>
          </p:cNvSpPr>
          <p:nvPr>
            <p:ph type="subTitle" idx="1"/>
          </p:nvPr>
        </p:nvSpPr>
        <p:spPr bwMode="auto">
          <a:xfrm>
            <a:off x="714348" y="2071678"/>
            <a:ext cx="7848872"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algn="ctr">
              <a:defRPr sz="3200">
                <a:solidFill>
                  <a:schemeClr val="tx1"/>
                </a:solidFill>
                <a:latin typeface="Arial" charset="0"/>
              </a:defRPr>
            </a:lvl1pPr>
            <a:lvl2pPr marL="457200" algn="ctr">
              <a:defRPr sz="2800">
                <a:solidFill>
                  <a:schemeClr val="tx1"/>
                </a:solidFill>
                <a:latin typeface="Arial" charset="0"/>
              </a:defRPr>
            </a:lvl2pPr>
            <a:lvl3pPr algn="ctr">
              <a:defRPr sz="2400">
                <a:solidFill>
                  <a:schemeClr val="tx1"/>
                </a:solidFill>
                <a:latin typeface="Arial" charset="0"/>
              </a:defRPr>
            </a:lvl3pPr>
            <a:lvl4pPr algn="ctr">
              <a:defRPr sz="2000">
                <a:solidFill>
                  <a:schemeClr val="tx1"/>
                </a:solidFill>
                <a:latin typeface="Arial" charset="0"/>
              </a:defRPr>
            </a:lvl4pPr>
            <a:lvl5pPr algn="ctr">
              <a:defRPr sz="2000">
                <a:solidFill>
                  <a:schemeClr val="tx1"/>
                </a:solidFill>
                <a:latin typeface="Arial" charset="0"/>
              </a:defRPr>
            </a:lvl5pPr>
            <a:lvl6pPr algn="ctr" eaLnBrk="0" hangingPunct="0">
              <a:defRPr sz="2000">
                <a:solidFill>
                  <a:schemeClr val="tx1"/>
                </a:solidFill>
                <a:latin typeface="Arial" charset="0"/>
              </a:defRPr>
            </a:lvl6pPr>
            <a:lvl7pPr algn="ctr" eaLnBrk="0" hangingPunct="0">
              <a:defRPr sz="2000">
                <a:solidFill>
                  <a:schemeClr val="tx1"/>
                </a:solidFill>
                <a:latin typeface="Arial" charset="0"/>
              </a:defRPr>
            </a:lvl7pPr>
            <a:lvl8pPr algn="ctr" eaLnBrk="0" hangingPunct="0">
              <a:defRPr sz="2000">
                <a:solidFill>
                  <a:schemeClr val="tx1"/>
                </a:solidFill>
                <a:latin typeface="Arial" charset="0"/>
              </a:defRPr>
            </a:lvl8pPr>
            <a:lvl9pPr algn="ctr" eaLnBrk="0" hangingPunct="0">
              <a:defRPr sz="2000">
                <a:solidFill>
                  <a:schemeClr val="tx1"/>
                </a:solidFill>
                <a:latin typeface="Arial" charset="0"/>
              </a:defRPr>
            </a:lvl9pPr>
          </a:lstStyle>
          <a:p>
            <a:r>
              <a:rPr lang="es-MX" sz="2000" dirty="0">
                <a:latin typeface="Tahoma" pitchFamily="34" charset="0"/>
                <a:cs typeface="Tahoma" pitchFamily="34" charset="0"/>
              </a:rPr>
              <a:t> </a:t>
            </a:r>
            <a:r>
              <a:rPr lang="es-MX" sz="2000" b="1" dirty="0" smtClean="0">
                <a:latin typeface="Tahoma" pitchFamily="34" charset="0"/>
                <a:ea typeface="+mj-ea"/>
                <a:cs typeface="Tahoma" pitchFamily="34" charset="0"/>
              </a:rPr>
              <a:t>Ejercicio </a:t>
            </a:r>
            <a:r>
              <a:rPr lang="es-MX" sz="2000" b="1" dirty="0">
                <a:latin typeface="Tahoma" pitchFamily="34" charset="0"/>
                <a:ea typeface="+mj-ea"/>
                <a:cs typeface="Tahoma" pitchFamily="34" charset="0"/>
              </a:rPr>
              <a:t>2011.</a:t>
            </a:r>
          </a:p>
          <a:p>
            <a:pPr>
              <a:spcBef>
                <a:spcPct val="0"/>
              </a:spcBef>
            </a:pPr>
            <a:r>
              <a:rPr lang="es-MX" sz="2000" b="1" dirty="0">
                <a:latin typeface="Tahoma" pitchFamily="34" charset="0"/>
                <a:ea typeface="+mj-ea"/>
                <a:cs typeface="Tahoma" pitchFamily="34" charset="0"/>
              </a:rPr>
              <a:t> </a:t>
            </a:r>
            <a:endParaRPr lang="es-MX" sz="2000" b="1" dirty="0" smtClean="0">
              <a:latin typeface="Tahoma" pitchFamily="34" charset="0"/>
              <a:ea typeface="+mj-ea"/>
              <a:cs typeface="Tahoma" pitchFamily="34" charset="0"/>
            </a:endParaRPr>
          </a:p>
          <a:p>
            <a:pPr>
              <a:spcBef>
                <a:spcPct val="0"/>
              </a:spcBef>
            </a:pPr>
            <a:endParaRPr lang="es-MX" sz="2000" b="1" dirty="0">
              <a:latin typeface="Tahoma" pitchFamily="34" charset="0"/>
              <a:ea typeface="+mj-ea"/>
              <a:cs typeface="Tahoma" pitchFamily="34" charset="0"/>
            </a:endParaRPr>
          </a:p>
          <a:p>
            <a:pPr algn="just">
              <a:spcBef>
                <a:spcPct val="0"/>
              </a:spcBef>
            </a:pPr>
            <a:r>
              <a:rPr lang="es-MX" sz="2000" b="1" dirty="0">
                <a:latin typeface="Tahoma" pitchFamily="34" charset="0"/>
                <a:ea typeface="+mj-ea"/>
                <a:cs typeface="Tahoma" pitchFamily="34" charset="0"/>
              </a:rPr>
              <a:t>Se rediseñaron y adecuaron para armonizar el SIAHM, en cumplimiento con lo emitido por el CONAC, los siguientes documentos:</a:t>
            </a:r>
          </a:p>
          <a:p>
            <a:pPr algn="l">
              <a:spcBef>
                <a:spcPct val="0"/>
              </a:spcBef>
            </a:pPr>
            <a:r>
              <a:rPr lang="es-MX" sz="2000" b="1" dirty="0">
                <a:latin typeface="Tahoma" pitchFamily="34" charset="0"/>
                <a:ea typeface="+mj-ea"/>
                <a:cs typeface="Tahoma" pitchFamily="34" charset="0"/>
              </a:rPr>
              <a:t> </a:t>
            </a:r>
            <a:endParaRPr lang="es-MX" sz="900" b="1" dirty="0">
              <a:latin typeface="Tahoma" pitchFamily="34" charset="0"/>
              <a:ea typeface="+mj-ea"/>
              <a:cs typeface="Tahoma" pitchFamily="34" charset="0"/>
            </a:endParaRPr>
          </a:p>
          <a:p>
            <a:pPr marL="342900" lvl="0" indent="-342900" algn="l">
              <a:spcBef>
                <a:spcPct val="0"/>
              </a:spcBef>
              <a:buFont typeface="Arial" pitchFamily="34" charset="0"/>
              <a:buChar char="•"/>
            </a:pPr>
            <a:r>
              <a:rPr lang="es-MX" sz="2000" b="1" dirty="0">
                <a:latin typeface="Tahoma" pitchFamily="34" charset="0"/>
                <a:ea typeface="+mj-ea"/>
                <a:cs typeface="Tahoma" pitchFamily="34" charset="0"/>
                <a:hlinkClick r:id="rId2" action="ppaction://hlinksldjump"/>
              </a:rPr>
              <a:t>Clasificador por Objeto del Gasto</a:t>
            </a:r>
            <a:endParaRPr lang="es-MX" sz="2000" b="1" dirty="0">
              <a:latin typeface="Tahoma" pitchFamily="34" charset="0"/>
              <a:ea typeface="+mj-ea"/>
              <a:cs typeface="Tahoma" pitchFamily="34" charset="0"/>
            </a:endParaRPr>
          </a:p>
          <a:p>
            <a:pPr marL="342900" lvl="0" indent="-342900" algn="l">
              <a:spcBef>
                <a:spcPct val="0"/>
              </a:spcBef>
              <a:buFont typeface="Arial" pitchFamily="34" charset="0"/>
              <a:buChar char="•"/>
            </a:pPr>
            <a:r>
              <a:rPr lang="es-MX" sz="2000" b="1" dirty="0">
                <a:latin typeface="Tahoma" pitchFamily="34" charset="0"/>
                <a:ea typeface="+mj-ea"/>
                <a:cs typeface="Tahoma" pitchFamily="34" charset="0"/>
                <a:hlinkClick r:id="rId3" action="ppaction://hlinksldjump"/>
              </a:rPr>
              <a:t>Plan de Cuentas</a:t>
            </a:r>
            <a:endParaRPr lang="es-MX" sz="2000" b="1" dirty="0">
              <a:latin typeface="Tahoma" pitchFamily="34" charset="0"/>
              <a:ea typeface="+mj-ea"/>
              <a:cs typeface="Tahoma" pitchFamily="34" charset="0"/>
            </a:endParaRPr>
          </a:p>
          <a:p>
            <a:pPr marL="342900" lvl="0" indent="-342900" algn="l">
              <a:spcBef>
                <a:spcPct val="0"/>
              </a:spcBef>
              <a:buFont typeface="Arial" pitchFamily="34" charset="0"/>
              <a:buChar char="•"/>
            </a:pPr>
            <a:r>
              <a:rPr lang="es-MX" sz="2000" b="1" dirty="0">
                <a:latin typeface="Tahoma" pitchFamily="34" charset="0"/>
                <a:ea typeface="+mj-ea"/>
                <a:cs typeface="Tahoma" pitchFamily="34" charset="0"/>
                <a:hlinkClick r:id="rId4" action="ppaction://hlinksldjump"/>
              </a:rPr>
              <a:t>Clasificador por Rubro de Ingresos </a:t>
            </a:r>
            <a:endParaRPr lang="es-MX" sz="2000" b="1" dirty="0">
              <a:latin typeface="Tahoma" pitchFamily="34" charset="0"/>
              <a:ea typeface="+mj-ea"/>
              <a:cs typeface="Tahoma" pitchFamily="34" charset="0"/>
            </a:endParaRPr>
          </a:p>
          <a:p>
            <a:pPr marL="342900" lvl="0" indent="-342900" algn="l">
              <a:spcBef>
                <a:spcPct val="0"/>
              </a:spcBef>
              <a:buFont typeface="Arial" pitchFamily="34" charset="0"/>
              <a:buChar char="•"/>
            </a:pPr>
            <a:r>
              <a:rPr lang="es-MX" sz="2000" b="1" dirty="0">
                <a:latin typeface="Tahoma" pitchFamily="34" charset="0"/>
                <a:ea typeface="+mj-ea"/>
                <a:cs typeface="Tahoma" pitchFamily="34" charset="0"/>
                <a:hlinkClick r:id="rId5" action="ppaction://hlinksldjump"/>
              </a:rPr>
              <a:t>Catálogo de Artículos Patrimoniales</a:t>
            </a:r>
            <a:endParaRPr lang="es-MX" sz="2000" b="1" dirty="0">
              <a:latin typeface="Tahoma" pitchFamily="34" charset="0"/>
              <a:ea typeface="+mj-ea"/>
              <a:cs typeface="Tahoma" pitchFamily="34" charset="0"/>
            </a:endParaRPr>
          </a:p>
          <a:p>
            <a:pPr marL="342900" lvl="0" indent="-342900" algn="l">
              <a:spcBef>
                <a:spcPct val="0"/>
              </a:spcBef>
              <a:buFont typeface="Arial" pitchFamily="34" charset="0"/>
              <a:buChar char="•"/>
            </a:pPr>
            <a:r>
              <a:rPr lang="es-MX" sz="2000" b="1" dirty="0">
                <a:latin typeface="Tahoma" pitchFamily="34" charset="0"/>
                <a:ea typeface="+mj-ea"/>
                <a:cs typeface="Tahoma" pitchFamily="34" charset="0"/>
                <a:hlinkClick r:id="rId6" action="ppaction://hlinksldjump"/>
              </a:rPr>
              <a:t>Clasificador Funcional del Gasto</a:t>
            </a:r>
            <a:endParaRPr lang="es-MX" sz="2000" b="1" dirty="0">
              <a:latin typeface="Tahoma" pitchFamily="34" charset="0"/>
              <a:ea typeface="+mj-ea"/>
              <a:cs typeface="Tahoma" pitchFamily="34" charset="0"/>
            </a:endParaRPr>
          </a:p>
          <a:p>
            <a:pPr marL="342900" lvl="0" indent="-342900" algn="l">
              <a:spcBef>
                <a:spcPct val="0"/>
              </a:spcBef>
              <a:buFont typeface="Arial" pitchFamily="34" charset="0"/>
              <a:buChar char="•"/>
            </a:pPr>
            <a:r>
              <a:rPr lang="es-MX" sz="2000" b="1" dirty="0">
                <a:latin typeface="Tahoma" pitchFamily="34" charset="0"/>
                <a:ea typeface="+mj-ea"/>
                <a:cs typeface="Tahoma" pitchFamily="34" charset="0"/>
                <a:hlinkClick r:id="rId7" action="ppaction://hlinksldjump"/>
              </a:rPr>
              <a:t>Clave Presupuestal</a:t>
            </a:r>
            <a:endParaRPr lang="es-MX" sz="2000" b="1" dirty="0">
              <a:latin typeface="Tahoma" pitchFamily="34" charset="0"/>
              <a:ea typeface="+mj-ea"/>
              <a:cs typeface="Tahoma" pitchFamily="34" charset="0"/>
            </a:endParaRPr>
          </a:p>
          <a:p>
            <a:pPr marL="342900" lvl="0" indent="-342900" algn="l">
              <a:spcBef>
                <a:spcPct val="0"/>
              </a:spcBef>
              <a:buFont typeface="Arial" pitchFamily="34" charset="0"/>
              <a:buChar char="•"/>
            </a:pPr>
            <a:r>
              <a:rPr lang="es-MX" sz="2000" b="1" dirty="0">
                <a:latin typeface="Tahoma" pitchFamily="34" charset="0"/>
                <a:ea typeface="+mj-ea"/>
                <a:cs typeface="Tahoma" pitchFamily="34" charset="0"/>
                <a:hlinkClick r:id="rId8" action="ppaction://hlinksldjump"/>
              </a:rPr>
              <a:t>Guía Contabilizadora</a:t>
            </a:r>
            <a:endParaRPr lang="es-MX" sz="2000" b="1" dirty="0">
              <a:latin typeface="Tahoma" pitchFamily="34" charset="0"/>
              <a:ea typeface="+mj-ea"/>
              <a:cs typeface="Tahoma" pitchFamily="34" charset="0"/>
            </a:endParaRPr>
          </a:p>
        </p:txBody>
      </p:sp>
      <p:sp>
        <p:nvSpPr>
          <p:cNvPr id="8" name="7 Flecha a la derecha con bandas">
            <a:hlinkClick r:id="rId9"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2071678"/>
            <a:ext cx="6858048" cy="3077766"/>
          </a:xfrm>
          <a:prstGeom prst="rect">
            <a:avLst/>
          </a:prstGeom>
        </p:spPr>
        <p:txBody>
          <a:bodyPr wrap="square">
            <a:spAutoFit/>
          </a:bodyPr>
          <a:lstStyle/>
          <a:p>
            <a:pPr algn="ctr"/>
            <a:r>
              <a:rPr lang="es-MX" sz="1600" dirty="0" smtClean="0">
                <a:latin typeface="Tahoma" pitchFamily="34" charset="0"/>
                <a:cs typeface="Tahoma" pitchFamily="34" charset="0"/>
              </a:rPr>
              <a:t> </a:t>
            </a:r>
            <a:r>
              <a:rPr lang="es-MX" sz="2000" b="1" dirty="0">
                <a:latin typeface="Tahoma" pitchFamily="34" charset="0"/>
                <a:cs typeface="Tahoma" pitchFamily="34" charset="0"/>
              </a:rPr>
              <a:t>Ejercicio 2012.</a:t>
            </a:r>
          </a:p>
          <a:p>
            <a:pPr algn="just"/>
            <a:r>
              <a:rPr lang="es-MX" b="1" dirty="0">
                <a:latin typeface="Tahoma" pitchFamily="34" charset="0"/>
                <a:cs typeface="Tahoma" pitchFamily="34" charset="0"/>
              </a:rPr>
              <a:t> </a:t>
            </a:r>
            <a:endParaRPr lang="es-MX" b="1" dirty="0" smtClean="0">
              <a:latin typeface="Tahoma" pitchFamily="34" charset="0"/>
              <a:cs typeface="Tahoma" pitchFamily="34" charset="0"/>
            </a:endParaRPr>
          </a:p>
          <a:p>
            <a:pPr algn="just"/>
            <a:endParaRPr lang="es-MX" b="1" dirty="0" smtClean="0">
              <a:latin typeface="Tahoma" pitchFamily="34" charset="0"/>
              <a:cs typeface="Tahoma" pitchFamily="34" charset="0"/>
            </a:endParaRPr>
          </a:p>
          <a:p>
            <a:pPr algn="just"/>
            <a:endParaRPr lang="es-MX" b="1" dirty="0">
              <a:latin typeface="Tahoma" pitchFamily="34" charset="0"/>
              <a:cs typeface="Tahoma" pitchFamily="34" charset="0"/>
            </a:endParaRPr>
          </a:p>
          <a:p>
            <a:pPr marL="342900" indent="-342900" algn="just">
              <a:buFont typeface="Arial" pitchFamily="34" charset="0"/>
              <a:buChar char="•"/>
            </a:pPr>
            <a:r>
              <a:rPr lang="es-MX" sz="2000" b="1" dirty="0">
                <a:latin typeface="Tahoma" pitchFamily="34" charset="0"/>
                <a:cs typeface="Tahoma" pitchFamily="34" charset="0"/>
                <a:hlinkClick r:id="rId2" action="ppaction://hlinksldjump"/>
              </a:rPr>
              <a:t>Estructura de la base de datos para delimitar los registros de los momentos contables del Ingreso y el Egreso.</a:t>
            </a:r>
            <a:endParaRPr lang="es-MX" sz="2000" b="1" dirty="0">
              <a:latin typeface="Tahoma" pitchFamily="34" charset="0"/>
              <a:cs typeface="Tahoma" pitchFamily="34" charset="0"/>
            </a:endParaRPr>
          </a:p>
          <a:p>
            <a:pPr algn="just"/>
            <a:r>
              <a:rPr lang="es-MX" sz="2000" b="1" dirty="0">
                <a:latin typeface="Tahoma" pitchFamily="34" charset="0"/>
                <a:cs typeface="Tahoma" pitchFamily="34" charset="0"/>
              </a:rPr>
              <a:t> </a:t>
            </a:r>
            <a:endParaRPr lang="es-MX" sz="2000" b="1" dirty="0" smtClean="0">
              <a:latin typeface="Tahoma" pitchFamily="34" charset="0"/>
              <a:cs typeface="Tahoma" pitchFamily="34" charset="0"/>
            </a:endParaRPr>
          </a:p>
          <a:p>
            <a:pPr algn="just"/>
            <a:endParaRPr lang="es-MX" sz="2000" b="1" dirty="0">
              <a:latin typeface="Tahoma" pitchFamily="34" charset="0"/>
              <a:cs typeface="Tahoma" pitchFamily="34" charset="0"/>
            </a:endParaRPr>
          </a:p>
          <a:p>
            <a:pPr marL="342900" indent="-342900" algn="just">
              <a:buFont typeface="Arial" pitchFamily="34" charset="0"/>
              <a:buChar char="•"/>
            </a:pPr>
            <a:r>
              <a:rPr lang="es-MX" sz="2000" b="1" dirty="0">
                <a:latin typeface="Tahoma" pitchFamily="34" charset="0"/>
                <a:cs typeface="Tahoma" pitchFamily="34" charset="0"/>
                <a:hlinkClick r:id="rId3" action="ppaction://hlinksldjump"/>
              </a:rPr>
              <a:t>Automatización del SIAHM.</a:t>
            </a:r>
            <a:r>
              <a:rPr lang="es-MX" b="1" dirty="0">
                <a:latin typeface="Tahoma" pitchFamily="34" charset="0"/>
                <a:cs typeface="Tahoma" pitchFamily="34" charset="0"/>
                <a:hlinkClick r:id="rId3" action="ppaction://hlinksldjump"/>
              </a:rPr>
              <a:t> </a:t>
            </a:r>
            <a:endParaRPr lang="es-MX" b="1" dirty="0">
              <a:latin typeface="Tahoma" pitchFamily="34" charset="0"/>
              <a:cs typeface="Tahoma" pitchFamily="34" charset="0"/>
            </a:endParaRPr>
          </a:p>
        </p:txBody>
      </p:sp>
      <p:sp>
        <p:nvSpPr>
          <p:cNvPr id="7" name="6 Flecha a la derecha con bandas">
            <a:hlinkClick r:id="rId4"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52068480"/>
              </p:ext>
            </p:extLst>
          </p:nvPr>
        </p:nvGraphicFramePr>
        <p:xfrm>
          <a:off x="285721" y="1724626"/>
          <a:ext cx="8572559" cy="4940040"/>
        </p:xfrm>
        <a:graphic>
          <a:graphicData uri="http://schemas.openxmlformats.org/drawingml/2006/table">
            <a:tbl>
              <a:tblPr>
                <a:tableStyleId>{0E3FDE45-AF77-4B5C-9715-49D594BDF05E}</a:tableStyleId>
              </a:tblPr>
              <a:tblGrid>
                <a:gridCol w="857255"/>
                <a:gridCol w="761705"/>
                <a:gridCol w="738493"/>
                <a:gridCol w="1071570"/>
                <a:gridCol w="5143536"/>
              </a:tblGrid>
              <a:tr h="131159">
                <a:tc>
                  <a:txBody>
                    <a:bodyPr/>
                    <a:lstStyle/>
                    <a:p>
                      <a:pPr algn="ctr" fontAlgn="ctr"/>
                      <a:r>
                        <a:rPr lang="es-MX" sz="1200" b="1" u="none" strike="noStrike" dirty="0" smtClean="0">
                          <a:effectLst/>
                          <a:latin typeface="Tahoma" pitchFamily="34" charset="0"/>
                          <a:cs typeface="Tahoma" pitchFamily="34" charset="0"/>
                        </a:rPr>
                        <a:t>Capítulo</a:t>
                      </a:r>
                      <a:endParaRPr lang="es-MX" sz="12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b="1" u="none" strike="noStrike" dirty="0" smtClean="0">
                          <a:effectLst/>
                          <a:latin typeface="Tahoma" pitchFamily="34" charset="0"/>
                          <a:cs typeface="Tahoma" pitchFamily="34" charset="0"/>
                        </a:rPr>
                        <a:t>Concepto</a:t>
                      </a:r>
                      <a:endParaRPr lang="es-MX" sz="12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b="1" u="none" strike="noStrike" dirty="0" smtClean="0">
                          <a:effectLst/>
                          <a:latin typeface="Tahoma" pitchFamily="34" charset="0"/>
                          <a:cs typeface="Tahoma" pitchFamily="34" charset="0"/>
                        </a:rPr>
                        <a:t>Partida Genérica</a:t>
                      </a:r>
                      <a:endParaRPr lang="es-MX" sz="12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b="1" u="none" strike="noStrike" dirty="0" smtClean="0">
                          <a:effectLst/>
                          <a:latin typeface="Tahoma" pitchFamily="34" charset="0"/>
                          <a:cs typeface="Tahoma" pitchFamily="34" charset="0"/>
                        </a:rPr>
                        <a:t>Partida Especifica</a:t>
                      </a:r>
                      <a:endParaRPr lang="es-MX" sz="12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b="1" u="none" strike="noStrike" dirty="0" smtClean="0">
                          <a:effectLst/>
                          <a:latin typeface="Tahoma" pitchFamily="34" charset="0"/>
                          <a:cs typeface="Tahoma" pitchFamily="34" charset="0"/>
                        </a:rPr>
                        <a:t>Descripción</a:t>
                      </a:r>
                      <a:endParaRPr lang="es-MX" sz="1200" b="1" i="0" u="none" strike="noStrike" dirty="0">
                        <a:solidFill>
                          <a:srgbClr val="000000"/>
                        </a:solidFill>
                        <a:effectLst/>
                        <a:latin typeface="Tahoma" pitchFamily="34" charset="0"/>
                        <a:cs typeface="Tahoma" pitchFamily="34" charset="0"/>
                      </a:endParaRPr>
                    </a:p>
                  </a:txBody>
                  <a:tcPr marL="7715" marR="7715" marT="7715" marB="0" anchor="ctr"/>
                </a:tc>
              </a:tr>
              <a:tr h="131159">
                <a:tc>
                  <a:txBody>
                    <a:bodyPr/>
                    <a:lstStyle/>
                    <a:p>
                      <a:pPr algn="ctr" fontAlgn="ctr"/>
                      <a:r>
                        <a:rPr lang="es-MX" sz="1200" u="none" strike="noStrike" dirty="0">
                          <a:effectLst/>
                          <a:latin typeface="Tahoma" pitchFamily="34" charset="0"/>
                          <a:cs typeface="Tahoma" pitchFamily="34" charset="0"/>
                        </a:rPr>
                        <a:t>2000</a:t>
                      </a:r>
                      <a:endParaRPr lang="es-MX" sz="12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1"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1"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fontAlgn="ctr"/>
                      <a:r>
                        <a:rPr lang="es-MX" sz="1200" u="none" strike="noStrike" dirty="0">
                          <a:effectLst/>
                          <a:latin typeface="Tahoma" pitchFamily="34" charset="0"/>
                          <a:cs typeface="Tahoma" pitchFamily="34" charset="0"/>
                        </a:rPr>
                        <a:t>Materiales y Suministros</a:t>
                      </a:r>
                      <a:endParaRPr lang="es-MX" sz="1200" b="1" i="0" u="none" strike="noStrike" dirty="0">
                        <a:solidFill>
                          <a:srgbClr val="000000"/>
                        </a:solidFill>
                        <a:effectLst/>
                        <a:latin typeface="Tahoma" pitchFamily="34" charset="0"/>
                        <a:cs typeface="Tahoma" pitchFamily="34" charset="0"/>
                      </a:endParaRPr>
                    </a:p>
                  </a:txBody>
                  <a:tcPr marL="7715" marR="7715" marT="7715" marB="0" anchor="ctr"/>
                </a:tc>
              </a:tr>
              <a:tr h="0">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2100</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de Administración, Emisión de Documentos y Artículos Oficiales</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2110</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útiles y equipos de oficina</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2111</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y útiles de Oficina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2120</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y útiles de impresión y reproducción</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2121</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y útiles de impresión y reproducción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2122</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a:t>
                      </a:r>
                      <a:r>
                        <a:rPr lang="es-MX" sz="1200" u="none" strike="noStrike" kern="1200" dirty="0" smtClean="0">
                          <a:effectLst/>
                          <a:latin typeface="Tahoma" pitchFamily="34" charset="0"/>
                          <a:cs typeface="Tahoma" pitchFamily="34" charset="0"/>
                        </a:rPr>
                        <a:t>Fotográfico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2123</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a:t>
                      </a:r>
                      <a:r>
                        <a:rPr lang="es-MX" sz="1200" u="none" strike="noStrike" kern="1200" dirty="0" err="1">
                          <a:effectLst/>
                          <a:latin typeface="Tahoma" pitchFamily="34" charset="0"/>
                          <a:cs typeface="Tahoma" pitchFamily="34" charset="0"/>
                        </a:rPr>
                        <a:t>Heliograficos</a:t>
                      </a:r>
                      <a:r>
                        <a:rPr lang="es-MX" sz="1200" u="none" strike="noStrike" kern="1200" dirty="0">
                          <a:effectLst/>
                          <a:latin typeface="Tahoma" pitchFamily="34" charset="0"/>
                          <a:cs typeface="Tahoma" pitchFamily="34" charset="0"/>
                        </a:rPr>
                        <a:t>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2130</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estadístico y geográfico</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2131</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estadístico y geográfico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2140</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útiles y equipos menores de tecnologías de la información y comunicaciones</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2141</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y útiles para el procesamiento en Equipo y Bienes Informáticos</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2150</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impreso e información digital</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2151</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para el desarrollo de la información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2152</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Servicios de suscripción e información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2160</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de limpieza</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2161</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de limpieza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2170</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y útiles de enseñanza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2171</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 de apoyo informativo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2172</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didácticos para planteles educativos </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2173</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y </a:t>
                      </a:r>
                      <a:r>
                        <a:rPr lang="es-MX" sz="1200" u="none" strike="noStrike" kern="1200" dirty="0" smtClean="0">
                          <a:effectLst/>
                          <a:latin typeface="Tahoma" pitchFamily="34" charset="0"/>
                          <a:cs typeface="Tahoma" pitchFamily="34" charset="0"/>
                        </a:rPr>
                        <a:t>Útiles </a:t>
                      </a:r>
                      <a:r>
                        <a:rPr lang="es-MX" sz="1200" u="none" strike="noStrike" kern="1200" dirty="0">
                          <a:effectLst/>
                          <a:latin typeface="Tahoma" pitchFamily="34" charset="0"/>
                          <a:cs typeface="Tahoma" pitchFamily="34" charset="0"/>
                        </a:rPr>
                        <a:t>de Administración y Enseñanza</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2180</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para el registro e identificación de bienes y personas</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r h="131159">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200" u="none" strike="noStrike" dirty="0">
                          <a:effectLst/>
                          <a:latin typeface="Tahoma" pitchFamily="34" charset="0"/>
                          <a:cs typeface="Tahoma" pitchFamily="34" charset="0"/>
                        </a:rPr>
                        <a:t>2181</a:t>
                      </a:r>
                      <a:endParaRPr lang="es-MX" sz="1200" b="0"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marL="95250" indent="0" algn="l" defTabSz="914400" rtl="0" eaLnBrk="1" fontAlgn="ctr" latinLnBrk="0" hangingPunct="1"/>
                      <a:r>
                        <a:rPr lang="es-MX" sz="1200" u="none" strike="noStrike" kern="1200" dirty="0">
                          <a:effectLst/>
                          <a:latin typeface="Tahoma" pitchFamily="34" charset="0"/>
                          <a:cs typeface="Tahoma" pitchFamily="34" charset="0"/>
                        </a:rPr>
                        <a:t>Materiales para el registro e identificación de bienes y personas</a:t>
                      </a:r>
                      <a:endParaRPr lang="es-MX" sz="1200" u="none" strike="noStrike" kern="1200" dirty="0">
                        <a:solidFill>
                          <a:schemeClr val="lt1"/>
                        </a:solidFill>
                        <a:effectLst/>
                        <a:latin typeface="Tahoma" pitchFamily="34" charset="0"/>
                        <a:ea typeface="+mn-ea"/>
                        <a:cs typeface="Tahoma" pitchFamily="34" charset="0"/>
                      </a:endParaRPr>
                    </a:p>
                  </a:txBody>
                  <a:tcPr marL="7715" marR="7715" marT="7715" marB="0" anchor="ctr"/>
                </a:tc>
              </a:tr>
            </a:tbl>
          </a:graphicData>
        </a:graphic>
      </p:graphicFrame>
      <p:sp>
        <p:nvSpPr>
          <p:cNvPr id="4" name="Rectangle 16"/>
          <p:cNvSpPr>
            <a:spLocks noGrp="1" noChangeArrowheads="1"/>
          </p:cNvSpPr>
          <p:nvPr>
            <p:ph type="ctrTitle"/>
          </p:nvPr>
        </p:nvSpPr>
        <p:spPr bwMode="auto">
          <a:xfrm>
            <a:off x="1882054" y="1148562"/>
            <a:ext cx="5904656" cy="360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eaLnBrk="1" hangingPunct="1"/>
            <a:r>
              <a:rPr lang="es-MX" sz="2000" b="1" dirty="0" smtClean="0">
                <a:latin typeface="Tahoma" pitchFamily="34" charset="0"/>
              </a:rPr>
              <a:t>CLASIFICADOR POR OBJETO DEL GASTO</a:t>
            </a:r>
          </a:p>
        </p:txBody>
      </p:sp>
      <p:sp>
        <p:nvSpPr>
          <p:cNvPr id="6" name="5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8" name="7 Flecha a la derecha con bandas">
            <a:hlinkClick r:id="rId3"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3437469"/>
            <a:ext cx="8143932" cy="2277547"/>
          </a:xfrm>
          <a:prstGeom prst="rect">
            <a:avLst/>
          </a:prstGeom>
        </p:spPr>
        <p:txBody>
          <a:bodyPr wrap="square">
            <a:spAutoFit/>
          </a:bodyPr>
          <a:lstStyle/>
          <a:p>
            <a:r>
              <a:rPr lang="es-ES" sz="1600" b="1" dirty="0">
                <a:latin typeface="Tahoma" pitchFamily="34" charset="0"/>
                <a:cs typeface="Tahoma" pitchFamily="34" charset="0"/>
              </a:rPr>
              <a:t>2000 </a:t>
            </a:r>
            <a:r>
              <a:rPr lang="es-ES" sz="1600" b="1" dirty="0" smtClean="0">
                <a:latin typeface="Tahoma" pitchFamily="34" charset="0"/>
                <a:cs typeface="Tahoma" pitchFamily="34" charset="0"/>
              </a:rPr>
              <a:t>Materiales y Suministros.</a:t>
            </a:r>
            <a:endParaRPr lang="es-MX" sz="1600" b="1" dirty="0">
              <a:latin typeface="Tahoma" pitchFamily="34" charset="0"/>
              <a:cs typeface="Tahoma" pitchFamily="34" charset="0"/>
            </a:endParaRPr>
          </a:p>
          <a:p>
            <a:r>
              <a:rPr lang="es-ES" sz="1600" dirty="0"/>
              <a:t> </a:t>
            </a:r>
            <a:endParaRPr lang="es-MX" sz="1600" dirty="0"/>
          </a:p>
          <a:p>
            <a:pPr lvl="1"/>
            <a:r>
              <a:rPr lang="es-ES" sz="1600" b="1" dirty="0" smtClean="0">
                <a:latin typeface="Tahoma" pitchFamily="34" charset="0"/>
                <a:cs typeface="Tahoma" pitchFamily="34" charset="0"/>
              </a:rPr>
              <a:t>  2100 Materiales de Administración, emisión de documentos y artículos</a:t>
            </a:r>
          </a:p>
          <a:p>
            <a:pPr lvl="1"/>
            <a:r>
              <a:rPr lang="es-ES" sz="1600" b="1" dirty="0">
                <a:latin typeface="Tahoma" pitchFamily="34" charset="0"/>
                <a:cs typeface="Tahoma" pitchFamily="34" charset="0"/>
              </a:rPr>
              <a:t> </a:t>
            </a:r>
            <a:r>
              <a:rPr lang="es-ES" sz="1600" b="1" dirty="0" smtClean="0">
                <a:latin typeface="Tahoma" pitchFamily="34" charset="0"/>
                <a:cs typeface="Tahoma" pitchFamily="34" charset="0"/>
              </a:rPr>
              <a:t>           oficiales.</a:t>
            </a:r>
            <a:endParaRPr lang="es-MX" sz="1600" dirty="0">
              <a:latin typeface="Tahoma" pitchFamily="34" charset="0"/>
              <a:cs typeface="Tahoma" pitchFamily="34" charset="0"/>
            </a:endParaRPr>
          </a:p>
          <a:p>
            <a:r>
              <a:rPr lang="es-ES" sz="1600" dirty="0">
                <a:latin typeface="Tahoma" pitchFamily="34" charset="0"/>
                <a:cs typeface="Tahoma" pitchFamily="34" charset="0"/>
              </a:rPr>
              <a:t>  </a:t>
            </a:r>
            <a:endParaRPr lang="es-MX" sz="1600" b="1" dirty="0">
              <a:latin typeface="Tahoma" pitchFamily="34" charset="0"/>
              <a:cs typeface="Tahoma" pitchFamily="34" charset="0"/>
            </a:endParaRPr>
          </a:p>
          <a:p>
            <a:pPr marL="914400" lvl="4"/>
            <a:r>
              <a:rPr lang="es-ES" sz="1600" b="1" dirty="0" smtClean="0">
                <a:latin typeface="Tahoma" pitchFamily="34" charset="0"/>
                <a:cs typeface="Tahoma" pitchFamily="34" charset="0"/>
              </a:rPr>
              <a:t>    2110 </a:t>
            </a:r>
            <a:r>
              <a:rPr lang="es-ES" sz="1600" b="1" dirty="0">
                <a:latin typeface="Tahoma" pitchFamily="34" charset="0"/>
                <a:cs typeface="Tahoma" pitchFamily="34" charset="0"/>
              </a:rPr>
              <a:t>Materiales, Útiles y Equipos Menores de Oficina</a:t>
            </a:r>
            <a:r>
              <a:rPr lang="es-ES" sz="1600" b="1" dirty="0" smtClean="0">
                <a:latin typeface="Tahoma" pitchFamily="34" charset="0"/>
                <a:cs typeface="Tahoma" pitchFamily="34" charset="0"/>
              </a:rPr>
              <a:t>.</a:t>
            </a:r>
          </a:p>
          <a:p>
            <a:pPr marL="914400" lvl="4"/>
            <a:endParaRPr lang="es-ES" sz="1600" b="1" dirty="0">
              <a:latin typeface="Tahoma" pitchFamily="34" charset="0"/>
              <a:cs typeface="Tahoma" pitchFamily="34" charset="0"/>
            </a:endParaRPr>
          </a:p>
          <a:p>
            <a:pPr marL="914400" lvl="4"/>
            <a:r>
              <a:rPr lang="es-ES" sz="1600" b="1" dirty="0" smtClean="0">
                <a:latin typeface="Tahoma" pitchFamily="34" charset="0"/>
                <a:cs typeface="Tahoma" pitchFamily="34" charset="0"/>
              </a:rPr>
              <a:t>              2111 Materiales y Útiles de Oficina.</a:t>
            </a:r>
            <a:endParaRPr lang="es-MX" sz="1600" b="1" dirty="0">
              <a:latin typeface="Tahoma" pitchFamily="34" charset="0"/>
              <a:cs typeface="Tahoma" pitchFamily="34" charset="0"/>
            </a:endParaRPr>
          </a:p>
          <a:p>
            <a:r>
              <a:rPr lang="es-ES" sz="1400" b="1" dirty="0">
                <a:latin typeface="Tahoma" pitchFamily="34" charset="0"/>
                <a:cs typeface="Tahoma" pitchFamily="34" charset="0"/>
              </a:rPr>
              <a:t> </a:t>
            </a:r>
            <a:endParaRPr lang="es-MX" sz="1400" b="1" dirty="0">
              <a:latin typeface="Tahoma" pitchFamily="34" charset="0"/>
              <a:cs typeface="Tahoma" pitchFamily="34" charset="0"/>
            </a:endParaRPr>
          </a:p>
        </p:txBody>
      </p:sp>
      <p:graphicFrame>
        <p:nvGraphicFramePr>
          <p:cNvPr id="6" name="5 Tabla"/>
          <p:cNvGraphicFramePr>
            <a:graphicFrameLocks noGrp="1"/>
          </p:cNvGraphicFramePr>
          <p:nvPr/>
        </p:nvGraphicFramePr>
        <p:xfrm>
          <a:off x="428596" y="1643050"/>
          <a:ext cx="4929222" cy="1470755"/>
        </p:xfrm>
        <a:graphic>
          <a:graphicData uri="http://schemas.openxmlformats.org/drawingml/2006/table">
            <a:tbl>
              <a:tblPr>
                <a:tableStyleId>{0E3FDE45-AF77-4B5C-9715-49D594BDF05E}</a:tableStyleId>
              </a:tblPr>
              <a:tblGrid>
                <a:gridCol w="1212104"/>
                <a:gridCol w="1292910"/>
                <a:gridCol w="1373718"/>
                <a:gridCol w="1050490"/>
              </a:tblGrid>
              <a:tr h="904975">
                <a:tc>
                  <a:txBody>
                    <a:bodyPr/>
                    <a:lstStyle/>
                    <a:p>
                      <a:pPr algn="ctr" fontAlgn="ctr"/>
                      <a:r>
                        <a:rPr lang="es-MX" sz="1600" b="1" u="none" strike="noStrike" dirty="0" smtClean="0">
                          <a:effectLst/>
                          <a:latin typeface="Tahoma" pitchFamily="34" charset="0"/>
                          <a:cs typeface="Tahoma" pitchFamily="34" charset="0"/>
                        </a:rPr>
                        <a:t>Capítulo</a:t>
                      </a:r>
                    </a:p>
                    <a:p>
                      <a:pPr algn="ctr" fontAlgn="ctr"/>
                      <a:endParaRPr lang="es-MX" sz="16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r>
                        <a:rPr lang="es-MX" sz="1600" b="1" u="none" strike="noStrike" dirty="0" smtClean="0">
                          <a:effectLst/>
                          <a:latin typeface="Tahoma" pitchFamily="34" charset="0"/>
                          <a:cs typeface="Tahoma" pitchFamily="34" charset="0"/>
                        </a:rPr>
                        <a:t>Concepto</a:t>
                      </a:r>
                      <a:endParaRPr lang="es-MX" sz="16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endParaRPr lang="es-MX" sz="1600" b="1" u="none" strike="noStrike" dirty="0" smtClean="0">
                        <a:effectLst/>
                        <a:latin typeface="Tahoma" pitchFamily="34" charset="0"/>
                        <a:cs typeface="Tahoma" pitchFamily="34" charset="0"/>
                      </a:endParaRPr>
                    </a:p>
                    <a:p>
                      <a:pPr algn="ctr" fontAlgn="ctr"/>
                      <a:endParaRPr lang="es-MX" sz="1600" b="1" u="none" strike="noStrike" dirty="0" smtClean="0">
                        <a:effectLst/>
                        <a:latin typeface="Tahoma" pitchFamily="34" charset="0"/>
                        <a:cs typeface="Tahoma" pitchFamily="34" charset="0"/>
                      </a:endParaRPr>
                    </a:p>
                    <a:p>
                      <a:pPr algn="ctr" fontAlgn="ctr"/>
                      <a:r>
                        <a:rPr lang="es-MX" sz="1600" b="1" u="none" strike="noStrike" dirty="0" smtClean="0">
                          <a:effectLst/>
                          <a:latin typeface="Tahoma" pitchFamily="34" charset="0"/>
                          <a:cs typeface="Tahoma" pitchFamily="34" charset="0"/>
                        </a:rPr>
                        <a:t>Partida Genérica</a:t>
                      </a:r>
                      <a:endParaRPr lang="es-MX" sz="1600" b="1" i="0" u="none" strike="noStrike" dirty="0">
                        <a:solidFill>
                          <a:srgbClr val="000000"/>
                        </a:solidFill>
                        <a:effectLst/>
                        <a:latin typeface="Tahoma" pitchFamily="34" charset="0"/>
                        <a:cs typeface="Tahoma" pitchFamily="34" charset="0"/>
                      </a:endParaRPr>
                    </a:p>
                  </a:txBody>
                  <a:tcPr marL="7715" marR="7715" marT="7715" marB="0" anchor="ctr"/>
                </a:tc>
                <a:tc>
                  <a:txBody>
                    <a:bodyPr/>
                    <a:lstStyle/>
                    <a:p>
                      <a:pPr algn="ctr" fontAlgn="ctr"/>
                      <a:endParaRPr lang="es-MX" sz="1600" b="1" u="none" strike="noStrike" dirty="0" smtClean="0">
                        <a:effectLst/>
                        <a:latin typeface="Tahoma" pitchFamily="34" charset="0"/>
                        <a:cs typeface="Tahoma" pitchFamily="34" charset="0"/>
                      </a:endParaRPr>
                    </a:p>
                    <a:p>
                      <a:pPr algn="ctr" fontAlgn="ctr"/>
                      <a:endParaRPr lang="es-MX" sz="1600" b="1" u="none" strike="noStrike" dirty="0" smtClean="0">
                        <a:effectLst/>
                        <a:latin typeface="Tahoma" pitchFamily="34" charset="0"/>
                        <a:cs typeface="Tahoma" pitchFamily="34" charset="0"/>
                      </a:endParaRPr>
                    </a:p>
                    <a:p>
                      <a:pPr algn="just" fontAlgn="ctr"/>
                      <a:endParaRPr lang="es-MX" sz="1600" b="1" u="none" strike="noStrike" dirty="0" smtClean="0">
                        <a:effectLst/>
                        <a:latin typeface="Tahoma" pitchFamily="34" charset="0"/>
                        <a:cs typeface="Tahoma" pitchFamily="34" charset="0"/>
                      </a:endParaRPr>
                    </a:p>
                    <a:p>
                      <a:pPr algn="just" fontAlgn="ctr"/>
                      <a:endParaRPr lang="es-MX" sz="1600" b="1" u="none" strike="noStrike" dirty="0" smtClean="0">
                        <a:effectLst/>
                        <a:latin typeface="Tahoma" pitchFamily="34" charset="0"/>
                        <a:cs typeface="Tahoma" pitchFamily="34" charset="0"/>
                      </a:endParaRPr>
                    </a:p>
                    <a:p>
                      <a:pPr algn="just" fontAlgn="ctr"/>
                      <a:r>
                        <a:rPr lang="es-MX" sz="1600" b="1" u="none" strike="noStrike" dirty="0" smtClean="0">
                          <a:effectLst/>
                          <a:latin typeface="Tahoma" pitchFamily="34" charset="0"/>
                          <a:cs typeface="Tahoma" pitchFamily="34" charset="0"/>
                        </a:rPr>
                        <a:t>Partida Especifica</a:t>
                      </a:r>
                      <a:endParaRPr lang="es-MX" sz="1600" b="1" i="0" u="none" strike="noStrike" dirty="0">
                        <a:solidFill>
                          <a:srgbClr val="000000"/>
                        </a:solidFill>
                        <a:effectLst/>
                        <a:latin typeface="Tahoma" pitchFamily="34" charset="0"/>
                        <a:cs typeface="Tahoma" pitchFamily="34" charset="0"/>
                      </a:endParaRPr>
                    </a:p>
                  </a:txBody>
                  <a:tcPr marL="7715" marR="7715" marT="7715" marB="0" anchor="ctr"/>
                </a:tc>
              </a:tr>
            </a:tbl>
          </a:graphicData>
        </a:graphic>
      </p:graphicFrame>
      <p:sp>
        <p:nvSpPr>
          <p:cNvPr id="7" name="6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
        <p:nvSpPr>
          <p:cNvPr id="9" name="8 Flecha a la derecha con bandas">
            <a:hlinkClick r:id="rId3" action="ppaction://hlinksldjump"/>
          </p:cNvPr>
          <p:cNvSpPr/>
          <p:nvPr/>
        </p:nvSpPr>
        <p:spPr>
          <a:xfrm rot="10800000">
            <a:off x="7956376" y="260647"/>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ctrTitle"/>
          </p:nvPr>
        </p:nvSpPr>
        <p:spPr bwMode="auto">
          <a:xfrm>
            <a:off x="1108267" y="1357298"/>
            <a:ext cx="6770879" cy="5040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eaLnBrk="1" hangingPunct="1"/>
            <a:r>
              <a:rPr lang="es-MX" sz="2000" b="1" dirty="0" smtClean="0">
                <a:latin typeface="Tahoma" pitchFamily="34" charset="0"/>
              </a:rPr>
              <a:t>PLAN DE CUENTAS</a:t>
            </a:r>
            <a:br>
              <a:rPr lang="es-MX" sz="2000" b="1" dirty="0" smtClean="0">
                <a:latin typeface="Tahoma" pitchFamily="34" charset="0"/>
              </a:rPr>
            </a:br>
            <a:r>
              <a:rPr lang="es-MX" sz="2000" b="1" dirty="0" smtClean="0">
                <a:latin typeface="Tahoma" pitchFamily="34" charset="0"/>
              </a:rPr>
              <a:t>Catálogo de Cuentas Contables</a:t>
            </a:r>
          </a:p>
        </p:txBody>
      </p:sp>
      <p:graphicFrame>
        <p:nvGraphicFramePr>
          <p:cNvPr id="5" name="4 Tabla"/>
          <p:cNvGraphicFramePr>
            <a:graphicFrameLocks noGrp="1"/>
          </p:cNvGraphicFramePr>
          <p:nvPr>
            <p:extLst>
              <p:ext uri="{D42A27DB-BD31-4B8C-83A1-F6EECF244321}">
                <p14:modId xmlns:p14="http://schemas.microsoft.com/office/powerpoint/2010/main" val="3295199028"/>
              </p:ext>
            </p:extLst>
          </p:nvPr>
        </p:nvGraphicFramePr>
        <p:xfrm>
          <a:off x="214282" y="2000235"/>
          <a:ext cx="8786874" cy="4572037"/>
        </p:xfrm>
        <a:graphic>
          <a:graphicData uri="http://schemas.openxmlformats.org/drawingml/2006/table">
            <a:tbl>
              <a:tblPr>
                <a:tableStyleId>{0E3FDE45-AF77-4B5C-9715-49D594BDF05E}</a:tableStyleId>
              </a:tblPr>
              <a:tblGrid>
                <a:gridCol w="648058"/>
                <a:gridCol w="558859"/>
                <a:gridCol w="557039"/>
                <a:gridCol w="638956"/>
                <a:gridCol w="442354"/>
                <a:gridCol w="544296"/>
                <a:gridCol w="646237"/>
                <a:gridCol w="748179"/>
                <a:gridCol w="4002896"/>
              </a:tblGrid>
              <a:tr h="199250">
                <a:tc>
                  <a:txBody>
                    <a:bodyPr/>
                    <a:lstStyle/>
                    <a:p>
                      <a:pPr algn="ctr" fontAlgn="b"/>
                      <a:r>
                        <a:rPr lang="es-MX" sz="1200" b="1" u="none" strike="noStrike" dirty="0">
                          <a:effectLst/>
                          <a:latin typeface="Tahoma" pitchFamily="34" charset="0"/>
                          <a:cs typeface="Tahoma" pitchFamily="34" charset="0"/>
                        </a:rPr>
                        <a:t>Genero</a:t>
                      </a:r>
                      <a:endParaRPr lang="es-MX" sz="1200" b="1" i="0" u="none" strike="noStrike" dirty="0">
                        <a:solidFill>
                          <a:srgbClr val="000000"/>
                        </a:solidFill>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Grupo</a:t>
                      </a:r>
                      <a:endParaRPr lang="es-MX" sz="1200" b="1" i="0" u="none" strike="noStrike" dirty="0">
                        <a:solidFill>
                          <a:srgbClr val="000000"/>
                        </a:solidFill>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Rubro</a:t>
                      </a:r>
                      <a:endParaRPr lang="es-MX" sz="1200" b="1" i="0" u="none" strike="noStrike" dirty="0">
                        <a:solidFill>
                          <a:srgbClr val="000000"/>
                        </a:solidFill>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Cuenta</a:t>
                      </a:r>
                      <a:endParaRPr lang="es-MX" sz="1200" b="1" i="0" u="none" strike="noStrike" dirty="0">
                        <a:solidFill>
                          <a:srgbClr val="000000"/>
                        </a:solidFill>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err="1">
                          <a:effectLst/>
                          <a:latin typeface="Tahoma" pitchFamily="34" charset="0"/>
                          <a:cs typeface="Tahoma" pitchFamily="34" charset="0"/>
                        </a:rPr>
                        <a:t>SCta</a:t>
                      </a:r>
                      <a:endParaRPr lang="es-MX" sz="1200" b="1" i="0" u="none" strike="noStrike" dirty="0">
                        <a:solidFill>
                          <a:srgbClr val="000000"/>
                        </a:solidFill>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SSCta</a:t>
                      </a:r>
                      <a:endParaRPr lang="es-MX" sz="1200" b="1" i="0" u="none" strike="noStrike">
                        <a:solidFill>
                          <a:srgbClr val="000000"/>
                        </a:solidFill>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err="1">
                          <a:effectLst/>
                          <a:latin typeface="Tahoma" pitchFamily="34" charset="0"/>
                          <a:cs typeface="Tahoma" pitchFamily="34" charset="0"/>
                        </a:rPr>
                        <a:t>SSSCta</a:t>
                      </a:r>
                      <a:endParaRPr lang="es-MX" sz="1200" b="1" i="0" u="none" strike="noStrike" dirty="0">
                        <a:solidFill>
                          <a:srgbClr val="000000"/>
                        </a:solidFill>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err="1">
                          <a:effectLst/>
                          <a:latin typeface="Tahoma" pitchFamily="34" charset="0"/>
                          <a:cs typeface="Tahoma" pitchFamily="34" charset="0"/>
                        </a:rPr>
                        <a:t>SSSSCta</a:t>
                      </a:r>
                      <a:endParaRPr lang="es-MX" sz="1200" b="1" i="0" u="none" strike="noStrike" dirty="0">
                        <a:solidFill>
                          <a:srgbClr val="000000"/>
                        </a:solidFill>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err="1">
                          <a:effectLst/>
                          <a:latin typeface="Tahoma" pitchFamily="34" charset="0"/>
                          <a:cs typeface="Tahoma" pitchFamily="34" charset="0"/>
                        </a:rPr>
                        <a:t>DescCuenta</a:t>
                      </a:r>
                      <a:endParaRPr lang="es-MX" sz="1200" b="1" i="0" u="none" strike="noStrike" dirty="0">
                        <a:solidFill>
                          <a:srgbClr val="000000"/>
                        </a:solidFill>
                        <a:effectLst/>
                        <a:latin typeface="Tahoma" pitchFamily="34" charset="0"/>
                        <a:cs typeface="Tahoma" pitchFamily="34" charset="0"/>
                      </a:endParaRPr>
                    </a:p>
                  </a:txBody>
                  <a:tcPr marL="9525" marR="9525" marT="9525" marB="0" anchor="b"/>
                </a:tc>
              </a:tr>
              <a:tr h="199250">
                <a:tc>
                  <a:txBody>
                    <a:bodyPr/>
                    <a:lstStyle/>
                    <a:p>
                      <a:pPr algn="ctr" fontAlgn="b"/>
                      <a:r>
                        <a:rPr lang="es-MX" sz="1200" b="1" u="none" strike="noStrike" dirty="0">
                          <a:effectLst/>
                          <a:latin typeface="Tahoma" pitchFamily="34" charset="0"/>
                          <a:cs typeface="Tahoma" pitchFamily="34" charset="0"/>
                        </a:rPr>
                        <a:t>4</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000000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l" fontAlgn="b"/>
                      <a:r>
                        <a:rPr lang="es-MX" sz="1200" b="1" u="none" strike="noStrike" dirty="0">
                          <a:effectLst/>
                          <a:latin typeface="Tahoma" pitchFamily="34" charset="0"/>
                          <a:cs typeface="Tahoma" pitchFamily="34" charset="0"/>
                        </a:rPr>
                        <a:t>INGRESOS Y OTROS BENEFICIOS</a:t>
                      </a:r>
                      <a:endParaRPr lang="es-MX" sz="1200" b="1"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b="1" u="none" strike="noStrike">
                          <a:effectLst/>
                          <a:latin typeface="Tahoma" pitchFamily="34" charset="0"/>
                          <a:cs typeface="Tahoma" pitchFamily="34" charset="0"/>
                        </a:rPr>
                        <a:t>4</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000000</a:t>
                      </a:r>
                      <a:endParaRPr lang="es-MX" sz="1200" b="1" i="0" u="none" strike="noStrike">
                        <a:effectLst/>
                        <a:latin typeface="Tahoma" pitchFamily="34" charset="0"/>
                        <a:cs typeface="Tahoma" pitchFamily="34" charset="0"/>
                      </a:endParaRPr>
                    </a:p>
                  </a:txBody>
                  <a:tcPr marL="9525" marR="9525" marT="9525" marB="0" anchor="b"/>
                </a:tc>
                <a:tc>
                  <a:txBody>
                    <a:bodyPr/>
                    <a:lstStyle/>
                    <a:p>
                      <a:pPr algn="l" fontAlgn="b"/>
                      <a:r>
                        <a:rPr lang="es-MX" sz="1200" b="1" u="none" strike="noStrike">
                          <a:effectLst/>
                          <a:latin typeface="Tahoma" pitchFamily="34" charset="0"/>
                          <a:cs typeface="Tahoma" pitchFamily="34" charset="0"/>
                        </a:rPr>
                        <a:t>INGRESOS DE GESTIÓN</a:t>
                      </a:r>
                      <a:endParaRPr lang="es-MX" sz="1200" b="1" i="0" u="none" strike="noStrike">
                        <a:effectLst/>
                        <a:latin typeface="Tahoma" pitchFamily="34" charset="0"/>
                        <a:cs typeface="Tahoma" pitchFamily="34" charset="0"/>
                      </a:endParaRPr>
                    </a:p>
                  </a:txBody>
                  <a:tcPr marL="9525" marR="9525" marT="9525" marB="0" anchor="b"/>
                </a:tc>
              </a:tr>
              <a:tr h="199250">
                <a:tc>
                  <a:txBody>
                    <a:bodyPr/>
                    <a:lstStyle/>
                    <a:p>
                      <a:pPr algn="ctr" fontAlgn="b"/>
                      <a:r>
                        <a:rPr lang="es-MX" sz="1200" b="1" u="none" strike="noStrike">
                          <a:effectLst/>
                          <a:latin typeface="Tahoma" pitchFamily="34" charset="0"/>
                          <a:cs typeface="Tahoma" pitchFamily="34" charset="0"/>
                        </a:rPr>
                        <a:t>4</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000000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l" fontAlgn="b"/>
                      <a:r>
                        <a:rPr lang="es-MX" sz="1200" b="1" u="none" strike="noStrike" dirty="0">
                          <a:effectLst/>
                          <a:latin typeface="Tahoma" pitchFamily="34" charset="0"/>
                          <a:cs typeface="Tahoma" pitchFamily="34" charset="0"/>
                        </a:rPr>
                        <a:t>IMPUESTOS</a:t>
                      </a:r>
                      <a:endParaRPr lang="es-MX" sz="1200" b="1"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000000</a:t>
                      </a:r>
                      <a:endParaRPr lang="es-MX" sz="1200" b="1"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a:effectLst/>
                          <a:latin typeface="Tahoma" pitchFamily="34" charset="0"/>
                          <a:cs typeface="Tahoma" pitchFamily="34" charset="0"/>
                        </a:rPr>
                        <a:t>IMPUESTOS SOBRE LOS INGRESOS</a:t>
                      </a:r>
                      <a:endParaRPr lang="es-MX" sz="1200" b="1" i="0" u="none" strike="noStrike">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000000</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l" fontAlgn="b"/>
                      <a:r>
                        <a:rPr lang="es-MX" sz="1200" u="none" strike="noStrike">
                          <a:effectLst/>
                          <a:latin typeface="Tahoma" pitchFamily="34" charset="0"/>
                          <a:cs typeface="Tahoma" pitchFamily="34" charset="0"/>
                        </a:rPr>
                        <a:t>ORDINARIOS</a:t>
                      </a:r>
                      <a:endParaRPr lang="es-MX" sz="1200" b="0" i="0" u="none" strike="noStrike">
                        <a:solidFill>
                          <a:srgbClr val="0000FF"/>
                        </a:solidFill>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000000</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a:effectLst/>
                          <a:latin typeface="Tahoma" pitchFamily="34" charset="0"/>
                          <a:cs typeface="Tahoma" pitchFamily="34" charset="0"/>
                        </a:rPr>
                        <a:t>ORDINARIOS AÑO EN CURSO</a:t>
                      </a:r>
                      <a:endParaRPr lang="es-MX" sz="1200" b="0" i="0" u="none" strike="noStrike">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000000</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a:effectLst/>
                          <a:latin typeface="Tahoma" pitchFamily="34" charset="0"/>
                          <a:cs typeface="Tahoma" pitchFamily="34" charset="0"/>
                        </a:rPr>
                        <a:t>IMPUESTOS</a:t>
                      </a:r>
                      <a:endParaRPr lang="es-MX" sz="1200" b="0" i="0" u="none" strike="noStrike">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000001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l" fontAlgn="b"/>
                      <a:r>
                        <a:rPr lang="es-MX" sz="1200" u="none" strike="noStrike">
                          <a:effectLst/>
                          <a:latin typeface="Tahoma" pitchFamily="34" charset="0"/>
                          <a:cs typeface="Tahoma" pitchFamily="34" charset="0"/>
                        </a:rPr>
                        <a:t>DIVERSIONES Y ESPECTÁCULOS</a:t>
                      </a:r>
                      <a:endParaRPr lang="es-MX" sz="1200" b="0" i="0" u="none" strike="noStrike">
                        <a:effectLst/>
                        <a:latin typeface="Tahoma" pitchFamily="34" charset="0"/>
                        <a:cs typeface="Tahoma" pitchFamily="34" charset="0"/>
                      </a:endParaRPr>
                    </a:p>
                  </a:txBody>
                  <a:tcPr marL="9525" marR="9525" marT="9525" marB="0" anchor="b"/>
                </a:tc>
              </a:tr>
              <a:tr h="199250">
                <a:tc>
                  <a:txBody>
                    <a:bodyPr/>
                    <a:lstStyle/>
                    <a:p>
                      <a:pPr algn="ctr" fontAlgn="b"/>
                      <a:r>
                        <a:rPr lang="es-MX" sz="1200" b="1" u="none" strike="noStrike" dirty="0">
                          <a:effectLst/>
                          <a:latin typeface="Tahoma" pitchFamily="34" charset="0"/>
                          <a:cs typeface="Tahoma" pitchFamily="34" charset="0"/>
                        </a:rPr>
                        <a:t>4</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2</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000000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l" fontAlgn="b"/>
                      <a:r>
                        <a:rPr lang="es-MX" sz="1200" b="1" u="none" strike="noStrike" dirty="0">
                          <a:effectLst/>
                          <a:latin typeface="Tahoma" pitchFamily="34" charset="0"/>
                          <a:cs typeface="Tahoma" pitchFamily="34" charset="0"/>
                        </a:rPr>
                        <a:t>IMPUESTOS SOBRE EL PATRIMONIO</a:t>
                      </a:r>
                      <a:endParaRPr lang="es-MX" sz="1200" b="1"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2</a:t>
                      </a:r>
                      <a:endParaRPr lang="es-MX" sz="1200" b="0" i="0" u="none" strike="noStrike" dirty="0">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00</a:t>
                      </a:r>
                      <a:endParaRPr lang="es-MX" sz="1200" b="0" i="0" u="none" strike="noStrike" dirty="0">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solidFill>
                          <a:srgbClr val="0000FF"/>
                        </a:solidFill>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000000</a:t>
                      </a:r>
                      <a:endParaRPr lang="es-MX" sz="1200" b="0" i="0" u="none" strike="noStrike" dirty="0">
                        <a:solidFill>
                          <a:srgbClr val="0000FF"/>
                        </a:solidFill>
                        <a:effectLst/>
                        <a:latin typeface="Tahoma" pitchFamily="34" charset="0"/>
                        <a:cs typeface="Tahoma" pitchFamily="34" charset="0"/>
                      </a:endParaRPr>
                    </a:p>
                  </a:txBody>
                  <a:tcPr marL="9525" marR="9525" marT="9525" marB="0" anchor="b"/>
                </a:tc>
                <a:tc>
                  <a:txBody>
                    <a:bodyPr/>
                    <a:lstStyle/>
                    <a:p>
                      <a:pPr algn="l" fontAlgn="b"/>
                      <a:r>
                        <a:rPr lang="es-MX" sz="1200" u="none" strike="noStrike" dirty="0">
                          <a:effectLst/>
                          <a:latin typeface="Tahoma" pitchFamily="34" charset="0"/>
                          <a:cs typeface="Tahoma" pitchFamily="34" charset="0"/>
                        </a:rPr>
                        <a:t>ORDINARIOS</a:t>
                      </a:r>
                      <a:endParaRPr lang="es-MX" sz="1200" b="0" i="0" u="none" strike="noStrike" dirty="0">
                        <a:solidFill>
                          <a:srgbClr val="0000FF"/>
                        </a:solidFill>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2</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000000</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dirty="0">
                          <a:effectLst/>
                          <a:latin typeface="Tahoma" pitchFamily="34" charset="0"/>
                          <a:cs typeface="Tahoma" pitchFamily="34" charset="0"/>
                        </a:rPr>
                        <a:t>ORDINARIOS AÑO EN CURSO</a:t>
                      </a:r>
                      <a:endParaRPr lang="es-MX" sz="1200" b="0"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2</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000000</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dirty="0">
                          <a:effectLst/>
                          <a:latin typeface="Tahoma" pitchFamily="34" charset="0"/>
                          <a:cs typeface="Tahoma" pitchFamily="34" charset="0"/>
                        </a:rPr>
                        <a:t>IMPUESTOS</a:t>
                      </a:r>
                      <a:endParaRPr lang="es-MX" sz="1200" b="0"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2</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000001</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dirty="0">
                          <a:effectLst/>
                          <a:latin typeface="Tahoma" pitchFamily="34" charset="0"/>
                          <a:cs typeface="Tahoma" pitchFamily="34" charset="0"/>
                        </a:rPr>
                        <a:t>PREDIAL</a:t>
                      </a:r>
                      <a:endParaRPr lang="es-MX" sz="1200" b="0"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2</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000002</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dirty="0">
                          <a:effectLst/>
                          <a:latin typeface="Tahoma" pitchFamily="34" charset="0"/>
                          <a:cs typeface="Tahoma" pitchFamily="34" charset="0"/>
                        </a:rPr>
                        <a:t>TRASLACIÓN DE DOMINIO DE BIENES INMUEBLES</a:t>
                      </a:r>
                      <a:endParaRPr lang="es-MX" sz="1200" b="0"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2</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000003</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dirty="0">
                          <a:effectLst/>
                          <a:latin typeface="Tahoma" pitchFamily="34" charset="0"/>
                          <a:cs typeface="Tahoma" pitchFamily="34" charset="0"/>
                        </a:rPr>
                        <a:t>SOBRE FRACCIONAMIENTOS</a:t>
                      </a:r>
                      <a:endParaRPr lang="es-MX" sz="1200" b="0"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2</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AA</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000004</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dirty="0">
                          <a:effectLst/>
                          <a:latin typeface="Tahoma" pitchFamily="34" charset="0"/>
                          <a:cs typeface="Tahoma" pitchFamily="34" charset="0"/>
                        </a:rPr>
                        <a:t>SOBRE CONDOMINIOS</a:t>
                      </a:r>
                      <a:endParaRPr lang="es-MX" sz="1200" b="0"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u="none" strike="noStrike" dirty="0">
                          <a:effectLst/>
                          <a:latin typeface="Tahoma" pitchFamily="34" charset="0"/>
                          <a:cs typeface="Tahoma" pitchFamily="34" charset="0"/>
                        </a:rPr>
                        <a:t>4</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2</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AA</a:t>
                      </a:r>
                      <a:endParaRPr lang="es-MX" sz="1200" b="0" i="0" u="none" strike="noStrike">
                        <a:effectLst/>
                        <a:latin typeface="Tahoma" pitchFamily="34" charset="0"/>
                        <a:cs typeface="Tahoma" pitchFamily="34" charset="0"/>
                      </a:endParaRPr>
                    </a:p>
                  </a:txBody>
                  <a:tcPr marL="9525" marR="9525" marT="9525" marB="0" anchor="b"/>
                </a:tc>
                <a:tc>
                  <a:txBody>
                    <a:bodyPr/>
                    <a:lstStyle/>
                    <a:p>
                      <a:pPr algn="ctr" fontAlgn="b"/>
                      <a:r>
                        <a:rPr lang="es-MX" sz="1200" u="none" strike="noStrike" dirty="0">
                          <a:effectLst/>
                          <a:latin typeface="Tahoma" pitchFamily="34" charset="0"/>
                          <a:cs typeface="Tahoma" pitchFamily="34" charset="0"/>
                        </a:rPr>
                        <a:t>01</a:t>
                      </a:r>
                      <a:endParaRPr lang="es-MX" sz="1200" b="0"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u="none" strike="noStrike">
                          <a:effectLst/>
                          <a:latin typeface="Tahoma" pitchFamily="34" charset="0"/>
                          <a:cs typeface="Tahoma" pitchFamily="34" charset="0"/>
                        </a:rPr>
                        <a:t>000005</a:t>
                      </a:r>
                      <a:endParaRPr lang="es-MX" sz="1200" b="0" i="0" u="none" strike="noStrike">
                        <a:effectLst/>
                        <a:latin typeface="Tahoma" pitchFamily="34" charset="0"/>
                        <a:cs typeface="Tahoma" pitchFamily="34" charset="0"/>
                      </a:endParaRPr>
                    </a:p>
                  </a:txBody>
                  <a:tcPr marL="9525" marR="9525" marT="9525" marB="0" anchor="b"/>
                </a:tc>
                <a:tc>
                  <a:txBody>
                    <a:bodyPr/>
                    <a:lstStyle/>
                    <a:p>
                      <a:pPr algn="l" fontAlgn="b"/>
                      <a:r>
                        <a:rPr lang="es-MX" sz="1200" u="none" strike="noStrike" dirty="0">
                          <a:effectLst/>
                          <a:latin typeface="Tahoma" pitchFamily="34" charset="0"/>
                          <a:cs typeface="Tahoma" pitchFamily="34" charset="0"/>
                        </a:rPr>
                        <a:t>SUSTITUTIVO DE </a:t>
                      </a:r>
                      <a:r>
                        <a:rPr lang="es-MX" sz="1200" u="none" strike="noStrike" dirty="0" smtClean="0">
                          <a:effectLst/>
                          <a:latin typeface="Tahoma" pitchFamily="34" charset="0"/>
                          <a:cs typeface="Tahoma" pitchFamily="34" charset="0"/>
                        </a:rPr>
                        <a:t>ESTACIONAMIENTOS</a:t>
                      </a:r>
                      <a:endParaRPr lang="es-MX" sz="1200" b="0" i="0" u="none" strike="noStrike" dirty="0">
                        <a:effectLst/>
                        <a:latin typeface="Tahoma" pitchFamily="34" charset="0"/>
                        <a:cs typeface="Tahoma" pitchFamily="34" charset="0"/>
                      </a:endParaRPr>
                    </a:p>
                  </a:txBody>
                  <a:tcPr marL="9525" marR="9525" marT="9525" marB="0" anchor="b"/>
                </a:tc>
              </a:tr>
              <a:tr h="387787">
                <a:tc>
                  <a:txBody>
                    <a:bodyPr/>
                    <a:lstStyle/>
                    <a:p>
                      <a:pPr algn="ctr" fontAlgn="b"/>
                      <a:r>
                        <a:rPr lang="es-MX" sz="1200" b="1" u="none" strike="noStrike" dirty="0">
                          <a:effectLst/>
                          <a:latin typeface="Tahoma" pitchFamily="34" charset="0"/>
                          <a:cs typeface="Tahoma" pitchFamily="34" charset="0"/>
                        </a:rPr>
                        <a:t>4</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3</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000000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l" fontAlgn="b"/>
                      <a:r>
                        <a:rPr lang="es-MX" sz="1200" b="1" u="none" strike="noStrike" dirty="0" smtClean="0">
                          <a:effectLst/>
                          <a:latin typeface="Tahoma" pitchFamily="34" charset="0"/>
                          <a:cs typeface="Tahoma" pitchFamily="34" charset="0"/>
                        </a:rPr>
                        <a:t>IMPUESTOS </a:t>
                      </a:r>
                      <a:r>
                        <a:rPr lang="es-MX" sz="1200" b="1" u="none" strike="noStrike" dirty="0">
                          <a:effectLst/>
                          <a:latin typeface="Tahoma" pitchFamily="34" charset="0"/>
                          <a:cs typeface="Tahoma" pitchFamily="34" charset="0"/>
                        </a:rPr>
                        <a:t>SOBRE LA PRODUCCIÓN, EL CONSUMO Y LAS TRANSACCIONES</a:t>
                      </a:r>
                      <a:endParaRPr lang="es-MX" sz="1200" b="1"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b="1" u="none" strike="noStrike">
                          <a:effectLst/>
                          <a:latin typeface="Tahoma" pitchFamily="34" charset="0"/>
                          <a:cs typeface="Tahoma" pitchFamily="34" charset="0"/>
                        </a:rPr>
                        <a:t>4</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1</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4</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000000</a:t>
                      </a:r>
                      <a:endParaRPr lang="es-MX" sz="1200" b="1" i="0" u="none" strike="noStrike">
                        <a:effectLst/>
                        <a:latin typeface="Tahoma" pitchFamily="34" charset="0"/>
                        <a:cs typeface="Tahoma" pitchFamily="34" charset="0"/>
                      </a:endParaRPr>
                    </a:p>
                  </a:txBody>
                  <a:tcPr marL="9525" marR="9525" marT="9525" marB="0" anchor="b"/>
                </a:tc>
                <a:tc>
                  <a:txBody>
                    <a:bodyPr/>
                    <a:lstStyle/>
                    <a:p>
                      <a:pPr algn="l" fontAlgn="b"/>
                      <a:r>
                        <a:rPr lang="es-MX" sz="1200" b="1" u="none" strike="noStrike" dirty="0">
                          <a:effectLst/>
                          <a:latin typeface="Tahoma" pitchFamily="34" charset="0"/>
                          <a:cs typeface="Tahoma" pitchFamily="34" charset="0"/>
                        </a:rPr>
                        <a:t>IMPUESTOS AL COMERCIO EXTERIOR</a:t>
                      </a:r>
                      <a:endParaRPr lang="es-MX" sz="1200" b="1"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b="1" u="none" strike="noStrike">
                          <a:effectLst/>
                          <a:latin typeface="Tahoma" pitchFamily="34" charset="0"/>
                          <a:cs typeface="Tahoma" pitchFamily="34" charset="0"/>
                        </a:rPr>
                        <a:t>4</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5</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000000</a:t>
                      </a:r>
                      <a:endParaRPr lang="es-MX" sz="1200" b="1" i="0" u="none" strike="noStrike">
                        <a:effectLst/>
                        <a:latin typeface="Tahoma" pitchFamily="34" charset="0"/>
                        <a:cs typeface="Tahoma" pitchFamily="34" charset="0"/>
                      </a:endParaRPr>
                    </a:p>
                  </a:txBody>
                  <a:tcPr marL="9525" marR="9525" marT="9525" marB="0" anchor="b"/>
                </a:tc>
                <a:tc>
                  <a:txBody>
                    <a:bodyPr/>
                    <a:lstStyle/>
                    <a:p>
                      <a:pPr algn="l" fontAlgn="b"/>
                      <a:r>
                        <a:rPr lang="es-MX" sz="1200" b="1" u="none" strike="noStrike" dirty="0">
                          <a:effectLst/>
                          <a:latin typeface="Tahoma" pitchFamily="34" charset="0"/>
                          <a:cs typeface="Tahoma" pitchFamily="34" charset="0"/>
                        </a:rPr>
                        <a:t>IMPUESTOS SOBRE NÓMINA Y ASIMILABLES</a:t>
                      </a:r>
                      <a:endParaRPr lang="es-MX" sz="1200" b="1" i="0" u="none" strike="noStrike" dirty="0">
                        <a:effectLst/>
                        <a:latin typeface="Tahoma" pitchFamily="34" charset="0"/>
                        <a:cs typeface="Tahoma" pitchFamily="34" charset="0"/>
                      </a:endParaRPr>
                    </a:p>
                  </a:txBody>
                  <a:tcPr marL="9525" marR="9525" marT="9525" marB="0" anchor="b"/>
                </a:tc>
              </a:tr>
              <a:tr h="199250">
                <a:tc>
                  <a:txBody>
                    <a:bodyPr/>
                    <a:lstStyle/>
                    <a:p>
                      <a:pPr algn="ctr" fontAlgn="b"/>
                      <a:r>
                        <a:rPr lang="es-MX" sz="1200" b="1" u="none" strike="noStrike">
                          <a:effectLst/>
                          <a:latin typeface="Tahoma" pitchFamily="34" charset="0"/>
                          <a:cs typeface="Tahoma" pitchFamily="34" charset="0"/>
                        </a:rPr>
                        <a:t>4</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1</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6</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a:t>
                      </a:r>
                      <a:endParaRPr lang="es-MX" sz="1200" b="1" i="0" u="none" strike="noStrike">
                        <a:effectLst/>
                        <a:latin typeface="Tahoma" pitchFamily="34" charset="0"/>
                        <a:cs typeface="Tahoma" pitchFamily="34" charset="0"/>
                      </a:endParaRPr>
                    </a:p>
                  </a:txBody>
                  <a:tcPr marL="9525" marR="9525" marT="9525" marB="0" anchor="b"/>
                </a:tc>
                <a:tc>
                  <a:txBody>
                    <a:bodyPr/>
                    <a:lstStyle/>
                    <a:p>
                      <a:pPr algn="ctr" fontAlgn="b"/>
                      <a:r>
                        <a:rPr lang="es-MX" sz="1200" b="1" u="none" strike="noStrike" dirty="0">
                          <a:effectLst/>
                          <a:latin typeface="Tahoma" pitchFamily="34" charset="0"/>
                          <a:cs typeface="Tahoma" pitchFamily="34" charset="0"/>
                        </a:rPr>
                        <a:t>00</a:t>
                      </a:r>
                      <a:endParaRPr lang="es-MX" sz="1200" b="1" i="0" u="none" strike="noStrike" dirty="0">
                        <a:effectLst/>
                        <a:latin typeface="Tahoma" pitchFamily="34" charset="0"/>
                        <a:cs typeface="Tahoma" pitchFamily="34" charset="0"/>
                      </a:endParaRPr>
                    </a:p>
                  </a:txBody>
                  <a:tcPr marL="9525" marR="9525" marT="9525" marB="0" anchor="b"/>
                </a:tc>
                <a:tc>
                  <a:txBody>
                    <a:bodyPr/>
                    <a:lstStyle/>
                    <a:p>
                      <a:pPr algn="ctr" fontAlgn="b"/>
                      <a:r>
                        <a:rPr lang="es-MX" sz="1200" b="1" u="none" strike="noStrike">
                          <a:effectLst/>
                          <a:latin typeface="Tahoma" pitchFamily="34" charset="0"/>
                          <a:cs typeface="Tahoma" pitchFamily="34" charset="0"/>
                        </a:rPr>
                        <a:t>000000</a:t>
                      </a:r>
                      <a:endParaRPr lang="es-MX" sz="1200" b="1" i="0" u="none" strike="noStrike">
                        <a:effectLst/>
                        <a:latin typeface="Tahoma" pitchFamily="34" charset="0"/>
                        <a:cs typeface="Tahoma" pitchFamily="34" charset="0"/>
                      </a:endParaRPr>
                    </a:p>
                  </a:txBody>
                  <a:tcPr marL="9525" marR="9525" marT="9525" marB="0" anchor="b"/>
                </a:tc>
                <a:tc>
                  <a:txBody>
                    <a:bodyPr/>
                    <a:lstStyle/>
                    <a:p>
                      <a:pPr algn="l" fontAlgn="b"/>
                      <a:r>
                        <a:rPr lang="es-MX" sz="1200" b="1" u="none" strike="noStrike" dirty="0">
                          <a:effectLst/>
                          <a:latin typeface="Tahoma" pitchFamily="34" charset="0"/>
                          <a:cs typeface="Tahoma" pitchFamily="34" charset="0"/>
                        </a:rPr>
                        <a:t>IMPUESTOS ECOLÓGICOS</a:t>
                      </a:r>
                      <a:endParaRPr lang="es-MX" sz="1200" b="1" i="0" u="none" strike="noStrike" dirty="0">
                        <a:effectLst/>
                        <a:latin typeface="Tahoma" pitchFamily="34" charset="0"/>
                        <a:cs typeface="Tahoma" pitchFamily="34" charset="0"/>
                      </a:endParaRPr>
                    </a:p>
                  </a:txBody>
                  <a:tcPr marL="9525" marR="9525" marT="9525" marB="0" anchor="b"/>
                </a:tc>
              </a:tr>
            </a:tbl>
          </a:graphicData>
        </a:graphic>
      </p:graphicFrame>
      <p:sp>
        <p:nvSpPr>
          <p:cNvPr id="6" name="5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47019517"/>
              </p:ext>
            </p:extLst>
          </p:nvPr>
        </p:nvGraphicFramePr>
        <p:xfrm>
          <a:off x="214279" y="1961214"/>
          <a:ext cx="8715438" cy="4777744"/>
        </p:xfrm>
        <a:graphic>
          <a:graphicData uri="http://schemas.openxmlformats.org/drawingml/2006/table">
            <a:tbl>
              <a:tblPr>
                <a:tableStyleId>{68D230F3-CF80-4859-8CE7-A43EE81993B5}</a:tableStyleId>
              </a:tblPr>
              <a:tblGrid>
                <a:gridCol w="512040"/>
                <a:gridCol w="612698"/>
                <a:gridCol w="824993"/>
                <a:gridCol w="4399737"/>
                <a:gridCol w="2365970"/>
              </a:tblGrid>
              <a:tr h="158981">
                <a:tc>
                  <a:txBody>
                    <a:bodyPr/>
                    <a:lstStyle/>
                    <a:p>
                      <a:pPr algn="ctr" fontAlgn="t"/>
                      <a:r>
                        <a:rPr lang="es-MX" sz="1200" b="1" u="none" strike="noStrike" dirty="0" smtClean="0">
                          <a:effectLst/>
                          <a:latin typeface="Tahoma" pitchFamily="34" charset="0"/>
                          <a:cs typeface="Tahoma" pitchFamily="34" charset="0"/>
                        </a:rPr>
                        <a:t>Clave</a:t>
                      </a:r>
                      <a:endParaRPr lang="es-MX" sz="1200" b="1"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b="1" u="none" strike="noStrike" dirty="0" smtClean="0">
                          <a:effectLst/>
                          <a:latin typeface="Tahoma" pitchFamily="34" charset="0"/>
                          <a:cs typeface="Tahoma" pitchFamily="34" charset="0"/>
                        </a:rPr>
                        <a:t>Sub Clave</a:t>
                      </a:r>
                      <a:endParaRPr lang="es-MX" sz="1200" b="1"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b="1" u="none" strike="noStrike" dirty="0" smtClean="0">
                          <a:effectLst/>
                          <a:latin typeface="Tahoma" pitchFamily="34" charset="0"/>
                          <a:cs typeface="Tahoma" pitchFamily="34" charset="0"/>
                        </a:rPr>
                        <a:t>Concepto</a:t>
                      </a:r>
                      <a:endParaRPr lang="es-MX" sz="1200" b="1"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b="1" u="none" strike="noStrike" dirty="0" smtClean="0">
                          <a:effectLst/>
                          <a:latin typeface="Tahoma" pitchFamily="34" charset="0"/>
                          <a:cs typeface="Tahoma" pitchFamily="34" charset="0"/>
                        </a:rPr>
                        <a:t>Descripción</a:t>
                      </a:r>
                      <a:endParaRPr lang="es-MX" sz="1200" b="1"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b="1" u="none" strike="noStrike" dirty="0" smtClean="0">
                          <a:effectLst/>
                          <a:latin typeface="Tahoma" pitchFamily="34" charset="0"/>
                          <a:cs typeface="Tahoma" pitchFamily="34" charset="0"/>
                        </a:rPr>
                        <a:t>Enlace Contable de Ingresos</a:t>
                      </a:r>
                      <a:endParaRPr lang="es-MX" sz="1200" b="1"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dirty="0">
                          <a:effectLst/>
                          <a:latin typeface="Tahoma" pitchFamily="34" charset="0"/>
                          <a:cs typeface="Tahoma" pitchFamily="34" charset="0"/>
                        </a:rPr>
                        <a:t>001</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IMPUESTOS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101</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a:effectLst/>
                          <a:latin typeface="Tahoma" pitchFamily="34" charset="0"/>
                          <a:cs typeface="Tahoma" pitchFamily="34" charset="0"/>
                        </a:rPr>
                        <a:t>IMPUESTOS SOBRE LOS INGRESOS</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001</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DIVERSIONES Y </a:t>
                      </a:r>
                      <a:r>
                        <a:rPr lang="es-MX" sz="1200" u="none" strike="noStrike" dirty="0" smtClean="0">
                          <a:effectLst/>
                          <a:latin typeface="Tahoma" pitchFamily="34" charset="0"/>
                          <a:cs typeface="Tahoma" pitchFamily="34" charset="0"/>
                        </a:rPr>
                        <a:t>ESPECTÁCULOS </a:t>
                      </a:r>
                      <a:r>
                        <a:rPr lang="es-MX" sz="1200" u="none" strike="noStrike" dirty="0">
                          <a:effectLst/>
                          <a:latin typeface="Tahoma" pitchFamily="34" charset="0"/>
                          <a:cs typeface="Tahoma" pitchFamily="34" charset="0"/>
                        </a:rPr>
                        <a:t>PÚBLICOS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4111-01-AA-01-000001</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102</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IMPUESTOS SOBRE EL PATRIMONIO</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001</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PREDIAL</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4112-01-AA-01-000001</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002</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TRASLACIÓN DE DOMINIO DE BIENES INMUEBLES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4112-01-AA-01-000002</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003</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SOBRE FRACCIONAMIENTOS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4112-01-AA-01-000003</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004</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SOBRE CONDOMINIOS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4112-01-AA-01-000004</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005</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SUSTITUTIVO DE ESTACIONAMIENTOS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4112-01-AA-01-000005</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103</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ACCESORIOS DE IMPUESTOS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001</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REZAGOS O RECARGOS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4117-01-AA-01-000001</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104</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a:effectLst/>
                          <a:latin typeface="Tahoma" pitchFamily="34" charset="0"/>
                          <a:cs typeface="Tahoma" pitchFamily="34" charset="0"/>
                        </a:rPr>
                        <a:t> </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OTROS IMPUESTOS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endParaRPr lang="es-MX" sz="1200" b="0" i="0" u="none" strike="noStrike" dirty="0">
                        <a:solidFill>
                          <a:srgbClr val="000000"/>
                        </a:solidFill>
                        <a:effectLst/>
                        <a:latin typeface="Tahoma" pitchFamily="34" charset="0"/>
                        <a:cs typeface="Tahoma" pitchFamily="34" charset="0"/>
                      </a:endParaRPr>
                    </a:p>
                  </a:txBody>
                  <a:tcPr marL="9352" marR="9352" marT="9352" marB="0"/>
                </a:tc>
              </a:tr>
              <a:tr h="176463">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001</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OTROS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4119-01-AA-01-000001</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105</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IMPUESTOS NO COMPRENDIDOS EN LAS FRACCIONES DE LA LEY DE INGRESOS CAUSADAS EN EJERCICIOS FISCALES ANTERIORES </a:t>
                      </a:r>
                      <a:r>
                        <a:rPr lang="es-MX" sz="1200" u="none" strike="noStrike" dirty="0" smtClean="0">
                          <a:effectLst/>
                          <a:latin typeface="Tahoma" pitchFamily="34" charset="0"/>
                          <a:cs typeface="Tahoma" pitchFamily="34" charset="0"/>
                        </a:rPr>
                        <a:t>PENDIENTES </a:t>
                      </a:r>
                      <a:r>
                        <a:rPr lang="es-MX" sz="1200" u="none" strike="noStrike" dirty="0">
                          <a:effectLst/>
                          <a:latin typeface="Tahoma" pitchFamily="34" charset="0"/>
                          <a:cs typeface="Tahoma" pitchFamily="34" charset="0"/>
                        </a:rPr>
                        <a:t>DE LIQUIDACIÓN O DE PAGO</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001</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PREDIAL</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4191-01-AA-01-000001</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002</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TRASLACIÓN DE DOMINIO DE BIENES INMUEBLES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4191-01-AA-01-000002</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003</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SOBRE FRACCIONAMIENTOS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4191-01-AA-01-000003</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004</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a:effectLst/>
                          <a:latin typeface="Tahoma" pitchFamily="34" charset="0"/>
                          <a:cs typeface="Tahoma" pitchFamily="34" charset="0"/>
                        </a:rPr>
                        <a:t>SOBRE CONDOMINIOS</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4191-01-AA-01-000004</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005</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SUSTITUTIVO DE ESTACIONAMIENTO</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4191-01-AA-01-000005</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006</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DIVERSIONES Y ESPECTACULOS PÚBLICOS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4191-01-AA-01-000006</a:t>
                      </a:r>
                      <a:endParaRPr lang="es-MX" sz="1200" b="0" i="0" u="none" strike="noStrike" dirty="0">
                        <a:solidFill>
                          <a:srgbClr val="000000"/>
                        </a:solidFill>
                        <a:effectLst/>
                        <a:latin typeface="Tahoma" pitchFamily="34" charset="0"/>
                        <a:cs typeface="Tahoma" pitchFamily="34" charset="0"/>
                      </a:endParaRPr>
                    </a:p>
                  </a:txBody>
                  <a:tcPr marL="9352" marR="9352" marT="9352" marB="0"/>
                </a:tc>
              </a:tr>
              <a:tr h="158981">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 </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a:effectLst/>
                          <a:latin typeface="Tahoma" pitchFamily="34" charset="0"/>
                          <a:cs typeface="Tahoma" pitchFamily="34" charset="0"/>
                        </a:rPr>
                        <a:t>007</a:t>
                      </a:r>
                      <a:endParaRPr lang="es-MX" sz="1200" b="0" i="0" u="none" strike="noStrike">
                        <a:solidFill>
                          <a:srgbClr val="000000"/>
                        </a:solidFill>
                        <a:effectLst/>
                        <a:latin typeface="Tahoma" pitchFamily="34" charset="0"/>
                        <a:cs typeface="Tahoma" pitchFamily="34" charset="0"/>
                      </a:endParaRPr>
                    </a:p>
                  </a:txBody>
                  <a:tcPr marL="9352" marR="9352" marT="9352" marB="0"/>
                </a:tc>
                <a:tc>
                  <a:txBody>
                    <a:bodyPr/>
                    <a:lstStyle/>
                    <a:p>
                      <a:pPr algn="l" fontAlgn="t"/>
                      <a:r>
                        <a:rPr lang="es-MX" sz="1200" u="none" strike="noStrike" dirty="0">
                          <a:effectLst/>
                          <a:latin typeface="Tahoma" pitchFamily="34" charset="0"/>
                          <a:cs typeface="Tahoma" pitchFamily="34" charset="0"/>
                        </a:rPr>
                        <a:t>OTROS</a:t>
                      </a:r>
                      <a:endParaRPr lang="es-MX" sz="1200" b="0" i="0" u="none" strike="noStrike" dirty="0">
                        <a:solidFill>
                          <a:srgbClr val="000000"/>
                        </a:solidFill>
                        <a:effectLst/>
                        <a:latin typeface="Tahoma" pitchFamily="34" charset="0"/>
                        <a:cs typeface="Tahoma" pitchFamily="34" charset="0"/>
                      </a:endParaRPr>
                    </a:p>
                  </a:txBody>
                  <a:tcPr marL="9352" marR="9352" marT="9352" marB="0"/>
                </a:tc>
                <a:tc>
                  <a:txBody>
                    <a:bodyPr/>
                    <a:lstStyle/>
                    <a:p>
                      <a:pPr algn="ctr" fontAlgn="t"/>
                      <a:r>
                        <a:rPr lang="es-MX" sz="1200" u="none" strike="noStrike" dirty="0" smtClean="0">
                          <a:effectLst/>
                          <a:latin typeface="Tahoma" pitchFamily="34" charset="0"/>
                          <a:cs typeface="Tahoma" pitchFamily="34" charset="0"/>
                        </a:rPr>
                        <a:t>4191-01-AA-01-000007</a:t>
                      </a:r>
                      <a:endParaRPr lang="es-MX" sz="1200" b="0" i="0" u="none" strike="noStrike" dirty="0">
                        <a:solidFill>
                          <a:srgbClr val="000000"/>
                        </a:solidFill>
                        <a:effectLst/>
                        <a:latin typeface="Tahoma" pitchFamily="34" charset="0"/>
                        <a:cs typeface="Tahoma" pitchFamily="34" charset="0"/>
                      </a:endParaRPr>
                    </a:p>
                  </a:txBody>
                  <a:tcPr marL="9352" marR="9352" marT="9352" marB="0"/>
                </a:tc>
              </a:tr>
            </a:tbl>
          </a:graphicData>
        </a:graphic>
      </p:graphicFrame>
      <p:sp>
        <p:nvSpPr>
          <p:cNvPr id="4" name="Rectangle 16"/>
          <p:cNvSpPr>
            <a:spLocks noGrp="1" noChangeArrowheads="1"/>
          </p:cNvSpPr>
          <p:nvPr>
            <p:ph type="ctrTitle"/>
          </p:nvPr>
        </p:nvSpPr>
        <p:spPr bwMode="auto">
          <a:xfrm>
            <a:off x="1792188" y="1313142"/>
            <a:ext cx="5904656"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eaLnBrk="1" hangingPunct="1"/>
            <a:r>
              <a:rPr lang="es-MX" sz="2000" b="1" dirty="0" smtClean="0">
                <a:latin typeface="Tahoma" pitchFamily="34" charset="0"/>
              </a:rPr>
              <a:t>CLASIFICADOR POR RUBRO DE INGRESOS</a:t>
            </a:r>
            <a:br>
              <a:rPr lang="es-MX" sz="2000" b="1" dirty="0" smtClean="0">
                <a:latin typeface="Tahoma" pitchFamily="34" charset="0"/>
              </a:rPr>
            </a:br>
            <a:r>
              <a:rPr lang="es-MX" sz="2000" b="1" dirty="0" smtClean="0">
                <a:latin typeface="Tahoma" pitchFamily="34" charset="0"/>
              </a:rPr>
              <a:t>Catálogo de Conceptos de Ingresos</a:t>
            </a:r>
          </a:p>
        </p:txBody>
      </p:sp>
      <p:sp>
        <p:nvSpPr>
          <p:cNvPr id="6" name="5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ctrTitle"/>
          </p:nvPr>
        </p:nvSpPr>
        <p:spPr bwMode="auto">
          <a:xfrm>
            <a:off x="1790478" y="1285860"/>
            <a:ext cx="5904656" cy="360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eaLnBrk="1" hangingPunct="1"/>
            <a:r>
              <a:rPr lang="es-MX" sz="2000" b="1" dirty="0" smtClean="0">
                <a:latin typeface="Tahoma" pitchFamily="34" charset="0"/>
              </a:rPr>
              <a:t>CATÁLOGO DE ARTÍCULOS PATRIMONIALES</a:t>
            </a:r>
          </a:p>
        </p:txBody>
      </p:sp>
      <p:graphicFrame>
        <p:nvGraphicFramePr>
          <p:cNvPr id="5" name="4 Tabla"/>
          <p:cNvGraphicFramePr>
            <a:graphicFrameLocks noGrp="1"/>
          </p:cNvGraphicFramePr>
          <p:nvPr>
            <p:extLst>
              <p:ext uri="{D42A27DB-BD31-4B8C-83A1-F6EECF244321}">
                <p14:modId xmlns:p14="http://schemas.microsoft.com/office/powerpoint/2010/main" val="440375244"/>
              </p:ext>
            </p:extLst>
          </p:nvPr>
        </p:nvGraphicFramePr>
        <p:xfrm>
          <a:off x="214282" y="1837884"/>
          <a:ext cx="8572560" cy="4734384"/>
        </p:xfrm>
        <a:graphic>
          <a:graphicData uri="http://schemas.openxmlformats.org/drawingml/2006/table">
            <a:tbl>
              <a:tblPr>
                <a:tableStyleId>{0E3FDE45-AF77-4B5C-9715-49D594BDF05E}</a:tableStyleId>
              </a:tblPr>
              <a:tblGrid>
                <a:gridCol w="683220"/>
                <a:gridCol w="1664459"/>
                <a:gridCol w="1117851"/>
                <a:gridCol w="5107030"/>
              </a:tblGrid>
              <a:tr h="197266">
                <a:tc>
                  <a:txBody>
                    <a:bodyPr/>
                    <a:lstStyle/>
                    <a:p>
                      <a:pPr algn="ctr" fontAlgn="b"/>
                      <a:r>
                        <a:rPr lang="es-MX" sz="1200" b="1" u="none" strike="noStrike" dirty="0" smtClean="0">
                          <a:effectLst/>
                          <a:latin typeface="Tahoma" pitchFamily="34" charset="0"/>
                          <a:cs typeface="Tahoma" pitchFamily="34" charset="0"/>
                        </a:rPr>
                        <a:t>Grupo</a:t>
                      </a:r>
                      <a:endParaRPr lang="es-MX" sz="1200" b="1"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b="1" u="none" strike="noStrike" dirty="0" smtClean="0">
                          <a:effectLst/>
                          <a:latin typeface="Tahoma" pitchFamily="34" charset="0"/>
                          <a:cs typeface="Tahoma" pitchFamily="34" charset="0"/>
                        </a:rPr>
                        <a:t>Enlace Contable</a:t>
                      </a:r>
                      <a:endParaRPr lang="es-MX" sz="1200" b="1"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b="1" u="none" strike="noStrike" dirty="0" err="1" smtClean="0">
                          <a:effectLst/>
                          <a:latin typeface="Tahoma" pitchFamily="34" charset="0"/>
                          <a:cs typeface="Tahoma" pitchFamily="34" charset="0"/>
                        </a:rPr>
                        <a:t>SubGrupo</a:t>
                      </a:r>
                      <a:endParaRPr lang="es-MX" sz="1200" b="1"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b="1" u="none" strike="noStrike" dirty="0" smtClean="0">
                          <a:effectLst/>
                          <a:latin typeface="Tahoma" pitchFamily="34" charset="0"/>
                          <a:cs typeface="Tahoma" pitchFamily="34" charset="0"/>
                        </a:rPr>
                        <a:t>Descripción</a:t>
                      </a:r>
                      <a:endParaRPr lang="es-MX" sz="1200" b="1"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dirty="0" err="1">
                          <a:effectLst/>
                          <a:latin typeface="Tahoma" pitchFamily="34" charset="0"/>
                          <a:cs typeface="Tahoma" pitchFamily="34" charset="0"/>
                        </a:rPr>
                        <a:t>B00</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ACCESORIOS Y EQUIPO DE COMPUTO</a:t>
                      </a:r>
                      <a:endParaRPr lang="es-MX" sz="1200" b="1"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a:effectLst/>
                          <a:latin typeface="Tahoma" pitchFamily="34" charset="0"/>
                          <a:cs typeface="Tahoma" pitchFamily="34" charset="0"/>
                        </a:rPr>
                        <a:t>EQUIPO DE CÓMPUTO Y TECNOLOGÍAS DE LA INFORMACIÓN</a:t>
                      </a:r>
                      <a:endParaRPr lang="es-MX" sz="1200" b="0" i="0" u="none" strike="noStrike">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1241-03</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1</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COMPUTADORA PERSONAL</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1241-03</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2</a:t>
                      </a:r>
                      <a:endParaRPr lang="es-MX" sz="1200" b="0" i="0" u="none" strike="noStrike">
                        <a:effectLst/>
                        <a:latin typeface="Tahoma" pitchFamily="34" charset="0"/>
                        <a:cs typeface="Tahoma" pitchFamily="34" charset="0"/>
                      </a:endParaRPr>
                    </a:p>
                  </a:txBody>
                  <a:tcPr marL="9508" marR="9508" marT="9508" marB="0" anchor="b"/>
                </a:tc>
                <a:tc>
                  <a:txBody>
                    <a:bodyPr/>
                    <a:lstStyle/>
                    <a:p>
                      <a:pPr marL="0" indent="0" algn="l" fontAlgn="b"/>
                      <a:r>
                        <a:rPr lang="es-MX" sz="1200" u="none" strike="noStrike" dirty="0">
                          <a:effectLst/>
                          <a:latin typeface="Tahoma" pitchFamily="34" charset="0"/>
                          <a:cs typeface="Tahoma" pitchFamily="34" charset="0"/>
                        </a:rPr>
                        <a:t>COMPUTADORA DE ESCRITORIO</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1241-03</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3</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SERVIDOR (FILE SERVER)</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1241-03</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4</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MICROPROCESADOR</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5</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a:effectLst/>
                          <a:latin typeface="Tahoma" pitchFamily="34" charset="0"/>
                          <a:cs typeface="Tahoma" pitchFamily="34" charset="0"/>
                        </a:rPr>
                        <a:t>MODEM</a:t>
                      </a:r>
                      <a:endParaRPr lang="es-MX" sz="1200" b="0" i="0" u="none" strike="noStrike">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6</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MOUSE</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7</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a:effectLst/>
                          <a:latin typeface="Tahoma" pitchFamily="34" charset="0"/>
                          <a:cs typeface="Tahoma" pitchFamily="34" charset="0"/>
                        </a:rPr>
                        <a:t>NO-BRAKE</a:t>
                      </a:r>
                      <a:endParaRPr lang="es-MX" sz="1200" b="0" i="0" u="none" strike="noStrike">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8</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UNIDAD CENTRAL DE PROCESO</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9</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UNIDAD DE DISCO EXTERNO</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10</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TARJETA DE RED</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11</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MONITOR</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TECLADO</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13</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IMPRESORA</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B07</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1241-03</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14</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REGULADOR</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B35</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SOFTWARE</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B35</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1251-01</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15</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SOFTWARE (PAQUETES)</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C00</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dirty="0" smtClean="0">
                          <a:effectLst/>
                          <a:latin typeface="Tahoma" pitchFamily="34" charset="0"/>
                          <a:cs typeface="Tahoma" pitchFamily="34" charset="0"/>
                        </a:rPr>
                        <a:t>VEHÍCULOS </a:t>
                      </a:r>
                      <a:r>
                        <a:rPr lang="es-MX" sz="1200" u="none" strike="noStrike" dirty="0">
                          <a:effectLst/>
                          <a:latin typeface="Tahoma" pitchFamily="34" charset="0"/>
                          <a:cs typeface="Tahoma" pitchFamily="34" charset="0"/>
                        </a:rPr>
                        <a:t>TERRESTRES, </a:t>
                      </a:r>
                      <a:r>
                        <a:rPr lang="es-MX" sz="1200" u="none" strike="noStrike" dirty="0" smtClean="0">
                          <a:effectLst/>
                          <a:latin typeface="Tahoma" pitchFamily="34" charset="0"/>
                          <a:cs typeface="Tahoma" pitchFamily="34" charset="0"/>
                        </a:rPr>
                        <a:t>MARÍTIMOS </a:t>
                      </a:r>
                      <a:r>
                        <a:rPr lang="es-MX" sz="1200" u="none" strike="noStrike" dirty="0">
                          <a:effectLst/>
                          <a:latin typeface="Tahoma" pitchFamily="34" charset="0"/>
                          <a:cs typeface="Tahoma" pitchFamily="34" charset="0"/>
                        </a:rPr>
                        <a:t>Y </a:t>
                      </a:r>
                      <a:r>
                        <a:rPr lang="es-MX" sz="1200" u="none" strike="noStrike" dirty="0" smtClean="0">
                          <a:effectLst/>
                          <a:latin typeface="Tahoma" pitchFamily="34" charset="0"/>
                          <a:cs typeface="Tahoma" pitchFamily="34" charset="0"/>
                        </a:rPr>
                        <a:t>AÉREOS</a:t>
                      </a:r>
                      <a:endParaRPr lang="es-MX" sz="1200" b="1"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C15</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smtClean="0">
                          <a:effectLst/>
                          <a:latin typeface="Tahoma" pitchFamily="34" charset="0"/>
                          <a:cs typeface="Tahoma" pitchFamily="34" charset="0"/>
                        </a:rPr>
                        <a:t>-</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AUTOMÓVILES Y EQUIPO TERRESTRE</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C15</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1244-01</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smtClean="0">
                          <a:effectLst/>
                          <a:latin typeface="Tahoma" pitchFamily="34" charset="0"/>
                          <a:cs typeface="Tahoma" pitchFamily="34" charset="0"/>
                        </a:rPr>
                        <a:t>AUTOMÓVIL</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a:effectLst/>
                          <a:latin typeface="Tahoma" pitchFamily="34" charset="0"/>
                          <a:cs typeface="Tahoma" pitchFamily="34" charset="0"/>
                        </a:rPr>
                        <a:t>C15</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1244-01</a:t>
                      </a:r>
                      <a:endParaRPr lang="es-MX" sz="1200" b="0" i="0" u="none" strike="noStrike">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2</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a:effectLst/>
                          <a:latin typeface="Tahoma" pitchFamily="34" charset="0"/>
                          <a:cs typeface="Tahoma" pitchFamily="34" charset="0"/>
                        </a:rPr>
                        <a:t>BICICLETA</a:t>
                      </a:r>
                      <a:endParaRPr lang="es-MX" sz="1200" b="0" i="0" u="none" strike="noStrike" dirty="0">
                        <a:effectLst/>
                        <a:latin typeface="Tahoma" pitchFamily="34" charset="0"/>
                        <a:cs typeface="Tahoma" pitchFamily="34" charset="0"/>
                      </a:endParaRPr>
                    </a:p>
                  </a:txBody>
                  <a:tcPr marL="9508" marR="9508" marT="9508" marB="0" anchor="b"/>
                </a:tc>
              </a:tr>
              <a:tr h="197266">
                <a:tc>
                  <a:txBody>
                    <a:bodyPr/>
                    <a:lstStyle/>
                    <a:p>
                      <a:pPr algn="ctr" fontAlgn="b"/>
                      <a:r>
                        <a:rPr lang="es-MX" sz="1200" u="none" strike="noStrike" dirty="0" err="1">
                          <a:effectLst/>
                          <a:latin typeface="Tahoma" pitchFamily="34" charset="0"/>
                          <a:cs typeface="Tahoma" pitchFamily="34" charset="0"/>
                        </a:rPr>
                        <a:t>C15</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dirty="0">
                          <a:effectLst/>
                          <a:latin typeface="Tahoma" pitchFamily="34" charset="0"/>
                          <a:cs typeface="Tahoma" pitchFamily="34" charset="0"/>
                        </a:rPr>
                        <a:t>1244-01</a:t>
                      </a:r>
                      <a:endParaRPr lang="es-MX" sz="1200" b="0" i="0" u="none" strike="noStrike" dirty="0">
                        <a:effectLst/>
                        <a:latin typeface="Tahoma" pitchFamily="34" charset="0"/>
                        <a:cs typeface="Tahoma" pitchFamily="34" charset="0"/>
                      </a:endParaRPr>
                    </a:p>
                  </a:txBody>
                  <a:tcPr marL="9508" marR="9508" marT="9508" marB="0" anchor="b"/>
                </a:tc>
                <a:tc>
                  <a:txBody>
                    <a:bodyPr/>
                    <a:lstStyle/>
                    <a:p>
                      <a:pPr algn="ctr" fontAlgn="b"/>
                      <a:r>
                        <a:rPr lang="es-MX" sz="1200" u="none" strike="noStrike">
                          <a:effectLst/>
                          <a:latin typeface="Tahoma" pitchFamily="34" charset="0"/>
                          <a:cs typeface="Tahoma" pitchFamily="34" charset="0"/>
                        </a:rPr>
                        <a:t>3</a:t>
                      </a:r>
                      <a:endParaRPr lang="es-MX" sz="1200" b="0" i="0" u="none" strike="noStrike">
                        <a:effectLst/>
                        <a:latin typeface="Tahoma" pitchFamily="34" charset="0"/>
                        <a:cs typeface="Tahoma" pitchFamily="34" charset="0"/>
                      </a:endParaRPr>
                    </a:p>
                  </a:txBody>
                  <a:tcPr marL="9508" marR="9508" marT="9508" marB="0" anchor="b"/>
                </a:tc>
                <a:tc>
                  <a:txBody>
                    <a:bodyPr/>
                    <a:lstStyle/>
                    <a:p>
                      <a:pPr algn="l" fontAlgn="b"/>
                      <a:r>
                        <a:rPr lang="es-MX" sz="1200" u="none" strike="noStrike" dirty="0" smtClean="0">
                          <a:effectLst/>
                          <a:latin typeface="Tahoma" pitchFamily="34" charset="0"/>
                          <a:cs typeface="Tahoma" pitchFamily="34" charset="0"/>
                        </a:rPr>
                        <a:t>CAMIÓN</a:t>
                      </a:r>
                      <a:endParaRPr lang="es-MX" sz="1200" b="0" i="0" u="none" strike="noStrike" dirty="0">
                        <a:effectLst/>
                        <a:latin typeface="Tahoma" pitchFamily="34" charset="0"/>
                        <a:cs typeface="Tahoma" pitchFamily="34" charset="0"/>
                      </a:endParaRPr>
                    </a:p>
                  </a:txBody>
                  <a:tcPr marL="9508" marR="9508" marT="9508" marB="0" anchor="b"/>
                </a:tc>
              </a:tr>
            </a:tbl>
          </a:graphicData>
        </a:graphic>
      </p:graphicFrame>
      <p:sp>
        <p:nvSpPr>
          <p:cNvPr id="6" name="5 Flecha a la derecha con bandas">
            <a:hlinkClick r:id="rId2" action="ppaction://hlinksldjump"/>
          </p:cNvPr>
          <p:cNvSpPr/>
          <p:nvPr/>
        </p:nvSpPr>
        <p:spPr>
          <a:xfrm>
            <a:off x="8460432" y="260648"/>
            <a:ext cx="432048" cy="398859"/>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1698</Words>
  <Application>Microsoft Office PowerPoint</Application>
  <PresentationFormat>Presentación en pantalla (4:3)</PresentationFormat>
  <Paragraphs>899</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SISTEMA INTEGRAL DE  ADMINISTRACIÓN HACENDARIA MUNICIPAL (SIAHM)</vt:lpstr>
      <vt:lpstr>ACCIONES EN MATERIA DE ARMONIZACIÓN CONTABLE CORRESPONDIENTE A MUNICIPIOS</vt:lpstr>
      <vt:lpstr>Presentación de PowerPoint</vt:lpstr>
      <vt:lpstr>Presentación de PowerPoint</vt:lpstr>
      <vt:lpstr>CLASIFICADOR POR OBJETO DEL GASTO</vt:lpstr>
      <vt:lpstr>Presentación de PowerPoint</vt:lpstr>
      <vt:lpstr>PLAN DE CUENTAS Catálogo de Cuentas Contables</vt:lpstr>
      <vt:lpstr>CLASIFICADOR POR RUBRO DE INGRESOS Catálogo de Conceptos de Ingresos</vt:lpstr>
      <vt:lpstr>CATÁLOGO DE ARTÍCULOS PATRIMONIALES</vt:lpstr>
      <vt:lpstr>CLASIFICADOR FUNCIONAL DEL GASTO</vt:lpstr>
      <vt:lpstr>COMPONENTES DE LA CLAVE PRESUPUESTAL</vt:lpstr>
      <vt:lpstr>ESTRUCTURA DE LA CLAVE PRESUPUESTAL</vt:lpstr>
      <vt:lpstr>GUÍA CONTABILIZADORA</vt:lpstr>
      <vt:lpstr>Presentación de PowerPoint</vt:lpstr>
      <vt:lpstr>MOMENTOS CONTABLES DEL INGRESO</vt:lpstr>
      <vt:lpstr>Presentación de PowerPoint</vt:lpstr>
      <vt:lpstr>MOMENTOS CONTABLES DEL EGRESO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hrodriguezg</dc:creator>
  <cp:lastModifiedBy>Alberto David Lotfe Cano</cp:lastModifiedBy>
  <cp:revision>25</cp:revision>
  <dcterms:created xsi:type="dcterms:W3CDTF">2012-04-18T17:13:03Z</dcterms:created>
  <dcterms:modified xsi:type="dcterms:W3CDTF">2012-04-18T20:59:19Z</dcterms:modified>
</cp:coreProperties>
</file>