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1" r:id="rId2"/>
    <p:sldId id="363" r:id="rId3"/>
    <p:sldId id="447" r:id="rId4"/>
    <p:sldId id="428" r:id="rId5"/>
    <p:sldId id="453" r:id="rId6"/>
    <p:sldId id="462" r:id="rId7"/>
    <p:sldId id="463" r:id="rId8"/>
    <p:sldId id="466" r:id="rId9"/>
    <p:sldId id="464" r:id="rId10"/>
    <p:sldId id="467" r:id="rId11"/>
    <p:sldId id="465" r:id="rId12"/>
    <p:sldId id="468" r:id="rId13"/>
    <p:sldId id="448" r:id="rId14"/>
    <p:sldId id="449" r:id="rId15"/>
    <p:sldId id="450" r:id="rId16"/>
    <p:sldId id="451" r:id="rId17"/>
    <p:sldId id="452" r:id="rId18"/>
    <p:sldId id="290" r:id="rId19"/>
    <p:sldId id="469" r:id="rId20"/>
  </p:sldIdLst>
  <p:sldSz cx="9144000" cy="6858000" type="screen4x3"/>
  <p:notesSz cx="6797675" cy="992822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men Molina Pérez" initials="C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0000"/>
    <a:srgbClr val="0000FF"/>
    <a:srgbClr val="EAEAEA"/>
    <a:srgbClr val="FF6600"/>
    <a:srgbClr val="FFFF99"/>
    <a:srgbClr val="993300"/>
    <a:srgbClr val="CC3300"/>
    <a:srgbClr val="FF9933"/>
    <a:srgbClr val="B90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89" autoAdjust="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F6868-89E0-4B44-B97A-B37412D0148B}" type="datetimeFigureOut">
              <a:rPr lang="es-MX" smtClean="0"/>
              <a:t>14/06/2013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4639C-3C0E-4812-9F03-FF001F7F80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79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4" y="1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E6CAA4-701C-4B63-8C2F-E504D71746CC}" type="datetimeFigureOut">
              <a:rPr lang="es-ES"/>
              <a:pPr>
                <a:defRPr/>
              </a:pPr>
              <a:t>14/06/2013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5" y="4716589"/>
            <a:ext cx="5436909" cy="44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4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F22D1E-EF90-43AE-8A74-E8F1D77E83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95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9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9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F91BAD2-8126-426E-AAC0-3938D75372BB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22A0FEE-18F3-437C-9BDD-8432828CDEA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618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315574B-EDF3-4653-8E84-6FE297F46F70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926B2A9-C2C1-4057-9C5E-4E4927F2CE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596224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7E6106E-23F6-4A15-9597-14CCEACCBC7E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83734EF-E674-4E79-90AB-D2BC8A1838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8690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C0BCFADF-EF9B-47CF-9A84-D872396C3937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16B9106-D787-476B-8CB3-3B8BE9ACF55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516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08DE222-427F-423E-B817-A2E449774EFF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BF63D4E-C6EF-49CC-8705-906984CA8E7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765754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DE10F44-E3DA-4CAD-85D6-925EA419EBCE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EDC1540-6171-40C6-975B-BC00D1F23F2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31666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21A9FB0-D015-48E6-B1DC-E9A622BC0E4B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D371154-AE5A-4CC2-AA29-1C8A867D40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12923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469A238-ECF1-4CEC-A734-068A0409F763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00F4020-4EB0-4B6F-B483-706F9A35AA0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30276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70DBDFDB-BC1C-420D-825F-9D442B96D1CA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12CC7FE-C1E9-45B5-8B96-EF7C8CD6797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558212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F944C15-C512-445C-A280-A3092F2A3CBF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95850A9-4827-45E3-B8E6-6A63AACF581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58704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574A55E-854A-4A00-9377-9DE1F4825A43}" type="datetimeFigureOut">
              <a:rPr lang="es-MX"/>
              <a:pPr>
                <a:defRPr/>
              </a:pPr>
              <a:t>14/06/2013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6BD5F5E-DE5E-416B-AF78-D2C613F804A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54924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/>
          <a:stretch/>
        </p:blipFill>
        <p:spPr>
          <a:xfrm>
            <a:off x="163285" y="1078302"/>
            <a:ext cx="8817429" cy="577969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 rotWithShape="1"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277"/>
          <a:stretch/>
        </p:blipFill>
        <p:spPr>
          <a:xfrm>
            <a:off x="163285" y="0"/>
            <a:ext cx="8817429" cy="107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carevalo\Desktop\diseño\vectores\cace\logotipocacenaranjapng.png"/>
          <p:cNvPicPr>
            <a:picLocks noChangeAspect="1" noChangeArrowheads="1"/>
          </p:cNvPicPr>
          <p:nvPr userDrawn="1"/>
        </p:nvPicPr>
        <p:blipFill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78" y="6429415"/>
            <a:ext cx="2952328" cy="4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olo%20formatos/6%20pagospor_ayudas_subsidios.doc" TargetMode="External"/><Relationship Id="rId2" Type="http://schemas.openxmlformats.org/officeDocument/2006/relationships/hyperlink" Target="Solo%20formatos/5%20calendario_mensualde_egresos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Solo%20formatos/8%20relaci&#243;ndecuentas_para_recursos_federales.doc" TargetMode="External"/><Relationship Id="rId4" Type="http://schemas.openxmlformats.org/officeDocument/2006/relationships/hyperlink" Target="Solo%20formatos/7%20programas_enqueconcurran_recursosfederales.do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olo%20formatos/10%20destino_del_fortamun.doc" TargetMode="External"/><Relationship Id="rId2" Type="http://schemas.openxmlformats.org/officeDocument/2006/relationships/hyperlink" Target="Solo%20formatos/9%20aportaciones_federales_salud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Solo%20formatos/12%20obligaciones_pagadasogarantizadas_confondosfederales.doc" TargetMode="External"/><Relationship Id="rId4" Type="http://schemas.openxmlformats.org/officeDocument/2006/relationships/hyperlink" Target="Solo%20formatos/11%20destino_del_subsemun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olo%20formatos/14%20aportaciones_federales_educaci&#243;n.doc" TargetMode="External"/><Relationship Id="rId2" Type="http://schemas.openxmlformats.org/officeDocument/2006/relationships/hyperlink" Target="Solo%20formatos/13%20destinodegasto_federalizadoyreintegro_alatesofe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olo%20formatos/15%20difusi&#243;n_deresultados_delasevaluaciones.do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ac.gob.mx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olo%20formatos/2%20proyectodel_presupuestode_egresos.doc" TargetMode="External"/><Relationship Id="rId2" Type="http://schemas.openxmlformats.org/officeDocument/2006/relationships/hyperlink" Target="Solo%20formatos/1.-%20iniciativa_dela_leydeingresos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Solo%20formatos/4%20calendario_mensualde_ingresos.doc" TargetMode="External"/><Relationship Id="rId4" Type="http://schemas.openxmlformats.org/officeDocument/2006/relationships/hyperlink" Target="Solo%20formatos/3%20leyde_ingresosypresupuesto_deegresosciudadano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/>
          <a:stretch/>
        </p:blipFill>
        <p:spPr>
          <a:xfrm>
            <a:off x="0" y="0"/>
            <a:ext cx="9467527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308304" y="6073170"/>
            <a:ext cx="1835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 smtClean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Std-HvCn" pitchFamily="34" charset="0"/>
              </a:rPr>
              <a:t>2013 </a:t>
            </a:r>
            <a:endParaRPr lang="es-MX" sz="4500" dirty="0">
              <a:solidFill>
                <a:schemeClr val="tx1">
                  <a:alpha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Std-HvC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71800" y="908720"/>
            <a:ext cx="6264696" cy="50783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es-MX" sz="3600" b="1" dirty="0">
                <a:solidFill>
                  <a:srgbClr val="FF0000"/>
                </a:solidFill>
                <a:latin typeface="Calisto MT" pitchFamily="18" charset="0"/>
              </a:rPr>
              <a:t>Consejo de Armonización Contable del Estado de Chiapas (CACE</a:t>
            </a:r>
            <a:r>
              <a:rPr lang="es-MX" sz="3600" b="1" dirty="0" smtClean="0">
                <a:solidFill>
                  <a:srgbClr val="FF0000"/>
                </a:solidFill>
                <a:latin typeface="Calisto MT" pitchFamily="18" charset="0"/>
              </a:rPr>
              <a:t>)</a:t>
            </a:r>
          </a:p>
          <a:p>
            <a:pPr algn="ctr" eaLnBrk="1" hangingPunct="1"/>
            <a:endParaRPr lang="es-MX" sz="3600" b="1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Calisto MT" pitchFamily="18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Calisto MT" pitchFamily="18" charset="0"/>
            </a:endParaRPr>
          </a:p>
          <a:p>
            <a:pPr algn="ctr" eaLnBrk="1" hangingPunct="1"/>
            <a:endParaRPr lang="es-MX" sz="1800" b="1" dirty="0">
              <a:solidFill>
                <a:srgbClr val="FF0000"/>
              </a:solidFill>
              <a:latin typeface="Calisto MT" pitchFamily="18" charset="0"/>
            </a:endParaRPr>
          </a:p>
          <a:p>
            <a:pPr algn="r" eaLnBrk="1" hangingPunct="1"/>
            <a:r>
              <a:rPr lang="es-MX" sz="3600" b="1" dirty="0">
                <a:solidFill>
                  <a:srgbClr val="FF0000"/>
                </a:solidFill>
                <a:latin typeface="Calisto MT" pitchFamily="18" charset="0"/>
              </a:rPr>
              <a:t>1ª Reunión </a:t>
            </a:r>
            <a:r>
              <a:rPr lang="es-MX" sz="3600" b="1" dirty="0" smtClean="0">
                <a:solidFill>
                  <a:srgbClr val="FF0000"/>
                </a:solidFill>
                <a:latin typeface="Calisto MT" pitchFamily="18" charset="0"/>
              </a:rPr>
              <a:t>Ordinaria</a:t>
            </a:r>
          </a:p>
          <a:p>
            <a:pPr algn="r" eaLnBrk="1" hangingPunct="1"/>
            <a:endParaRPr lang="es-MX" sz="1400" b="1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 algn="r" eaLnBrk="1" hangingPunct="1"/>
            <a:r>
              <a:rPr lang="es-MX" sz="1400" b="1" dirty="0">
                <a:solidFill>
                  <a:schemeClr val="tx1"/>
                </a:solidFill>
                <a:latin typeface="Verdana" pitchFamily="34" charset="0"/>
              </a:rPr>
              <a:t>Tuxtla Gutiérrez, Chiapas. </a:t>
            </a:r>
          </a:p>
          <a:p>
            <a:pPr algn="r" eaLnBrk="1" hangingPunct="1"/>
            <a:r>
              <a:rPr lang="es-MX" sz="1400" b="1" dirty="0">
                <a:solidFill>
                  <a:schemeClr val="tx1"/>
                </a:solidFill>
                <a:latin typeface="Verdana" pitchFamily="34" charset="0"/>
              </a:rPr>
              <a:t>Junio 14 de </a:t>
            </a:r>
            <a:r>
              <a:rPr lang="es-MX" sz="1400" b="1" dirty="0" smtClean="0">
                <a:solidFill>
                  <a:schemeClr val="tx1"/>
                </a:solidFill>
                <a:latin typeface="Verdana" pitchFamily="34" charset="0"/>
              </a:rPr>
              <a:t>2013</a:t>
            </a:r>
            <a:endParaRPr lang="es-MX" sz="3600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13" name="Freeform 44"/>
          <p:cNvSpPr>
            <a:spLocks/>
          </p:cNvSpPr>
          <p:nvPr/>
        </p:nvSpPr>
        <p:spPr bwMode="auto">
          <a:xfrm>
            <a:off x="467544" y="3717031"/>
            <a:ext cx="2232249" cy="2127883"/>
          </a:xfrm>
          <a:custGeom>
            <a:avLst/>
            <a:gdLst/>
            <a:ahLst/>
            <a:cxnLst>
              <a:cxn ang="0">
                <a:pos x="485" y="146"/>
              </a:cxn>
              <a:cxn ang="0">
                <a:pos x="515" y="170"/>
              </a:cxn>
              <a:cxn ang="0">
                <a:pos x="540" y="194"/>
              </a:cxn>
              <a:cxn ang="0">
                <a:pos x="552" y="194"/>
              </a:cxn>
              <a:cxn ang="0">
                <a:pos x="558" y="201"/>
              </a:cxn>
              <a:cxn ang="0">
                <a:pos x="582" y="213"/>
              </a:cxn>
              <a:cxn ang="0">
                <a:pos x="612" y="237"/>
              </a:cxn>
              <a:cxn ang="0">
                <a:pos x="612" y="249"/>
              </a:cxn>
              <a:cxn ang="0">
                <a:pos x="619" y="261"/>
              </a:cxn>
              <a:cxn ang="0">
                <a:pos x="631" y="267"/>
              </a:cxn>
              <a:cxn ang="0">
                <a:pos x="643" y="279"/>
              </a:cxn>
              <a:cxn ang="0">
                <a:pos x="661" y="285"/>
              </a:cxn>
              <a:cxn ang="0">
                <a:pos x="655" y="292"/>
              </a:cxn>
              <a:cxn ang="0">
                <a:pos x="649" y="310"/>
              </a:cxn>
              <a:cxn ang="0">
                <a:pos x="649" y="322"/>
              </a:cxn>
              <a:cxn ang="0">
                <a:pos x="649" y="334"/>
              </a:cxn>
              <a:cxn ang="0">
                <a:pos x="424" y="340"/>
              </a:cxn>
              <a:cxn ang="0">
                <a:pos x="364" y="516"/>
              </a:cxn>
              <a:cxn ang="0">
                <a:pos x="352" y="546"/>
              </a:cxn>
              <a:cxn ang="0">
                <a:pos x="345" y="583"/>
              </a:cxn>
              <a:cxn ang="0">
                <a:pos x="333" y="607"/>
              </a:cxn>
              <a:cxn ang="0">
                <a:pos x="224" y="498"/>
              </a:cxn>
              <a:cxn ang="0">
                <a:pos x="242" y="510"/>
              </a:cxn>
              <a:cxn ang="0">
                <a:pos x="224" y="492"/>
              </a:cxn>
              <a:cxn ang="0">
                <a:pos x="200" y="480"/>
              </a:cxn>
              <a:cxn ang="0">
                <a:pos x="103" y="395"/>
              </a:cxn>
              <a:cxn ang="0">
                <a:pos x="36" y="346"/>
              </a:cxn>
              <a:cxn ang="0">
                <a:pos x="48" y="346"/>
              </a:cxn>
              <a:cxn ang="0">
                <a:pos x="12" y="328"/>
              </a:cxn>
              <a:cxn ang="0">
                <a:pos x="18" y="304"/>
              </a:cxn>
              <a:cxn ang="0">
                <a:pos x="18" y="237"/>
              </a:cxn>
              <a:cxn ang="0">
                <a:pos x="42" y="194"/>
              </a:cxn>
              <a:cxn ang="0">
                <a:pos x="48" y="176"/>
              </a:cxn>
              <a:cxn ang="0">
                <a:pos x="91" y="122"/>
              </a:cxn>
              <a:cxn ang="0">
                <a:pos x="109" y="85"/>
              </a:cxn>
              <a:cxn ang="0">
                <a:pos x="145" y="6"/>
              </a:cxn>
              <a:cxn ang="0">
                <a:pos x="176" y="12"/>
              </a:cxn>
              <a:cxn ang="0">
                <a:pos x="194" y="49"/>
              </a:cxn>
              <a:cxn ang="0">
                <a:pos x="218" y="85"/>
              </a:cxn>
              <a:cxn ang="0">
                <a:pos x="242" y="116"/>
              </a:cxn>
              <a:cxn ang="0">
                <a:pos x="309" y="49"/>
              </a:cxn>
              <a:cxn ang="0">
                <a:pos x="364" y="37"/>
              </a:cxn>
              <a:cxn ang="0">
                <a:pos x="376" y="19"/>
              </a:cxn>
              <a:cxn ang="0">
                <a:pos x="382" y="25"/>
              </a:cxn>
              <a:cxn ang="0">
                <a:pos x="406" y="19"/>
              </a:cxn>
              <a:cxn ang="0">
                <a:pos x="412" y="43"/>
              </a:cxn>
              <a:cxn ang="0">
                <a:pos x="424" y="49"/>
              </a:cxn>
              <a:cxn ang="0">
                <a:pos x="430" y="85"/>
              </a:cxn>
              <a:cxn ang="0">
                <a:pos x="461" y="103"/>
              </a:cxn>
              <a:cxn ang="0">
                <a:pos x="479" y="122"/>
              </a:cxn>
            </a:cxnLst>
            <a:rect l="0" t="0" r="r" b="b"/>
            <a:pathLst>
              <a:path w="661" h="607">
                <a:moveTo>
                  <a:pt x="473" y="134"/>
                </a:moveTo>
                <a:lnTo>
                  <a:pt x="485" y="146"/>
                </a:lnTo>
                <a:lnTo>
                  <a:pt x="503" y="146"/>
                </a:lnTo>
                <a:lnTo>
                  <a:pt x="515" y="170"/>
                </a:lnTo>
                <a:lnTo>
                  <a:pt x="528" y="176"/>
                </a:lnTo>
                <a:lnTo>
                  <a:pt x="540" y="194"/>
                </a:lnTo>
                <a:lnTo>
                  <a:pt x="552" y="201"/>
                </a:lnTo>
                <a:lnTo>
                  <a:pt x="552" y="194"/>
                </a:lnTo>
                <a:lnTo>
                  <a:pt x="558" y="194"/>
                </a:lnTo>
                <a:lnTo>
                  <a:pt x="558" y="201"/>
                </a:lnTo>
                <a:lnTo>
                  <a:pt x="564" y="207"/>
                </a:lnTo>
                <a:lnTo>
                  <a:pt x="582" y="213"/>
                </a:lnTo>
                <a:lnTo>
                  <a:pt x="600" y="225"/>
                </a:lnTo>
                <a:lnTo>
                  <a:pt x="612" y="237"/>
                </a:lnTo>
                <a:lnTo>
                  <a:pt x="606" y="249"/>
                </a:lnTo>
                <a:lnTo>
                  <a:pt x="612" y="249"/>
                </a:lnTo>
                <a:lnTo>
                  <a:pt x="612" y="261"/>
                </a:lnTo>
                <a:lnTo>
                  <a:pt x="619" y="261"/>
                </a:lnTo>
                <a:lnTo>
                  <a:pt x="612" y="267"/>
                </a:lnTo>
                <a:lnTo>
                  <a:pt x="631" y="267"/>
                </a:lnTo>
                <a:lnTo>
                  <a:pt x="643" y="273"/>
                </a:lnTo>
                <a:lnTo>
                  <a:pt x="643" y="279"/>
                </a:lnTo>
                <a:lnTo>
                  <a:pt x="655" y="279"/>
                </a:lnTo>
                <a:lnTo>
                  <a:pt x="661" y="285"/>
                </a:lnTo>
                <a:lnTo>
                  <a:pt x="649" y="285"/>
                </a:lnTo>
                <a:lnTo>
                  <a:pt x="655" y="292"/>
                </a:lnTo>
                <a:lnTo>
                  <a:pt x="643" y="310"/>
                </a:lnTo>
                <a:lnTo>
                  <a:pt x="649" y="310"/>
                </a:lnTo>
                <a:lnTo>
                  <a:pt x="643" y="316"/>
                </a:lnTo>
                <a:lnTo>
                  <a:pt x="649" y="322"/>
                </a:lnTo>
                <a:lnTo>
                  <a:pt x="643" y="334"/>
                </a:lnTo>
                <a:lnTo>
                  <a:pt x="649" y="334"/>
                </a:lnTo>
                <a:lnTo>
                  <a:pt x="643" y="340"/>
                </a:lnTo>
                <a:lnTo>
                  <a:pt x="424" y="340"/>
                </a:lnTo>
                <a:lnTo>
                  <a:pt x="339" y="480"/>
                </a:lnTo>
                <a:lnTo>
                  <a:pt x="364" y="516"/>
                </a:lnTo>
                <a:lnTo>
                  <a:pt x="345" y="528"/>
                </a:lnTo>
                <a:lnTo>
                  <a:pt x="352" y="546"/>
                </a:lnTo>
                <a:lnTo>
                  <a:pt x="339" y="552"/>
                </a:lnTo>
                <a:lnTo>
                  <a:pt x="345" y="583"/>
                </a:lnTo>
                <a:lnTo>
                  <a:pt x="339" y="601"/>
                </a:lnTo>
                <a:lnTo>
                  <a:pt x="333" y="607"/>
                </a:lnTo>
                <a:lnTo>
                  <a:pt x="236" y="510"/>
                </a:lnTo>
                <a:lnTo>
                  <a:pt x="224" y="498"/>
                </a:lnTo>
                <a:lnTo>
                  <a:pt x="236" y="498"/>
                </a:lnTo>
                <a:lnTo>
                  <a:pt x="242" y="510"/>
                </a:lnTo>
                <a:lnTo>
                  <a:pt x="236" y="498"/>
                </a:lnTo>
                <a:lnTo>
                  <a:pt x="224" y="492"/>
                </a:lnTo>
                <a:lnTo>
                  <a:pt x="224" y="498"/>
                </a:lnTo>
                <a:lnTo>
                  <a:pt x="200" y="480"/>
                </a:lnTo>
                <a:lnTo>
                  <a:pt x="163" y="443"/>
                </a:lnTo>
                <a:lnTo>
                  <a:pt x="103" y="395"/>
                </a:lnTo>
                <a:lnTo>
                  <a:pt x="36" y="352"/>
                </a:lnTo>
                <a:lnTo>
                  <a:pt x="36" y="346"/>
                </a:lnTo>
                <a:lnTo>
                  <a:pt x="42" y="352"/>
                </a:lnTo>
                <a:lnTo>
                  <a:pt x="48" y="346"/>
                </a:lnTo>
                <a:lnTo>
                  <a:pt x="42" y="334"/>
                </a:lnTo>
                <a:lnTo>
                  <a:pt x="12" y="328"/>
                </a:lnTo>
                <a:lnTo>
                  <a:pt x="6" y="328"/>
                </a:lnTo>
                <a:lnTo>
                  <a:pt x="18" y="304"/>
                </a:lnTo>
                <a:lnTo>
                  <a:pt x="0" y="261"/>
                </a:lnTo>
                <a:lnTo>
                  <a:pt x="18" y="237"/>
                </a:lnTo>
                <a:lnTo>
                  <a:pt x="18" y="213"/>
                </a:lnTo>
                <a:lnTo>
                  <a:pt x="42" y="194"/>
                </a:lnTo>
                <a:lnTo>
                  <a:pt x="42" y="176"/>
                </a:lnTo>
                <a:lnTo>
                  <a:pt x="48" y="176"/>
                </a:lnTo>
                <a:lnTo>
                  <a:pt x="48" y="152"/>
                </a:lnTo>
                <a:lnTo>
                  <a:pt x="91" y="122"/>
                </a:lnTo>
                <a:lnTo>
                  <a:pt x="97" y="110"/>
                </a:lnTo>
                <a:lnTo>
                  <a:pt x="109" y="85"/>
                </a:lnTo>
                <a:lnTo>
                  <a:pt x="127" y="67"/>
                </a:lnTo>
                <a:lnTo>
                  <a:pt x="145" y="6"/>
                </a:lnTo>
                <a:lnTo>
                  <a:pt x="151" y="0"/>
                </a:lnTo>
                <a:lnTo>
                  <a:pt x="176" y="12"/>
                </a:lnTo>
                <a:lnTo>
                  <a:pt x="200" y="12"/>
                </a:lnTo>
                <a:lnTo>
                  <a:pt x="194" y="49"/>
                </a:lnTo>
                <a:lnTo>
                  <a:pt x="200" y="79"/>
                </a:lnTo>
                <a:lnTo>
                  <a:pt x="218" y="85"/>
                </a:lnTo>
                <a:lnTo>
                  <a:pt x="230" y="103"/>
                </a:lnTo>
                <a:lnTo>
                  <a:pt x="242" y="116"/>
                </a:lnTo>
                <a:lnTo>
                  <a:pt x="309" y="61"/>
                </a:lnTo>
                <a:lnTo>
                  <a:pt x="309" y="49"/>
                </a:lnTo>
                <a:lnTo>
                  <a:pt x="345" y="37"/>
                </a:lnTo>
                <a:lnTo>
                  <a:pt x="364" y="37"/>
                </a:lnTo>
                <a:lnTo>
                  <a:pt x="358" y="31"/>
                </a:lnTo>
                <a:lnTo>
                  <a:pt x="376" y="19"/>
                </a:lnTo>
                <a:lnTo>
                  <a:pt x="382" y="19"/>
                </a:lnTo>
                <a:lnTo>
                  <a:pt x="382" y="25"/>
                </a:lnTo>
                <a:lnTo>
                  <a:pt x="388" y="19"/>
                </a:lnTo>
                <a:lnTo>
                  <a:pt x="406" y="19"/>
                </a:lnTo>
                <a:lnTo>
                  <a:pt x="412" y="25"/>
                </a:lnTo>
                <a:lnTo>
                  <a:pt x="412" y="43"/>
                </a:lnTo>
                <a:lnTo>
                  <a:pt x="412" y="49"/>
                </a:lnTo>
                <a:lnTo>
                  <a:pt x="424" y="49"/>
                </a:lnTo>
                <a:lnTo>
                  <a:pt x="430" y="61"/>
                </a:lnTo>
                <a:lnTo>
                  <a:pt x="430" y="85"/>
                </a:lnTo>
                <a:lnTo>
                  <a:pt x="461" y="91"/>
                </a:lnTo>
                <a:lnTo>
                  <a:pt x="461" y="103"/>
                </a:lnTo>
                <a:lnTo>
                  <a:pt x="473" y="110"/>
                </a:lnTo>
                <a:lnTo>
                  <a:pt x="479" y="122"/>
                </a:lnTo>
                <a:lnTo>
                  <a:pt x="473" y="134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19050" cap="flat" cmpd="sng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>
            <a:innerShdw blurRad="241300" dist="88900">
              <a:schemeClr val="tx1"/>
            </a:inn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" y="86014"/>
            <a:ext cx="1801789" cy="13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95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50539"/>
              </p:ext>
            </p:extLst>
          </p:nvPr>
        </p:nvGraphicFramePr>
        <p:xfrm>
          <a:off x="103312" y="1510629"/>
          <a:ext cx="8964487" cy="5652644"/>
        </p:xfrm>
        <a:graphic>
          <a:graphicData uri="http://schemas.openxmlformats.org/drawingml/2006/table">
            <a:tbl>
              <a:tblPr/>
              <a:tblGrid>
                <a:gridCol w="3894409"/>
                <a:gridCol w="1469588"/>
                <a:gridCol w="3600490"/>
              </a:tblGrid>
              <a:tr h="112552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5. Norma para establecer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la estructura del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2" action="ppaction://hlinkfile"/>
                        </a:rPr>
                        <a:t>calendario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de egresos base mensual.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Art. 66 de la LGCG.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A </a:t>
                      </a:r>
                      <a:r>
                        <a:rPr lang="es-ES" sz="1800" dirty="0" smtClean="0">
                          <a:effectLst/>
                          <a:latin typeface="Arial"/>
                          <a:ea typeface="Arial"/>
                        </a:rPr>
                        <a:t>más </a:t>
                      </a: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tardar el </a:t>
                      </a:r>
                      <a:r>
                        <a:rPr lang="es-ES" sz="1800" dirty="0" smtClean="0">
                          <a:effectLst/>
                          <a:latin typeface="Arial"/>
                          <a:ea typeface="Arial"/>
                        </a:rPr>
                        <a:t>último </a:t>
                      </a: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día de Enero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Hacienda a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través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la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Subsecretaría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Egresos (Consolidación)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0" indent="18288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0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6. Norma para establecer la estructura de información de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montos pagados por ayudas y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3" action="ppaction://hlinkfile"/>
                        </a:rPr>
                        <a:t>subsidios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67 LGCG.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Trimestral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Los Organismos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Públicos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que cuenten con el recurso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798">
                <a:tc>
                  <a:txBody>
                    <a:bodyPr/>
                    <a:lstStyle/>
                    <a:p>
                      <a:pPr marL="0" indent="18288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60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7. Norma para establecer la estructura de información del formato de programas con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recursos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4" action="ppaction://hlinkfile"/>
                        </a:rPr>
                        <a:t>federales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por orden de gobierno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68 LGCG.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Trimestral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Los Organismos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Públicos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que cuenten con el recurso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55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8. Norma para establecer la estructura de información de la relación de las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cuentas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5" action="ppaction://hlinkfile"/>
                        </a:rPr>
                        <a:t>bancarias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productivas 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específicas para presentar en la cuenta pública, en las cuales se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depositen los recursos federales transferidos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69 LGCG.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Anual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Hacienda a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través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la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Tesorería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y organismos públicos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610876"/>
              </p:ext>
            </p:extLst>
          </p:nvPr>
        </p:nvGraphicFramePr>
        <p:xfrm>
          <a:off x="114268" y="837853"/>
          <a:ext cx="8922227" cy="640080"/>
        </p:xfrm>
        <a:graphic>
          <a:graphicData uri="http://schemas.openxmlformats.org/drawingml/2006/table">
            <a:tbl>
              <a:tblPr/>
              <a:tblGrid>
                <a:gridCol w="3917075"/>
                <a:gridCol w="1450768"/>
                <a:gridCol w="3554384"/>
              </a:tblGrid>
              <a:tr h="55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Times New Roman"/>
                        </a:rPr>
                        <a:t>Norma o Formato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Periodicidad</a:t>
                      </a:r>
                      <a:r>
                        <a:rPr lang="es-MX" sz="1400" b="1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 de Cumplimiento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Responsables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323528" y="215642"/>
            <a:ext cx="85689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3.3 Reformas a la LGCG (15 Normas y Formatos)</a:t>
            </a:r>
            <a:endParaRPr lang="es-ES" sz="24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72158"/>
              </p:ext>
            </p:extLst>
          </p:nvPr>
        </p:nvGraphicFramePr>
        <p:xfrm>
          <a:off x="107504" y="1533525"/>
          <a:ext cx="8856984" cy="5212080"/>
        </p:xfrm>
        <a:graphic>
          <a:graphicData uri="http://schemas.openxmlformats.org/drawingml/2006/table">
            <a:tbl>
              <a:tblPr/>
              <a:tblGrid>
                <a:gridCol w="3960440"/>
                <a:gridCol w="1440160"/>
                <a:gridCol w="3456384"/>
              </a:tblGrid>
              <a:tr h="80955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Times New Roman"/>
                        </a:rPr>
                        <a:t>9. Norma para establecer la estructura de la información que las entidades federativas deberán presentar relativa a las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aportaciones federales en materia de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hlinkClick r:id="rId2" action="ppaction://hlinkfile"/>
                        </a:rPr>
                        <a:t>salud</a:t>
                      </a:r>
                      <a:r>
                        <a:rPr lang="es-ES" sz="1800" strike="sngStrike" dirty="0">
                          <a:effectLst/>
                          <a:latin typeface="Arial"/>
                          <a:ea typeface="Times New Roman"/>
                        </a:rPr>
                        <a:t>,</a:t>
                      </a:r>
                      <a:r>
                        <a:rPr lang="es-ES" sz="1800" dirty="0">
                          <a:effectLst/>
                          <a:latin typeface="Arial"/>
                          <a:ea typeface="Times New Roman"/>
                        </a:rPr>
                        <a:t> y los formatos de presentación. 74</a:t>
                      </a:r>
                      <a:r>
                        <a:rPr lang="es-MX" sz="1800" dirty="0">
                          <a:effectLst/>
                          <a:latin typeface="Arial"/>
                          <a:ea typeface="Calibri"/>
                        </a:rPr>
                        <a:t> LGCG.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Trimestral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Instituto de Salud o los Organismos Públicos que tengan recursos de esta naturaleza.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10. Norma para establecer la estructura de información del formato de aplicación de recursos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del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3" action="ppaction://hlinkfile"/>
                        </a:rPr>
                        <a:t>FORTAMUN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76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LGCG.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Trimestral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74320" algn="just" defTabSz="914400" rtl="0" eaLnBrk="1" latinLnBrk="0" hangingPunct="1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endParaRPr lang="es-ES" sz="18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  <a:p>
                      <a:pPr marL="0" indent="-274320" algn="just" defTabSz="914400" rtl="0" eaLnBrk="1" latinLnBrk="0" hangingPunct="1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Los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122 Municipios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7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11. Normas y modelo de estructura de información relativa a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los Fondos de Ayuda Federal para la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4" action="ppaction://hlinkfile"/>
                        </a:rPr>
                        <a:t>Seguridad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Pública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77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LGCG.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Mensual / Trimestral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Los Organismos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Públicos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que cuenten con este tipo de recursos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16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12. Norma para establecer la estructura de los formatos de información de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5" action="ppaction://hlinkfile"/>
                        </a:rPr>
                        <a:t>obligaciones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pagadas o garantizadas con fondos federales</a:t>
                      </a:r>
                      <a:r>
                        <a:rPr lang="es-ES" sz="18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(FAFEF, FORTAMUN)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78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LGCG.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Trimestral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74320" algn="just" defTabSz="914400" rtl="0" eaLnBrk="1" latinLnBrk="0" hangingPunct="1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endParaRPr lang="es-ES" sz="1800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  <a:p>
                      <a:pPr marL="0" indent="-274320" algn="just" defTabSz="914400" rtl="0" eaLnBrk="1" latinLnBrk="0" hangingPunct="1">
                        <a:lnSpc>
                          <a:spcPts val="108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Hacienda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8980"/>
              </p:ext>
            </p:extLst>
          </p:nvPr>
        </p:nvGraphicFramePr>
        <p:xfrm>
          <a:off x="114268" y="837853"/>
          <a:ext cx="8922227" cy="640080"/>
        </p:xfrm>
        <a:graphic>
          <a:graphicData uri="http://schemas.openxmlformats.org/drawingml/2006/table">
            <a:tbl>
              <a:tblPr/>
              <a:tblGrid>
                <a:gridCol w="3917075"/>
                <a:gridCol w="1450768"/>
                <a:gridCol w="3554384"/>
              </a:tblGrid>
              <a:tr h="55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Times New Roman"/>
                        </a:rPr>
                        <a:t>Norma o Formato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Periodicidad</a:t>
                      </a:r>
                      <a:r>
                        <a:rPr lang="es-MX" sz="1400" b="1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 de Cumplimiento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Responsables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323528" y="215642"/>
            <a:ext cx="85689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3.3 Reformas a la LGCG (15 Normas y Formatos)</a:t>
            </a:r>
            <a:endParaRPr lang="es-ES" sz="24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73682"/>
              </p:ext>
            </p:extLst>
          </p:nvPr>
        </p:nvGraphicFramePr>
        <p:xfrm>
          <a:off x="56704" y="1533525"/>
          <a:ext cx="8979792" cy="5212080"/>
        </p:xfrm>
        <a:graphic>
          <a:graphicData uri="http://schemas.openxmlformats.org/drawingml/2006/table">
            <a:tbl>
              <a:tblPr/>
              <a:tblGrid>
                <a:gridCol w="4015354"/>
                <a:gridCol w="1460129"/>
                <a:gridCol w="3504309"/>
              </a:tblGrid>
              <a:tr h="40477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13. Normas para establecer la estructura de información del formato del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ejercicio y destino de gasto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2" action="ppaction://hlinkfile"/>
                        </a:rPr>
                        <a:t>federalizado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y reintegros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81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LGCG.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Trimestral / Anual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Los Organismos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Públicos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que cuenten con este tipo de recursos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94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14. Norma para establecer la estructura de la información que las entidades federativas deberán presentar relativa a las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3" action="ppaction://hlinkfile"/>
                        </a:rPr>
                        <a:t>aportaciones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federales del FAEB y FAETA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, y los formatos de presentación. 73 </a:t>
                      </a:r>
                      <a:r>
                        <a:rPr lang="es-MX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LGCG.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Trimestral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Educación, Instituto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Educación para los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Adultos, CONALEP.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Los Organismos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Públicos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que cuenten con este tipo de recursos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3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15. Norma para establecer el formato para la difusión de los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resultados de las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4" action="ppaction://hlinkfile"/>
                        </a:rPr>
                        <a:t>evaluaciones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de los recursos federales ministrados a las Entidades Federativas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 79 </a:t>
                      </a: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LGCG.</a:t>
                      </a:r>
                      <a:r>
                        <a:rPr lang="es-MX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De</a:t>
                      </a:r>
                      <a:r>
                        <a:rPr lang="es-E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berán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publicar a más tardar a los 30 días posteriores a la conclusión de las evaluaciones, los resultados de las mismas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A mas tardar 30 días posteriores a la conclusión de las evaluaciones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Los Organismos Públicos y 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Hacienda (Coordinación)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24631"/>
              </p:ext>
            </p:extLst>
          </p:nvPr>
        </p:nvGraphicFramePr>
        <p:xfrm>
          <a:off x="63468" y="837853"/>
          <a:ext cx="8922227" cy="640080"/>
        </p:xfrm>
        <a:graphic>
          <a:graphicData uri="http://schemas.openxmlformats.org/drawingml/2006/table">
            <a:tbl>
              <a:tblPr/>
              <a:tblGrid>
                <a:gridCol w="3917075"/>
                <a:gridCol w="1450768"/>
                <a:gridCol w="3554384"/>
              </a:tblGrid>
              <a:tr h="55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Times New Roman"/>
                        </a:rPr>
                        <a:t>Norma o Formato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Periodicidad</a:t>
                      </a:r>
                      <a:r>
                        <a:rPr lang="es-MX" sz="1400" b="1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 de Cumplimiento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Responsables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323528" y="215642"/>
            <a:ext cx="85689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3.3 Reformas a la LGCG (15 Normas y Formatos)</a:t>
            </a:r>
            <a:endParaRPr lang="es-ES" sz="24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dondear rectángulo de esquina diagonal"/>
          <p:cNvSpPr/>
          <p:nvPr/>
        </p:nvSpPr>
        <p:spPr>
          <a:xfrm>
            <a:off x="2555776" y="869846"/>
            <a:ext cx="2929781" cy="422434"/>
          </a:xfrm>
          <a:prstGeom prst="round2DiagRect">
            <a:avLst>
              <a:gd name="adj1" fmla="val 16667"/>
              <a:gd name="adj2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135" name="1134 CuadroTexto"/>
          <p:cNvSpPr txBox="1"/>
          <p:nvPr/>
        </p:nvSpPr>
        <p:spPr>
          <a:xfrm>
            <a:off x="2677244" y="889824"/>
            <a:ext cx="2894887" cy="36933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Documentos Reformados</a:t>
            </a:r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749251" y="1345860"/>
            <a:ext cx="376696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Código de la Hacienda Pública para el Estado de Chiapas</a:t>
            </a:r>
            <a:endParaRPr lang="es-MX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753734" y="1978249"/>
            <a:ext cx="3762481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Reglamento del Código de la Hacienda Pública para el Estado de Chiapas</a:t>
            </a:r>
            <a:endParaRPr lang="es-MX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771394" y="3397927"/>
            <a:ext cx="374481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Normas y tarifas para la aplicación de viáticos y pasajes</a:t>
            </a:r>
            <a:endParaRPr lang="es-MX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771667" y="4040128"/>
            <a:ext cx="37445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Instrumentos normativos para la formulación de anteproyecto</a:t>
            </a:r>
            <a:endParaRPr lang="es-MX" sz="16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2753735" y="2616560"/>
            <a:ext cx="376248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Normas presupuestarias   </a:t>
            </a:r>
            <a:r>
              <a:rPr lang="es-MX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</a:t>
            </a:r>
            <a:endParaRPr lang="es-MX" sz="1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758217" y="3016558"/>
            <a:ext cx="3757997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Normas Contables             </a:t>
            </a:r>
            <a:r>
              <a:rPr lang="es-MX" sz="1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**</a:t>
            </a:r>
            <a:endParaRPr lang="es-MX" sz="1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4363332" y="4715072"/>
            <a:ext cx="4608512" cy="16619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s-MX" sz="1800" b="1" dirty="0" smtClean="0"/>
              <a:t>* </a:t>
            </a:r>
            <a:r>
              <a:rPr lang="es-MX" dirty="0" smtClean="0"/>
              <a:t>Clasificador por Objeto del Gasto, Clasificación Funcional, Clasificación del Tipo de Gasto, </a:t>
            </a:r>
            <a:r>
              <a:rPr lang="es-MX" dirty="0"/>
              <a:t>Clasificación </a:t>
            </a:r>
            <a:r>
              <a:rPr lang="es-MX" dirty="0" smtClean="0"/>
              <a:t>económica, Clasificación Administrativa</a:t>
            </a:r>
            <a:endParaRPr lang="es-MX" dirty="0"/>
          </a:p>
          <a:p>
            <a:endParaRPr lang="es-MX" dirty="0" smtClean="0"/>
          </a:p>
          <a:p>
            <a:r>
              <a:rPr lang="es-MX" b="1" dirty="0" smtClean="0"/>
              <a:t>**</a:t>
            </a:r>
            <a:r>
              <a:rPr lang="es-MX" dirty="0" smtClean="0"/>
              <a:t> </a:t>
            </a:r>
            <a:r>
              <a:rPr lang="es-MX" dirty="0"/>
              <a:t>Momentos </a:t>
            </a:r>
            <a:r>
              <a:rPr lang="es-MX" dirty="0" smtClean="0"/>
              <a:t>contables, Manual </a:t>
            </a:r>
            <a:r>
              <a:rPr lang="es-MX" dirty="0"/>
              <a:t>de </a:t>
            </a:r>
            <a:r>
              <a:rPr lang="es-MX" dirty="0" smtClean="0"/>
              <a:t>contabilidad, </a:t>
            </a:r>
            <a:r>
              <a:rPr lang="es-MX" dirty="0"/>
              <a:t>Clasificación </a:t>
            </a:r>
            <a:r>
              <a:rPr lang="es-MX" dirty="0" smtClean="0"/>
              <a:t>Funcional, Lista </a:t>
            </a:r>
            <a:r>
              <a:rPr lang="es-MX" dirty="0"/>
              <a:t>de </a:t>
            </a:r>
            <a:r>
              <a:rPr lang="es-MX" dirty="0" smtClean="0"/>
              <a:t>Cuentas, </a:t>
            </a:r>
            <a:r>
              <a:rPr lang="es-MX" dirty="0"/>
              <a:t>Libros diario, </a:t>
            </a:r>
            <a:r>
              <a:rPr lang="es-MX" dirty="0" smtClean="0"/>
              <a:t>mayor, Clasificación económica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44016" y="1444082"/>
            <a:ext cx="2483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dirty="0" smtClean="0"/>
              <a:t>Con base a las disposiciones de la LGCG reformada y los 49 documentos aprobados y publicados, en la Entidad se ha adecuado las normas y leyes siguientes:</a:t>
            </a:r>
            <a:endParaRPr lang="es-MX" sz="1800" dirty="0"/>
          </a:p>
        </p:txBody>
      </p:sp>
      <p:sp>
        <p:nvSpPr>
          <p:cNvPr id="13" name="3 CuadroTexto"/>
          <p:cNvSpPr txBox="1">
            <a:spLocks noChangeArrowheads="1"/>
          </p:cNvSpPr>
          <p:nvPr/>
        </p:nvSpPr>
        <p:spPr bwMode="auto">
          <a:xfrm>
            <a:off x="323527" y="44624"/>
            <a:ext cx="856895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3.4 Marco Legal </a:t>
            </a:r>
            <a:r>
              <a:rPr lang="es-MX" sz="2500" b="1" dirty="0">
                <a:ln w="50800"/>
                <a:solidFill>
                  <a:srgbClr val="FF0000"/>
                </a:solidFill>
              </a:rPr>
              <a:t>E</a:t>
            </a:r>
            <a:r>
              <a:rPr lang="es-MX" sz="2500" b="1" dirty="0" smtClean="0">
                <a:ln w="50800"/>
                <a:solidFill>
                  <a:srgbClr val="FF0000"/>
                </a:solidFill>
              </a:rPr>
              <a:t>statal</a:t>
            </a:r>
            <a:endParaRPr lang="es-ES" sz="25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8" t="26381" r="26155" b="39355"/>
          <a:stretch/>
        </p:blipFill>
        <p:spPr bwMode="auto">
          <a:xfrm>
            <a:off x="6351602" y="4945643"/>
            <a:ext cx="2299556" cy="134954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3 CuadroTexto"/>
          <p:cNvSpPr txBox="1">
            <a:spLocks noChangeArrowheads="1"/>
          </p:cNvSpPr>
          <p:nvPr/>
        </p:nvSpPr>
        <p:spPr bwMode="auto">
          <a:xfrm>
            <a:off x="393906" y="3212976"/>
            <a:ext cx="55213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sz="1600" dirty="0" smtClean="0"/>
              <a:t>En la </a:t>
            </a:r>
            <a:r>
              <a:rPr lang="es-MX" sz="1600" b="1" dirty="0"/>
              <a:t>Adopción</a:t>
            </a:r>
            <a:r>
              <a:rPr lang="es-MX" sz="1600" dirty="0"/>
              <a:t> e </a:t>
            </a:r>
            <a:r>
              <a:rPr lang="es-MX" sz="1600" b="1" dirty="0"/>
              <a:t>implementación </a:t>
            </a:r>
            <a:r>
              <a:rPr lang="es-MX" sz="1600" dirty="0"/>
              <a:t>de </a:t>
            </a:r>
            <a:r>
              <a:rPr lang="es-MX" sz="1600" dirty="0" smtClean="0"/>
              <a:t>la obligatoriedad que señala la LGCG, </a:t>
            </a:r>
            <a:r>
              <a:rPr lang="es-MX" sz="1600" dirty="0"/>
              <a:t>d</a:t>
            </a:r>
            <a:r>
              <a:rPr lang="es-MX" sz="1600" dirty="0" smtClean="0"/>
              <a:t>urante los años 2009 al 2013 se otorgó </a:t>
            </a:r>
            <a:r>
              <a:rPr lang="es-MX" sz="1600" dirty="0"/>
              <a:t>c</a:t>
            </a:r>
            <a:r>
              <a:rPr lang="es-MX" sz="1600" dirty="0" smtClean="0"/>
              <a:t>apacitación </a:t>
            </a:r>
            <a:r>
              <a:rPr lang="es-MX" sz="1600" dirty="0"/>
              <a:t>a </a:t>
            </a:r>
            <a:r>
              <a:rPr lang="es-MX" sz="1600" dirty="0" smtClean="0"/>
              <a:t>4,304 servidores públicos de 80 </a:t>
            </a:r>
            <a:r>
              <a:rPr lang="es-MX" sz="1600" dirty="0"/>
              <a:t>organismos </a:t>
            </a:r>
            <a:r>
              <a:rPr lang="es-MX" sz="1600" dirty="0" smtClean="0"/>
              <a:t>públicos, incluyendo los Poderes: </a:t>
            </a:r>
            <a:r>
              <a:rPr lang="es-MX" sz="1600" dirty="0"/>
              <a:t>Legislativo, </a:t>
            </a:r>
            <a:r>
              <a:rPr lang="es-MX" sz="1600" dirty="0" smtClean="0"/>
              <a:t>Ejecutivo y Judicial, así como los Órganos Autónomos.  </a:t>
            </a:r>
            <a:endParaRPr lang="es-MX" sz="1600" dirty="0"/>
          </a:p>
        </p:txBody>
      </p:sp>
      <p:sp>
        <p:nvSpPr>
          <p:cNvPr id="30" name="14 CuadroTexto"/>
          <p:cNvSpPr txBox="1">
            <a:spLocks noChangeArrowheads="1"/>
          </p:cNvSpPr>
          <p:nvPr/>
        </p:nvSpPr>
        <p:spPr bwMode="auto">
          <a:xfrm>
            <a:off x="306802" y="5241582"/>
            <a:ext cx="55213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sz="1600" dirty="0"/>
              <a:t>Participación en reuniones con </a:t>
            </a:r>
            <a:r>
              <a:rPr lang="es-MX" sz="1600" dirty="0" smtClean="0"/>
              <a:t>los 122 </a:t>
            </a:r>
            <a:r>
              <a:rPr lang="es-MX" sz="1600" dirty="0"/>
              <a:t>Municipios del Estado en materia de </a:t>
            </a:r>
            <a:r>
              <a:rPr lang="es-MX" sz="1600" dirty="0" smtClean="0"/>
              <a:t>armonización</a:t>
            </a:r>
            <a:endParaRPr lang="es-MX" sz="1600" dirty="0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t="4848" r="2409" b="9908"/>
          <a:stretch/>
        </p:blipFill>
        <p:spPr bwMode="auto">
          <a:xfrm>
            <a:off x="6338902" y="3438236"/>
            <a:ext cx="2315925" cy="143382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31 Conector recto"/>
          <p:cNvCxnSpPr/>
          <p:nvPr/>
        </p:nvCxnSpPr>
        <p:spPr>
          <a:xfrm>
            <a:off x="536574" y="3173432"/>
            <a:ext cx="505818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3" name="14 CuadroTexto"/>
          <p:cNvSpPr txBox="1">
            <a:spLocks noChangeArrowheads="1"/>
          </p:cNvSpPr>
          <p:nvPr/>
        </p:nvSpPr>
        <p:spPr bwMode="auto">
          <a:xfrm>
            <a:off x="474662" y="1949442"/>
            <a:ext cx="55213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sz="1600" dirty="0" smtClean="0"/>
              <a:t>Difusión y publicación de los documentos técnicos y normativos emitidos por el CONAC en el periódico oficial y vía internet</a:t>
            </a:r>
            <a:endParaRPr lang="es-MX" sz="1600" dirty="0"/>
          </a:p>
        </p:txBody>
      </p:sp>
      <p:cxnSp>
        <p:nvCxnSpPr>
          <p:cNvPr id="34" name="33 Conector recto"/>
          <p:cNvCxnSpPr/>
          <p:nvPr/>
        </p:nvCxnSpPr>
        <p:spPr>
          <a:xfrm>
            <a:off x="600075" y="5015793"/>
            <a:ext cx="505818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566737" y="5915978"/>
            <a:ext cx="505818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14340" r="11712" b="3454"/>
          <a:stretch/>
        </p:blipFill>
        <p:spPr bwMode="auto">
          <a:xfrm>
            <a:off x="6195891" y="1135032"/>
            <a:ext cx="2664337" cy="207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 descr="C:\Documents and Settings\emartinez\Escritorio\fotos para video sept 2011\Parrafo No.4\Parrafo13_PeriodicoOfici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48" y="1323727"/>
            <a:ext cx="1621280" cy="20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306802" y="116632"/>
            <a:ext cx="865768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3.5 Acciones Realizadas</a:t>
            </a:r>
            <a:endParaRPr lang="es-ES" sz="2500" b="1" dirty="0">
              <a:ln w="50800"/>
              <a:solidFill>
                <a:srgbClr val="FF0000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593931" y="1556792"/>
            <a:ext cx="505818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8" y="3162873"/>
            <a:ext cx="2499657" cy="3234562"/>
          </a:xfrm>
          <a:prstGeom prst="rect">
            <a:avLst/>
          </a:prstGeom>
        </p:spPr>
      </p:pic>
      <p:sp>
        <p:nvSpPr>
          <p:cNvPr id="16387" name="3 CuadroTexto"/>
          <p:cNvSpPr txBox="1">
            <a:spLocks noChangeArrowheads="1"/>
          </p:cNvSpPr>
          <p:nvPr/>
        </p:nvSpPr>
        <p:spPr bwMode="auto">
          <a:xfrm>
            <a:off x="207265" y="1181070"/>
            <a:ext cx="24431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sz="1600" dirty="0"/>
              <a:t>La </a:t>
            </a:r>
            <a:r>
              <a:rPr lang="es-MX" sz="1600" b="1" dirty="0">
                <a:solidFill>
                  <a:srgbClr val="FF0000"/>
                </a:solidFill>
              </a:rPr>
              <a:t>Cuenta </a:t>
            </a:r>
            <a:r>
              <a:rPr lang="es-MX" sz="1600" b="1" dirty="0" smtClean="0">
                <a:solidFill>
                  <a:srgbClr val="FF0000"/>
                </a:solidFill>
              </a:rPr>
              <a:t>Pública </a:t>
            </a:r>
            <a:r>
              <a:rPr lang="es-MX" sz="1600" b="1" dirty="0">
                <a:solidFill>
                  <a:srgbClr val="FF0000"/>
                </a:solidFill>
              </a:rPr>
              <a:t>Estatal </a:t>
            </a:r>
            <a:r>
              <a:rPr lang="es-MX" sz="1600" b="1" dirty="0" smtClean="0">
                <a:solidFill>
                  <a:srgbClr val="FF0000"/>
                </a:solidFill>
              </a:rPr>
              <a:t>2012</a:t>
            </a:r>
            <a:r>
              <a:rPr lang="es-MX" sz="1600" dirty="0" smtClean="0"/>
              <a:t>, fue elaborada </a:t>
            </a:r>
            <a:r>
              <a:rPr lang="es-MX" sz="1600" dirty="0"/>
              <a:t>cumpliendo </a:t>
            </a:r>
            <a:r>
              <a:rPr lang="es-MX" sz="1600" dirty="0" smtClean="0"/>
              <a:t>en </a:t>
            </a:r>
            <a:r>
              <a:rPr lang="es-MX" sz="1600" dirty="0"/>
              <a:t>su totalidad con los componentes </a:t>
            </a:r>
            <a:r>
              <a:rPr lang="es-MX" sz="1600" dirty="0" smtClean="0"/>
              <a:t>estructurales </a:t>
            </a:r>
            <a:r>
              <a:rPr lang="es-MX" sz="1600" dirty="0"/>
              <a:t>requeridos por la </a:t>
            </a:r>
            <a:r>
              <a:rPr lang="es-MX" sz="1600" dirty="0" smtClean="0"/>
              <a:t>LGCG.</a:t>
            </a:r>
            <a:endParaRPr lang="es-MX" sz="1600" dirty="0"/>
          </a:p>
        </p:txBody>
      </p:sp>
      <p:sp>
        <p:nvSpPr>
          <p:cNvPr id="2" name="1 Rectángulo redondeado"/>
          <p:cNvSpPr/>
          <p:nvPr/>
        </p:nvSpPr>
        <p:spPr>
          <a:xfrm>
            <a:off x="2865124" y="914066"/>
            <a:ext cx="3048415" cy="7424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Cuenta Pública Estatal 2012 Chiapas Tomo I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096001" y="914065"/>
            <a:ext cx="3008243" cy="7424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chemeClr val="bg1"/>
                </a:solidFill>
              </a:rPr>
              <a:t>Ley General de Contabilidad Gubernamental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913084" y="1767415"/>
            <a:ext cx="2873567" cy="5232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1002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>
                <a:solidFill>
                  <a:schemeClr val="tx1"/>
                </a:solidFill>
              </a:rPr>
              <a:t>Panorama Económico y Postura Fiscal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2888060" y="2342903"/>
            <a:ext cx="2884943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</a:rPr>
              <a:t>Ingresos Presupuestarios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2890332" y="2713671"/>
            <a:ext cx="2882671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Gastos Presupuestarios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892604" y="3162873"/>
            <a:ext cx="2880399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Inversión Pública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881446" y="3605327"/>
            <a:ext cx="2891557" cy="7386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Aplicación de los Recursos Provenientes del Gobierno Federal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2883718" y="4406111"/>
            <a:ext cx="2889285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Recursos a Municipios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885990" y="4777472"/>
            <a:ext cx="2873365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Deuda Pública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2865124" y="5187286"/>
            <a:ext cx="2907879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FF0000"/>
                </a:solidFill>
              </a:rPr>
              <a:t>Recursos </a:t>
            </a:r>
            <a:r>
              <a:rPr lang="es-MX" sz="1400" b="1" dirty="0" err="1" smtClean="0">
                <a:solidFill>
                  <a:srgbClr val="FF0000"/>
                </a:solidFill>
              </a:rPr>
              <a:t>Bursatilizados</a:t>
            </a:r>
            <a:endParaRPr lang="es-MX" sz="1400" b="1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896964" y="6021288"/>
            <a:ext cx="2907879" cy="5232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Estado de Ingresos y Egresos Presupuestarios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183424" y="1737900"/>
            <a:ext cx="2873567" cy="5232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>
                <a:solidFill>
                  <a:schemeClr val="tx1"/>
                </a:solidFill>
              </a:rPr>
              <a:t>Panorama Económico y Postura Fiscal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6158400" y="2313388"/>
            <a:ext cx="2884943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>
                <a:solidFill>
                  <a:schemeClr val="tx1"/>
                </a:solidFill>
              </a:rPr>
              <a:t>Ingresos Presupuestarios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160672" y="2684156"/>
            <a:ext cx="2882671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Gastos Presupuestarios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162944" y="3051470"/>
            <a:ext cx="2880399" cy="5232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Programas y Proyectos de Inversión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151786" y="3616756"/>
            <a:ext cx="2891557" cy="7386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Aplicación de los Recursos Provenientes del Gobierno Federal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156330" y="4788901"/>
            <a:ext cx="2873365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Deuda Pública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165032" y="5596347"/>
            <a:ext cx="2907879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Estados Financieros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167304" y="6021288"/>
            <a:ext cx="2907879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Información Presupuestaria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549971" y="4369098"/>
            <a:ext cx="36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5D0A"/>
                </a:solidFill>
              </a:rPr>
              <a:t>*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5537053" y="5214555"/>
            <a:ext cx="23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5D0A"/>
                </a:solidFill>
              </a:rPr>
              <a:t>*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95536" y="6453336"/>
            <a:ext cx="21336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>
                <a:solidFill>
                  <a:srgbClr val="FF0000"/>
                </a:solidFill>
              </a:rPr>
              <a:t> </a:t>
            </a:r>
            <a:r>
              <a:rPr lang="es-MX" sz="1200" b="1" dirty="0" smtClean="0">
                <a:solidFill>
                  <a:srgbClr val="FF0000"/>
                </a:solidFill>
              </a:rPr>
              <a:t>   Información adicional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42000" y="6362164"/>
            <a:ext cx="23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5D0A"/>
                </a:solidFill>
              </a:rPr>
              <a:t>*</a:t>
            </a:r>
          </a:p>
        </p:txBody>
      </p:sp>
      <p:sp>
        <p:nvSpPr>
          <p:cNvPr id="37" name="3 CuadroTexto"/>
          <p:cNvSpPr txBox="1">
            <a:spLocks noChangeArrowheads="1"/>
          </p:cNvSpPr>
          <p:nvPr/>
        </p:nvSpPr>
        <p:spPr bwMode="auto">
          <a:xfrm>
            <a:off x="342000" y="44624"/>
            <a:ext cx="84784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3.6 Cuenta Pública</a:t>
            </a:r>
            <a:endParaRPr lang="es-ES" sz="25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888964" y="5597624"/>
            <a:ext cx="2907879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tx1"/>
                </a:solidFill>
              </a:rPr>
              <a:t>Estados Financieros Consolidados</a:t>
            </a:r>
            <a:endParaRPr lang="es-MX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395536" y="6453336"/>
            <a:ext cx="21336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>
                <a:solidFill>
                  <a:srgbClr val="FF0000"/>
                </a:solidFill>
              </a:rPr>
              <a:t> </a:t>
            </a:r>
            <a:r>
              <a:rPr lang="es-MX" sz="1200" b="1" dirty="0" smtClean="0">
                <a:solidFill>
                  <a:srgbClr val="FF0000"/>
                </a:solidFill>
              </a:rPr>
              <a:t>   Información adicional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28" name="3 CuadroTexto"/>
          <p:cNvSpPr txBox="1">
            <a:spLocks noChangeArrowheads="1"/>
          </p:cNvSpPr>
          <p:nvPr/>
        </p:nvSpPr>
        <p:spPr bwMode="auto">
          <a:xfrm>
            <a:off x="207265" y="1179909"/>
            <a:ext cx="244317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sz="1500" dirty="0"/>
              <a:t>La </a:t>
            </a:r>
            <a:r>
              <a:rPr lang="es-MX" sz="1500" b="1" dirty="0">
                <a:solidFill>
                  <a:srgbClr val="FF0000"/>
                </a:solidFill>
              </a:rPr>
              <a:t>Cuenta </a:t>
            </a:r>
            <a:r>
              <a:rPr lang="es-MX" sz="1500" b="1" dirty="0" smtClean="0">
                <a:solidFill>
                  <a:srgbClr val="FF0000"/>
                </a:solidFill>
              </a:rPr>
              <a:t>Pública </a:t>
            </a:r>
            <a:r>
              <a:rPr lang="es-MX" sz="1500" b="1" dirty="0">
                <a:solidFill>
                  <a:srgbClr val="FF0000"/>
                </a:solidFill>
              </a:rPr>
              <a:t>Estatal </a:t>
            </a:r>
            <a:r>
              <a:rPr lang="es-MX" sz="1500" b="1" dirty="0" smtClean="0">
                <a:solidFill>
                  <a:srgbClr val="FF0000"/>
                </a:solidFill>
              </a:rPr>
              <a:t>2012</a:t>
            </a:r>
            <a:r>
              <a:rPr lang="es-MX" sz="1500" dirty="0" smtClean="0">
                <a:solidFill>
                  <a:srgbClr val="FF0000"/>
                </a:solidFill>
              </a:rPr>
              <a:t>,</a:t>
            </a:r>
            <a:r>
              <a:rPr lang="es-MX" sz="1500" dirty="0" smtClean="0"/>
              <a:t> </a:t>
            </a:r>
            <a:r>
              <a:rPr lang="es-MX" sz="1500" dirty="0"/>
              <a:t>se elaboró cumpliendo </a:t>
            </a:r>
            <a:r>
              <a:rPr lang="es-MX" sz="1500" dirty="0" smtClean="0"/>
              <a:t>en </a:t>
            </a:r>
            <a:r>
              <a:rPr lang="es-MX" sz="1500" dirty="0"/>
              <a:t>su totalidad con los componentes </a:t>
            </a:r>
            <a:r>
              <a:rPr lang="es-MX" sz="1500" dirty="0" smtClean="0"/>
              <a:t>estructurales </a:t>
            </a:r>
            <a:r>
              <a:rPr lang="es-MX" sz="1500" dirty="0"/>
              <a:t>requeridos por la LGCG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2922569" y="1767415"/>
            <a:ext cx="2873567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/>
              <a:t>Entidades de Control Indirecto</a:t>
            </a:r>
            <a:endParaRPr lang="es-MX" b="1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2865124" y="914066"/>
            <a:ext cx="3048415" cy="7424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Cuenta Pública Estatal 2012 Chiapas Tomo I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6096001" y="914065"/>
            <a:ext cx="3008243" cy="7424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chemeClr val="bg1"/>
                </a:solidFill>
              </a:rPr>
              <a:t>Ley General de Contabilidad Gubernamental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2929004" y="2151831"/>
            <a:ext cx="2873567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/>
              <a:t>Fideicomisos Públicos</a:t>
            </a:r>
            <a:endParaRPr lang="es-MX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5541714" y="2153574"/>
            <a:ext cx="23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5D0A"/>
                </a:solidFill>
              </a:rPr>
              <a:t>*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2915816" y="2549895"/>
            <a:ext cx="2873567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>
                <a:solidFill>
                  <a:schemeClr val="tx1"/>
                </a:solidFill>
              </a:rPr>
              <a:t>Indicadores de Resultados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915816" y="2934311"/>
            <a:ext cx="2873567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>
                <a:solidFill>
                  <a:schemeClr val="tx1"/>
                </a:solidFill>
              </a:rPr>
              <a:t>Glosario de Términos y Anexos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202010" y="2499420"/>
            <a:ext cx="2873567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>
                <a:solidFill>
                  <a:schemeClr val="tx1"/>
                </a:solidFill>
              </a:rPr>
              <a:t>Indicadores de Resultados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217930" y="2883836"/>
            <a:ext cx="2873567" cy="3077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>
                <a:solidFill>
                  <a:schemeClr val="tx1"/>
                </a:solidFill>
              </a:rPr>
              <a:t>Glosario de Términos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539442" y="1755510"/>
            <a:ext cx="23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5D0A"/>
                </a:solidFill>
              </a:rPr>
              <a:t>*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8" y="3074758"/>
            <a:ext cx="2499657" cy="3234562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42000" y="6362164"/>
            <a:ext cx="23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5D0A"/>
                </a:solidFill>
              </a:rPr>
              <a:t>*</a:t>
            </a:r>
          </a:p>
        </p:txBody>
      </p:sp>
      <p:sp>
        <p:nvSpPr>
          <p:cNvPr id="17" name="3 CuadroTexto"/>
          <p:cNvSpPr txBox="1">
            <a:spLocks noChangeArrowheads="1"/>
          </p:cNvSpPr>
          <p:nvPr/>
        </p:nvSpPr>
        <p:spPr bwMode="auto">
          <a:xfrm>
            <a:off x="342000" y="44624"/>
            <a:ext cx="84784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3.6 Cuenta Pública</a:t>
            </a:r>
            <a:endParaRPr lang="es-ES" sz="25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207265" y="845826"/>
            <a:ext cx="244317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MX" sz="1600" dirty="0"/>
              <a:t>La </a:t>
            </a:r>
            <a:r>
              <a:rPr lang="es-MX" sz="1600" b="1" dirty="0">
                <a:solidFill>
                  <a:srgbClr val="FF0000"/>
                </a:solidFill>
              </a:rPr>
              <a:t>Cuenta </a:t>
            </a:r>
            <a:r>
              <a:rPr lang="es-MX" sz="1600" b="1" dirty="0" smtClean="0">
                <a:solidFill>
                  <a:srgbClr val="FF0000"/>
                </a:solidFill>
              </a:rPr>
              <a:t>Pública </a:t>
            </a:r>
            <a:r>
              <a:rPr lang="es-MX" sz="1600" b="1" dirty="0">
                <a:solidFill>
                  <a:srgbClr val="FF0000"/>
                </a:solidFill>
              </a:rPr>
              <a:t>Estatal </a:t>
            </a:r>
            <a:r>
              <a:rPr lang="es-MX" sz="1600" b="1" dirty="0" smtClean="0">
                <a:solidFill>
                  <a:srgbClr val="FF0000"/>
                </a:solidFill>
              </a:rPr>
              <a:t>2012</a:t>
            </a:r>
            <a:r>
              <a:rPr lang="es-MX" sz="1600" dirty="0" smtClean="0"/>
              <a:t>, present</a:t>
            </a:r>
            <a:r>
              <a:rPr lang="es-MX" sz="1600" dirty="0"/>
              <a:t>ó</a:t>
            </a:r>
            <a:r>
              <a:rPr lang="es-MX" sz="1600" dirty="0" smtClean="0"/>
              <a:t> información adicional a lo requerido en la LGCG tales como:</a:t>
            </a:r>
          </a:p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FF0000"/>
                </a:solidFill>
              </a:rPr>
              <a:t>Objetivos </a:t>
            </a:r>
            <a:r>
              <a:rPr lang="es-MX" sz="1600" dirty="0">
                <a:solidFill>
                  <a:srgbClr val="FF0000"/>
                </a:solidFill>
              </a:rPr>
              <a:t>del Desarrollo del </a:t>
            </a:r>
            <a:r>
              <a:rPr lang="es-MX" sz="1600" dirty="0" smtClean="0">
                <a:solidFill>
                  <a:srgbClr val="FF0000"/>
                </a:solidFill>
              </a:rPr>
              <a:t>Milenio</a:t>
            </a:r>
          </a:p>
          <a:p>
            <a:pPr marL="285750" indent="-285750" algn="just" eaLnBrk="1" hangingPunct="1">
              <a:buFont typeface="Wingdings" pitchFamily="2" charset="2"/>
              <a:buChar char="Ø"/>
            </a:pPr>
            <a:r>
              <a:rPr lang="es-MX" sz="1600" dirty="0" smtClean="0">
                <a:solidFill>
                  <a:srgbClr val="FF0000"/>
                </a:solidFill>
              </a:rPr>
              <a:t>Ejes </a:t>
            </a:r>
            <a:r>
              <a:rPr lang="es-MX" sz="1600" dirty="0">
                <a:solidFill>
                  <a:srgbClr val="FF0000"/>
                </a:solidFill>
              </a:rPr>
              <a:t>Estratégicos del Gobierno</a:t>
            </a:r>
            <a:r>
              <a:rPr lang="es-MX" sz="1600" dirty="0" smtClean="0">
                <a:solidFill>
                  <a:srgbClr val="FF0000"/>
                </a:solidFill>
              </a:rPr>
              <a:t>. 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865124" y="914066"/>
            <a:ext cx="3048415" cy="7424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Cuenta Pública Estatal 2012 Chiapas Tomo II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096001" y="914065"/>
            <a:ext cx="3008243" cy="7424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chemeClr val="bg1"/>
                </a:solidFill>
              </a:rPr>
              <a:t>Ley General de Contabilidad Gubernamental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913084" y="1767415"/>
            <a:ext cx="2873567" cy="13849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>
                <a:solidFill>
                  <a:schemeClr val="tx1"/>
                </a:solidFill>
              </a:rPr>
              <a:t>Finalidad</a:t>
            </a:r>
          </a:p>
          <a:p>
            <a:r>
              <a:rPr lang="es-MX" b="1" dirty="0" smtClean="0">
                <a:solidFill>
                  <a:schemeClr val="tx1"/>
                </a:solidFill>
              </a:rPr>
              <a:t>       Gobierno</a:t>
            </a:r>
          </a:p>
          <a:p>
            <a:r>
              <a:rPr lang="es-MX" b="1" dirty="0" smtClean="0">
                <a:solidFill>
                  <a:schemeClr val="tx1"/>
                </a:solidFill>
              </a:rPr>
              <a:t>       Social</a:t>
            </a:r>
          </a:p>
          <a:p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b="1" dirty="0" smtClean="0">
                <a:solidFill>
                  <a:schemeClr val="tx1"/>
                </a:solidFill>
              </a:rPr>
              <a:t>      Económico</a:t>
            </a:r>
          </a:p>
          <a:p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b="1" dirty="0" smtClean="0">
                <a:solidFill>
                  <a:schemeClr val="tx1"/>
                </a:solidFill>
              </a:rPr>
              <a:t>                          </a:t>
            </a:r>
            <a:r>
              <a:rPr lang="es-MX" dirty="0" smtClean="0">
                <a:solidFill>
                  <a:schemeClr val="tx1"/>
                </a:solidFill>
              </a:rPr>
              <a:t>Función	        </a:t>
            </a:r>
            <a:r>
              <a:rPr lang="es-MX" dirty="0" err="1" smtClean="0">
                <a:solidFill>
                  <a:schemeClr val="tx1"/>
                </a:solidFill>
              </a:rPr>
              <a:t>Subfunción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63338" y="1792030"/>
            <a:ext cx="2873567" cy="138499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>
                <a:solidFill>
                  <a:schemeClr val="tx1"/>
                </a:solidFill>
              </a:rPr>
              <a:t>Finalidad</a:t>
            </a:r>
          </a:p>
          <a:p>
            <a:r>
              <a:rPr lang="es-MX" b="1" dirty="0" smtClean="0">
                <a:solidFill>
                  <a:schemeClr val="tx1"/>
                </a:solidFill>
              </a:rPr>
              <a:t>       Gobierno</a:t>
            </a:r>
          </a:p>
          <a:p>
            <a:r>
              <a:rPr lang="es-MX" b="1" dirty="0" smtClean="0">
                <a:solidFill>
                  <a:schemeClr val="tx1"/>
                </a:solidFill>
              </a:rPr>
              <a:t>       Social</a:t>
            </a:r>
          </a:p>
          <a:p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b="1" dirty="0" smtClean="0">
                <a:solidFill>
                  <a:schemeClr val="tx1"/>
                </a:solidFill>
              </a:rPr>
              <a:t>      Económico</a:t>
            </a:r>
          </a:p>
          <a:p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b="1" dirty="0" smtClean="0">
                <a:solidFill>
                  <a:schemeClr val="tx1"/>
                </a:solidFill>
              </a:rPr>
              <a:t>                          </a:t>
            </a:r>
            <a:r>
              <a:rPr lang="es-MX" dirty="0" smtClean="0">
                <a:solidFill>
                  <a:schemeClr val="tx1"/>
                </a:solidFill>
              </a:rPr>
              <a:t>Función	        </a:t>
            </a:r>
            <a:r>
              <a:rPr lang="es-MX" dirty="0" err="1" smtClean="0">
                <a:solidFill>
                  <a:schemeClr val="tx1"/>
                </a:solidFill>
              </a:rPr>
              <a:t>Subfunción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20966" y="4090813"/>
            <a:ext cx="2873567" cy="38472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/>
              <a:t>Ejes Estratégicos de Gobierno</a:t>
            </a:r>
          </a:p>
          <a:p>
            <a:endParaRPr lang="es-MX" sz="500" dirty="0">
              <a:solidFill>
                <a:srgbClr val="FFFF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917251" y="3266400"/>
            <a:ext cx="2873567" cy="7386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MX" b="1" dirty="0" smtClean="0"/>
              <a:t>Objetivo del Desarrollo del Milenio (ODM)</a:t>
            </a:r>
          </a:p>
          <a:p>
            <a:r>
              <a:rPr lang="es-MX" b="1" dirty="0"/>
              <a:t> </a:t>
            </a:r>
            <a:r>
              <a:rPr lang="es-MX" b="1" dirty="0" smtClean="0"/>
              <a:t> </a:t>
            </a:r>
            <a:r>
              <a:rPr lang="es-MX" dirty="0" smtClean="0"/>
              <a:t>Obras y acciones realizadas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592932" y="3251076"/>
            <a:ext cx="29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5D0A"/>
                </a:solidFill>
              </a:rPr>
              <a:t>*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546989" y="4021563"/>
            <a:ext cx="294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5D0A"/>
                </a:solidFill>
              </a:rPr>
              <a:t>*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8" y="3074758"/>
            <a:ext cx="2499657" cy="3234562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395536" y="6453336"/>
            <a:ext cx="21336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0000"/>
                </a:solidFill>
              </a:rPr>
              <a:t> </a:t>
            </a:r>
            <a:r>
              <a:rPr lang="es-MX" sz="1200" b="1" dirty="0">
                <a:solidFill>
                  <a:srgbClr val="FF0000"/>
                </a:solidFill>
              </a:rPr>
              <a:t> </a:t>
            </a:r>
            <a:r>
              <a:rPr lang="es-MX" sz="1200" b="1" dirty="0" smtClean="0">
                <a:solidFill>
                  <a:srgbClr val="FF0000"/>
                </a:solidFill>
              </a:rPr>
              <a:t>   Información adicional</a:t>
            </a:r>
            <a:endParaRPr lang="es-MX" sz="1200" b="1" dirty="0">
              <a:solidFill>
                <a:srgbClr val="FF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42000" y="6362164"/>
            <a:ext cx="23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45D0A"/>
                </a:solidFill>
              </a:rPr>
              <a:t>*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4758"/>
            <a:ext cx="2499657" cy="323456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88487" y="4725144"/>
            <a:ext cx="2918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 Plan Estatal </a:t>
            </a:r>
            <a:r>
              <a:rPr lang="es-MX" sz="1400" dirty="0" smtClean="0">
                <a:solidFill>
                  <a:srgbClr val="FF0000"/>
                </a:solidFill>
                <a:latin typeface="+mn-lt"/>
              </a:rPr>
              <a:t>en el 2012 se presentó en 5 ejes estratégicos.</a:t>
            </a:r>
          </a:p>
          <a:p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Para el 2013 </a:t>
            </a:r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 presentarán en los </a:t>
            </a:r>
            <a:r>
              <a:rPr lang="es-MX" sz="1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4</a:t>
            </a:r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ejes rectores: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</a:rPr>
              <a:t>Gobierno </a:t>
            </a:r>
            <a:r>
              <a:rPr lang="es-MX" sz="1400" dirty="0">
                <a:solidFill>
                  <a:schemeClr val="accent3">
                    <a:lumMod val="50000"/>
                  </a:schemeClr>
                </a:solidFill>
              </a:rPr>
              <a:t>Cercano a la </a:t>
            </a:r>
            <a:r>
              <a:rPr lang="es-MX" sz="1400" dirty="0" smtClean="0">
                <a:solidFill>
                  <a:schemeClr val="accent3">
                    <a:lumMod val="50000"/>
                  </a:schemeClr>
                </a:solidFill>
              </a:rPr>
              <a:t>Gente</a:t>
            </a:r>
            <a:endParaRPr lang="es-MX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accent3">
                    <a:lumMod val="50000"/>
                  </a:schemeClr>
                </a:solidFill>
              </a:rPr>
              <a:t>Familia Chiapaneca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accent3">
                    <a:lumMod val="50000"/>
                  </a:schemeClr>
                </a:solidFill>
              </a:rPr>
              <a:t>Chiapas Exitoso 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dirty="0">
                <a:solidFill>
                  <a:schemeClr val="accent3">
                    <a:lumMod val="50000"/>
                  </a:schemeClr>
                </a:solidFill>
              </a:rPr>
              <a:t>Chiapas Sustentable</a:t>
            </a:r>
            <a:endParaRPr lang="es-MX" sz="1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" name="3 CuadroTexto"/>
          <p:cNvSpPr txBox="1">
            <a:spLocks noChangeArrowheads="1"/>
          </p:cNvSpPr>
          <p:nvPr/>
        </p:nvSpPr>
        <p:spPr bwMode="auto">
          <a:xfrm>
            <a:off x="342000" y="44624"/>
            <a:ext cx="847847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3.6 Cuenta Pública</a:t>
            </a:r>
            <a:endParaRPr lang="es-ES" sz="25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 bwMode="auto">
          <a:xfrm>
            <a:off x="2555776" y="2636912"/>
            <a:ext cx="3888432" cy="1368152"/>
          </a:xfrm>
          <a:prstGeom prst="roundRect">
            <a:avLst>
              <a:gd name="adj" fmla="val 9447"/>
            </a:avLst>
          </a:prstGeom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65100" prst="coolSlant"/>
            <a:bevelB/>
            <a:extrusionClr>
              <a:srgbClr val="FF6600"/>
            </a:extrusionClr>
            <a:contourClr>
              <a:srgbClr val="FF6600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3032124" y="2924944"/>
            <a:ext cx="2928937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sz="4800" b="1" dirty="0">
                <a:ln w="50800"/>
                <a:solidFill>
                  <a:srgbClr val="FF0000"/>
                </a:solidFill>
              </a:rPr>
              <a:t>Gracias</a:t>
            </a:r>
          </a:p>
        </p:txBody>
      </p:sp>
      <p:sp>
        <p:nvSpPr>
          <p:cNvPr id="2" name="1 Flecha izquierda">
            <a:hlinkClick r:id="rId2" action="ppaction://hlinksldjump"/>
          </p:cNvPr>
          <p:cNvSpPr/>
          <p:nvPr/>
        </p:nvSpPr>
        <p:spPr>
          <a:xfrm>
            <a:off x="8172400" y="6093296"/>
            <a:ext cx="504056" cy="36004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72008" y="1772816"/>
            <a:ext cx="8820472" cy="40318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buFont typeface="Wingdings" pitchFamily="2" charset="2"/>
              <a:buChar char="Ø"/>
            </a:pPr>
            <a:r>
              <a:rPr lang="es-MX" dirty="0" smtClean="0"/>
              <a:t>El artículo 17 del Decreto por el que se crea el CACE, establece que éste sesionará de manera ordinaria, </a:t>
            </a:r>
            <a:r>
              <a:rPr lang="es-MX" u="sng" dirty="0" smtClean="0">
                <a:solidFill>
                  <a:srgbClr val="00B050"/>
                </a:solidFill>
              </a:rPr>
              <a:t>al menos 2 veces al año</a:t>
            </a:r>
            <a:r>
              <a:rPr lang="es-MX" dirty="0" smtClean="0"/>
              <a:t>.</a:t>
            </a:r>
          </a:p>
          <a:p>
            <a:pPr marL="457200" indent="-457200" algn="just" eaLnBrk="1" hangingPunct="1">
              <a:buFont typeface="Wingdings" pitchFamily="2" charset="2"/>
              <a:buChar char="Ø"/>
            </a:pPr>
            <a:endParaRPr lang="es-MX" dirty="0" smtClean="0"/>
          </a:p>
          <a:p>
            <a:pPr marL="457200" indent="-457200" algn="just" eaLnBrk="1" hangingPunct="1">
              <a:buFont typeface="Wingdings" pitchFamily="2" charset="2"/>
              <a:buChar char="Ø"/>
            </a:pPr>
            <a:r>
              <a:rPr lang="es-MX" dirty="0" smtClean="0"/>
              <a:t>Con base a lo anterior, se propone que la segunda reunión ordinaria del CACE, se celebre el </a:t>
            </a:r>
            <a:r>
              <a:rPr lang="es-MX" u="sng" dirty="0" smtClean="0">
                <a:solidFill>
                  <a:srgbClr val="00B050"/>
                </a:solidFill>
              </a:rPr>
              <a:t>día viernes 22 de noviembre </a:t>
            </a:r>
            <a:r>
              <a:rPr lang="es-MX" dirty="0" smtClean="0"/>
              <a:t>del presente año.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28" name="3 CuadroTexto"/>
          <p:cNvSpPr txBox="1">
            <a:spLocks noChangeArrowheads="1"/>
          </p:cNvSpPr>
          <p:nvPr/>
        </p:nvSpPr>
        <p:spPr bwMode="auto">
          <a:xfrm>
            <a:off x="342000" y="11253"/>
            <a:ext cx="8478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3600" b="1" dirty="0" smtClean="0">
                <a:ln w="50800"/>
                <a:solidFill>
                  <a:srgbClr val="FF0000"/>
                </a:solidFill>
              </a:rPr>
              <a:t>6. Acuerdo </a:t>
            </a:r>
            <a:r>
              <a:rPr lang="es-MX" sz="3600" b="1" dirty="0">
                <a:ln w="50800"/>
                <a:solidFill>
                  <a:srgbClr val="FF0000"/>
                </a:solidFill>
              </a:rPr>
              <a:t>para celebrar la segunda reunión del 2013.</a:t>
            </a:r>
          </a:p>
        </p:txBody>
      </p:sp>
      <p:sp>
        <p:nvSpPr>
          <p:cNvPr id="25" name="24 Flecha izquierda">
            <a:hlinkClick r:id="rId3" action="ppaction://hlinksldjump"/>
          </p:cNvPr>
          <p:cNvSpPr/>
          <p:nvPr/>
        </p:nvSpPr>
        <p:spPr>
          <a:xfrm>
            <a:off x="4716016" y="6499549"/>
            <a:ext cx="504056" cy="36004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83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1331640" y="980728"/>
            <a:ext cx="63353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s-MX" b="1" dirty="0" smtClean="0">
                <a:ln w="50800">
                  <a:noFill/>
                </a:ln>
                <a:solidFill>
                  <a:srgbClr val="00B050"/>
                </a:solidFill>
              </a:rPr>
              <a:t>Orden del Día</a:t>
            </a:r>
            <a:endParaRPr lang="es-MX" b="1" dirty="0">
              <a:ln w="50800">
                <a:noFill/>
              </a:ln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1992" y="1556792"/>
            <a:ext cx="871296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Palabras </a:t>
            </a:r>
            <a:r>
              <a:rPr lang="es-ES" sz="2400" dirty="0"/>
              <a:t>de </a:t>
            </a:r>
            <a:r>
              <a:rPr lang="es-ES" sz="2400" dirty="0" smtClean="0"/>
              <a:t>bienvenida</a:t>
            </a:r>
            <a:r>
              <a:rPr lang="es-ES" sz="2400" dirty="0"/>
              <a:t>.</a:t>
            </a:r>
            <a:endParaRPr lang="es-MX" sz="2400" dirty="0"/>
          </a:p>
          <a:p>
            <a:pPr marL="457200" lvl="0" indent="-457200">
              <a:buFont typeface="+mj-lt"/>
              <a:buAutoNum type="arabicPeriod"/>
            </a:pPr>
            <a:r>
              <a:rPr lang="es-ES" sz="2400" dirty="0"/>
              <a:t>Lista de Asistencia y Verificación de Quórum Legal</a:t>
            </a:r>
            <a:r>
              <a:rPr lang="es-ES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400" dirty="0" smtClean="0"/>
              <a:t>Avances en la </a:t>
            </a:r>
            <a:r>
              <a:rPr lang="es-ES" sz="2400" dirty="0"/>
              <a:t>A</a:t>
            </a:r>
            <a:r>
              <a:rPr lang="es-ES" sz="2400" dirty="0" smtClean="0"/>
              <a:t>rmonización Contable en el Estado </a:t>
            </a:r>
          </a:p>
          <a:p>
            <a:pPr lvl="0">
              <a:tabLst>
                <a:tab pos="627063" algn="l"/>
                <a:tab pos="1350963" algn="l"/>
              </a:tabLst>
            </a:pPr>
            <a:r>
              <a:rPr lang="es-ES" sz="1800" dirty="0" smtClean="0"/>
              <a:t>	3.1 Antecedentes</a:t>
            </a:r>
          </a:p>
          <a:p>
            <a:pPr lvl="0">
              <a:tabLst>
                <a:tab pos="627063" algn="l"/>
                <a:tab pos="1350963" algn="l"/>
              </a:tabLst>
            </a:pPr>
            <a:r>
              <a:rPr lang="es-ES" sz="1800" dirty="0" smtClean="0"/>
              <a:t>	3.2 </a:t>
            </a:r>
            <a:r>
              <a:rPr lang="es-ES" sz="1800" dirty="0"/>
              <a:t>M</a:t>
            </a:r>
            <a:r>
              <a:rPr lang="es-ES" sz="1800" dirty="0" smtClean="0"/>
              <a:t>arco </a:t>
            </a:r>
            <a:r>
              <a:rPr lang="es-ES" sz="1800" dirty="0"/>
              <a:t>L</a:t>
            </a:r>
            <a:r>
              <a:rPr lang="es-ES" sz="1800" dirty="0" smtClean="0"/>
              <a:t>egal </a:t>
            </a:r>
            <a:r>
              <a:rPr lang="es-ES" sz="1800" dirty="0"/>
              <a:t>F</a:t>
            </a:r>
            <a:r>
              <a:rPr lang="es-ES" sz="1800" dirty="0" smtClean="0"/>
              <a:t>ederal </a:t>
            </a:r>
          </a:p>
          <a:p>
            <a:pPr lvl="0">
              <a:tabLst>
                <a:tab pos="627063" algn="l"/>
                <a:tab pos="1350963" algn="l"/>
              </a:tabLst>
            </a:pPr>
            <a:r>
              <a:rPr lang="es-ES" sz="1800" dirty="0" smtClean="0"/>
              <a:t>	3.3 Reformas </a:t>
            </a:r>
            <a:r>
              <a:rPr lang="es-ES" sz="1800" dirty="0"/>
              <a:t>a la </a:t>
            </a:r>
            <a:r>
              <a:rPr lang="es-ES" sz="1800" dirty="0" smtClean="0"/>
              <a:t>Ley General de Contabilidad Gubernamental </a:t>
            </a:r>
          </a:p>
          <a:p>
            <a:pPr lvl="0">
              <a:tabLst>
                <a:tab pos="627063" algn="l"/>
                <a:tab pos="1350963" algn="l"/>
              </a:tabLst>
            </a:pPr>
            <a:r>
              <a:rPr lang="es-ES" sz="1800" dirty="0" smtClean="0"/>
              <a:t>	3.4 Marco </a:t>
            </a:r>
            <a:r>
              <a:rPr lang="es-ES" sz="1800" dirty="0"/>
              <a:t>L</a:t>
            </a:r>
            <a:r>
              <a:rPr lang="es-ES" sz="1800" dirty="0" smtClean="0"/>
              <a:t>egal </a:t>
            </a:r>
            <a:r>
              <a:rPr lang="es-ES" sz="1800" dirty="0"/>
              <a:t>E</a:t>
            </a:r>
            <a:r>
              <a:rPr lang="es-ES" sz="1800" dirty="0" smtClean="0"/>
              <a:t>statal</a:t>
            </a:r>
          </a:p>
          <a:p>
            <a:pPr lvl="0">
              <a:tabLst>
                <a:tab pos="627063" algn="l"/>
                <a:tab pos="1350963" algn="l"/>
              </a:tabLst>
            </a:pPr>
            <a:r>
              <a:rPr lang="es-ES" sz="1800" dirty="0" smtClean="0"/>
              <a:t>	3.5 </a:t>
            </a:r>
            <a:r>
              <a:rPr lang="es-ES" sz="1800" dirty="0"/>
              <a:t>A</a:t>
            </a:r>
            <a:r>
              <a:rPr lang="es-ES" sz="1800" dirty="0" smtClean="0"/>
              <a:t>cciones Implementadas en el Estado</a:t>
            </a:r>
          </a:p>
          <a:p>
            <a:pPr lvl="0">
              <a:tabLst>
                <a:tab pos="627063" algn="l"/>
                <a:tab pos="1350963" algn="l"/>
              </a:tabLst>
            </a:pPr>
            <a:r>
              <a:rPr lang="es-ES" sz="1800" dirty="0" smtClean="0"/>
              <a:t>	3.6 </a:t>
            </a:r>
            <a:r>
              <a:rPr lang="es-ES" sz="1800" dirty="0"/>
              <a:t>Cuenta </a:t>
            </a:r>
            <a:r>
              <a:rPr lang="es-ES" sz="1800" dirty="0" smtClean="0"/>
              <a:t>Pública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s-ES" sz="2400" dirty="0" smtClean="0"/>
              <a:t>Avances en el desarrollo del sistema en línea.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s-ES" sz="2400" dirty="0" smtClean="0"/>
              <a:t>Avances en la armonización contable en los municipios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s-ES" sz="2400" dirty="0" smtClean="0">
                <a:hlinkClick r:id="rId2" action="ppaction://hlinksldjump"/>
              </a:rPr>
              <a:t>Acuerdo para celebrar la segunda reunión del 2013.</a:t>
            </a:r>
            <a:endParaRPr lang="es-MX" sz="2400" dirty="0"/>
          </a:p>
          <a:p>
            <a:pPr marL="457200" lvl="0" indent="-457200">
              <a:buFont typeface="+mj-lt"/>
              <a:buAutoNum type="arabicPeriod" startAt="4"/>
            </a:pPr>
            <a:r>
              <a:rPr lang="es-ES" sz="2400" dirty="0"/>
              <a:t>Asuntos Generales.</a:t>
            </a:r>
            <a:endParaRPr lang="es-MX" sz="2400" dirty="0"/>
          </a:p>
          <a:p>
            <a:pPr marL="457200" lvl="0" indent="-457200">
              <a:buFont typeface="+mj-lt"/>
              <a:buAutoNum type="arabicPeriod" startAt="4"/>
            </a:pPr>
            <a:r>
              <a:rPr lang="es-ES" sz="2400" dirty="0"/>
              <a:t>Lectura y firma del Acta.</a:t>
            </a:r>
            <a:endParaRPr lang="es-MX" sz="2400" dirty="0"/>
          </a:p>
          <a:p>
            <a:pPr marL="457200" lvl="0" indent="-457200">
              <a:buFont typeface="+mj-lt"/>
              <a:buAutoNum type="arabicPeriod" startAt="4"/>
            </a:pPr>
            <a:r>
              <a:rPr lang="es-ES" sz="2400" dirty="0" smtClean="0"/>
              <a:t>Cierre de sesión.</a:t>
            </a:r>
            <a:endParaRPr lang="es-MX" sz="2400" dirty="0">
              <a:effectLst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1992" y="11663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700" b="1" dirty="0" smtClean="0">
                <a:solidFill>
                  <a:srgbClr val="FF0000"/>
                </a:solidFill>
                <a:latin typeface="Calisto MT" pitchFamily="18" charset="0"/>
              </a:rPr>
              <a:t>Primera Reunión Ordinaria del Consejo </a:t>
            </a:r>
            <a:r>
              <a:rPr lang="es-MX" sz="2700" b="1" dirty="0">
                <a:solidFill>
                  <a:srgbClr val="FF0000"/>
                </a:solidFill>
                <a:latin typeface="Calisto MT" pitchFamily="18" charset="0"/>
              </a:rPr>
              <a:t>de Armonización Contable del Estado de Chiapas (CACE</a:t>
            </a:r>
            <a:r>
              <a:rPr lang="es-MX" sz="2700" b="1" dirty="0" smtClean="0">
                <a:solidFill>
                  <a:srgbClr val="FF0000"/>
                </a:solidFill>
                <a:latin typeface="Calisto MT" pitchFamily="18" charset="0"/>
              </a:rPr>
              <a:t>)</a:t>
            </a:r>
            <a:endParaRPr lang="es-MX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 bwMode="auto">
          <a:xfrm>
            <a:off x="497988" y="2108350"/>
            <a:ext cx="8178468" cy="2943770"/>
          </a:xfrm>
          <a:prstGeom prst="roundRect">
            <a:avLst>
              <a:gd name="adj" fmla="val 9447"/>
            </a:avLst>
          </a:prstGeom>
          <a:ln>
            <a:solidFill>
              <a:srgbClr val="FF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65100" prst="coolSlant"/>
            <a:bevelB/>
            <a:extrusionClr>
              <a:srgbClr val="FF6600"/>
            </a:extrusionClr>
            <a:contourClr>
              <a:srgbClr val="FF6600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3794" name="3 CuadroTexto"/>
          <p:cNvSpPr txBox="1">
            <a:spLocks noChangeArrowheads="1"/>
          </p:cNvSpPr>
          <p:nvPr/>
        </p:nvSpPr>
        <p:spPr bwMode="auto">
          <a:xfrm>
            <a:off x="518770" y="2651428"/>
            <a:ext cx="81369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914400" indent="-914400" algn="ctr">
              <a:buAutoNum type="arabicPeriod" startAt="3"/>
              <a:defRPr/>
            </a:pPr>
            <a:r>
              <a:rPr lang="es-MX" sz="4800" b="1" dirty="0" smtClean="0">
                <a:ln w="50800"/>
                <a:solidFill>
                  <a:srgbClr val="FF0000"/>
                </a:solidFill>
              </a:rPr>
              <a:t>Avance en el Proceso </a:t>
            </a:r>
            <a:r>
              <a:rPr lang="es-MX" sz="4800" b="1" dirty="0">
                <a:ln w="50800"/>
                <a:solidFill>
                  <a:srgbClr val="FF0000"/>
                </a:solidFill>
              </a:rPr>
              <a:t>de A</a:t>
            </a:r>
            <a:r>
              <a:rPr lang="es-MX" sz="4800" b="1" dirty="0" smtClean="0">
                <a:ln w="50800"/>
                <a:solidFill>
                  <a:srgbClr val="FF0000"/>
                </a:solidFill>
              </a:rPr>
              <a:t>rmonización </a:t>
            </a:r>
            <a:r>
              <a:rPr lang="es-MX" sz="4800" b="1" dirty="0">
                <a:ln w="50800"/>
                <a:solidFill>
                  <a:srgbClr val="FF0000"/>
                </a:solidFill>
              </a:rPr>
              <a:t>C</a:t>
            </a:r>
            <a:r>
              <a:rPr lang="es-MX" sz="4800" b="1" dirty="0" smtClean="0">
                <a:ln w="50800"/>
                <a:solidFill>
                  <a:srgbClr val="FF0000"/>
                </a:solidFill>
              </a:rPr>
              <a:t>ontable en el Estado</a:t>
            </a:r>
          </a:p>
        </p:txBody>
      </p:sp>
    </p:spTree>
    <p:extLst>
      <p:ext uri="{BB962C8B-B14F-4D97-AF65-F5344CB8AC3E}">
        <p14:creationId xmlns:p14="http://schemas.microsoft.com/office/powerpoint/2010/main" val="244259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70080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MX" sz="2400" dirty="0" smtClean="0">
                <a:solidFill>
                  <a:srgbClr val="FF0000"/>
                </a:solidFill>
              </a:rPr>
              <a:t>01 de enero de 2009. </a:t>
            </a:r>
            <a:r>
              <a:rPr lang="es-MX" sz="2400" dirty="0" smtClean="0"/>
              <a:t>Entra en vigor la Ley General de Contabilidad Gubernamental (LGCG).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323528" y="215642"/>
            <a:ext cx="849694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3.1 Antecedentes</a:t>
            </a:r>
            <a:endParaRPr lang="es-ES" sz="25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971600" y="1052736"/>
            <a:ext cx="3456384" cy="576064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827584" y="1124744"/>
            <a:ext cx="39277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2000" b="1" dirty="0" smtClean="0"/>
              <a:t> Cronología</a:t>
            </a:r>
            <a:endParaRPr lang="es-MX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062602" y="2564904"/>
            <a:ext cx="790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MX" sz="2400" dirty="0" smtClean="0">
                <a:solidFill>
                  <a:srgbClr val="FF0000"/>
                </a:solidFill>
              </a:rPr>
              <a:t>27 </a:t>
            </a:r>
            <a:r>
              <a:rPr lang="es-MX" sz="2400" dirty="0">
                <a:solidFill>
                  <a:srgbClr val="FF0000"/>
                </a:solidFill>
              </a:rPr>
              <a:t>de enero </a:t>
            </a:r>
            <a:r>
              <a:rPr lang="es-MX" sz="2400" dirty="0" smtClean="0">
                <a:solidFill>
                  <a:srgbClr val="FF0000"/>
                </a:solidFill>
              </a:rPr>
              <a:t>de 2009. </a:t>
            </a:r>
            <a:r>
              <a:rPr lang="es-MX" sz="2400" dirty="0" smtClean="0"/>
              <a:t>Se </a:t>
            </a:r>
            <a:r>
              <a:rPr lang="es-MX" sz="2400" dirty="0"/>
              <a:t>instala el </a:t>
            </a:r>
            <a:r>
              <a:rPr lang="es-MX" sz="2400" dirty="0" smtClean="0"/>
              <a:t>CONAC</a:t>
            </a:r>
            <a:r>
              <a:rPr lang="es-MX" sz="2400" dirty="0"/>
              <a:t>, conforme el artículo segundo transitorio de la LGCG</a:t>
            </a:r>
            <a:r>
              <a:rPr lang="es-MX" sz="2400" dirty="0" smtClean="0"/>
              <a:t>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656663" y="3429000"/>
            <a:ext cx="6515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MX" sz="2400" dirty="0" smtClean="0">
                <a:solidFill>
                  <a:srgbClr val="FF0000"/>
                </a:solidFill>
              </a:rPr>
              <a:t>El 13 </a:t>
            </a:r>
            <a:r>
              <a:rPr lang="es-MX" sz="2400" dirty="0">
                <a:solidFill>
                  <a:srgbClr val="FF0000"/>
                </a:solidFill>
              </a:rPr>
              <a:t>de </a:t>
            </a:r>
            <a:r>
              <a:rPr lang="es-MX" sz="2400" dirty="0" smtClean="0">
                <a:solidFill>
                  <a:srgbClr val="FF0000"/>
                </a:solidFill>
              </a:rPr>
              <a:t>julio de 2011. </a:t>
            </a:r>
            <a:r>
              <a:rPr lang="es-MX" sz="2400" dirty="0"/>
              <a:t>S</a:t>
            </a:r>
            <a:r>
              <a:rPr lang="es-MX" sz="2400" dirty="0" smtClean="0"/>
              <a:t>e </a:t>
            </a:r>
            <a:r>
              <a:rPr lang="es-MX" sz="2400" dirty="0"/>
              <a:t>instala el </a:t>
            </a:r>
            <a:r>
              <a:rPr lang="es-MX" sz="2400" dirty="0" smtClean="0"/>
              <a:t>Consejo de Armonización Contable del Estado de Chiapas (CACE).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232727" y="4623519"/>
            <a:ext cx="6515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s-MX" sz="2400" dirty="0" smtClean="0">
                <a:solidFill>
                  <a:srgbClr val="FF0000"/>
                </a:solidFill>
              </a:rPr>
              <a:t>El 12 </a:t>
            </a:r>
            <a:r>
              <a:rPr lang="es-MX" sz="2400" dirty="0">
                <a:solidFill>
                  <a:srgbClr val="FF0000"/>
                </a:solidFill>
              </a:rPr>
              <a:t>de </a:t>
            </a:r>
            <a:r>
              <a:rPr lang="es-MX" sz="2400" dirty="0" smtClean="0">
                <a:solidFill>
                  <a:srgbClr val="FF0000"/>
                </a:solidFill>
              </a:rPr>
              <a:t>noviembre de 2012. </a:t>
            </a:r>
            <a:r>
              <a:rPr lang="es-MX" sz="2400" dirty="0" smtClean="0"/>
              <a:t>Se publican Reformas a la LGCG. </a:t>
            </a:r>
          </a:p>
        </p:txBody>
      </p:sp>
      <p:sp>
        <p:nvSpPr>
          <p:cNvPr id="2" name="1 Documento"/>
          <p:cNvSpPr/>
          <p:nvPr/>
        </p:nvSpPr>
        <p:spPr>
          <a:xfrm>
            <a:off x="611560" y="5526524"/>
            <a:ext cx="8117910" cy="99882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539552" y="5568401"/>
            <a:ext cx="8313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FF0000"/>
                </a:solidFill>
              </a:rPr>
              <a:t>De Agosto 2009  a Mayo 2013. </a:t>
            </a:r>
            <a:r>
              <a:rPr lang="es-MX" sz="2000" dirty="0" smtClean="0"/>
              <a:t>El CONAC  ha </a:t>
            </a:r>
            <a:r>
              <a:rPr lang="es-MX" sz="2000" dirty="0"/>
              <a:t>aprobado y publicado </a:t>
            </a:r>
            <a:r>
              <a:rPr lang="es-MX" sz="2000" dirty="0" smtClean="0"/>
              <a:t>49 documentos, dentro de los cuales se han </a:t>
            </a:r>
            <a:r>
              <a:rPr lang="es-MX" sz="2000" smtClean="0"/>
              <a:t>reformado 5.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1994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95536" y="190962"/>
            <a:ext cx="842493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3.2 Marco Legal Federal</a:t>
            </a:r>
            <a:endParaRPr lang="es-ES" sz="25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5" name="12 Rectángulo"/>
          <p:cNvSpPr>
            <a:spLocks noChangeArrowheads="1"/>
          </p:cNvSpPr>
          <p:nvPr/>
        </p:nvSpPr>
        <p:spPr bwMode="auto">
          <a:xfrm>
            <a:off x="467544" y="1308824"/>
            <a:ext cx="7992888" cy="30469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sz="2400" b="1" dirty="0" smtClean="0"/>
              <a:t>Solo en este año, el CONAC ha aprobado 23 documentos, los cuales han sido adoptados en la normatividad hacendaria vigente. </a:t>
            </a:r>
          </a:p>
          <a:p>
            <a:pPr algn="just"/>
            <a:endParaRPr lang="es-ES_tradnl" sz="2400" b="1" dirty="0"/>
          </a:p>
          <a:p>
            <a:pPr algn="just"/>
            <a:r>
              <a:rPr lang="es-ES_tradnl" sz="2400" b="1" dirty="0" smtClean="0"/>
              <a:t>En éstos, se incluyen las 15 normas y formatos destinados a publicar la información financiera de cada ente público.</a:t>
            </a:r>
          </a:p>
          <a:p>
            <a:pPr algn="just"/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40287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92875"/>
            <a:ext cx="2133600" cy="365125"/>
          </a:xfrm>
        </p:spPr>
        <p:txBody>
          <a:bodyPr/>
          <a:lstStyle/>
          <a:p>
            <a:pPr>
              <a:defRPr/>
            </a:pPr>
            <a:fld id="{116B9106-D787-476B-8CB3-3B8BE9ACF554}" type="slidenum">
              <a:rPr lang="es-MX" sz="1400" smtClean="0"/>
              <a:pPr>
                <a:defRPr/>
              </a:pPr>
              <a:t>6</a:t>
            </a:fld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692696"/>
            <a:ext cx="871296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MX" sz="2500" b="1" dirty="0" smtClean="0">
                <a:solidFill>
                  <a:srgbClr val="FF0000"/>
                </a:solidFill>
              </a:rPr>
              <a:t>Responsabilidades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FF0000"/>
                </a:solidFill>
              </a:rPr>
              <a:t>Cuenta pública: </a:t>
            </a:r>
            <a:r>
              <a:rPr lang="es-MX" sz="2000" b="1" dirty="0" smtClean="0"/>
              <a:t>Incluir relación </a:t>
            </a:r>
            <a:r>
              <a:rPr lang="es-MX" sz="2000" b="1" dirty="0"/>
              <a:t>de </a:t>
            </a:r>
            <a:r>
              <a:rPr lang="es-MX" sz="2000" b="1" dirty="0" smtClean="0"/>
              <a:t>bienes </a:t>
            </a:r>
            <a:r>
              <a:rPr lang="es-MX" sz="2000" b="1" dirty="0"/>
              <a:t>que </a:t>
            </a:r>
            <a:r>
              <a:rPr lang="es-MX" sz="2000" b="1" dirty="0" smtClean="0"/>
              <a:t>componen su </a:t>
            </a:r>
            <a:r>
              <a:rPr lang="es-MX" sz="2000" b="1" dirty="0"/>
              <a:t>patrimonio</a:t>
            </a:r>
            <a:r>
              <a:rPr lang="es-MX" sz="2000" b="1" dirty="0" smtClean="0"/>
              <a:t>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MX" sz="2000" b="1" dirty="0">
                <a:solidFill>
                  <a:srgbClr val="FF0000"/>
                </a:solidFill>
              </a:rPr>
              <a:t>I</a:t>
            </a:r>
            <a:r>
              <a:rPr lang="es-MX" sz="2000" b="1" dirty="0" smtClean="0">
                <a:solidFill>
                  <a:srgbClr val="FF0000"/>
                </a:solidFill>
              </a:rPr>
              <a:t>nformación financiera: </a:t>
            </a:r>
            <a:r>
              <a:rPr lang="es-MX" sz="2000" b="1" dirty="0" smtClean="0"/>
              <a:t>Publicar </a:t>
            </a:r>
            <a:r>
              <a:rPr lang="es-MX" sz="2000" b="1" dirty="0"/>
              <a:t>en </a:t>
            </a:r>
            <a:r>
              <a:rPr lang="es-MX" sz="2000" b="1" dirty="0" smtClean="0"/>
              <a:t>la </a:t>
            </a:r>
            <a:r>
              <a:rPr lang="es-MX" sz="2000" b="1" dirty="0"/>
              <a:t>respectiva página de </a:t>
            </a:r>
            <a:r>
              <a:rPr lang="es-MX" sz="2000" b="1" dirty="0" smtClean="0"/>
              <a:t>internet de cada organismo público.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FF0000"/>
                </a:solidFill>
              </a:rPr>
              <a:t>Presupuesto </a:t>
            </a:r>
            <a:r>
              <a:rPr lang="es-MX" sz="2000" b="1" dirty="0">
                <a:solidFill>
                  <a:srgbClr val="FF0000"/>
                </a:solidFill>
              </a:rPr>
              <a:t>de </a:t>
            </a:r>
            <a:r>
              <a:rPr lang="es-MX" sz="2000" b="1" dirty="0" smtClean="0">
                <a:solidFill>
                  <a:srgbClr val="FF0000"/>
                </a:solidFill>
              </a:rPr>
              <a:t>Egresos: </a:t>
            </a:r>
            <a:r>
              <a:rPr lang="es-MX" sz="2000" b="1" dirty="0" smtClean="0"/>
              <a:t>Incluir </a:t>
            </a:r>
            <a:r>
              <a:rPr lang="es-MX" sz="2000" b="1" dirty="0"/>
              <a:t>el analítico de plazas y desglose de las </a:t>
            </a:r>
            <a:r>
              <a:rPr lang="es-MX" sz="2000" b="1" dirty="0" smtClean="0"/>
              <a:t>remuneraciones.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MX" sz="2000" b="1" dirty="0" smtClean="0">
                <a:solidFill>
                  <a:srgbClr val="FF0000"/>
                </a:solidFill>
              </a:rPr>
              <a:t>Calendarios </a:t>
            </a:r>
            <a:r>
              <a:rPr lang="es-MX" sz="2000" b="1" dirty="0">
                <a:solidFill>
                  <a:srgbClr val="FF0000"/>
                </a:solidFill>
              </a:rPr>
              <a:t>del presupuesto de </a:t>
            </a:r>
            <a:r>
              <a:rPr lang="es-MX" sz="2000" b="1" dirty="0" smtClean="0">
                <a:solidFill>
                  <a:srgbClr val="FF0000"/>
                </a:solidFill>
              </a:rPr>
              <a:t>egresos: </a:t>
            </a:r>
            <a:r>
              <a:rPr lang="es-MX" sz="2000" b="1" dirty="0"/>
              <a:t>Publicar en </a:t>
            </a:r>
            <a:r>
              <a:rPr lang="es-MX" sz="2000" b="1" dirty="0" smtClean="0"/>
              <a:t>internet.</a:t>
            </a:r>
          </a:p>
          <a:p>
            <a:pPr algn="just">
              <a:spcBef>
                <a:spcPts val="600"/>
              </a:spcBef>
            </a:pPr>
            <a:r>
              <a:rPr lang="es-MX" sz="2500" b="1" dirty="0">
                <a:solidFill>
                  <a:srgbClr val="FF0000"/>
                </a:solidFill>
              </a:rPr>
              <a:t>S</a:t>
            </a:r>
            <a:r>
              <a:rPr lang="es-MX" sz="2500" b="1" dirty="0" smtClean="0">
                <a:solidFill>
                  <a:srgbClr val="FF0000"/>
                </a:solidFill>
              </a:rPr>
              <a:t>anciones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MX" sz="2000" b="1" dirty="0" smtClean="0"/>
              <a:t>Se </a:t>
            </a:r>
            <a:r>
              <a:rPr lang="es-MX" sz="2000" b="1" dirty="0"/>
              <a:t>impondrá una pena de dos a siete años de prisión, y multa de mil a quinientos mil días de </a:t>
            </a:r>
            <a:r>
              <a:rPr lang="es-MX" sz="2000" b="1" dirty="0" smtClean="0"/>
              <a:t>salario mínimo </a:t>
            </a:r>
            <a:r>
              <a:rPr lang="es-MX" sz="2000" b="1" dirty="0"/>
              <a:t>a quien cause daño a la  Hacienda Pública o al Patrimonio del ente </a:t>
            </a:r>
            <a:r>
              <a:rPr lang="es-MX" sz="2000" b="1" dirty="0" smtClean="0"/>
              <a:t>público por:</a:t>
            </a:r>
          </a:p>
          <a:p>
            <a:pPr marL="742950" lvl="1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MX" sz="2000" b="1" dirty="0" smtClean="0"/>
              <a:t>Omitir o alterar los documentos o registro en la contabilidad.</a:t>
            </a:r>
          </a:p>
          <a:p>
            <a:pPr marL="742950" lvl="1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MX" sz="2000" b="1" dirty="0" smtClean="0"/>
              <a:t>Incumplan con difundir la información financiera.</a:t>
            </a:r>
          </a:p>
          <a:p>
            <a:pPr marL="742950" lvl="1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s-MX" sz="2000" b="1" dirty="0" smtClean="0"/>
              <a:t>Cuando se tenga conocimiento de la alteración o falsedad de la información y no se haga del conocimiento al superior jerárquico.</a:t>
            </a:r>
            <a:endParaRPr lang="es-MX" sz="2000" b="1" dirty="0"/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323528" y="215642"/>
            <a:ext cx="85689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3.3 Reformas a la LGCG</a:t>
            </a:r>
            <a:endParaRPr lang="es-ES" sz="24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504" y="6492875"/>
            <a:ext cx="2133600" cy="365125"/>
          </a:xfrm>
        </p:spPr>
        <p:txBody>
          <a:bodyPr/>
          <a:lstStyle/>
          <a:p>
            <a:pPr>
              <a:defRPr/>
            </a:pPr>
            <a:fld id="{116B9106-D787-476B-8CB3-3B8BE9ACF554}" type="slidenum">
              <a:rPr lang="es-MX" sz="1400" smtClean="0"/>
              <a:pPr>
                <a:defRPr/>
              </a:pPr>
              <a:t>7</a:t>
            </a:fld>
            <a:endParaRPr lang="es-MX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851920" y="2708920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800" dirty="0"/>
          </a:p>
          <a:p>
            <a:pPr algn="just"/>
            <a:r>
              <a:rPr lang="es-MX" sz="1800" dirty="0"/>
              <a:t>A más tardar el </a:t>
            </a:r>
            <a:r>
              <a:rPr lang="es-MX" sz="1800" b="1" dirty="0">
                <a:solidFill>
                  <a:srgbClr val="0070C0"/>
                </a:solidFill>
              </a:rPr>
              <a:t>31 de diciembre del 2013 </a:t>
            </a:r>
            <a:r>
              <a:rPr lang="es-MX" sz="1800" dirty="0"/>
              <a:t>cumplir en su totalidad con la presentación de la </a:t>
            </a:r>
            <a:r>
              <a:rPr lang="es-MX" sz="1800" dirty="0" smtClean="0"/>
              <a:t>información relativa al Título Quinto de la LGCG.</a:t>
            </a:r>
            <a:endParaRPr lang="es-MX" sz="1800" dirty="0"/>
          </a:p>
          <a:p>
            <a:pPr algn="just"/>
            <a:endParaRPr lang="es-MX" sz="1800" dirty="0"/>
          </a:p>
        </p:txBody>
      </p:sp>
      <p:sp>
        <p:nvSpPr>
          <p:cNvPr id="4" name="3 Flecha abajo"/>
          <p:cNvSpPr/>
          <p:nvPr/>
        </p:nvSpPr>
        <p:spPr>
          <a:xfrm>
            <a:off x="4499992" y="1700808"/>
            <a:ext cx="576064" cy="89500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423710" y="1406694"/>
            <a:ext cx="3284193" cy="19389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2000" b="1" u="sng" dirty="0" smtClean="0">
                <a:solidFill>
                  <a:srgbClr val="C00000"/>
                </a:solidFill>
              </a:rPr>
              <a:t>Plazo de cumplimiento en la publicación de información en Internet mediante los 15 formatos recientemente aprobados por el CONAC.</a:t>
            </a:r>
            <a:endParaRPr lang="es-ES_tradnl" sz="2000" b="1" u="sng" dirty="0">
              <a:solidFill>
                <a:srgbClr val="C00000"/>
              </a:solidFill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323528" y="215642"/>
            <a:ext cx="85689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3.3 Reformas a la LGCG</a:t>
            </a:r>
            <a:endParaRPr lang="es-ES" sz="24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5536" y="3119477"/>
            <a:ext cx="84429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2000" dirty="0" smtClean="0"/>
              <a:t>Mediante la circular No.69 de fecha 25 de </a:t>
            </a:r>
            <a:r>
              <a:rPr lang="es-MX" sz="2000" dirty="0"/>
              <a:t>marzo, </a:t>
            </a:r>
            <a:r>
              <a:rPr lang="es-MX" sz="2000" dirty="0" smtClean="0"/>
              <a:t>se informó  a los Organismos Públicos, la dirección electrónica </a:t>
            </a:r>
            <a:r>
              <a:rPr lang="es-MX" sz="2000" dirty="0">
                <a:hlinkClick r:id="rId2"/>
              </a:rPr>
              <a:t>http://www.conac.gob.mx</a:t>
            </a:r>
            <a:r>
              <a:rPr lang="es-MX" sz="2000" dirty="0" smtClean="0">
                <a:hlinkClick r:id="rId2"/>
              </a:rPr>
              <a:t>/</a:t>
            </a:r>
            <a:r>
              <a:rPr lang="es-MX" sz="2000" dirty="0" smtClean="0"/>
              <a:t> en la que pueden consultar las normas y formatos, en  cumplimiento a lo dispuesto en el Título Quinto de la LGCG.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000" dirty="0"/>
          </a:p>
          <a:p>
            <a:pPr marL="342900" indent="-342900" algn="just">
              <a:buFont typeface="+mj-lt"/>
              <a:buAutoNum type="arabicPeriod"/>
            </a:pPr>
            <a:r>
              <a:rPr lang="es-MX" sz="2000" dirty="0" smtClean="0"/>
              <a:t>Mediante Circular No. 0251 de fecha 20 de mayo, se solicitó a los Organismos Públicos, comunicar a la Secretaría de Hacienda el vínculo electrónico mediante el cuál se enlazará la página de la Secretaría de Hacienda a las páginas de cada Ente para visualizar la información publicada.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67544" y="191683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Con base a la publicación realizada por el CONAC en el Diario Oficial de la Federación el  03 y 04 de abril, de 15 formatos para presentar  información en Internet se realizaron las siguientes acciones:</a:t>
            </a:r>
            <a:endParaRPr lang="es-MX" sz="2000" dirty="0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346075" y="1180108"/>
            <a:ext cx="4009902" cy="520700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467544" y="1228690"/>
            <a:ext cx="374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2000" b="1" dirty="0" smtClean="0"/>
              <a:t>ACCIONES:</a:t>
            </a:r>
            <a:endParaRPr lang="es-MX" sz="2000" b="1" dirty="0"/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323528" y="215642"/>
            <a:ext cx="85689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3.3 Reformas a la LGCG</a:t>
            </a:r>
            <a:endParaRPr lang="es-ES" sz="24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5093"/>
              </p:ext>
            </p:extLst>
          </p:nvPr>
        </p:nvGraphicFramePr>
        <p:xfrm>
          <a:off x="142844" y="980728"/>
          <a:ext cx="8786874" cy="640080"/>
        </p:xfrm>
        <a:graphic>
          <a:graphicData uri="http://schemas.openxmlformats.org/drawingml/2006/table">
            <a:tbl>
              <a:tblPr/>
              <a:tblGrid>
                <a:gridCol w="3857652"/>
                <a:gridCol w="1428760"/>
                <a:gridCol w="3500462"/>
              </a:tblGrid>
              <a:tr h="554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Times New Roman"/>
                        </a:rPr>
                        <a:t>Norma o Formato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Periodicidad</a:t>
                      </a:r>
                      <a:r>
                        <a:rPr lang="es-MX" sz="1400" b="1" baseline="0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 de Cumplimiento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000000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ea typeface="Arial"/>
                        </a:rPr>
                        <a:t>Responsables</a:t>
                      </a:r>
                      <a:endParaRPr lang="es-MX" sz="20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538180"/>
              </p:ext>
            </p:extLst>
          </p:nvPr>
        </p:nvGraphicFramePr>
        <p:xfrm>
          <a:off x="142844" y="1657828"/>
          <a:ext cx="8786874" cy="4576789"/>
        </p:xfrm>
        <a:graphic>
          <a:graphicData uri="http://schemas.openxmlformats.org/drawingml/2006/table">
            <a:tbl>
              <a:tblPr/>
              <a:tblGrid>
                <a:gridCol w="3857652"/>
                <a:gridCol w="1465413"/>
                <a:gridCol w="3463809"/>
              </a:tblGrid>
              <a:tr h="1144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Times New Roman"/>
                        </a:rPr>
                        <a:t>1. Norma para armonizar la presentación de la información adicional a la iniciativa de la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hlinkClick r:id="rId2" action="ppaction://hlinkfile"/>
                        </a:rPr>
                        <a:t>ley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</a:rPr>
                        <a:t> de ingresos.</a:t>
                      </a:r>
                      <a:r>
                        <a:rPr lang="es-ES" sz="1800" dirty="0">
                          <a:effectLst/>
                          <a:latin typeface="Arial"/>
                          <a:ea typeface="Times New Roman"/>
                        </a:rPr>
                        <a:t> Art. 61 de la LGCG.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Ú</a:t>
                      </a:r>
                      <a:r>
                        <a:rPr lang="es-ES" sz="1800" dirty="0" smtClean="0">
                          <a:effectLst/>
                          <a:latin typeface="Arial"/>
                          <a:ea typeface="Arial"/>
                        </a:rPr>
                        <a:t>ltimo </a:t>
                      </a: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Cuatrimestre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Secretaría 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de Hacienda a 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través 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de la 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Subsecretaría 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de Ingresos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24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2. Norma para armonizar la presentación de la información adicional del proyecto del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3" action="ppaction://hlinkfile"/>
                        </a:rPr>
                        <a:t>presupuesto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de egresos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Art. 61 de la LGCG.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Ú</a:t>
                      </a:r>
                      <a:r>
                        <a:rPr lang="es-ES" sz="1800" dirty="0" smtClean="0">
                          <a:effectLst/>
                          <a:latin typeface="Arial"/>
                          <a:ea typeface="Arial"/>
                        </a:rPr>
                        <a:t>ltimo </a:t>
                      </a: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Cuatrimestre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Todos los Organismos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Públicos 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Subsecretaría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Egresos Consolida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419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3. Norma para la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4" action="ppaction://hlinkfile"/>
                        </a:rPr>
                        <a:t>difusión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a la ciudadanía de la Ley de Ingresos y del Presupuesto de Egresos.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 Art. 62 de la LGCG.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De manera Progresiva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Hacienda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148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4. Norma para establecer la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estructura del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  <a:hlinkClick r:id="rId5" action="ppaction://hlinkfile"/>
                        </a:rPr>
                        <a:t>calendario </a:t>
                      </a:r>
                      <a:r>
                        <a:rPr lang="es-ES" sz="18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de ingresos base mensual</a:t>
                      </a: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+mn-cs"/>
                        </a:rPr>
                        <a:t>. Art. 66 de la LGCG.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A más tardar el </a:t>
                      </a:r>
                      <a:r>
                        <a:rPr lang="es-ES" sz="1800" dirty="0" smtClean="0">
                          <a:effectLst/>
                          <a:latin typeface="Arial"/>
                          <a:ea typeface="Arial"/>
                        </a:rPr>
                        <a:t>último </a:t>
                      </a:r>
                      <a:r>
                        <a:rPr lang="es-ES" sz="1800" dirty="0">
                          <a:effectLst/>
                          <a:latin typeface="Arial"/>
                          <a:ea typeface="Arial"/>
                        </a:rPr>
                        <a:t>día de Enero</a:t>
                      </a:r>
                      <a:endParaRPr lang="es-MX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476885" algn="l"/>
                        </a:tabLst>
                      </a:pP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Hacienda a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través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la </a:t>
                      </a:r>
                      <a:r>
                        <a:rPr lang="es-ES" sz="18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Subsecretaría </a:t>
                      </a:r>
                      <a:r>
                        <a:rPr lang="es-ES" sz="18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de Ingresos</a:t>
                      </a:r>
                      <a:endParaRPr lang="es-MX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323528" y="215642"/>
            <a:ext cx="856895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500" b="1" dirty="0" smtClean="0">
                <a:ln w="50800"/>
                <a:solidFill>
                  <a:srgbClr val="FF0000"/>
                </a:solidFill>
              </a:rPr>
              <a:t>3.3 Reformas a la LGCG (15 Normas y Formatos)</a:t>
            </a:r>
            <a:endParaRPr lang="es-ES" sz="24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1807</Words>
  <Application>Microsoft Office PowerPoint</Application>
  <PresentationFormat>Presentación en pantalla (4:3)</PresentationFormat>
  <Paragraphs>219</Paragraphs>
  <Slides>19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HACIENDA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jviart</dc:creator>
  <cp:lastModifiedBy>Odilio Pérez Vicente</cp:lastModifiedBy>
  <cp:revision>484</cp:revision>
  <cp:lastPrinted>2013-06-14T13:42:18Z</cp:lastPrinted>
  <dcterms:created xsi:type="dcterms:W3CDTF">2010-09-20T19:30:30Z</dcterms:created>
  <dcterms:modified xsi:type="dcterms:W3CDTF">2013-06-14T13:52:26Z</dcterms:modified>
</cp:coreProperties>
</file>