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461" r:id="rId2"/>
    <p:sldId id="521" r:id="rId3"/>
    <p:sldId id="447" r:id="rId4"/>
    <p:sldId id="526" r:id="rId5"/>
    <p:sldId id="527" r:id="rId6"/>
    <p:sldId id="531" r:id="rId7"/>
    <p:sldId id="491" r:id="rId8"/>
    <p:sldId id="480" r:id="rId9"/>
    <p:sldId id="496" r:id="rId10"/>
    <p:sldId id="501" r:id="rId11"/>
    <p:sldId id="530" r:id="rId12"/>
    <p:sldId id="512" r:id="rId13"/>
    <p:sldId id="514" r:id="rId14"/>
    <p:sldId id="537" r:id="rId15"/>
    <p:sldId id="538" r:id="rId16"/>
    <p:sldId id="536" r:id="rId17"/>
    <p:sldId id="500" r:id="rId18"/>
    <p:sldId id="499" r:id="rId19"/>
    <p:sldId id="532" r:id="rId20"/>
    <p:sldId id="533" r:id="rId21"/>
    <p:sldId id="534" r:id="rId22"/>
    <p:sldId id="522" r:id="rId23"/>
    <p:sldId id="290" r:id="rId24"/>
  </p:sldIdLst>
  <p:sldSz cx="9144000" cy="6858000" type="screen4x3"/>
  <p:notesSz cx="6985000" cy="9283700"/>
  <p:defaultTex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men Molina Pérez" initials="CM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00FF"/>
    <a:srgbClr val="D1FEA4"/>
    <a:srgbClr val="FF0000"/>
    <a:srgbClr val="F6224F"/>
    <a:srgbClr val="EAF18D"/>
    <a:srgbClr val="E8E896"/>
    <a:srgbClr val="FF6600"/>
    <a:srgbClr val="CC3300"/>
    <a:srgbClr val="F9C6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42" autoAdjust="0"/>
    <p:restoredTop sz="94689" autoAdjust="0"/>
  </p:normalViewPr>
  <p:slideViewPr>
    <p:cSldViewPr>
      <p:cViewPr>
        <p:scale>
          <a:sx n="69" d="100"/>
          <a:sy n="69" d="100"/>
        </p:scale>
        <p:origin x="-1242" y="-84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2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3"/>
            <a:ext cx="3027595" cy="464631"/>
          </a:xfrm>
          <a:prstGeom prst="rect">
            <a:avLst/>
          </a:prstGeom>
        </p:spPr>
        <p:txBody>
          <a:bodyPr vert="horz" lIns="94851" tIns="47425" rIns="94851" bIns="47425" rtlCol="0"/>
          <a:lstStyle>
            <a:lvl1pPr algn="l">
              <a:defRPr sz="1200"/>
            </a:lvl1pPr>
          </a:lstStyle>
          <a:p>
            <a:endParaRPr lang="es-MX" dirty="0"/>
          </a:p>
        </p:txBody>
      </p:sp>
      <p:sp>
        <p:nvSpPr>
          <p:cNvPr id="3" name="2 Marcador de fecha"/>
          <p:cNvSpPr>
            <a:spLocks noGrp="1"/>
          </p:cNvSpPr>
          <p:nvPr>
            <p:ph type="dt" sz="quarter" idx="1"/>
          </p:nvPr>
        </p:nvSpPr>
        <p:spPr>
          <a:xfrm>
            <a:off x="3955776" y="3"/>
            <a:ext cx="3027595" cy="464631"/>
          </a:xfrm>
          <a:prstGeom prst="rect">
            <a:avLst/>
          </a:prstGeom>
        </p:spPr>
        <p:txBody>
          <a:bodyPr vert="horz" lIns="94851" tIns="47425" rIns="94851" bIns="47425" rtlCol="0"/>
          <a:lstStyle>
            <a:lvl1pPr algn="r">
              <a:defRPr sz="1200"/>
            </a:lvl1pPr>
          </a:lstStyle>
          <a:p>
            <a:fld id="{CC4F6868-89E0-4B44-B97A-B37412D0148B}" type="datetimeFigureOut">
              <a:rPr lang="es-MX" smtClean="0"/>
              <a:pPr/>
              <a:t>14/11/2014</a:t>
            </a:fld>
            <a:endParaRPr lang="es-MX" dirty="0"/>
          </a:p>
        </p:txBody>
      </p:sp>
      <p:sp>
        <p:nvSpPr>
          <p:cNvPr id="4" name="3 Marcador de pie de página"/>
          <p:cNvSpPr>
            <a:spLocks noGrp="1"/>
          </p:cNvSpPr>
          <p:nvPr>
            <p:ph type="ftr" sz="quarter" idx="2"/>
          </p:nvPr>
        </p:nvSpPr>
        <p:spPr>
          <a:xfrm>
            <a:off x="1" y="8817588"/>
            <a:ext cx="3027595" cy="464631"/>
          </a:xfrm>
          <a:prstGeom prst="rect">
            <a:avLst/>
          </a:prstGeom>
        </p:spPr>
        <p:txBody>
          <a:bodyPr vert="horz" lIns="94851" tIns="47425" rIns="94851" bIns="47425"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955776" y="8817588"/>
            <a:ext cx="3027595" cy="464631"/>
          </a:xfrm>
          <a:prstGeom prst="rect">
            <a:avLst/>
          </a:prstGeom>
        </p:spPr>
        <p:txBody>
          <a:bodyPr vert="horz" lIns="94851" tIns="47425" rIns="94851" bIns="47425" rtlCol="0" anchor="b"/>
          <a:lstStyle>
            <a:lvl1pPr algn="r">
              <a:defRPr sz="1200"/>
            </a:lvl1pPr>
          </a:lstStyle>
          <a:p>
            <a:fld id="{60A4639C-3C0E-4812-9F03-FF001F7F804E}" type="slidenum">
              <a:rPr lang="es-MX" smtClean="0"/>
              <a:pPr/>
              <a:t>‹Nº›</a:t>
            </a:fld>
            <a:endParaRPr lang="es-MX" dirty="0"/>
          </a:p>
        </p:txBody>
      </p:sp>
    </p:spTree>
    <p:extLst>
      <p:ext uri="{BB962C8B-B14F-4D97-AF65-F5344CB8AC3E}">
        <p14:creationId xmlns:p14="http://schemas.microsoft.com/office/powerpoint/2010/main" val="1915795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0" y="1"/>
            <a:ext cx="3027466" cy="464502"/>
          </a:xfrm>
          <a:prstGeom prst="rect">
            <a:avLst/>
          </a:prstGeom>
        </p:spPr>
        <p:txBody>
          <a:bodyPr vert="horz" lIns="94851" tIns="47425" rIns="94851" bIns="47425" rtlCol="0"/>
          <a:lstStyle>
            <a:lvl1pPr algn="l">
              <a:defRPr sz="1200"/>
            </a:lvl1pPr>
          </a:lstStyle>
          <a:p>
            <a:pPr>
              <a:defRPr/>
            </a:pPr>
            <a:endParaRPr lang="es-ES" dirty="0"/>
          </a:p>
        </p:txBody>
      </p:sp>
      <p:sp>
        <p:nvSpPr>
          <p:cNvPr id="3" name="2 Marcador de fecha"/>
          <p:cNvSpPr>
            <a:spLocks noGrp="1"/>
          </p:cNvSpPr>
          <p:nvPr>
            <p:ph type="dt" idx="1"/>
          </p:nvPr>
        </p:nvSpPr>
        <p:spPr>
          <a:xfrm>
            <a:off x="3955960" y="1"/>
            <a:ext cx="3027466" cy="464502"/>
          </a:xfrm>
          <a:prstGeom prst="rect">
            <a:avLst/>
          </a:prstGeom>
        </p:spPr>
        <p:txBody>
          <a:bodyPr vert="horz" lIns="94851" tIns="47425" rIns="94851" bIns="47425" rtlCol="0"/>
          <a:lstStyle>
            <a:lvl1pPr algn="r">
              <a:defRPr sz="1200"/>
            </a:lvl1pPr>
          </a:lstStyle>
          <a:p>
            <a:pPr>
              <a:defRPr/>
            </a:pPr>
            <a:fld id="{05E6CAA4-701C-4B63-8C2F-E504D71746CC}" type="datetimeFigureOut">
              <a:rPr lang="es-ES"/>
              <a:pPr>
                <a:defRPr/>
              </a:pPr>
              <a:t>14/11/2014</a:t>
            </a:fld>
            <a:endParaRPr lang="es-ES" dirty="0"/>
          </a:p>
        </p:txBody>
      </p:sp>
      <p:sp>
        <p:nvSpPr>
          <p:cNvPr id="4" name="3 Marcador de imagen de diapositiva"/>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4851" tIns="47425" rIns="94851" bIns="47425" rtlCol="0" anchor="ctr"/>
          <a:lstStyle/>
          <a:p>
            <a:pPr lvl="0"/>
            <a:endParaRPr lang="es-ES" noProof="0" dirty="0" smtClean="0"/>
          </a:p>
        </p:txBody>
      </p:sp>
      <p:sp>
        <p:nvSpPr>
          <p:cNvPr id="5" name="4 Marcador de notas"/>
          <p:cNvSpPr>
            <a:spLocks noGrp="1"/>
          </p:cNvSpPr>
          <p:nvPr>
            <p:ph type="body" sz="quarter" idx="3"/>
          </p:nvPr>
        </p:nvSpPr>
        <p:spPr>
          <a:xfrm>
            <a:off x="699137" y="4410399"/>
            <a:ext cx="5586735" cy="4177349"/>
          </a:xfrm>
          <a:prstGeom prst="rect">
            <a:avLst/>
          </a:prstGeom>
        </p:spPr>
        <p:txBody>
          <a:bodyPr vert="horz" lIns="94851" tIns="47425" rIns="94851" bIns="47425"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10" y="8817614"/>
            <a:ext cx="3027466" cy="464502"/>
          </a:xfrm>
          <a:prstGeom prst="rect">
            <a:avLst/>
          </a:prstGeom>
        </p:spPr>
        <p:txBody>
          <a:bodyPr vert="horz" lIns="94851" tIns="47425" rIns="94851" bIns="47425"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955960" y="8817614"/>
            <a:ext cx="3027466" cy="464502"/>
          </a:xfrm>
          <a:prstGeom prst="rect">
            <a:avLst/>
          </a:prstGeom>
        </p:spPr>
        <p:txBody>
          <a:bodyPr vert="horz" lIns="94851" tIns="47425" rIns="94851" bIns="47425" rtlCol="0" anchor="b"/>
          <a:lstStyle>
            <a:lvl1pPr algn="r">
              <a:defRPr sz="1200"/>
            </a:lvl1pPr>
          </a:lstStyle>
          <a:p>
            <a:pPr>
              <a:defRPr/>
            </a:pPr>
            <a:fld id="{8CF22D1E-EF90-43AE-8A74-E8F1D77E835D}" type="slidenum">
              <a:rPr lang="es-ES"/>
              <a:pPr>
                <a:defRPr/>
              </a:pPr>
              <a:t>‹Nº›</a:t>
            </a:fld>
            <a:endParaRPr lang="es-ES" dirty="0"/>
          </a:p>
        </p:txBody>
      </p:sp>
    </p:spTree>
    <p:extLst>
      <p:ext uri="{BB962C8B-B14F-4D97-AF65-F5344CB8AC3E}">
        <p14:creationId xmlns:p14="http://schemas.microsoft.com/office/powerpoint/2010/main" val="14409542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pPr>
              <a:defRPr/>
            </a:pPr>
            <a:fld id="{8CF22D1E-EF90-43AE-8A74-E8F1D77E835D}" type="slidenum">
              <a:rPr lang="es-ES" smtClean="0"/>
              <a:pPr>
                <a:defRPr/>
              </a:pPr>
              <a:t>7</a:t>
            </a:fld>
            <a:endParaRPr lang="es-ES" dirty="0"/>
          </a:p>
        </p:txBody>
      </p:sp>
    </p:spTree>
    <p:extLst>
      <p:ext uri="{BB962C8B-B14F-4D97-AF65-F5344CB8AC3E}">
        <p14:creationId xmlns:p14="http://schemas.microsoft.com/office/powerpoint/2010/main" val="82423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F91BAD2-8126-426E-AAC0-3938D75372BB}" type="datetimeFigureOut">
              <a:rPr lang="es-MX"/>
              <a:pPr>
                <a:defRPr/>
              </a:pPr>
              <a:t>14/11/2014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22A0FEE-18F3-437C-9BDD-8432828CDEA5}" type="slidenum">
              <a:rPr lang="es-MX"/>
              <a:pPr>
                <a:defRPr/>
              </a:pPr>
              <a:t>‹Nº›</a:t>
            </a:fld>
            <a:endParaRPr lang="es-MX" dirty="0"/>
          </a:p>
        </p:txBody>
      </p:sp>
    </p:spTree>
    <p:extLst>
      <p:ext uri="{BB962C8B-B14F-4D97-AF65-F5344CB8AC3E}">
        <p14:creationId xmlns:p14="http://schemas.microsoft.com/office/powerpoint/2010/main" val="3918618375"/>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315574B-EDF3-4653-8E84-6FE297F46F70}" type="datetimeFigureOut">
              <a:rPr lang="es-MX"/>
              <a:pPr>
                <a:defRPr/>
              </a:pPr>
              <a:t>14/11/2014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926B2A9-C2C1-4057-9C5E-4E4927F2CEF6}" type="slidenum">
              <a:rPr lang="es-MX"/>
              <a:pPr>
                <a:defRPr/>
              </a:pPr>
              <a:t>‹Nº›</a:t>
            </a:fld>
            <a:endParaRPr lang="es-MX" dirty="0"/>
          </a:p>
        </p:txBody>
      </p:sp>
    </p:spTree>
    <p:extLst>
      <p:ext uri="{BB962C8B-B14F-4D97-AF65-F5344CB8AC3E}">
        <p14:creationId xmlns:p14="http://schemas.microsoft.com/office/powerpoint/2010/main" val="101596224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7E6106E-23F6-4A15-9597-14CCEACCBC7E}" type="datetimeFigureOut">
              <a:rPr lang="es-MX"/>
              <a:pPr>
                <a:defRPr/>
              </a:pPr>
              <a:t>14/11/2014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83734EF-E674-4E79-90AB-D2BC8A183807}" type="slidenum">
              <a:rPr lang="es-MX"/>
              <a:pPr>
                <a:defRPr/>
              </a:pPr>
              <a:t>‹Nº›</a:t>
            </a:fld>
            <a:endParaRPr lang="es-MX" dirty="0"/>
          </a:p>
        </p:txBody>
      </p:sp>
    </p:spTree>
    <p:extLst>
      <p:ext uri="{BB962C8B-B14F-4D97-AF65-F5344CB8AC3E}">
        <p14:creationId xmlns:p14="http://schemas.microsoft.com/office/powerpoint/2010/main" val="27986905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C0BCFADF-EF9B-47CF-9A84-D872396C3937}" type="datetimeFigureOut">
              <a:rPr lang="es-MX"/>
              <a:pPr>
                <a:defRPr/>
              </a:pPr>
              <a:t>14/11/2014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16B9106-D787-476B-8CB3-3B8BE9ACF554}" type="slidenum">
              <a:rPr lang="es-MX"/>
              <a:pPr>
                <a:defRPr/>
              </a:pPr>
              <a:t>‹Nº›</a:t>
            </a:fld>
            <a:endParaRPr lang="es-MX" dirty="0"/>
          </a:p>
        </p:txBody>
      </p:sp>
    </p:spTree>
    <p:extLst>
      <p:ext uri="{BB962C8B-B14F-4D97-AF65-F5344CB8AC3E}">
        <p14:creationId xmlns:p14="http://schemas.microsoft.com/office/powerpoint/2010/main" val="1893516657"/>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08DE222-427F-423E-B817-A2E449774EFF}" type="datetimeFigureOut">
              <a:rPr lang="es-MX"/>
              <a:pPr>
                <a:defRPr/>
              </a:pPr>
              <a:t>14/11/2014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BF63D4E-C6EF-49CC-8705-906984CA8E7A}" type="slidenum">
              <a:rPr lang="es-MX"/>
              <a:pPr>
                <a:defRPr/>
              </a:pPr>
              <a:t>‹Nº›</a:t>
            </a:fld>
            <a:endParaRPr lang="es-MX" dirty="0"/>
          </a:p>
        </p:txBody>
      </p:sp>
    </p:spTree>
    <p:extLst>
      <p:ext uri="{BB962C8B-B14F-4D97-AF65-F5344CB8AC3E}">
        <p14:creationId xmlns:p14="http://schemas.microsoft.com/office/powerpoint/2010/main" val="187765754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6DE10F44-E3DA-4CAD-85D6-925EA419EBCE}" type="datetimeFigureOut">
              <a:rPr lang="es-MX"/>
              <a:pPr>
                <a:defRPr/>
              </a:pPr>
              <a:t>14/11/2014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EDC1540-6171-40C6-975B-BC00D1F23F20}" type="slidenum">
              <a:rPr lang="es-MX"/>
              <a:pPr>
                <a:defRPr/>
              </a:pPr>
              <a:t>‹Nº›</a:t>
            </a:fld>
            <a:endParaRPr lang="es-MX" dirty="0"/>
          </a:p>
        </p:txBody>
      </p:sp>
    </p:spTree>
    <p:extLst>
      <p:ext uri="{BB962C8B-B14F-4D97-AF65-F5344CB8AC3E}">
        <p14:creationId xmlns:p14="http://schemas.microsoft.com/office/powerpoint/2010/main" val="105231666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21A9FB0-D015-48E6-B1DC-E9A622BC0E4B}" type="datetimeFigureOut">
              <a:rPr lang="es-MX"/>
              <a:pPr>
                <a:defRPr/>
              </a:pPr>
              <a:t>14/11/2014</a:t>
            </a:fld>
            <a:endParaRPr lang="es-MX" dirty="0"/>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5D371154-AE5A-4CC2-AA29-1C8A867D40FC}" type="slidenum">
              <a:rPr lang="es-MX"/>
              <a:pPr>
                <a:defRPr/>
              </a:pPr>
              <a:t>‹Nº›</a:t>
            </a:fld>
            <a:endParaRPr lang="es-MX" dirty="0"/>
          </a:p>
        </p:txBody>
      </p:sp>
    </p:spTree>
    <p:extLst>
      <p:ext uri="{BB962C8B-B14F-4D97-AF65-F5344CB8AC3E}">
        <p14:creationId xmlns:p14="http://schemas.microsoft.com/office/powerpoint/2010/main" val="126712923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469A238-ECF1-4CEC-A734-068A0409F763}" type="datetimeFigureOut">
              <a:rPr lang="es-MX"/>
              <a:pPr>
                <a:defRPr/>
              </a:pPr>
              <a:t>14/11/2014</a:t>
            </a:fld>
            <a:endParaRPr lang="es-MX" dirty="0"/>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00F4020-4EB0-4B6F-B483-706F9A35AA0D}" type="slidenum">
              <a:rPr lang="es-MX"/>
              <a:pPr>
                <a:defRPr/>
              </a:pPr>
              <a:t>‹Nº›</a:t>
            </a:fld>
            <a:endParaRPr lang="es-MX" dirty="0"/>
          </a:p>
        </p:txBody>
      </p:sp>
    </p:spTree>
    <p:extLst>
      <p:ext uri="{BB962C8B-B14F-4D97-AF65-F5344CB8AC3E}">
        <p14:creationId xmlns:p14="http://schemas.microsoft.com/office/powerpoint/2010/main" val="358830276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70DBDFDB-BC1C-420D-825F-9D442B96D1CA}" type="datetimeFigureOut">
              <a:rPr lang="es-MX"/>
              <a:pPr>
                <a:defRPr/>
              </a:pPr>
              <a:t>14/11/2014</a:t>
            </a:fld>
            <a:endParaRPr lang="es-MX" dirty="0"/>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412CC7FE-C1E9-45B5-8B96-EF7C8CD6797B}" type="slidenum">
              <a:rPr lang="es-MX"/>
              <a:pPr>
                <a:defRPr/>
              </a:pPr>
              <a:t>‹Nº›</a:t>
            </a:fld>
            <a:endParaRPr lang="es-MX" dirty="0"/>
          </a:p>
        </p:txBody>
      </p:sp>
    </p:spTree>
    <p:extLst>
      <p:ext uri="{BB962C8B-B14F-4D97-AF65-F5344CB8AC3E}">
        <p14:creationId xmlns:p14="http://schemas.microsoft.com/office/powerpoint/2010/main" val="243558212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F944C15-C512-445C-A280-A3092F2A3CBF}" type="datetimeFigureOut">
              <a:rPr lang="es-MX"/>
              <a:pPr>
                <a:defRPr/>
              </a:pPr>
              <a:t>14/11/2014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95850A9-4827-45E3-B8E6-6A63AACF581F}" type="slidenum">
              <a:rPr lang="es-MX"/>
              <a:pPr>
                <a:defRPr/>
              </a:pPr>
              <a:t>‹Nº›</a:t>
            </a:fld>
            <a:endParaRPr lang="es-MX" dirty="0"/>
          </a:p>
        </p:txBody>
      </p:sp>
    </p:spTree>
    <p:extLst>
      <p:ext uri="{BB962C8B-B14F-4D97-AF65-F5344CB8AC3E}">
        <p14:creationId xmlns:p14="http://schemas.microsoft.com/office/powerpoint/2010/main" val="262758704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574A55E-854A-4A00-9377-9DE1F4825A43}" type="datetimeFigureOut">
              <a:rPr lang="es-MX"/>
              <a:pPr>
                <a:defRPr/>
              </a:pPr>
              <a:t>14/11/2014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6BD5F5E-DE5E-416B-AF78-D2C613F804A7}" type="slidenum">
              <a:rPr lang="es-MX"/>
              <a:pPr>
                <a:defRPr/>
              </a:pPr>
              <a:t>‹Nº›</a:t>
            </a:fld>
            <a:endParaRPr lang="es-MX" dirty="0"/>
          </a:p>
        </p:txBody>
      </p:sp>
    </p:spTree>
    <p:extLst>
      <p:ext uri="{BB962C8B-B14F-4D97-AF65-F5344CB8AC3E}">
        <p14:creationId xmlns:p14="http://schemas.microsoft.com/office/powerpoint/2010/main" val="9495492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3 Imagen"/>
          <p:cNvPicPr>
            <a:picLocks noChangeAspect="1"/>
          </p:cNvPicPr>
          <p:nvPr userDrawn="1"/>
        </p:nvPicPr>
        <p:blipFill rotWithShape="1">
          <a:blip r:embed="rId13" cstate="print">
            <a:grayscl/>
            <a:extLst>
              <a:ext uri="{28A0092B-C50C-407E-A947-70E740481C1C}">
                <a14:useLocalDpi xmlns:a14="http://schemas.microsoft.com/office/drawing/2010/main" val="0"/>
              </a:ext>
            </a:extLst>
          </a:blip>
          <a:srcRect t="15723"/>
          <a:stretch/>
        </p:blipFill>
        <p:spPr>
          <a:xfrm>
            <a:off x="163285" y="1078302"/>
            <a:ext cx="8817429" cy="5779698"/>
          </a:xfrm>
          <a:prstGeom prst="rect">
            <a:avLst/>
          </a:prstGeom>
        </p:spPr>
      </p:pic>
      <p:pic>
        <p:nvPicPr>
          <p:cNvPr id="5" name="4 Imagen"/>
          <p:cNvPicPr>
            <a:picLocks noChangeAspect="1"/>
          </p:cNvPicPr>
          <p:nvPr userDrawn="1"/>
        </p:nvPicPr>
        <p:blipFill rotWithShape="1">
          <a:blip r:embed="rId14" cstate="print">
            <a:grayscl/>
            <a:extLst>
              <a:ext uri="{BEBA8EAE-BF5A-486C-A8C5-ECC9F3942E4B}">
                <a14:imgProps xmlns:a14="http://schemas.microsoft.com/office/drawing/2010/main">
                  <a14:imgLayer r:embed="rId15">
                    <a14:imgEffect>
                      <a14:brightnessContrast bright="20000" contrast="20000"/>
                    </a14:imgEffect>
                  </a14:imgLayer>
                </a14:imgProps>
              </a:ext>
              <a:ext uri="{28A0092B-C50C-407E-A947-70E740481C1C}">
                <a14:useLocalDpi xmlns:a14="http://schemas.microsoft.com/office/drawing/2010/main" val="0"/>
              </a:ext>
            </a:extLst>
          </a:blip>
          <a:srcRect b="84277"/>
          <a:stretch/>
        </p:blipFill>
        <p:spPr>
          <a:xfrm>
            <a:off x="163285" y="0"/>
            <a:ext cx="8817429" cy="1078302"/>
          </a:xfrm>
          <a:prstGeom prst="rect">
            <a:avLst/>
          </a:prstGeom>
          <a:noFill/>
          <a:ln>
            <a:noFill/>
          </a:ln>
        </p:spPr>
      </p:pic>
      <p:pic>
        <p:nvPicPr>
          <p:cNvPr id="11" name="Picture 2" descr="C:\Users\carevalo\Desktop\diseño\vectores\cace\logotipocacenaranjapng.png"/>
          <p:cNvPicPr>
            <a:picLocks noChangeAspect="1" noChangeArrowheads="1"/>
          </p:cNvPicPr>
          <p:nvPr userDrawn="1"/>
        </p:nvPicPr>
        <p:blipFill>
          <a:blip r:embed="rId16" cstate="print">
            <a:biLevel thresh="75000"/>
            <a:extLst>
              <a:ext uri="{28A0092B-C50C-407E-A947-70E740481C1C}">
                <a14:useLocalDpi xmlns:a14="http://schemas.microsoft.com/office/drawing/2010/main" val="0"/>
              </a:ext>
            </a:extLst>
          </a:blip>
          <a:srcRect/>
          <a:stretch>
            <a:fillRect/>
          </a:stretch>
        </p:blipFill>
        <p:spPr bwMode="auto">
          <a:xfrm>
            <a:off x="6037078" y="6429415"/>
            <a:ext cx="2952328" cy="42858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ransition>
    <p:wipe dir="r"/>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rotWithShape="1">
          <a:blip r:embed="rId2" cstate="print">
            <a:extLst>
              <a:ext uri="{28A0092B-C50C-407E-A947-70E740481C1C}">
                <a14:useLocalDpi xmlns:a14="http://schemas.microsoft.com/office/drawing/2010/main" val="0"/>
              </a:ext>
            </a:extLst>
          </a:blip>
          <a:srcRect l="1000"/>
          <a:stretch/>
        </p:blipFill>
        <p:spPr>
          <a:xfrm>
            <a:off x="0" y="0"/>
            <a:ext cx="9467527" cy="6858000"/>
          </a:xfrm>
          <a:prstGeom prst="rect">
            <a:avLst/>
          </a:prstGeom>
        </p:spPr>
      </p:pic>
      <p:sp>
        <p:nvSpPr>
          <p:cNvPr id="11" name="10 CuadroTexto"/>
          <p:cNvSpPr txBox="1"/>
          <p:nvPr/>
        </p:nvSpPr>
        <p:spPr>
          <a:xfrm>
            <a:off x="7308304" y="6073170"/>
            <a:ext cx="1835696" cy="784830"/>
          </a:xfrm>
          <a:prstGeom prst="rect">
            <a:avLst/>
          </a:prstGeom>
          <a:noFill/>
        </p:spPr>
        <p:txBody>
          <a:bodyPr wrap="square" rtlCol="0">
            <a:spAutoFit/>
          </a:bodyPr>
          <a:lstStyle/>
          <a:p>
            <a:pPr algn="ctr"/>
            <a:r>
              <a:rPr lang="es-MX" sz="4500" dirty="0" smtClean="0">
                <a:solidFill>
                  <a:schemeClr val="tx1">
                    <a:alpha val="90000"/>
                  </a:schemeClr>
                </a:solidFill>
                <a:effectLst>
                  <a:outerShdw blurRad="38100" dist="38100" dir="2700000" algn="tl">
                    <a:srgbClr val="000000">
                      <a:alpha val="43137"/>
                    </a:srgbClr>
                  </a:outerShdw>
                </a:effectLst>
                <a:latin typeface="Arial" pitchFamily="34" charset="0"/>
                <a:cs typeface="Arial" pitchFamily="34" charset="0"/>
              </a:rPr>
              <a:t>2014 </a:t>
            </a:r>
            <a:endParaRPr lang="es-MX" sz="4500" dirty="0">
              <a:solidFill>
                <a:schemeClr val="tx1">
                  <a:alpha val="90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14" name="13 CuadroTexto"/>
          <p:cNvSpPr txBox="1"/>
          <p:nvPr/>
        </p:nvSpPr>
        <p:spPr>
          <a:xfrm>
            <a:off x="2803048" y="994857"/>
            <a:ext cx="6264696" cy="5078313"/>
          </a:xfrm>
          <a:prstGeom prst="rect">
            <a:avLst/>
          </a:prstGeom>
          <a:noFill/>
          <a:ln>
            <a:noFill/>
          </a:ln>
          <a:scene3d>
            <a:camera prst="orthographicFront"/>
            <a:lightRig rig="threePt" dir="t"/>
          </a:scene3d>
          <a:sp3d>
            <a:bevelT prst="angle"/>
          </a:sp3d>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eaLnBrk="1" hangingPunct="1"/>
            <a:r>
              <a:rPr lang="es-MX" sz="3600" b="1" dirty="0">
                <a:solidFill>
                  <a:srgbClr val="00B050"/>
                </a:solidFill>
                <a:latin typeface="Arial" pitchFamily="34" charset="0"/>
                <a:cs typeface="Arial" pitchFamily="34" charset="0"/>
              </a:rPr>
              <a:t>Consejo de Armonización Contable del Estado de Chiapas (CACE</a:t>
            </a:r>
            <a:r>
              <a:rPr lang="es-MX" sz="3600" b="1" dirty="0" smtClean="0">
                <a:solidFill>
                  <a:srgbClr val="00B050"/>
                </a:solidFill>
                <a:latin typeface="Arial" pitchFamily="34" charset="0"/>
                <a:cs typeface="Arial" pitchFamily="34" charset="0"/>
              </a:rPr>
              <a:t>)</a:t>
            </a:r>
          </a:p>
          <a:p>
            <a:pPr algn="ctr" eaLnBrk="1" hangingPunct="1"/>
            <a:endParaRPr lang="es-MX" sz="3600" b="1" dirty="0" smtClean="0">
              <a:solidFill>
                <a:srgbClr val="FF0000"/>
              </a:solidFill>
              <a:latin typeface="Arial" pitchFamily="34" charset="0"/>
              <a:cs typeface="Arial" pitchFamily="34" charset="0"/>
            </a:endParaRPr>
          </a:p>
          <a:p>
            <a:pPr algn="ctr" eaLnBrk="1" hangingPunct="1"/>
            <a:endParaRPr lang="es-MX" sz="3600" b="1" dirty="0">
              <a:solidFill>
                <a:srgbClr val="FF0000"/>
              </a:solidFill>
              <a:latin typeface="Arial" pitchFamily="34" charset="0"/>
              <a:cs typeface="Arial" pitchFamily="34" charset="0"/>
            </a:endParaRPr>
          </a:p>
          <a:p>
            <a:pPr algn="ctr" eaLnBrk="1" hangingPunct="1"/>
            <a:endParaRPr lang="es-MX" sz="3600" b="1" dirty="0">
              <a:solidFill>
                <a:srgbClr val="FF0000"/>
              </a:solidFill>
              <a:latin typeface="Arial" pitchFamily="34" charset="0"/>
              <a:cs typeface="Arial" pitchFamily="34" charset="0"/>
            </a:endParaRPr>
          </a:p>
          <a:p>
            <a:pPr algn="ctr" eaLnBrk="1" hangingPunct="1"/>
            <a:endParaRPr lang="es-MX" sz="1800" b="1" dirty="0">
              <a:solidFill>
                <a:srgbClr val="FF0000"/>
              </a:solidFill>
              <a:latin typeface="Arial" pitchFamily="34" charset="0"/>
              <a:cs typeface="Arial" pitchFamily="34" charset="0"/>
            </a:endParaRPr>
          </a:p>
          <a:p>
            <a:pPr algn="r" eaLnBrk="1" hangingPunct="1"/>
            <a:r>
              <a:rPr lang="es-MX" sz="3600" b="1" dirty="0">
                <a:solidFill>
                  <a:srgbClr val="00B050"/>
                </a:solidFill>
                <a:latin typeface="Arial" pitchFamily="34" charset="0"/>
                <a:cs typeface="Arial" pitchFamily="34" charset="0"/>
              </a:rPr>
              <a:t>2</a:t>
            </a:r>
            <a:r>
              <a:rPr lang="es-MX" sz="3600" b="1" dirty="0" smtClean="0">
                <a:solidFill>
                  <a:srgbClr val="00B050"/>
                </a:solidFill>
                <a:latin typeface="Arial" pitchFamily="34" charset="0"/>
                <a:cs typeface="Arial" pitchFamily="34" charset="0"/>
              </a:rPr>
              <a:t>ª </a:t>
            </a:r>
            <a:r>
              <a:rPr lang="es-MX" sz="3600" b="1" dirty="0">
                <a:solidFill>
                  <a:srgbClr val="00B050"/>
                </a:solidFill>
                <a:latin typeface="Arial" pitchFamily="34" charset="0"/>
                <a:cs typeface="Arial" pitchFamily="34" charset="0"/>
              </a:rPr>
              <a:t>Reunión </a:t>
            </a:r>
            <a:r>
              <a:rPr lang="es-MX" sz="3600" b="1" dirty="0" smtClean="0">
                <a:solidFill>
                  <a:srgbClr val="00B050"/>
                </a:solidFill>
                <a:latin typeface="Arial" pitchFamily="34" charset="0"/>
                <a:cs typeface="Arial" pitchFamily="34" charset="0"/>
              </a:rPr>
              <a:t>Ordinaria</a:t>
            </a:r>
          </a:p>
          <a:p>
            <a:pPr algn="r" eaLnBrk="1" hangingPunct="1"/>
            <a:endParaRPr lang="es-MX" sz="1400" b="1" dirty="0" smtClean="0">
              <a:solidFill>
                <a:srgbClr val="FF0000"/>
              </a:solidFill>
              <a:latin typeface="Arial" pitchFamily="34" charset="0"/>
              <a:cs typeface="Arial" pitchFamily="34" charset="0"/>
            </a:endParaRPr>
          </a:p>
          <a:p>
            <a:pPr algn="r" eaLnBrk="1" hangingPunct="1"/>
            <a:r>
              <a:rPr lang="es-MX" sz="1400" b="1" dirty="0">
                <a:solidFill>
                  <a:schemeClr val="tx1"/>
                </a:solidFill>
                <a:latin typeface="Arial" pitchFamily="34" charset="0"/>
                <a:cs typeface="Arial" pitchFamily="34" charset="0"/>
              </a:rPr>
              <a:t>Tuxtla Gutiérrez, Chiapas. </a:t>
            </a:r>
          </a:p>
          <a:p>
            <a:pPr algn="r" eaLnBrk="1" hangingPunct="1"/>
            <a:r>
              <a:rPr lang="es-MX" sz="1400" b="1" dirty="0" smtClean="0">
                <a:solidFill>
                  <a:schemeClr val="tx1"/>
                </a:solidFill>
                <a:latin typeface="Arial" pitchFamily="34" charset="0"/>
                <a:cs typeface="Arial" pitchFamily="34" charset="0"/>
              </a:rPr>
              <a:t>Noviembre  14 </a:t>
            </a:r>
            <a:endParaRPr lang="es-MX" sz="3600" b="1" dirty="0">
              <a:solidFill>
                <a:srgbClr val="FF0000"/>
              </a:solidFill>
              <a:latin typeface="Arial" pitchFamily="34" charset="0"/>
              <a:cs typeface="Arial" pitchFamily="34" charset="0"/>
            </a:endParaRPr>
          </a:p>
        </p:txBody>
      </p:sp>
      <p:sp>
        <p:nvSpPr>
          <p:cNvPr id="13" name="Freeform 44"/>
          <p:cNvSpPr>
            <a:spLocks/>
          </p:cNvSpPr>
          <p:nvPr/>
        </p:nvSpPr>
        <p:spPr bwMode="auto">
          <a:xfrm>
            <a:off x="467544" y="3717031"/>
            <a:ext cx="2232249" cy="2127883"/>
          </a:xfrm>
          <a:custGeom>
            <a:avLst/>
            <a:gdLst/>
            <a:ahLst/>
            <a:cxnLst>
              <a:cxn ang="0">
                <a:pos x="485" y="146"/>
              </a:cxn>
              <a:cxn ang="0">
                <a:pos x="515" y="170"/>
              </a:cxn>
              <a:cxn ang="0">
                <a:pos x="540" y="194"/>
              </a:cxn>
              <a:cxn ang="0">
                <a:pos x="552" y="194"/>
              </a:cxn>
              <a:cxn ang="0">
                <a:pos x="558" y="201"/>
              </a:cxn>
              <a:cxn ang="0">
                <a:pos x="582" y="213"/>
              </a:cxn>
              <a:cxn ang="0">
                <a:pos x="612" y="237"/>
              </a:cxn>
              <a:cxn ang="0">
                <a:pos x="612" y="249"/>
              </a:cxn>
              <a:cxn ang="0">
                <a:pos x="619" y="261"/>
              </a:cxn>
              <a:cxn ang="0">
                <a:pos x="631" y="267"/>
              </a:cxn>
              <a:cxn ang="0">
                <a:pos x="643" y="279"/>
              </a:cxn>
              <a:cxn ang="0">
                <a:pos x="661" y="285"/>
              </a:cxn>
              <a:cxn ang="0">
                <a:pos x="655" y="292"/>
              </a:cxn>
              <a:cxn ang="0">
                <a:pos x="649" y="310"/>
              </a:cxn>
              <a:cxn ang="0">
                <a:pos x="649" y="322"/>
              </a:cxn>
              <a:cxn ang="0">
                <a:pos x="649" y="334"/>
              </a:cxn>
              <a:cxn ang="0">
                <a:pos x="424" y="340"/>
              </a:cxn>
              <a:cxn ang="0">
                <a:pos x="364" y="516"/>
              </a:cxn>
              <a:cxn ang="0">
                <a:pos x="352" y="546"/>
              </a:cxn>
              <a:cxn ang="0">
                <a:pos x="345" y="583"/>
              </a:cxn>
              <a:cxn ang="0">
                <a:pos x="333" y="607"/>
              </a:cxn>
              <a:cxn ang="0">
                <a:pos x="224" y="498"/>
              </a:cxn>
              <a:cxn ang="0">
                <a:pos x="242" y="510"/>
              </a:cxn>
              <a:cxn ang="0">
                <a:pos x="224" y="492"/>
              </a:cxn>
              <a:cxn ang="0">
                <a:pos x="200" y="480"/>
              </a:cxn>
              <a:cxn ang="0">
                <a:pos x="103" y="395"/>
              </a:cxn>
              <a:cxn ang="0">
                <a:pos x="36" y="346"/>
              </a:cxn>
              <a:cxn ang="0">
                <a:pos x="48" y="346"/>
              </a:cxn>
              <a:cxn ang="0">
                <a:pos x="12" y="328"/>
              </a:cxn>
              <a:cxn ang="0">
                <a:pos x="18" y="304"/>
              </a:cxn>
              <a:cxn ang="0">
                <a:pos x="18" y="237"/>
              </a:cxn>
              <a:cxn ang="0">
                <a:pos x="42" y="194"/>
              </a:cxn>
              <a:cxn ang="0">
                <a:pos x="48" y="176"/>
              </a:cxn>
              <a:cxn ang="0">
                <a:pos x="91" y="122"/>
              </a:cxn>
              <a:cxn ang="0">
                <a:pos x="109" y="85"/>
              </a:cxn>
              <a:cxn ang="0">
                <a:pos x="145" y="6"/>
              </a:cxn>
              <a:cxn ang="0">
                <a:pos x="176" y="12"/>
              </a:cxn>
              <a:cxn ang="0">
                <a:pos x="194" y="49"/>
              </a:cxn>
              <a:cxn ang="0">
                <a:pos x="218" y="85"/>
              </a:cxn>
              <a:cxn ang="0">
                <a:pos x="242" y="116"/>
              </a:cxn>
              <a:cxn ang="0">
                <a:pos x="309" y="49"/>
              </a:cxn>
              <a:cxn ang="0">
                <a:pos x="364" y="37"/>
              </a:cxn>
              <a:cxn ang="0">
                <a:pos x="376" y="19"/>
              </a:cxn>
              <a:cxn ang="0">
                <a:pos x="382" y="25"/>
              </a:cxn>
              <a:cxn ang="0">
                <a:pos x="406" y="19"/>
              </a:cxn>
              <a:cxn ang="0">
                <a:pos x="412" y="43"/>
              </a:cxn>
              <a:cxn ang="0">
                <a:pos x="424" y="49"/>
              </a:cxn>
              <a:cxn ang="0">
                <a:pos x="430" y="85"/>
              </a:cxn>
              <a:cxn ang="0">
                <a:pos x="461" y="103"/>
              </a:cxn>
              <a:cxn ang="0">
                <a:pos x="479" y="122"/>
              </a:cxn>
            </a:cxnLst>
            <a:rect l="0" t="0" r="r" b="b"/>
            <a:pathLst>
              <a:path w="661" h="607">
                <a:moveTo>
                  <a:pt x="473" y="134"/>
                </a:moveTo>
                <a:lnTo>
                  <a:pt x="485" y="146"/>
                </a:lnTo>
                <a:lnTo>
                  <a:pt x="503" y="146"/>
                </a:lnTo>
                <a:lnTo>
                  <a:pt x="515" y="170"/>
                </a:lnTo>
                <a:lnTo>
                  <a:pt x="528" y="176"/>
                </a:lnTo>
                <a:lnTo>
                  <a:pt x="540" y="194"/>
                </a:lnTo>
                <a:lnTo>
                  <a:pt x="552" y="201"/>
                </a:lnTo>
                <a:lnTo>
                  <a:pt x="552" y="194"/>
                </a:lnTo>
                <a:lnTo>
                  <a:pt x="558" y="194"/>
                </a:lnTo>
                <a:lnTo>
                  <a:pt x="558" y="201"/>
                </a:lnTo>
                <a:lnTo>
                  <a:pt x="564" y="207"/>
                </a:lnTo>
                <a:lnTo>
                  <a:pt x="582" y="213"/>
                </a:lnTo>
                <a:lnTo>
                  <a:pt x="600" y="225"/>
                </a:lnTo>
                <a:lnTo>
                  <a:pt x="612" y="237"/>
                </a:lnTo>
                <a:lnTo>
                  <a:pt x="606" y="249"/>
                </a:lnTo>
                <a:lnTo>
                  <a:pt x="612" y="249"/>
                </a:lnTo>
                <a:lnTo>
                  <a:pt x="612" y="261"/>
                </a:lnTo>
                <a:lnTo>
                  <a:pt x="619" y="261"/>
                </a:lnTo>
                <a:lnTo>
                  <a:pt x="612" y="267"/>
                </a:lnTo>
                <a:lnTo>
                  <a:pt x="631" y="267"/>
                </a:lnTo>
                <a:lnTo>
                  <a:pt x="643" y="273"/>
                </a:lnTo>
                <a:lnTo>
                  <a:pt x="643" y="279"/>
                </a:lnTo>
                <a:lnTo>
                  <a:pt x="655" y="279"/>
                </a:lnTo>
                <a:lnTo>
                  <a:pt x="661" y="285"/>
                </a:lnTo>
                <a:lnTo>
                  <a:pt x="649" y="285"/>
                </a:lnTo>
                <a:lnTo>
                  <a:pt x="655" y="292"/>
                </a:lnTo>
                <a:lnTo>
                  <a:pt x="643" y="310"/>
                </a:lnTo>
                <a:lnTo>
                  <a:pt x="649" y="310"/>
                </a:lnTo>
                <a:lnTo>
                  <a:pt x="643" y="316"/>
                </a:lnTo>
                <a:lnTo>
                  <a:pt x="649" y="322"/>
                </a:lnTo>
                <a:lnTo>
                  <a:pt x="643" y="334"/>
                </a:lnTo>
                <a:lnTo>
                  <a:pt x="649" y="334"/>
                </a:lnTo>
                <a:lnTo>
                  <a:pt x="643" y="340"/>
                </a:lnTo>
                <a:lnTo>
                  <a:pt x="424" y="340"/>
                </a:lnTo>
                <a:lnTo>
                  <a:pt x="339" y="480"/>
                </a:lnTo>
                <a:lnTo>
                  <a:pt x="364" y="516"/>
                </a:lnTo>
                <a:lnTo>
                  <a:pt x="345" y="528"/>
                </a:lnTo>
                <a:lnTo>
                  <a:pt x="352" y="546"/>
                </a:lnTo>
                <a:lnTo>
                  <a:pt x="339" y="552"/>
                </a:lnTo>
                <a:lnTo>
                  <a:pt x="345" y="583"/>
                </a:lnTo>
                <a:lnTo>
                  <a:pt x="339" y="601"/>
                </a:lnTo>
                <a:lnTo>
                  <a:pt x="333" y="607"/>
                </a:lnTo>
                <a:lnTo>
                  <a:pt x="236" y="510"/>
                </a:lnTo>
                <a:lnTo>
                  <a:pt x="224" y="498"/>
                </a:lnTo>
                <a:lnTo>
                  <a:pt x="236" y="498"/>
                </a:lnTo>
                <a:lnTo>
                  <a:pt x="242" y="510"/>
                </a:lnTo>
                <a:lnTo>
                  <a:pt x="236" y="498"/>
                </a:lnTo>
                <a:lnTo>
                  <a:pt x="224" y="492"/>
                </a:lnTo>
                <a:lnTo>
                  <a:pt x="224" y="498"/>
                </a:lnTo>
                <a:lnTo>
                  <a:pt x="200" y="480"/>
                </a:lnTo>
                <a:lnTo>
                  <a:pt x="163" y="443"/>
                </a:lnTo>
                <a:lnTo>
                  <a:pt x="103" y="395"/>
                </a:lnTo>
                <a:lnTo>
                  <a:pt x="36" y="352"/>
                </a:lnTo>
                <a:lnTo>
                  <a:pt x="36" y="346"/>
                </a:lnTo>
                <a:lnTo>
                  <a:pt x="42" y="352"/>
                </a:lnTo>
                <a:lnTo>
                  <a:pt x="48" y="346"/>
                </a:lnTo>
                <a:lnTo>
                  <a:pt x="42" y="334"/>
                </a:lnTo>
                <a:lnTo>
                  <a:pt x="12" y="328"/>
                </a:lnTo>
                <a:lnTo>
                  <a:pt x="6" y="328"/>
                </a:lnTo>
                <a:lnTo>
                  <a:pt x="18" y="304"/>
                </a:lnTo>
                <a:lnTo>
                  <a:pt x="0" y="261"/>
                </a:lnTo>
                <a:lnTo>
                  <a:pt x="18" y="237"/>
                </a:lnTo>
                <a:lnTo>
                  <a:pt x="18" y="213"/>
                </a:lnTo>
                <a:lnTo>
                  <a:pt x="42" y="194"/>
                </a:lnTo>
                <a:lnTo>
                  <a:pt x="42" y="176"/>
                </a:lnTo>
                <a:lnTo>
                  <a:pt x="48" y="176"/>
                </a:lnTo>
                <a:lnTo>
                  <a:pt x="48" y="152"/>
                </a:lnTo>
                <a:lnTo>
                  <a:pt x="91" y="122"/>
                </a:lnTo>
                <a:lnTo>
                  <a:pt x="97" y="110"/>
                </a:lnTo>
                <a:lnTo>
                  <a:pt x="109" y="85"/>
                </a:lnTo>
                <a:lnTo>
                  <a:pt x="127" y="67"/>
                </a:lnTo>
                <a:lnTo>
                  <a:pt x="145" y="6"/>
                </a:lnTo>
                <a:lnTo>
                  <a:pt x="151" y="0"/>
                </a:lnTo>
                <a:lnTo>
                  <a:pt x="176" y="12"/>
                </a:lnTo>
                <a:lnTo>
                  <a:pt x="200" y="12"/>
                </a:lnTo>
                <a:lnTo>
                  <a:pt x="194" y="49"/>
                </a:lnTo>
                <a:lnTo>
                  <a:pt x="200" y="79"/>
                </a:lnTo>
                <a:lnTo>
                  <a:pt x="218" y="85"/>
                </a:lnTo>
                <a:lnTo>
                  <a:pt x="230" y="103"/>
                </a:lnTo>
                <a:lnTo>
                  <a:pt x="242" y="116"/>
                </a:lnTo>
                <a:lnTo>
                  <a:pt x="309" y="61"/>
                </a:lnTo>
                <a:lnTo>
                  <a:pt x="309" y="49"/>
                </a:lnTo>
                <a:lnTo>
                  <a:pt x="345" y="37"/>
                </a:lnTo>
                <a:lnTo>
                  <a:pt x="364" y="37"/>
                </a:lnTo>
                <a:lnTo>
                  <a:pt x="358" y="31"/>
                </a:lnTo>
                <a:lnTo>
                  <a:pt x="376" y="19"/>
                </a:lnTo>
                <a:lnTo>
                  <a:pt x="382" y="19"/>
                </a:lnTo>
                <a:lnTo>
                  <a:pt x="382" y="25"/>
                </a:lnTo>
                <a:lnTo>
                  <a:pt x="388" y="19"/>
                </a:lnTo>
                <a:lnTo>
                  <a:pt x="406" y="19"/>
                </a:lnTo>
                <a:lnTo>
                  <a:pt x="412" y="25"/>
                </a:lnTo>
                <a:lnTo>
                  <a:pt x="412" y="43"/>
                </a:lnTo>
                <a:lnTo>
                  <a:pt x="412" y="49"/>
                </a:lnTo>
                <a:lnTo>
                  <a:pt x="424" y="49"/>
                </a:lnTo>
                <a:lnTo>
                  <a:pt x="430" y="61"/>
                </a:lnTo>
                <a:lnTo>
                  <a:pt x="430" y="85"/>
                </a:lnTo>
                <a:lnTo>
                  <a:pt x="461" y="91"/>
                </a:lnTo>
                <a:lnTo>
                  <a:pt x="461" y="103"/>
                </a:lnTo>
                <a:lnTo>
                  <a:pt x="473" y="110"/>
                </a:lnTo>
                <a:lnTo>
                  <a:pt x="479" y="122"/>
                </a:lnTo>
                <a:lnTo>
                  <a:pt x="473" y="134"/>
                </a:lnTo>
                <a:close/>
              </a:path>
            </a:pathLst>
          </a:custGeom>
          <a:blipFill>
            <a:blip r:embed="rId3" cstate="print"/>
            <a:tile tx="0" ty="0" sx="100000" sy="100000" flip="none" algn="tl"/>
          </a:blipFill>
          <a:ln w="19050" cap="flat" cmpd="sng">
            <a:solidFill>
              <a:srgbClr val="00642D"/>
            </a:solidFill>
            <a:prstDash val="solid"/>
            <a:round/>
            <a:headEnd type="none" w="med" len="med"/>
            <a:tailEnd type="none" w="med" len="med"/>
          </a:ln>
          <a:effectLst>
            <a:innerShdw blurRad="241300" dist="88900">
              <a:schemeClr val="tx1"/>
            </a:innerShdw>
            <a:softEdge rad="12700"/>
          </a:effectLst>
          <a:scene3d>
            <a:camera prst="orthographicFront">
              <a:rot lat="0" lon="0" rev="0"/>
            </a:camera>
            <a:lightRig rig="threePt" dir="t"/>
          </a:scene3d>
        </p:spPr>
        <p:txBody>
          <a:bodyPr/>
          <a:lstStyle/>
          <a:p>
            <a:pPr fontAlgn="auto">
              <a:spcBef>
                <a:spcPts val="0"/>
              </a:spcBef>
              <a:spcAft>
                <a:spcPts val="0"/>
              </a:spcAft>
              <a:defRPr/>
            </a:pPr>
            <a:endParaRPr lang="es-ES" dirty="0">
              <a:latin typeface="Arial" charset="0"/>
              <a:cs typeface="Arial" pitchFamily="34" charset="0"/>
            </a:endParaRPr>
          </a:p>
        </p:txBody>
      </p:sp>
      <p:pic>
        <p:nvPicPr>
          <p:cNvPr id="6" name="5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59" y="86014"/>
            <a:ext cx="1801789" cy="1355229"/>
          </a:xfrm>
          <a:prstGeom prst="rect">
            <a:avLst/>
          </a:prstGeom>
        </p:spPr>
      </p:pic>
    </p:spTree>
    <p:extLst>
      <p:ext uri="{BB962C8B-B14F-4D97-AF65-F5344CB8AC3E}">
        <p14:creationId xmlns:p14="http://schemas.microsoft.com/office/powerpoint/2010/main" val="2994395544"/>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42189" y="1527756"/>
            <a:ext cx="8424936" cy="677108"/>
          </a:xfrm>
          <a:prstGeom prst="rect">
            <a:avLst/>
          </a:prstGeom>
          <a:noFill/>
        </p:spPr>
        <p:txBody>
          <a:bodyPr wrap="square" rtlCol="0">
            <a:spAutoFit/>
          </a:bodyPr>
          <a:lstStyle/>
          <a:p>
            <a:r>
              <a:rPr lang="es-MX" sz="2800" u="sng" dirty="0" smtClean="0"/>
              <a:t>Grupo 2. Registro y Control de Bienes e Inventarios</a:t>
            </a:r>
            <a:endParaRPr lang="es-MX" sz="2400" dirty="0" smtClean="0"/>
          </a:p>
          <a:p>
            <a:pPr algn="just"/>
            <a:endParaRPr lang="es-MX" sz="1000" dirty="0" smtClean="0"/>
          </a:p>
        </p:txBody>
      </p:sp>
      <p:sp>
        <p:nvSpPr>
          <p:cNvPr id="6" name="5 CuadroTexto"/>
          <p:cNvSpPr txBox="1">
            <a:spLocks noChangeArrowheads="1"/>
          </p:cNvSpPr>
          <p:nvPr/>
        </p:nvSpPr>
        <p:spPr bwMode="auto">
          <a:xfrm>
            <a:off x="755576" y="390436"/>
            <a:ext cx="7992888"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500" b="1" dirty="0" smtClean="0">
                <a:ln w="50800"/>
                <a:solidFill>
                  <a:srgbClr val="00B050"/>
                </a:solidFill>
              </a:rPr>
              <a:t>4. </a:t>
            </a:r>
            <a:r>
              <a:rPr lang="es-MX" sz="2500" b="1" dirty="0">
                <a:ln w="50800"/>
                <a:solidFill>
                  <a:srgbClr val="00B050"/>
                </a:solidFill>
              </a:rPr>
              <a:t>4</a:t>
            </a:r>
            <a:r>
              <a:rPr lang="es-MX" sz="2500" b="1" dirty="0" smtClean="0">
                <a:ln w="50800"/>
                <a:solidFill>
                  <a:srgbClr val="00B050"/>
                </a:solidFill>
              </a:rPr>
              <a:t>.  Grupos de Trabajo</a:t>
            </a:r>
            <a:endParaRPr lang="es-ES" sz="2500" b="1" dirty="0">
              <a:ln w="50800"/>
              <a:solidFill>
                <a:srgbClr val="00B050"/>
              </a:solidFill>
            </a:endParaRPr>
          </a:p>
        </p:txBody>
      </p:sp>
      <p:sp>
        <p:nvSpPr>
          <p:cNvPr id="5" name="7 CuadroTexto"/>
          <p:cNvSpPr txBox="1"/>
          <p:nvPr/>
        </p:nvSpPr>
        <p:spPr>
          <a:xfrm>
            <a:off x="204362" y="2124139"/>
            <a:ext cx="8796739" cy="4708981"/>
          </a:xfrm>
          <a:prstGeom prst="rect">
            <a:avLst/>
          </a:prstGeom>
          <a:noFill/>
        </p:spPr>
        <p:txBody>
          <a:bodyPr wrap="square">
            <a:spAutoFit/>
          </a:bodyPr>
          <a:lstStyle/>
          <a:p>
            <a:pPr marL="457200" indent="-457200" algn="just">
              <a:buFont typeface="+mj-lt"/>
              <a:buAutoNum type="arabicPeriod"/>
            </a:pPr>
            <a:r>
              <a:rPr lang="es-ES" sz="2000" b="1" dirty="0" smtClean="0"/>
              <a:t>Se modificó el contenido de la Ley Patrimonial y se emitió su Reglamento (a la fechas ambos instrumentos están pendientes de publicarse);</a:t>
            </a:r>
          </a:p>
          <a:p>
            <a:pPr marL="457200" indent="-457200" algn="just">
              <a:buFont typeface="+mj-lt"/>
              <a:buAutoNum type="arabicPeriod"/>
            </a:pPr>
            <a:r>
              <a:rPr lang="es-ES" sz="2000" b="1" dirty="0" smtClean="0"/>
              <a:t>Se estableció el formato mediante el cual los organismos públicos deben informar el avance del proceso de actualización de sus registros patrimoniales y contables de sus bienes muebles e inmuebles; de 83 organismos, 58 han estado informando representando el 68%; únicamente 2 concluyeron el proceso de actualización;</a:t>
            </a:r>
            <a:endParaRPr lang="es-ES" sz="2000" b="1" dirty="0"/>
          </a:p>
          <a:p>
            <a:pPr marL="457200" indent="-457200" algn="just">
              <a:buFont typeface="+mj-lt"/>
              <a:buAutoNum type="arabicPeriod"/>
            </a:pPr>
            <a:r>
              <a:rPr lang="es-ES" sz="2000" b="1" dirty="0" smtClean="0"/>
              <a:t>Se emitieron los Procedimientos para facilitar a los organismos públicos del Poder Ejecutivo del Estado, la actualización de los registros  en los sistemas de control </a:t>
            </a:r>
            <a:r>
              <a:rPr lang="es-ES" sz="2000" b="1" dirty="0"/>
              <a:t>p</a:t>
            </a:r>
            <a:r>
              <a:rPr lang="es-ES" sz="2000" b="1" dirty="0" smtClean="0"/>
              <a:t>atrimonial, conforme a la valoración de sus Inventarios;</a:t>
            </a:r>
          </a:p>
          <a:p>
            <a:pPr marL="457200" indent="-457200" algn="just">
              <a:buFont typeface="+mj-lt"/>
              <a:buAutoNum type="arabicPeriod"/>
            </a:pPr>
            <a:r>
              <a:rPr lang="es-ES" sz="2000" b="1" dirty="0" smtClean="0"/>
              <a:t>Se emitieron circulares para dar seguimiento al cumplimiento de las disposiciones emitidas por el CONAC.</a:t>
            </a:r>
            <a:endParaRPr lang="es-ES" sz="1600" b="1" dirty="0" smtClean="0"/>
          </a:p>
        </p:txBody>
      </p:sp>
      <p:sp>
        <p:nvSpPr>
          <p:cNvPr id="7" name="6 CuadroTexto"/>
          <p:cNvSpPr txBox="1">
            <a:spLocks noChangeArrowheads="1"/>
          </p:cNvSpPr>
          <p:nvPr/>
        </p:nvSpPr>
        <p:spPr bwMode="auto">
          <a:xfrm>
            <a:off x="2826555" y="1035512"/>
            <a:ext cx="3672408" cy="446276"/>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300" b="1" dirty="0" smtClean="0">
                <a:ln w="50800"/>
              </a:rPr>
              <a:t> Avance en actividades </a:t>
            </a:r>
            <a:endParaRPr lang="es-ES" sz="2300" b="1" dirty="0">
              <a:ln w="50800"/>
            </a:endParaRPr>
          </a:p>
        </p:txBody>
      </p:sp>
      <p:sp>
        <p:nvSpPr>
          <p:cNvPr id="3" name="2 Flecha derecha">
            <a:hlinkClick r:id="rId2" action="ppaction://hlinksldjump"/>
          </p:cNvPr>
          <p:cNvSpPr/>
          <p:nvPr/>
        </p:nvSpPr>
        <p:spPr>
          <a:xfrm>
            <a:off x="2538523" y="4653136"/>
            <a:ext cx="449301" cy="288032"/>
          </a:xfrm>
          <a:prstGeom prst="righ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99FF99"/>
              </a:solidFill>
            </a:endParaRPr>
          </a:p>
        </p:txBody>
      </p:sp>
    </p:spTree>
    <p:extLst>
      <p:ext uri="{BB962C8B-B14F-4D97-AF65-F5344CB8AC3E}">
        <p14:creationId xmlns:p14="http://schemas.microsoft.com/office/powerpoint/2010/main" val="157127789"/>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5 CuadroTexto"/>
          <p:cNvSpPr txBox="1">
            <a:spLocks noChangeArrowheads="1"/>
          </p:cNvSpPr>
          <p:nvPr/>
        </p:nvSpPr>
        <p:spPr bwMode="auto">
          <a:xfrm>
            <a:off x="755576" y="390436"/>
            <a:ext cx="7992888"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500" b="1" dirty="0" smtClean="0">
                <a:ln w="50800"/>
                <a:solidFill>
                  <a:srgbClr val="00B050"/>
                </a:solidFill>
              </a:rPr>
              <a:t>4. </a:t>
            </a:r>
            <a:r>
              <a:rPr lang="es-MX" sz="2500" b="1" dirty="0">
                <a:ln w="50800"/>
                <a:solidFill>
                  <a:srgbClr val="00B050"/>
                </a:solidFill>
              </a:rPr>
              <a:t>4</a:t>
            </a:r>
            <a:r>
              <a:rPr lang="es-MX" sz="2500" b="1" dirty="0" smtClean="0">
                <a:ln w="50800"/>
                <a:solidFill>
                  <a:srgbClr val="00B050"/>
                </a:solidFill>
              </a:rPr>
              <a:t>.  Grupos de Trabajo</a:t>
            </a:r>
            <a:endParaRPr lang="es-ES" sz="2500" b="1" dirty="0">
              <a:ln w="50800"/>
              <a:solidFill>
                <a:srgbClr val="00B050"/>
              </a:solidFill>
            </a:endParaRPr>
          </a:p>
        </p:txBody>
      </p:sp>
      <p:sp>
        <p:nvSpPr>
          <p:cNvPr id="7" name="6 CuadroTexto"/>
          <p:cNvSpPr txBox="1">
            <a:spLocks noChangeArrowheads="1"/>
          </p:cNvSpPr>
          <p:nvPr/>
        </p:nvSpPr>
        <p:spPr bwMode="auto">
          <a:xfrm>
            <a:off x="-36512" y="997502"/>
            <a:ext cx="8999984" cy="335465"/>
          </a:xfrm>
          <a:prstGeom prst="rect">
            <a:avLst/>
          </a:prstGeom>
          <a:noFill/>
          <a:ln w="9525">
            <a:noFill/>
            <a:miter lim="800000"/>
            <a:headEnd/>
            <a:tailEnd/>
          </a:ln>
          <a:effectLst/>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lnSpc>
                <a:spcPts val="2280"/>
              </a:lnSpc>
            </a:pPr>
            <a:r>
              <a:rPr lang="es-MX" sz="1900" b="1" dirty="0" smtClean="0">
                <a:ln w="50800"/>
              </a:rPr>
              <a:t> Organismos incumplidos en el </a:t>
            </a:r>
            <a:r>
              <a:rPr lang="es-MX" sz="1900" b="1" dirty="0">
                <a:ln w="50800"/>
              </a:rPr>
              <a:t>Registro y Control de Bienes e </a:t>
            </a:r>
            <a:r>
              <a:rPr lang="es-MX" sz="1900" b="1" dirty="0" smtClean="0">
                <a:ln w="50800"/>
              </a:rPr>
              <a:t>Inventarios</a:t>
            </a:r>
            <a:endParaRPr lang="es-ES" sz="1900" b="1" dirty="0">
              <a:ln w="50800"/>
            </a:endParaRPr>
          </a:p>
        </p:txBody>
      </p:sp>
      <p:graphicFrame>
        <p:nvGraphicFramePr>
          <p:cNvPr id="3" name="2 Tabla"/>
          <p:cNvGraphicFramePr>
            <a:graphicFrameLocks noGrp="1"/>
          </p:cNvGraphicFramePr>
          <p:nvPr>
            <p:extLst>
              <p:ext uri="{D42A27DB-BD31-4B8C-83A1-F6EECF244321}">
                <p14:modId xmlns:p14="http://schemas.microsoft.com/office/powerpoint/2010/main" val="2357945456"/>
              </p:ext>
            </p:extLst>
          </p:nvPr>
        </p:nvGraphicFramePr>
        <p:xfrm>
          <a:off x="98177" y="1484784"/>
          <a:ext cx="8938319" cy="5212212"/>
        </p:xfrm>
        <a:graphic>
          <a:graphicData uri="http://schemas.openxmlformats.org/drawingml/2006/table">
            <a:tbl>
              <a:tblPr/>
              <a:tblGrid>
                <a:gridCol w="547105"/>
                <a:gridCol w="2434614"/>
                <a:gridCol w="547105"/>
                <a:gridCol w="2427776"/>
                <a:gridCol w="547105"/>
                <a:gridCol w="2434614"/>
              </a:tblGrid>
              <a:tr h="261486">
                <a:tc>
                  <a:txBody>
                    <a:bodyPr/>
                    <a:lstStyle/>
                    <a:p>
                      <a:pPr algn="ctr" fontAlgn="t"/>
                      <a:r>
                        <a:rPr lang="es-MX" sz="1400" b="1" i="0" u="none" strike="noStrike" dirty="0" err="1">
                          <a:solidFill>
                            <a:srgbClr val="000000"/>
                          </a:solidFill>
                          <a:effectLst/>
                          <a:latin typeface="Calibri"/>
                        </a:rPr>
                        <a:t>Num</a:t>
                      </a:r>
                      <a:r>
                        <a:rPr lang="es-MX" sz="1400" b="1" i="0" u="none" strike="noStrike" dirty="0">
                          <a:solidFill>
                            <a:srgbClr val="000000"/>
                          </a:solidFill>
                          <a:effectLst/>
                          <a:latin typeface="Calibri"/>
                        </a:rPr>
                        <a:t>.</a:t>
                      </a:r>
                    </a:p>
                  </a:txBody>
                  <a:tcPr marL="6298" marR="6298" marT="6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t"/>
                      <a:r>
                        <a:rPr lang="es-MX" sz="1400" b="1" i="0" u="none" strike="noStrike">
                          <a:solidFill>
                            <a:srgbClr val="000000"/>
                          </a:solidFill>
                          <a:effectLst/>
                          <a:latin typeface="Calibri"/>
                        </a:rPr>
                        <a:t>Organismo Público</a:t>
                      </a:r>
                    </a:p>
                  </a:txBody>
                  <a:tcPr marL="6298" marR="6298" marT="6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t"/>
                      <a:r>
                        <a:rPr lang="es-MX" sz="1400" b="1" i="0" u="none" strike="noStrike">
                          <a:solidFill>
                            <a:srgbClr val="000000"/>
                          </a:solidFill>
                          <a:effectLst/>
                          <a:latin typeface="Calibri"/>
                        </a:rPr>
                        <a:t>Num.</a:t>
                      </a:r>
                    </a:p>
                  </a:txBody>
                  <a:tcPr marL="6298" marR="6298" marT="6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t"/>
                      <a:r>
                        <a:rPr lang="es-MX" sz="1400" b="1" i="0" u="none" strike="noStrike">
                          <a:solidFill>
                            <a:srgbClr val="000000"/>
                          </a:solidFill>
                          <a:effectLst/>
                          <a:latin typeface="Calibri"/>
                        </a:rPr>
                        <a:t>Organismo Público</a:t>
                      </a:r>
                    </a:p>
                  </a:txBody>
                  <a:tcPr marL="6298" marR="6298" marT="6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t"/>
                      <a:r>
                        <a:rPr lang="es-MX" sz="1400" b="1" i="0" u="none" strike="noStrike">
                          <a:solidFill>
                            <a:srgbClr val="000000"/>
                          </a:solidFill>
                          <a:effectLst/>
                          <a:latin typeface="Calibri"/>
                        </a:rPr>
                        <a:t>Num.</a:t>
                      </a:r>
                    </a:p>
                  </a:txBody>
                  <a:tcPr marL="6298" marR="6298" marT="6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t"/>
                      <a:r>
                        <a:rPr lang="es-MX" sz="1400" b="1" i="0" u="none" strike="noStrike">
                          <a:solidFill>
                            <a:srgbClr val="000000"/>
                          </a:solidFill>
                          <a:effectLst/>
                          <a:latin typeface="Calibri"/>
                        </a:rPr>
                        <a:t>Organismo Público</a:t>
                      </a:r>
                    </a:p>
                  </a:txBody>
                  <a:tcPr marL="6298" marR="6298" marT="6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r>
              <a:tr h="572442">
                <a:tc>
                  <a:txBody>
                    <a:bodyPr/>
                    <a:lstStyle/>
                    <a:p>
                      <a:pPr algn="ctr" fontAlgn="ctr"/>
                      <a:r>
                        <a:rPr lang="es-MX" sz="1200" b="1" i="0" u="none" strike="noStrike">
                          <a:solidFill>
                            <a:srgbClr val="000000"/>
                          </a:solidFill>
                          <a:effectLst/>
                          <a:latin typeface="Arial"/>
                        </a:rPr>
                        <a:t>1</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Parque Agroindustrial para el Desarrollo Regional del Sureste Chiapas</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10</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MX" sz="1200" b="1" i="0" u="none" strike="noStrike">
                          <a:solidFill>
                            <a:srgbClr val="000000"/>
                          </a:solidFill>
                          <a:effectLst/>
                          <a:latin typeface="Arial"/>
                        </a:rPr>
                        <a:t>Tribunal del Trabajo Burocrático</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18</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Instituto para el Desarrollo del Turismo Aéreo en el Estado</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572442">
                <a:tc>
                  <a:txBody>
                    <a:bodyPr/>
                    <a:lstStyle/>
                    <a:p>
                      <a:pPr algn="ctr" fontAlgn="ctr"/>
                      <a:r>
                        <a:rPr lang="es-MX" sz="1200" b="1" i="0" u="none" strike="noStrike">
                          <a:solidFill>
                            <a:srgbClr val="000000"/>
                          </a:solidFill>
                          <a:effectLst/>
                          <a:latin typeface="Arial"/>
                        </a:rPr>
                        <a:t>2</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MX" sz="1200" b="1" i="0" u="none" strike="noStrike">
                          <a:solidFill>
                            <a:srgbClr val="000000"/>
                          </a:solidFill>
                          <a:effectLst/>
                          <a:latin typeface="Arial"/>
                        </a:rPr>
                        <a:t>Secretaría General de Gobierno</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11</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Instituto de Elecciones y Participación Ciudadana</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19</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Oficina de Convenciones y Visitantes de Palenque, Chiapas y Zonas Turísticas Aledañas</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572442">
                <a:tc>
                  <a:txBody>
                    <a:bodyPr/>
                    <a:lstStyle/>
                    <a:p>
                      <a:pPr algn="ctr" fontAlgn="ctr"/>
                      <a:r>
                        <a:rPr lang="es-MX" sz="1200" b="1" i="0" u="none" strike="noStrike">
                          <a:solidFill>
                            <a:srgbClr val="000000"/>
                          </a:solidFill>
                          <a:effectLst/>
                          <a:latin typeface="Arial"/>
                        </a:rPr>
                        <a:t>3</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Coordinación Ejecutiva del Fondo de Fomento Agropecuario del Estado de Chiapas (FOFAE)</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12</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MX" sz="1200" b="1" i="0" u="none" strike="noStrike">
                          <a:solidFill>
                            <a:srgbClr val="000000"/>
                          </a:solidFill>
                          <a:effectLst/>
                          <a:latin typeface="Arial"/>
                        </a:rPr>
                        <a:t>Unidad Técnica de Fiscalización</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20</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MX" sz="1200" b="1" i="0" u="none" strike="noStrike">
                          <a:solidFill>
                            <a:srgbClr val="000000"/>
                          </a:solidFill>
                          <a:effectLst/>
                          <a:latin typeface="Arial"/>
                        </a:rPr>
                        <a:t>Universidad Autónoma de Chiapas</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628979">
                <a:tc>
                  <a:txBody>
                    <a:bodyPr/>
                    <a:lstStyle/>
                    <a:p>
                      <a:pPr algn="ctr" fontAlgn="ctr"/>
                      <a:r>
                        <a:rPr lang="es-MX" sz="1200" b="1" i="0" u="none" strike="noStrike">
                          <a:solidFill>
                            <a:srgbClr val="000000"/>
                          </a:solidFill>
                          <a:effectLst/>
                          <a:latin typeface="Arial"/>
                        </a:rPr>
                        <a:t>4</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Coordinación de Fomento Agroalimentario Sustentable (COFAS)</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13</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Comisión Estatal de los Derechos Humanos</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21</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Universidad de Ciencias y Artes de Chiapas</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409896">
                <a:tc>
                  <a:txBody>
                    <a:bodyPr/>
                    <a:lstStyle/>
                    <a:p>
                      <a:pPr algn="ctr" fontAlgn="ctr"/>
                      <a:r>
                        <a:rPr lang="es-MX" sz="1200" b="1" i="0" u="none" strike="noStrike">
                          <a:solidFill>
                            <a:srgbClr val="000000"/>
                          </a:solidFill>
                          <a:effectLst/>
                          <a:latin typeface="Arial"/>
                        </a:rPr>
                        <a:t>5</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MX" sz="1200" b="1" i="0" u="none" strike="noStrike">
                          <a:solidFill>
                            <a:srgbClr val="000000"/>
                          </a:solidFill>
                          <a:effectLst/>
                          <a:latin typeface="Arial"/>
                        </a:rPr>
                        <a:t>Instituto de Formación Policial</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14</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MX" sz="1200" b="1" i="0" u="none" strike="noStrike">
                          <a:solidFill>
                            <a:srgbClr val="000000"/>
                          </a:solidFill>
                          <a:effectLst/>
                          <a:latin typeface="Arial"/>
                        </a:rPr>
                        <a:t>Consejo de la Judicatura</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22</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Universidad Tecnológica de la Selva</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438166">
                <a:tc>
                  <a:txBody>
                    <a:bodyPr/>
                    <a:lstStyle/>
                    <a:p>
                      <a:pPr algn="ctr" fontAlgn="ctr"/>
                      <a:r>
                        <a:rPr lang="es-MX" sz="1200" b="1" i="0" u="none" strike="noStrike">
                          <a:solidFill>
                            <a:srgbClr val="000000"/>
                          </a:solidFill>
                          <a:effectLst/>
                          <a:latin typeface="Arial"/>
                        </a:rPr>
                        <a:t>6</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Secretaría de la Función Pública</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15</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Procuraduría General de Justicia del Estado</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23</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MX" sz="1200" b="1" i="0" u="none" strike="noStrike">
                          <a:solidFill>
                            <a:srgbClr val="000000"/>
                          </a:solidFill>
                          <a:effectLst/>
                          <a:latin typeface="Arial"/>
                        </a:rPr>
                        <a:t>Universidad Politécnica de Tapachula</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628979">
                <a:tc>
                  <a:txBody>
                    <a:bodyPr/>
                    <a:lstStyle/>
                    <a:p>
                      <a:pPr algn="ctr" fontAlgn="ctr"/>
                      <a:r>
                        <a:rPr lang="es-MX" sz="1200" b="1" i="0" u="none" strike="noStrike">
                          <a:solidFill>
                            <a:srgbClr val="000000"/>
                          </a:solidFill>
                          <a:effectLst/>
                          <a:latin typeface="Arial"/>
                        </a:rPr>
                        <a:t>7</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Secretaría de la Juventud, Recreación y Deporte</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16</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MX" sz="1200" b="1" i="0" u="none" strike="noStrike">
                          <a:solidFill>
                            <a:srgbClr val="000000"/>
                          </a:solidFill>
                          <a:effectLst/>
                          <a:latin typeface="Arial"/>
                        </a:rPr>
                        <a:t>Instituto de Salud</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24</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Centro Regional de Formación Docente e Investigación Educativa</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572442">
                <a:tc>
                  <a:txBody>
                    <a:bodyPr/>
                    <a:lstStyle/>
                    <a:p>
                      <a:pPr algn="ctr" fontAlgn="ctr"/>
                      <a:r>
                        <a:rPr lang="es-MX" sz="1200" b="1" i="0" u="none" strike="noStrike">
                          <a:solidFill>
                            <a:srgbClr val="000000"/>
                          </a:solidFill>
                          <a:effectLst/>
                          <a:latin typeface="Arial"/>
                        </a:rPr>
                        <a:t>8</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just" fontAlgn="ctr"/>
                      <a:r>
                        <a:rPr lang="es-MX" sz="1200" b="1" i="0" u="none" strike="noStrike">
                          <a:solidFill>
                            <a:srgbClr val="000000"/>
                          </a:solidFill>
                          <a:effectLst/>
                          <a:latin typeface="Arial"/>
                        </a:rPr>
                        <a:t>H. Congreso del Estado</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17</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Instituto para la Gestión Integral de Riesgos de Desastres del Estado de Chiapas</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25</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Sistema Chiapaneco de Radio, Televisión y Cinematografía</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383286">
                <a:tc>
                  <a:txBody>
                    <a:bodyPr/>
                    <a:lstStyle/>
                    <a:p>
                      <a:pPr algn="ctr" fontAlgn="ctr"/>
                      <a:r>
                        <a:rPr lang="es-MX" sz="1200" b="1" i="0" u="none" strike="noStrike">
                          <a:solidFill>
                            <a:srgbClr val="000000"/>
                          </a:solidFill>
                          <a:effectLst/>
                          <a:latin typeface="Arial"/>
                        </a:rPr>
                        <a:t>9</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just" fontAlgn="ctr"/>
                      <a:r>
                        <a:rPr lang="es-ES" sz="1200" b="1" i="0" u="none" strike="noStrike">
                          <a:solidFill>
                            <a:srgbClr val="000000"/>
                          </a:solidFill>
                          <a:effectLst/>
                          <a:latin typeface="Arial"/>
                        </a:rPr>
                        <a:t>Órgano de Fiscalización Superior del Congreso del Estado</a:t>
                      </a:r>
                    </a:p>
                  </a:txBody>
                  <a:tcPr marL="6298" marR="6298" marT="62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s-MX" sz="1200" b="1" i="0" u="none" strike="noStrike">
                          <a:solidFill>
                            <a:srgbClr val="000000"/>
                          </a:solidFill>
                          <a:effectLst/>
                          <a:latin typeface="Arial"/>
                        </a:rPr>
                        <a:t> </a:t>
                      </a:r>
                    </a:p>
                  </a:txBody>
                  <a:tcPr marL="6298" marR="6298" marT="629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just" fontAlgn="ctr"/>
                      <a:r>
                        <a:rPr lang="es-MX" sz="1200" b="1" i="0" u="none" strike="noStrike" dirty="0">
                          <a:solidFill>
                            <a:srgbClr val="000000"/>
                          </a:solidFill>
                          <a:effectLst/>
                          <a:latin typeface="Arial"/>
                        </a:rPr>
                        <a:t> </a:t>
                      </a:r>
                    </a:p>
                  </a:txBody>
                  <a:tcPr marL="6298" marR="6298" marT="6298" marB="0" anchor="ctr">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ctr"/>
                      <a:r>
                        <a:rPr lang="es-MX" sz="1200" b="1" i="0" u="none" strike="noStrike">
                          <a:solidFill>
                            <a:srgbClr val="000000"/>
                          </a:solidFill>
                          <a:effectLst/>
                          <a:latin typeface="Arial"/>
                        </a:rPr>
                        <a:t> </a:t>
                      </a:r>
                    </a:p>
                  </a:txBody>
                  <a:tcPr marL="6298" marR="6298" marT="6298" marB="0" anchor="ctr">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just" fontAlgn="ctr"/>
                      <a:r>
                        <a:rPr lang="es-MX" sz="1200" b="1" i="0" u="none" strike="noStrike" dirty="0">
                          <a:solidFill>
                            <a:srgbClr val="FF0000"/>
                          </a:solidFill>
                          <a:effectLst/>
                          <a:latin typeface="Arial"/>
                        </a:rPr>
                        <a:t> </a:t>
                      </a:r>
                    </a:p>
                  </a:txBody>
                  <a:tcPr marL="6298" marR="6298" marT="6298" marB="0" anchor="ctr">
                    <a:lnL>
                      <a:noFill/>
                    </a:lnL>
                    <a:lnR>
                      <a:noFill/>
                    </a:lnR>
                    <a:lnT w="6350" cap="flat" cmpd="sng" algn="ctr">
                      <a:solidFill>
                        <a:srgbClr val="000000"/>
                      </a:solidFill>
                      <a:prstDash val="solid"/>
                      <a:round/>
                      <a:headEnd type="none" w="med" len="med"/>
                      <a:tailEnd type="none" w="med" len="med"/>
                    </a:lnT>
                    <a:lnB>
                      <a:noFill/>
                    </a:lnB>
                    <a:solidFill>
                      <a:srgbClr val="F2F2F2"/>
                    </a:solidFill>
                  </a:tcPr>
                </a:tc>
              </a:tr>
            </a:tbl>
          </a:graphicData>
        </a:graphic>
      </p:graphicFrame>
      <p:sp>
        <p:nvSpPr>
          <p:cNvPr id="4" name="3 Flecha derecha">
            <a:hlinkClick r:id="rId2" action="ppaction://hlinksldjump"/>
          </p:cNvPr>
          <p:cNvSpPr/>
          <p:nvPr/>
        </p:nvSpPr>
        <p:spPr>
          <a:xfrm>
            <a:off x="3275856" y="6309320"/>
            <a:ext cx="432048" cy="288032"/>
          </a:xfrm>
          <a:prstGeom prst="righ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028132640"/>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1600344"/>
            <a:ext cx="8424936" cy="892552"/>
          </a:xfrm>
          <a:prstGeom prst="rect">
            <a:avLst/>
          </a:prstGeom>
          <a:noFill/>
        </p:spPr>
        <p:txBody>
          <a:bodyPr wrap="square" rtlCol="0">
            <a:spAutoFit/>
          </a:bodyPr>
          <a:lstStyle/>
          <a:p>
            <a:pPr algn="just"/>
            <a:r>
              <a:rPr lang="es-MX" sz="2800" u="sng" dirty="0" smtClean="0"/>
              <a:t>Grupo 3. Marco Normativo</a:t>
            </a:r>
            <a:endParaRPr lang="es-MX" sz="2800" u="sng" dirty="0"/>
          </a:p>
          <a:p>
            <a:pPr algn="just"/>
            <a:endParaRPr lang="es-MX" sz="2400" dirty="0" smtClean="0"/>
          </a:p>
        </p:txBody>
      </p:sp>
      <p:sp>
        <p:nvSpPr>
          <p:cNvPr id="7" name="6 CuadroTexto"/>
          <p:cNvSpPr txBox="1">
            <a:spLocks noChangeArrowheads="1"/>
          </p:cNvSpPr>
          <p:nvPr/>
        </p:nvSpPr>
        <p:spPr bwMode="auto">
          <a:xfrm>
            <a:off x="755576" y="390436"/>
            <a:ext cx="7992888"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500" b="1" dirty="0" smtClean="0">
                <a:ln w="50800"/>
                <a:solidFill>
                  <a:srgbClr val="00B050"/>
                </a:solidFill>
              </a:rPr>
              <a:t>4. 4. Grupos de Trabajo</a:t>
            </a:r>
            <a:endParaRPr lang="es-ES" sz="2500" b="1" dirty="0">
              <a:ln w="50800"/>
              <a:solidFill>
                <a:srgbClr val="00B050"/>
              </a:solidFill>
            </a:endParaRPr>
          </a:p>
        </p:txBody>
      </p:sp>
      <p:sp>
        <p:nvSpPr>
          <p:cNvPr id="6" name="7 CuadroTexto"/>
          <p:cNvSpPr txBox="1"/>
          <p:nvPr/>
        </p:nvSpPr>
        <p:spPr>
          <a:xfrm>
            <a:off x="204362" y="2226344"/>
            <a:ext cx="8796739" cy="2308324"/>
          </a:xfrm>
          <a:prstGeom prst="rect">
            <a:avLst/>
          </a:prstGeom>
          <a:noFill/>
        </p:spPr>
        <p:txBody>
          <a:bodyPr wrap="square">
            <a:spAutoFit/>
          </a:bodyPr>
          <a:lstStyle/>
          <a:p>
            <a:pPr algn="just"/>
            <a:endParaRPr lang="es-ES" sz="2400" b="1" dirty="0" smtClean="0"/>
          </a:p>
          <a:p>
            <a:pPr marL="457200" indent="-457200" algn="just">
              <a:buFont typeface="+mj-lt"/>
              <a:buAutoNum type="arabicPeriod"/>
            </a:pPr>
            <a:r>
              <a:rPr lang="es-ES" sz="2400" b="1" dirty="0" smtClean="0"/>
              <a:t>Se definió el Catálogo de Bienes Inmuebles para la interrelación automática con el Catálogo por Objeto del Gasto y la Lista de Cuentas, a cargo de la Dirección de Patrimonio del Instituto de la  Consejería Jurídica y de Asistencia Legal.</a:t>
            </a:r>
          </a:p>
        </p:txBody>
      </p:sp>
      <p:sp>
        <p:nvSpPr>
          <p:cNvPr id="8" name="7 CuadroTexto"/>
          <p:cNvSpPr txBox="1">
            <a:spLocks noChangeArrowheads="1"/>
          </p:cNvSpPr>
          <p:nvPr/>
        </p:nvSpPr>
        <p:spPr bwMode="auto">
          <a:xfrm>
            <a:off x="2826555" y="1035512"/>
            <a:ext cx="3672408" cy="446276"/>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300" b="1" dirty="0" smtClean="0">
                <a:ln w="50800"/>
              </a:rPr>
              <a:t> Avance en actividades </a:t>
            </a:r>
            <a:endParaRPr lang="es-ES" sz="2300" b="1" dirty="0">
              <a:ln w="50800"/>
            </a:endParaRPr>
          </a:p>
        </p:txBody>
      </p:sp>
    </p:spTree>
    <p:extLst>
      <p:ext uri="{BB962C8B-B14F-4D97-AF65-F5344CB8AC3E}">
        <p14:creationId xmlns:p14="http://schemas.microsoft.com/office/powerpoint/2010/main" val="377718077"/>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395536" y="1415678"/>
            <a:ext cx="8424936" cy="1077218"/>
          </a:xfrm>
          <a:prstGeom prst="rect">
            <a:avLst/>
          </a:prstGeom>
          <a:noFill/>
        </p:spPr>
        <p:txBody>
          <a:bodyPr wrap="square" rtlCol="0">
            <a:spAutoFit/>
          </a:bodyPr>
          <a:lstStyle/>
          <a:p>
            <a:pPr algn="just"/>
            <a:r>
              <a:rPr lang="es-MX" sz="2800" u="sng" dirty="0" smtClean="0"/>
              <a:t>Grupo 4. Presupuesto basado para resultados y evaluación del desempeño</a:t>
            </a:r>
            <a:endParaRPr lang="es-MX" sz="2400" dirty="0" smtClean="0"/>
          </a:p>
          <a:p>
            <a:pPr algn="just"/>
            <a:r>
              <a:rPr lang="es-MX" sz="800" dirty="0" smtClean="0"/>
              <a:t> </a:t>
            </a:r>
          </a:p>
        </p:txBody>
      </p:sp>
      <p:sp>
        <p:nvSpPr>
          <p:cNvPr id="5" name="4 CuadroTexto"/>
          <p:cNvSpPr txBox="1">
            <a:spLocks noChangeArrowheads="1"/>
          </p:cNvSpPr>
          <p:nvPr/>
        </p:nvSpPr>
        <p:spPr bwMode="auto">
          <a:xfrm>
            <a:off x="755576" y="390436"/>
            <a:ext cx="7992888"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500" b="1" dirty="0">
                <a:ln w="50800"/>
                <a:solidFill>
                  <a:srgbClr val="00B050"/>
                </a:solidFill>
              </a:rPr>
              <a:t>4</a:t>
            </a:r>
            <a:r>
              <a:rPr lang="es-MX" sz="2500" b="1" dirty="0" smtClean="0">
                <a:ln w="50800"/>
                <a:solidFill>
                  <a:srgbClr val="00B050"/>
                </a:solidFill>
              </a:rPr>
              <a:t>. 4. Grupos de Trabajo</a:t>
            </a:r>
            <a:endParaRPr lang="es-ES" sz="2500" b="1" dirty="0">
              <a:ln w="50800"/>
              <a:solidFill>
                <a:srgbClr val="00B050"/>
              </a:solidFill>
            </a:endParaRPr>
          </a:p>
        </p:txBody>
      </p:sp>
      <p:sp>
        <p:nvSpPr>
          <p:cNvPr id="7" name="7 CuadroTexto"/>
          <p:cNvSpPr txBox="1"/>
          <p:nvPr/>
        </p:nvSpPr>
        <p:spPr>
          <a:xfrm>
            <a:off x="216760" y="2524829"/>
            <a:ext cx="8796739" cy="3693319"/>
          </a:xfrm>
          <a:prstGeom prst="rect">
            <a:avLst/>
          </a:prstGeom>
          <a:noFill/>
        </p:spPr>
        <p:txBody>
          <a:bodyPr wrap="square">
            <a:spAutoFit/>
          </a:bodyPr>
          <a:lstStyle/>
          <a:p>
            <a:pPr marL="457200" indent="-457200" algn="just">
              <a:buFont typeface="+mj-lt"/>
              <a:buAutoNum type="arabicPeriod"/>
            </a:pPr>
            <a:r>
              <a:rPr lang="es-MX" sz="2400" b="1" dirty="0" smtClean="0"/>
              <a:t>Se definieron </a:t>
            </a:r>
            <a:r>
              <a:rPr lang="es-MX" sz="2400" b="1" dirty="0"/>
              <a:t>las estrategias de implementación del Programa Anual de Evaluación </a:t>
            </a:r>
            <a:r>
              <a:rPr lang="es-MX" sz="2400" b="1" dirty="0" smtClean="0"/>
              <a:t>2014;</a:t>
            </a:r>
          </a:p>
          <a:p>
            <a:pPr algn="just"/>
            <a:endParaRPr lang="es-MX" sz="1800" b="1" dirty="0"/>
          </a:p>
          <a:p>
            <a:pPr marL="457200" indent="-457200" algn="just">
              <a:buFont typeface="+mj-lt"/>
              <a:buAutoNum type="arabicPeriod" startAt="2"/>
            </a:pPr>
            <a:r>
              <a:rPr lang="es-MX" sz="2400" b="1" dirty="0" smtClean="0"/>
              <a:t>Se </a:t>
            </a:r>
            <a:r>
              <a:rPr lang="es-MX" sz="2400" b="1" dirty="0"/>
              <a:t>publicaron en la página de la Secretaría de Hacienda los Términos de Referencia para la Evaluación de Consistencia y Resultados del Ramo </a:t>
            </a:r>
            <a:r>
              <a:rPr lang="es-MX" sz="2400" b="1" dirty="0" smtClean="0"/>
              <a:t>33, dándose a conocer en reuniones de trabajo a los organismos públicos involucrados, mismos que se encuentran en el periodo de </a:t>
            </a:r>
            <a:r>
              <a:rPr lang="es-MX" sz="2400" b="1" dirty="0"/>
              <a:t>levantamiento de la </a:t>
            </a:r>
            <a:r>
              <a:rPr lang="es-MX" sz="2400" b="1" dirty="0" smtClean="0"/>
              <a:t>Información.</a:t>
            </a:r>
            <a:endParaRPr lang="es-ES" sz="2400" b="1" dirty="0"/>
          </a:p>
          <a:p>
            <a:pPr marL="342900" indent="-342900" algn="just">
              <a:buFont typeface="Wingdings" pitchFamily="2" charset="2"/>
              <a:buChar char="Ø"/>
            </a:pPr>
            <a:endParaRPr lang="es-MX" sz="2400" b="1" dirty="0"/>
          </a:p>
        </p:txBody>
      </p:sp>
      <p:sp>
        <p:nvSpPr>
          <p:cNvPr id="8" name="7 CuadroTexto"/>
          <p:cNvSpPr txBox="1">
            <a:spLocks noChangeArrowheads="1"/>
          </p:cNvSpPr>
          <p:nvPr/>
        </p:nvSpPr>
        <p:spPr bwMode="auto">
          <a:xfrm>
            <a:off x="2826555" y="1035512"/>
            <a:ext cx="3672408" cy="446276"/>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300" b="1" dirty="0" smtClean="0">
                <a:ln w="50800"/>
              </a:rPr>
              <a:t> Avance en actividades </a:t>
            </a:r>
            <a:endParaRPr lang="es-ES" sz="2300" b="1" dirty="0">
              <a:ln w="50800"/>
            </a:endParaRPr>
          </a:p>
        </p:txBody>
      </p:sp>
    </p:spTree>
    <p:extLst>
      <p:ext uri="{BB962C8B-B14F-4D97-AF65-F5344CB8AC3E}">
        <p14:creationId xmlns:p14="http://schemas.microsoft.com/office/powerpoint/2010/main" val="4212266898"/>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a:spLocks noChangeArrowheads="1"/>
          </p:cNvSpPr>
          <p:nvPr/>
        </p:nvSpPr>
        <p:spPr bwMode="auto">
          <a:xfrm>
            <a:off x="346521" y="260648"/>
            <a:ext cx="8185919" cy="584775"/>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b="1" dirty="0" smtClean="0">
                <a:ln w="50800"/>
                <a:solidFill>
                  <a:srgbClr val="00B050"/>
                </a:solidFill>
              </a:rPr>
              <a:t>6.- Informe del Avance del Proyecto SAP</a:t>
            </a:r>
          </a:p>
        </p:txBody>
      </p:sp>
      <p:sp>
        <p:nvSpPr>
          <p:cNvPr id="2" name="1 CuadroTexto"/>
          <p:cNvSpPr txBox="1"/>
          <p:nvPr/>
        </p:nvSpPr>
        <p:spPr>
          <a:xfrm>
            <a:off x="179512" y="966873"/>
            <a:ext cx="8964488" cy="1015663"/>
          </a:xfrm>
          <a:prstGeom prst="rect">
            <a:avLst/>
          </a:prstGeom>
          <a:noFill/>
        </p:spPr>
        <p:txBody>
          <a:bodyPr wrap="square" rtlCol="0">
            <a:spAutoFit/>
          </a:bodyPr>
          <a:lstStyle/>
          <a:p>
            <a:pPr algn="just"/>
            <a:r>
              <a:rPr lang="es-MX" sz="2000" dirty="0" smtClean="0">
                <a:solidFill>
                  <a:prstClr val="black"/>
                </a:solidFill>
              </a:rPr>
              <a:t>Informe del avance del proyecto denominado: “Servicio Especializado de Licenciamiento e Implementación de un Sistema Integral de Información para la Gestión de los recursos del Gobierno del Estado de Chiapas”.</a:t>
            </a:r>
            <a:endParaRPr lang="es-MX" sz="2000" dirty="0">
              <a:solidFill>
                <a:prstClr val="black"/>
              </a:solidFill>
            </a:endParaRPr>
          </a:p>
        </p:txBody>
      </p:sp>
      <p:sp>
        <p:nvSpPr>
          <p:cNvPr id="3" name="2 CuadroTexto"/>
          <p:cNvSpPr txBox="1"/>
          <p:nvPr/>
        </p:nvSpPr>
        <p:spPr>
          <a:xfrm>
            <a:off x="346521" y="1977718"/>
            <a:ext cx="8401943" cy="4801314"/>
          </a:xfrm>
          <a:prstGeom prst="rect">
            <a:avLst/>
          </a:prstGeom>
          <a:noFill/>
        </p:spPr>
        <p:txBody>
          <a:bodyPr wrap="square" rtlCol="0">
            <a:spAutoFit/>
          </a:bodyPr>
          <a:lstStyle/>
          <a:p>
            <a:pPr marL="457200" indent="-457200">
              <a:buFont typeface="Arial" panose="020B0604020202020204" pitchFamily="34" charset="0"/>
              <a:buChar char="•"/>
            </a:pPr>
            <a:r>
              <a:rPr lang="es-MX" sz="1800" dirty="0" smtClean="0">
                <a:solidFill>
                  <a:prstClr val="black"/>
                </a:solidFill>
              </a:rPr>
              <a:t>Se contrató con la empresa BOSFORO S. A. de C. V.</a:t>
            </a:r>
          </a:p>
          <a:p>
            <a:pPr marL="457200" indent="-457200">
              <a:buFont typeface="Arial" panose="020B0604020202020204" pitchFamily="34" charset="0"/>
              <a:buChar char="•"/>
            </a:pPr>
            <a:r>
              <a:rPr lang="es-MX" sz="1800" dirty="0" smtClean="0">
                <a:solidFill>
                  <a:prstClr val="black"/>
                </a:solidFill>
              </a:rPr>
              <a:t>Fecha de Contratación 30 de abril del 2014</a:t>
            </a:r>
          </a:p>
          <a:p>
            <a:pPr marL="457200" indent="-457200">
              <a:buFont typeface="Arial" panose="020B0604020202020204" pitchFamily="34" charset="0"/>
              <a:buChar char="•"/>
            </a:pPr>
            <a:r>
              <a:rPr lang="es-MX" sz="1800" dirty="0" smtClean="0">
                <a:solidFill>
                  <a:prstClr val="black"/>
                </a:solidFill>
              </a:rPr>
              <a:t>Su cobertura es para 19 Organismos Públicos</a:t>
            </a:r>
          </a:p>
          <a:p>
            <a:pPr marL="457200" indent="-457200">
              <a:buFont typeface="Arial" panose="020B0604020202020204" pitchFamily="34" charset="0"/>
              <a:buChar char="•"/>
            </a:pPr>
            <a:r>
              <a:rPr lang="es-MX" sz="1800" dirty="0" smtClean="0">
                <a:solidFill>
                  <a:prstClr val="black"/>
                </a:solidFill>
              </a:rPr>
              <a:t>Considera 198 usuarios.</a:t>
            </a:r>
          </a:p>
          <a:p>
            <a:pPr marL="457200" indent="-457200">
              <a:buFont typeface="Arial" panose="020B0604020202020204" pitchFamily="34" charset="0"/>
              <a:buChar char="•"/>
            </a:pPr>
            <a:r>
              <a:rPr lang="es-MX" sz="1800" dirty="0" smtClean="0">
                <a:solidFill>
                  <a:prstClr val="black"/>
                </a:solidFill>
              </a:rPr>
              <a:t>Integra los siguientes módulos:</a:t>
            </a:r>
          </a:p>
          <a:p>
            <a:pPr marL="914400" lvl="1" indent="-457200">
              <a:buFont typeface="+mj-lt"/>
              <a:buAutoNum type="arabicPeriod"/>
            </a:pPr>
            <a:r>
              <a:rPr lang="es-MX" sz="1800" dirty="0" smtClean="0">
                <a:solidFill>
                  <a:prstClr val="black"/>
                </a:solidFill>
              </a:rPr>
              <a:t>Control Presupuestal del Egreso</a:t>
            </a:r>
          </a:p>
          <a:p>
            <a:pPr marL="914400" lvl="1" indent="-457200">
              <a:buFont typeface="+mj-lt"/>
              <a:buAutoNum type="arabicPeriod"/>
            </a:pPr>
            <a:r>
              <a:rPr lang="es-MX" sz="1800" dirty="0" smtClean="0">
                <a:solidFill>
                  <a:prstClr val="black"/>
                </a:solidFill>
              </a:rPr>
              <a:t>Control presupuestal del ingreso</a:t>
            </a:r>
          </a:p>
          <a:p>
            <a:pPr marL="914400" lvl="1" indent="-457200">
              <a:buFont typeface="+mj-lt"/>
              <a:buAutoNum type="arabicPeriod"/>
            </a:pPr>
            <a:r>
              <a:rPr lang="es-MX" sz="1800" dirty="0" smtClean="0">
                <a:solidFill>
                  <a:prstClr val="black"/>
                </a:solidFill>
              </a:rPr>
              <a:t>Contabilidad</a:t>
            </a:r>
          </a:p>
          <a:p>
            <a:pPr marL="914400" lvl="1" indent="-457200">
              <a:buFont typeface="+mj-lt"/>
              <a:buAutoNum type="arabicPeriod"/>
            </a:pPr>
            <a:r>
              <a:rPr lang="es-MX" sz="1800" dirty="0" smtClean="0">
                <a:solidFill>
                  <a:prstClr val="black"/>
                </a:solidFill>
              </a:rPr>
              <a:t>Cuentas por pagar</a:t>
            </a:r>
          </a:p>
          <a:p>
            <a:pPr marL="914400" lvl="1" indent="-457200">
              <a:buFont typeface="+mj-lt"/>
              <a:buAutoNum type="arabicPeriod"/>
            </a:pPr>
            <a:r>
              <a:rPr lang="es-MX" sz="1800" dirty="0" smtClean="0">
                <a:solidFill>
                  <a:prstClr val="black"/>
                </a:solidFill>
              </a:rPr>
              <a:t>Tesorería y bancos</a:t>
            </a:r>
          </a:p>
          <a:p>
            <a:pPr marL="914400" lvl="1" indent="-457200">
              <a:buFont typeface="+mj-lt"/>
              <a:buAutoNum type="arabicPeriod"/>
            </a:pPr>
            <a:r>
              <a:rPr lang="es-MX" sz="1800" dirty="0" smtClean="0">
                <a:solidFill>
                  <a:prstClr val="black"/>
                </a:solidFill>
              </a:rPr>
              <a:t>Deuda pública</a:t>
            </a:r>
          </a:p>
          <a:p>
            <a:pPr marL="914400" lvl="1" indent="-457200">
              <a:buFont typeface="+mj-lt"/>
              <a:buAutoNum type="arabicPeriod"/>
            </a:pPr>
            <a:r>
              <a:rPr lang="es-MX" sz="1800" dirty="0" smtClean="0">
                <a:solidFill>
                  <a:prstClr val="black"/>
                </a:solidFill>
              </a:rPr>
              <a:t>Control bancario de ingresos</a:t>
            </a:r>
          </a:p>
          <a:p>
            <a:pPr marL="914400" lvl="1" indent="-457200">
              <a:buFont typeface="+mj-lt"/>
              <a:buAutoNum type="arabicPeriod"/>
            </a:pPr>
            <a:r>
              <a:rPr lang="es-MX" sz="1800" dirty="0" smtClean="0">
                <a:solidFill>
                  <a:prstClr val="black"/>
                </a:solidFill>
              </a:rPr>
              <a:t>Patrimonio (bienes muebles e inmuebles)</a:t>
            </a:r>
          </a:p>
          <a:p>
            <a:pPr marL="914400" lvl="1" indent="-457200">
              <a:buFont typeface="+mj-lt"/>
              <a:buAutoNum type="arabicPeriod"/>
            </a:pPr>
            <a:r>
              <a:rPr lang="es-MX" sz="1800" dirty="0" smtClean="0">
                <a:solidFill>
                  <a:prstClr val="black"/>
                </a:solidFill>
              </a:rPr>
              <a:t>Inversión pública</a:t>
            </a:r>
          </a:p>
          <a:p>
            <a:pPr marL="914400" lvl="1" indent="-457200">
              <a:buFont typeface="+mj-lt"/>
              <a:buAutoNum type="arabicPeriod"/>
            </a:pPr>
            <a:r>
              <a:rPr lang="es-MX" sz="1800" dirty="0" smtClean="0">
                <a:solidFill>
                  <a:prstClr val="black"/>
                </a:solidFill>
              </a:rPr>
              <a:t>Estados financieros y reportes de cuenta pública</a:t>
            </a:r>
          </a:p>
          <a:p>
            <a:pPr marL="914400" lvl="1" indent="-457200">
              <a:buFont typeface="+mj-lt"/>
              <a:buAutoNum type="arabicPeriod"/>
            </a:pPr>
            <a:r>
              <a:rPr lang="es-MX" sz="1800" dirty="0" smtClean="0">
                <a:solidFill>
                  <a:prstClr val="black"/>
                </a:solidFill>
              </a:rPr>
              <a:t>Adquisiciones</a:t>
            </a:r>
          </a:p>
          <a:p>
            <a:pPr marL="914400" lvl="1" indent="-457200">
              <a:buFont typeface="+mj-lt"/>
              <a:buAutoNum type="arabicPeriod"/>
            </a:pPr>
            <a:r>
              <a:rPr lang="es-MX" sz="1800" dirty="0" smtClean="0">
                <a:solidFill>
                  <a:prstClr val="black"/>
                </a:solidFill>
              </a:rPr>
              <a:t>Inventario y almacenes</a:t>
            </a:r>
          </a:p>
        </p:txBody>
      </p:sp>
    </p:spTree>
    <p:extLst>
      <p:ext uri="{BB962C8B-B14F-4D97-AF65-F5344CB8AC3E}">
        <p14:creationId xmlns:p14="http://schemas.microsoft.com/office/powerpoint/2010/main" val="4006119663"/>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9512" y="1156682"/>
            <a:ext cx="8964488" cy="584775"/>
          </a:xfrm>
          <a:prstGeom prst="rect">
            <a:avLst/>
          </a:prstGeom>
          <a:solidFill>
            <a:srgbClr val="00B050"/>
          </a:solidFill>
        </p:spPr>
        <p:txBody>
          <a:bodyPr wrap="square" rtlCol="0">
            <a:spAutoFit/>
          </a:bodyPr>
          <a:lstStyle/>
          <a:p>
            <a:pPr algn="just"/>
            <a:r>
              <a:rPr lang="es-MX" dirty="0" smtClean="0">
                <a:solidFill>
                  <a:prstClr val="white"/>
                </a:solidFill>
              </a:rPr>
              <a:t>Situación actual</a:t>
            </a:r>
            <a:endParaRPr lang="es-MX" dirty="0">
              <a:solidFill>
                <a:prstClr val="white"/>
              </a:solidFill>
            </a:endParaRPr>
          </a:p>
        </p:txBody>
      </p:sp>
      <p:sp>
        <p:nvSpPr>
          <p:cNvPr id="4" name="3 CuadroTexto"/>
          <p:cNvSpPr txBox="1"/>
          <p:nvPr/>
        </p:nvSpPr>
        <p:spPr>
          <a:xfrm>
            <a:off x="346521" y="1919734"/>
            <a:ext cx="8642827" cy="1077218"/>
          </a:xfrm>
          <a:prstGeom prst="rect">
            <a:avLst/>
          </a:prstGeom>
          <a:noFill/>
        </p:spPr>
        <p:txBody>
          <a:bodyPr wrap="square" rtlCol="0">
            <a:spAutoFit/>
          </a:bodyPr>
          <a:lstStyle/>
          <a:p>
            <a:r>
              <a:rPr lang="es-MX" dirty="0" smtClean="0">
                <a:solidFill>
                  <a:prstClr val="black"/>
                </a:solidFill>
              </a:rPr>
              <a:t>Actualmente se encuentra en la fase de las pruebas unitarias</a:t>
            </a:r>
            <a:endParaRPr lang="es-MX" dirty="0">
              <a:solidFill>
                <a:prstClr val="black"/>
              </a:solidFill>
            </a:endParaRPr>
          </a:p>
        </p:txBody>
      </p:sp>
      <p:sp>
        <p:nvSpPr>
          <p:cNvPr id="7" name="6 CuadroTexto"/>
          <p:cNvSpPr txBox="1"/>
          <p:nvPr/>
        </p:nvSpPr>
        <p:spPr>
          <a:xfrm>
            <a:off x="251520" y="3820978"/>
            <a:ext cx="8964488" cy="584775"/>
          </a:xfrm>
          <a:prstGeom prst="rect">
            <a:avLst/>
          </a:prstGeom>
          <a:solidFill>
            <a:srgbClr val="00B050"/>
          </a:solidFill>
        </p:spPr>
        <p:txBody>
          <a:bodyPr wrap="square" rtlCol="0">
            <a:spAutoFit/>
          </a:bodyPr>
          <a:lstStyle>
            <a:defPPr>
              <a:defRPr lang="es-MX"/>
            </a:defPPr>
            <a:lvl1pPr algn="just">
              <a:defRPr>
                <a:solidFill>
                  <a:schemeClr val="bg1"/>
                </a:solidFill>
              </a:defRPr>
            </a:lvl1pPr>
          </a:lstStyle>
          <a:p>
            <a:r>
              <a:rPr lang="es-MX" dirty="0">
                <a:solidFill>
                  <a:prstClr val="white"/>
                </a:solidFill>
              </a:rPr>
              <a:t>Tiempo estimado para su aplicación</a:t>
            </a:r>
          </a:p>
        </p:txBody>
      </p:sp>
      <p:sp>
        <p:nvSpPr>
          <p:cNvPr id="8" name="7 CuadroTexto"/>
          <p:cNvSpPr txBox="1"/>
          <p:nvPr/>
        </p:nvSpPr>
        <p:spPr>
          <a:xfrm>
            <a:off x="323528" y="4788441"/>
            <a:ext cx="8642827" cy="584775"/>
          </a:xfrm>
          <a:prstGeom prst="rect">
            <a:avLst/>
          </a:prstGeom>
          <a:noFill/>
        </p:spPr>
        <p:txBody>
          <a:bodyPr wrap="square" rtlCol="0">
            <a:spAutoFit/>
          </a:bodyPr>
          <a:lstStyle/>
          <a:p>
            <a:r>
              <a:rPr lang="es-MX" dirty="0" smtClean="0">
                <a:solidFill>
                  <a:prstClr val="black"/>
                </a:solidFill>
              </a:rPr>
              <a:t>Enero del 2015 </a:t>
            </a:r>
            <a:endParaRPr lang="es-MX" dirty="0">
              <a:solidFill>
                <a:prstClr val="black"/>
              </a:solidFill>
            </a:endParaRPr>
          </a:p>
        </p:txBody>
      </p:sp>
      <p:sp>
        <p:nvSpPr>
          <p:cNvPr id="9" name="8 CuadroTexto"/>
          <p:cNvSpPr txBox="1">
            <a:spLocks noChangeArrowheads="1"/>
          </p:cNvSpPr>
          <p:nvPr/>
        </p:nvSpPr>
        <p:spPr bwMode="auto">
          <a:xfrm>
            <a:off x="346521" y="260648"/>
            <a:ext cx="8185919" cy="584775"/>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b="1" dirty="0" smtClean="0">
                <a:ln w="50800"/>
                <a:solidFill>
                  <a:srgbClr val="00B050"/>
                </a:solidFill>
              </a:rPr>
              <a:t>6.- Informe del Avance del Proyecto SAP</a:t>
            </a:r>
          </a:p>
        </p:txBody>
      </p:sp>
    </p:spTree>
    <p:extLst>
      <p:ext uri="{BB962C8B-B14F-4D97-AF65-F5344CB8AC3E}">
        <p14:creationId xmlns:p14="http://schemas.microsoft.com/office/powerpoint/2010/main" val="2799995350"/>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CuadroTexto"/>
          <p:cNvSpPr txBox="1">
            <a:spLocks noChangeArrowheads="1"/>
          </p:cNvSpPr>
          <p:nvPr/>
        </p:nvSpPr>
        <p:spPr bwMode="auto">
          <a:xfrm>
            <a:off x="323529" y="255826"/>
            <a:ext cx="8496943" cy="523220"/>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MX" sz="2800" b="1" dirty="0" smtClean="0">
                <a:ln w="50800">
                  <a:noFill/>
                </a:ln>
                <a:solidFill>
                  <a:srgbClr val="00B050"/>
                </a:solidFill>
                <a:latin typeface="Arial" pitchFamily="34" charset="0"/>
                <a:cs typeface="Arial" pitchFamily="34" charset="0"/>
              </a:rPr>
              <a:t>7. Cierre Contable y Presupuestal 2014</a:t>
            </a:r>
            <a:endParaRPr lang="es-MX" sz="2800" b="1" dirty="0">
              <a:ln w="50800">
                <a:noFill/>
              </a:ln>
              <a:solidFill>
                <a:srgbClr val="00B050"/>
              </a:solidFill>
              <a:latin typeface="Arial" pitchFamily="34" charset="0"/>
              <a:cs typeface="Arial" pitchFamily="34" charset="0"/>
            </a:endParaRPr>
          </a:p>
        </p:txBody>
      </p:sp>
      <p:sp>
        <p:nvSpPr>
          <p:cNvPr id="2" name="1 CuadroTexto"/>
          <p:cNvSpPr txBox="1"/>
          <p:nvPr/>
        </p:nvSpPr>
        <p:spPr>
          <a:xfrm>
            <a:off x="251520" y="1076543"/>
            <a:ext cx="8640959" cy="1200329"/>
          </a:xfrm>
          <a:prstGeom prst="rect">
            <a:avLst/>
          </a:prstGeom>
          <a:noFill/>
        </p:spPr>
        <p:txBody>
          <a:bodyPr wrap="square" rtlCol="0">
            <a:spAutoFit/>
          </a:bodyPr>
          <a:lstStyle/>
          <a:p>
            <a:pPr algn="just"/>
            <a:r>
              <a:rPr lang="es-ES" sz="1800" dirty="0">
                <a:solidFill>
                  <a:prstClr val="black"/>
                </a:solidFill>
                <a:latin typeface="Arial"/>
                <a:ea typeface="Times New Roman"/>
              </a:rPr>
              <a:t>Para cumplir con lo dispuesto por el </a:t>
            </a:r>
            <a:r>
              <a:rPr lang="es-ES" sz="1800" b="1" dirty="0">
                <a:solidFill>
                  <a:prstClr val="black"/>
                </a:solidFill>
                <a:latin typeface="Arial"/>
                <a:ea typeface="Times New Roman"/>
              </a:rPr>
              <a:t>Consejo Nacional de Armonización Contable</a:t>
            </a:r>
            <a:r>
              <a:rPr lang="es-ES" sz="1800" dirty="0">
                <a:solidFill>
                  <a:prstClr val="black"/>
                </a:solidFill>
                <a:latin typeface="Arial"/>
                <a:ea typeface="Times New Roman"/>
              </a:rPr>
              <a:t>, </a:t>
            </a:r>
            <a:r>
              <a:rPr lang="es-ES" sz="1800" i="1" dirty="0">
                <a:solidFill>
                  <a:prstClr val="black"/>
                </a:solidFill>
                <a:latin typeface="Arial"/>
                <a:ea typeface="Times New Roman"/>
              </a:rPr>
              <a:t>“</a:t>
            </a:r>
            <a:r>
              <a:rPr lang="es-ES" sz="1800" b="1" i="1" dirty="0">
                <a:solidFill>
                  <a:prstClr val="black"/>
                </a:solidFill>
                <a:latin typeface="Arial"/>
                <a:ea typeface="Times New Roman"/>
              </a:rPr>
              <a:t>Que la operación de los procesos administrativos deben generar un registro automático y por única vez, es decir, en </a:t>
            </a:r>
            <a:r>
              <a:rPr lang="es-ES" sz="1800" b="1" i="1" dirty="0" smtClean="0">
                <a:solidFill>
                  <a:prstClr val="black"/>
                </a:solidFill>
                <a:latin typeface="Arial"/>
                <a:ea typeface="Times New Roman"/>
              </a:rPr>
              <a:t>tiempo real”</a:t>
            </a:r>
            <a:r>
              <a:rPr lang="es-ES" sz="1800" b="1" i="1" dirty="0" smtClean="0">
                <a:solidFill>
                  <a:prstClr val="black"/>
                </a:solidFill>
              </a:rPr>
              <a:t>, se modificaron  los plazos normativos siguientes:</a:t>
            </a:r>
            <a:endParaRPr lang="es-MX" sz="1800" dirty="0">
              <a:solidFill>
                <a:prstClr val="black"/>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19009831"/>
              </p:ext>
            </p:extLst>
          </p:nvPr>
        </p:nvGraphicFramePr>
        <p:xfrm>
          <a:off x="251519" y="2354098"/>
          <a:ext cx="8640960" cy="4470400"/>
        </p:xfrm>
        <a:graphic>
          <a:graphicData uri="http://schemas.openxmlformats.org/drawingml/2006/table">
            <a:tbl>
              <a:tblPr firstRow="1" bandRow="1">
                <a:tableStyleId>{F5AB1C69-6EDB-4FF4-983F-18BD219EF322}</a:tableStyleId>
              </a:tblPr>
              <a:tblGrid>
                <a:gridCol w="3816425"/>
                <a:gridCol w="2160240"/>
                <a:gridCol w="2664295"/>
              </a:tblGrid>
              <a:tr h="370840">
                <a:tc>
                  <a:txBody>
                    <a:bodyPr/>
                    <a:lstStyle/>
                    <a:p>
                      <a:pPr algn="ctr"/>
                      <a:r>
                        <a:rPr lang="es-MX" sz="1500" dirty="0" smtClean="0">
                          <a:latin typeface="Arial" panose="020B0604020202020204" pitchFamily="34" charset="0"/>
                          <a:cs typeface="Arial" panose="020B0604020202020204" pitchFamily="34" charset="0"/>
                        </a:rPr>
                        <a:t>ACCIONES</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FECHA NORMATIVA</a:t>
                      </a:r>
                      <a:endParaRPr lang="es-MX" sz="1500" dirty="0">
                        <a:latin typeface="Arial" panose="020B0604020202020204" pitchFamily="34" charset="0"/>
                        <a:cs typeface="Arial" panose="020B0604020202020204" pitchFamily="34" charset="0"/>
                      </a:endParaRPr>
                    </a:p>
                  </a:txBody>
                  <a:tcPr anchor="ctr"/>
                </a:tc>
                <a:tc>
                  <a:txBody>
                    <a:bodyPr/>
                    <a:lstStyle/>
                    <a:p>
                      <a:pPr algn="ctr"/>
                      <a:r>
                        <a:rPr lang="es-MX" sz="1500" dirty="0" smtClean="0">
                          <a:latin typeface="Arial" panose="020B0604020202020204" pitchFamily="34" charset="0"/>
                          <a:cs typeface="Arial" panose="020B0604020202020204" pitchFamily="34" charset="0"/>
                        </a:rPr>
                        <a:t>PERIODO AJUSTADO SEGÚN  CIRCULAR SH/018/2014</a:t>
                      </a:r>
                      <a:endParaRPr lang="es-MX" sz="1500" dirty="0">
                        <a:latin typeface="Arial" panose="020B0604020202020204" pitchFamily="34" charset="0"/>
                        <a:cs typeface="Arial" panose="020B0604020202020204" pitchFamily="34" charset="0"/>
                      </a:endParaRPr>
                    </a:p>
                  </a:txBody>
                  <a:tcPr anchor="ctr"/>
                </a:tc>
              </a:tr>
              <a:tr h="370840">
                <a:tc>
                  <a:txBody>
                    <a:bodyPr/>
                    <a:lstStyle/>
                    <a:p>
                      <a:r>
                        <a:rPr lang="es-MX" sz="1500" dirty="0" smtClean="0">
                          <a:latin typeface="Arial" panose="020B0604020202020204" pitchFamily="34" charset="0"/>
                          <a:cs typeface="Arial" panose="020B0604020202020204" pitchFamily="34" charset="0"/>
                        </a:rPr>
                        <a:t>Refrendos  2015</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31 de Diciembre 2014</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28 de Noviembre 2014</a:t>
                      </a:r>
                      <a:endParaRPr lang="es-MX" sz="1500" dirty="0">
                        <a:latin typeface="Arial" panose="020B0604020202020204" pitchFamily="34" charset="0"/>
                        <a:cs typeface="Arial" panose="020B0604020202020204" pitchFamily="34" charset="0"/>
                      </a:endParaRPr>
                    </a:p>
                  </a:txBody>
                  <a:tcPr anchor="ctr"/>
                </a:tc>
              </a:tr>
              <a:tr h="370840">
                <a:tc>
                  <a:txBody>
                    <a:bodyPr/>
                    <a:lstStyle/>
                    <a:p>
                      <a:r>
                        <a:rPr lang="es-MX" sz="1500" dirty="0" smtClean="0">
                          <a:latin typeface="Arial" panose="020B0604020202020204" pitchFamily="34" charset="0"/>
                          <a:cs typeface="Arial" panose="020B0604020202020204" pitchFamily="34" charset="0"/>
                        </a:rPr>
                        <a:t>Economías de Recursos Asignados</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31 de Diciembre 2014</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08 de Diciembre 2014</a:t>
                      </a:r>
                      <a:endParaRPr lang="es-MX" sz="1500" dirty="0">
                        <a:latin typeface="Arial" panose="020B0604020202020204" pitchFamily="34" charset="0"/>
                        <a:cs typeface="Arial" panose="020B0604020202020204" pitchFamily="34" charset="0"/>
                      </a:endParaRPr>
                    </a:p>
                  </a:txBody>
                  <a:tcPr anchor="ctr"/>
                </a:tc>
              </a:tr>
              <a:tr h="370840">
                <a:tc>
                  <a:txBody>
                    <a:bodyPr/>
                    <a:lstStyle/>
                    <a:p>
                      <a:r>
                        <a:rPr lang="es-MX" sz="1500" dirty="0" smtClean="0">
                          <a:latin typeface="Arial" panose="020B0604020202020204" pitchFamily="34" charset="0"/>
                          <a:cs typeface="Arial" panose="020B0604020202020204" pitchFamily="34" charset="0"/>
                        </a:rPr>
                        <a:t>Comprobación de Gastos</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31 de Diciembre 2014</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17 de Diciembre 2014</a:t>
                      </a:r>
                      <a:endParaRPr lang="es-MX" sz="1500" dirty="0">
                        <a:latin typeface="Arial" panose="020B0604020202020204" pitchFamily="34" charset="0"/>
                        <a:cs typeface="Arial" panose="020B0604020202020204" pitchFamily="34" charset="0"/>
                      </a:endParaRPr>
                    </a:p>
                  </a:txBody>
                  <a:tcPr anchor="ctr"/>
                </a:tc>
              </a:tr>
              <a:tr h="370840">
                <a:tc>
                  <a:txBody>
                    <a:bodyPr/>
                    <a:lstStyle/>
                    <a:p>
                      <a:r>
                        <a:rPr lang="es-MX" sz="1500" dirty="0" smtClean="0">
                          <a:latin typeface="Arial" panose="020B0604020202020204" pitchFamily="34" charset="0"/>
                          <a:cs typeface="Arial" panose="020B0604020202020204" pitchFamily="34" charset="0"/>
                        </a:rPr>
                        <a:t>Reporte de Pasivos </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16 de Enero 2015</a:t>
                      </a:r>
                      <a:endParaRPr lang="es-MX" sz="15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5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31 de Diciembre 2014</a:t>
                      </a:r>
                      <a:endParaRPr kumimoji="0" lang="es-MX"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tc>
              </a:tr>
              <a:tr h="370840">
                <a:tc>
                  <a:txBody>
                    <a:bodyPr/>
                    <a:lstStyle/>
                    <a:p>
                      <a:r>
                        <a:rPr lang="es-MX" sz="1500" dirty="0" smtClean="0">
                          <a:latin typeface="Arial" panose="020B0604020202020204" pitchFamily="34" charset="0"/>
                          <a:cs typeface="Arial" panose="020B0604020202020204" pitchFamily="34" charset="0"/>
                        </a:rPr>
                        <a:t>Cierre Contable y Presupuestario</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30 de Enero 2015</a:t>
                      </a:r>
                      <a:endParaRPr lang="es-MX" sz="15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5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31 de Diciembre 2014</a:t>
                      </a:r>
                      <a:endParaRPr kumimoji="0" lang="es-MX"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tc>
              </a:tr>
              <a:tr h="370840">
                <a:tc>
                  <a:txBody>
                    <a:bodyPr/>
                    <a:lstStyle/>
                    <a:p>
                      <a:r>
                        <a:rPr lang="es-MX" sz="1500" dirty="0" smtClean="0">
                          <a:latin typeface="Arial" panose="020B0604020202020204" pitchFamily="34" charset="0"/>
                          <a:cs typeface="Arial" panose="020B0604020202020204" pitchFamily="34" charset="0"/>
                        </a:rPr>
                        <a:t>Notificar a la Sub. de Admón. los Pasivos por Servicios Personales Centralizados</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30 de Enero 2015</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31 de Diciembre 2014</a:t>
                      </a:r>
                      <a:endParaRPr lang="es-MX" sz="1500" dirty="0">
                        <a:latin typeface="Arial" panose="020B0604020202020204" pitchFamily="34" charset="0"/>
                        <a:cs typeface="Arial" panose="020B0604020202020204" pitchFamily="34" charset="0"/>
                      </a:endParaRPr>
                    </a:p>
                  </a:txBody>
                  <a:tcPr anchor="ctr"/>
                </a:tc>
              </a:tr>
              <a:tr h="370840">
                <a:tc>
                  <a:txBody>
                    <a:bodyPr/>
                    <a:lstStyle/>
                    <a:p>
                      <a:r>
                        <a:rPr lang="es-MX" sz="1500" dirty="0" smtClean="0">
                          <a:latin typeface="Arial" panose="020B0604020202020204" pitchFamily="34" charset="0"/>
                          <a:cs typeface="Arial" panose="020B0604020202020204" pitchFamily="34" charset="0"/>
                        </a:rPr>
                        <a:t>Indicadores, Metas Físicas y Beneficiarios</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20 de Enero 2015</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09 de Enero 2015</a:t>
                      </a:r>
                      <a:endParaRPr lang="es-MX" sz="1500" dirty="0">
                        <a:latin typeface="Arial" panose="020B0604020202020204" pitchFamily="34" charset="0"/>
                        <a:cs typeface="Arial" panose="020B0604020202020204" pitchFamily="34" charset="0"/>
                      </a:endParaRPr>
                    </a:p>
                  </a:txBody>
                  <a:tcPr anchor="ctr"/>
                </a:tc>
              </a:tr>
              <a:tr h="370840">
                <a:tc>
                  <a:txBody>
                    <a:bodyPr/>
                    <a:lstStyle/>
                    <a:p>
                      <a:r>
                        <a:rPr lang="es-MX" sz="1500" dirty="0" smtClean="0">
                          <a:latin typeface="Arial" panose="020B0604020202020204" pitchFamily="34" charset="0"/>
                          <a:cs typeface="Arial" panose="020B0604020202020204" pitchFamily="34" charset="0"/>
                        </a:rPr>
                        <a:t>Formatos de Cuenta Pública</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14  de febrero 2015</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15 de Enero 2015</a:t>
                      </a:r>
                      <a:endParaRPr lang="es-MX" sz="1500" dirty="0">
                        <a:latin typeface="Arial" panose="020B0604020202020204" pitchFamily="34" charset="0"/>
                        <a:cs typeface="Arial" panose="020B0604020202020204" pitchFamily="34" charset="0"/>
                      </a:endParaRPr>
                    </a:p>
                  </a:txBody>
                  <a:tcPr anchor="ctr"/>
                </a:tc>
              </a:tr>
              <a:tr h="370840">
                <a:tc>
                  <a:txBody>
                    <a:bodyPr/>
                    <a:lstStyle/>
                    <a:p>
                      <a:r>
                        <a:rPr lang="es-MX" sz="1500" dirty="0" smtClean="0">
                          <a:latin typeface="Arial" panose="020B0604020202020204" pitchFamily="34" charset="0"/>
                          <a:cs typeface="Arial" panose="020B0604020202020204" pitchFamily="34" charset="0"/>
                        </a:rPr>
                        <a:t>Saldos Iniciales 2015</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Una vez publicado el</a:t>
                      </a:r>
                    </a:p>
                    <a:p>
                      <a:r>
                        <a:rPr lang="es-MX" sz="1500" dirty="0" smtClean="0">
                          <a:latin typeface="Arial" panose="020B0604020202020204" pitchFamily="34" charset="0"/>
                          <a:cs typeface="Arial" panose="020B0604020202020204" pitchFamily="34" charset="0"/>
                        </a:rPr>
                        <a:t>Sistema</a:t>
                      </a:r>
                      <a:endParaRPr lang="es-MX" sz="1500" dirty="0">
                        <a:latin typeface="Arial" panose="020B0604020202020204" pitchFamily="34" charset="0"/>
                        <a:cs typeface="Arial" panose="020B0604020202020204" pitchFamily="34" charset="0"/>
                      </a:endParaRPr>
                    </a:p>
                  </a:txBody>
                  <a:tcPr anchor="ctr"/>
                </a:tc>
                <a:tc>
                  <a:txBody>
                    <a:bodyPr/>
                    <a:lstStyle/>
                    <a:p>
                      <a:r>
                        <a:rPr lang="es-MX" sz="1500" dirty="0" smtClean="0">
                          <a:latin typeface="Arial" panose="020B0604020202020204" pitchFamily="34" charset="0"/>
                          <a:cs typeface="Arial" panose="020B0604020202020204" pitchFamily="34" charset="0"/>
                        </a:rPr>
                        <a:t>15 de Enero 2015</a:t>
                      </a:r>
                      <a:endParaRPr lang="es-MX" sz="1500" dirty="0">
                        <a:latin typeface="Arial" panose="020B0604020202020204" pitchFamily="34" charset="0"/>
                        <a:cs typeface="Arial" panose="020B0604020202020204" pitchFamily="34" charset="0"/>
                      </a:endParaRPr>
                    </a:p>
                  </a:txBody>
                  <a:tcPr anchor="ctr"/>
                </a:tc>
              </a:tr>
            </a:tbl>
          </a:graphicData>
        </a:graphic>
      </p:graphicFrame>
    </p:spTree>
    <p:extLst>
      <p:ext uri="{BB962C8B-B14F-4D97-AF65-F5344CB8AC3E}">
        <p14:creationId xmlns:p14="http://schemas.microsoft.com/office/powerpoint/2010/main" val="4179840216"/>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Rectángulo redondeado"/>
          <p:cNvSpPr/>
          <p:nvPr/>
        </p:nvSpPr>
        <p:spPr bwMode="auto">
          <a:xfrm>
            <a:off x="497988" y="2108350"/>
            <a:ext cx="8178468" cy="2943770"/>
          </a:xfrm>
          <a:prstGeom prst="roundRect">
            <a:avLst>
              <a:gd name="adj" fmla="val 9447"/>
            </a:avLst>
          </a:prstGeom>
          <a:ln>
            <a:solidFill>
              <a:srgbClr val="FF0000"/>
            </a:solidFill>
          </a:ln>
          <a:scene3d>
            <a:camera prst="orthographicFront"/>
            <a:lightRig rig="twoPt" dir="t"/>
          </a:scene3d>
          <a:sp3d extrusionH="76200" contourW="12700" prstMaterial="metal">
            <a:bevelT w="165100" prst="coolSlant"/>
            <a:bevelB/>
            <a:extrusionClr>
              <a:srgbClr val="FF6600"/>
            </a:extrusionClr>
            <a:contourClr>
              <a:srgbClr val="FF6600"/>
            </a:contourClr>
          </a:sp3d>
        </p:spPr>
        <p:style>
          <a:lnRef idx="2">
            <a:schemeClr val="accent1">
              <a:shade val="50000"/>
            </a:schemeClr>
          </a:lnRef>
          <a:fillRef idx="1003">
            <a:schemeClr val="lt1"/>
          </a:fillRef>
          <a:effectRef idx="0">
            <a:schemeClr val="accent1"/>
          </a:effectRef>
          <a:fontRef idx="minor">
            <a:schemeClr val="lt1"/>
          </a:fontRef>
        </p:style>
        <p:txBody>
          <a:bodyPr anchor="ctr"/>
          <a:lstStyle/>
          <a:p>
            <a:pPr algn="ctr">
              <a:defRPr/>
            </a:pPr>
            <a:endParaRPr lang="es-ES" dirty="0">
              <a:solidFill>
                <a:schemeClr val="bg1"/>
              </a:solidFill>
              <a:latin typeface="Arial" pitchFamily="34" charset="0"/>
              <a:cs typeface="Arial" pitchFamily="34" charset="0"/>
            </a:endParaRPr>
          </a:p>
        </p:txBody>
      </p:sp>
      <p:sp>
        <p:nvSpPr>
          <p:cNvPr id="5" name="3 CuadroTexto"/>
          <p:cNvSpPr txBox="1">
            <a:spLocks noChangeArrowheads="1"/>
          </p:cNvSpPr>
          <p:nvPr/>
        </p:nvSpPr>
        <p:spPr bwMode="auto">
          <a:xfrm>
            <a:off x="518770" y="2846353"/>
            <a:ext cx="8136904" cy="733534"/>
          </a:xfrm>
          <a:prstGeom prst="rect">
            <a:avLst/>
          </a:prstGeom>
          <a:noFill/>
          <a:ln w="9525">
            <a:noFill/>
            <a:miter lim="800000"/>
            <a:headEnd/>
            <a:tailEnd/>
          </a:ln>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a:lnSpc>
                <a:spcPts val="5000"/>
              </a:lnSpc>
              <a:defRPr/>
            </a:pPr>
            <a:r>
              <a:rPr lang="es-MX" sz="4800" b="1" dirty="0">
                <a:ln w="50800"/>
                <a:solidFill>
                  <a:srgbClr val="00B050"/>
                </a:solidFill>
              </a:rPr>
              <a:t>9</a:t>
            </a:r>
            <a:r>
              <a:rPr lang="es-MX" sz="4800" b="1" dirty="0" smtClean="0">
                <a:ln w="50800"/>
                <a:solidFill>
                  <a:srgbClr val="00B050"/>
                </a:solidFill>
              </a:rPr>
              <a:t>.  Asuntos Generales</a:t>
            </a:r>
          </a:p>
        </p:txBody>
      </p:sp>
    </p:spTree>
    <p:extLst>
      <p:ext uri="{BB962C8B-B14F-4D97-AF65-F5344CB8AC3E}">
        <p14:creationId xmlns:p14="http://schemas.microsoft.com/office/powerpoint/2010/main" val="296693855"/>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3 CuadroTexto"/>
          <p:cNvSpPr txBox="1">
            <a:spLocks noChangeArrowheads="1"/>
          </p:cNvSpPr>
          <p:nvPr/>
        </p:nvSpPr>
        <p:spPr bwMode="auto">
          <a:xfrm>
            <a:off x="467544" y="1148546"/>
            <a:ext cx="8370676" cy="5016758"/>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r>
              <a:rPr lang="es-ES" sz="2000" b="1" dirty="0" smtClean="0"/>
              <a:t>DECRETO:</a:t>
            </a:r>
          </a:p>
          <a:p>
            <a:r>
              <a:rPr lang="es-ES" sz="2000" dirty="0" smtClean="0"/>
              <a:t>Artículo </a:t>
            </a:r>
            <a:r>
              <a:rPr lang="es-ES" sz="2000" dirty="0"/>
              <a:t>3. El CACE, estará integrado por los Organismos Públicos e instituciones siguientes:</a:t>
            </a:r>
            <a:endParaRPr lang="es-MX" sz="2000" dirty="0"/>
          </a:p>
          <a:p>
            <a:r>
              <a:rPr lang="es-ES" sz="2000" dirty="0"/>
              <a:t>I y II. . .</a:t>
            </a:r>
            <a:endParaRPr lang="es-MX" sz="2000" dirty="0"/>
          </a:p>
          <a:p>
            <a:r>
              <a:rPr lang="es-ES" sz="2000" dirty="0"/>
              <a:t> </a:t>
            </a:r>
            <a:r>
              <a:rPr lang="es-ES" sz="2000" b="1" dirty="0" smtClean="0"/>
              <a:t>III</a:t>
            </a:r>
            <a:r>
              <a:rPr lang="es-ES" sz="2000" b="1" dirty="0"/>
              <a:t>. El Titular de la Subsecretaría de Egresos de la Secretaría de Hacienda, quien será el Secretario Técnico</a:t>
            </a:r>
            <a:r>
              <a:rPr lang="es-ES" sz="2000" dirty="0"/>
              <a:t>.</a:t>
            </a:r>
            <a:endParaRPr lang="es-MX" sz="2000" dirty="0"/>
          </a:p>
          <a:p>
            <a:r>
              <a:rPr lang="es-ES" sz="2000" dirty="0"/>
              <a:t> </a:t>
            </a:r>
            <a:endParaRPr lang="es-MX" sz="2000" dirty="0"/>
          </a:p>
          <a:p>
            <a:r>
              <a:rPr lang="es-ES" sz="2000" dirty="0" smtClean="0"/>
              <a:t>Con </a:t>
            </a:r>
            <a:r>
              <a:rPr lang="es-ES" sz="2000" dirty="0"/>
              <a:t>el carácter de vocales:</a:t>
            </a:r>
            <a:endParaRPr lang="es-MX" sz="2000" dirty="0"/>
          </a:p>
          <a:p>
            <a:r>
              <a:rPr lang="es-ES" sz="2000" dirty="0"/>
              <a:t>I a la IV. . .</a:t>
            </a:r>
            <a:endParaRPr lang="es-MX" sz="2000" dirty="0"/>
          </a:p>
          <a:p>
            <a:r>
              <a:rPr lang="es-ES" sz="2000" b="1" dirty="0"/>
              <a:t> </a:t>
            </a:r>
            <a:endParaRPr lang="es-MX" sz="2000" dirty="0"/>
          </a:p>
          <a:p>
            <a:r>
              <a:rPr lang="es-ES" sz="2000" b="1" dirty="0"/>
              <a:t>V. Tres regiones representadas por el Presidente del Municipio de la cabecera municipal regional.</a:t>
            </a:r>
            <a:endParaRPr lang="es-MX" sz="2000" dirty="0"/>
          </a:p>
          <a:p>
            <a:r>
              <a:rPr lang="es-ES" sz="2000" b="1" dirty="0"/>
              <a:t> </a:t>
            </a:r>
            <a:endParaRPr lang="es-MX" sz="2000" dirty="0"/>
          </a:p>
          <a:p>
            <a:r>
              <a:rPr lang="es-ES" sz="2000" b="1" dirty="0"/>
              <a:t>El representante de los municipios durará en su encargo un año, y será sustituido de acuerdo al orden consecutivo de las 15 regiones.</a:t>
            </a:r>
            <a:endParaRPr lang="es-MX" sz="2000" dirty="0"/>
          </a:p>
          <a:p>
            <a:r>
              <a:rPr lang="es-ES" sz="2000" dirty="0"/>
              <a:t> </a:t>
            </a:r>
            <a:r>
              <a:rPr lang="es-ES" sz="2000" dirty="0" smtClean="0"/>
              <a:t>VI </a:t>
            </a:r>
            <a:r>
              <a:rPr lang="es-ES" sz="2000" dirty="0"/>
              <a:t>a la XI . . .</a:t>
            </a:r>
            <a:endParaRPr lang="es-MX" sz="1900" dirty="0"/>
          </a:p>
        </p:txBody>
      </p:sp>
      <p:sp>
        <p:nvSpPr>
          <p:cNvPr id="6" name="3 CuadroTexto"/>
          <p:cNvSpPr txBox="1">
            <a:spLocks noChangeArrowheads="1"/>
          </p:cNvSpPr>
          <p:nvPr/>
        </p:nvSpPr>
        <p:spPr bwMode="auto">
          <a:xfrm>
            <a:off x="323528" y="188640"/>
            <a:ext cx="8640236" cy="830997"/>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defPPr>
              <a:defRPr lang="es-MX"/>
            </a:defPPr>
            <a:lvl1pPr>
              <a:defRPr sz="2300" b="1">
                <a:ln w="50800"/>
                <a:solidFill>
                  <a:srgbClr val="FF0000"/>
                </a:solidFill>
              </a:defRPr>
            </a:lvl1pPr>
          </a:lstStyle>
          <a:p>
            <a:r>
              <a:rPr lang="es-MX" dirty="0" smtClean="0">
                <a:solidFill>
                  <a:srgbClr val="00B050"/>
                </a:solidFill>
              </a:rPr>
              <a:t>9.1. </a:t>
            </a:r>
            <a:r>
              <a:rPr lang="es-MX" dirty="0" smtClean="0">
                <a:solidFill>
                  <a:schemeClr val="tx1"/>
                </a:solidFill>
              </a:rPr>
              <a:t>Proyectos de Reforma al Decreto de creación del CACE </a:t>
            </a:r>
            <a:r>
              <a:rPr lang="es-ES" sz="2400" dirty="0">
                <a:solidFill>
                  <a:schemeClr val="tx1"/>
                </a:solidFill>
              </a:rPr>
              <a:t>y </a:t>
            </a:r>
            <a:r>
              <a:rPr lang="es-ES" sz="2400" dirty="0" smtClean="0">
                <a:solidFill>
                  <a:schemeClr val="tx1"/>
                </a:solidFill>
              </a:rPr>
              <a:t>su </a:t>
            </a:r>
            <a:r>
              <a:rPr lang="es-ES" sz="2400" dirty="0">
                <a:solidFill>
                  <a:schemeClr val="tx1"/>
                </a:solidFill>
              </a:rPr>
              <a:t>Estatuto Interno</a:t>
            </a:r>
            <a:endParaRPr lang="es-MX" dirty="0">
              <a:solidFill>
                <a:schemeClr val="tx1"/>
              </a:solidFill>
            </a:endParaRPr>
          </a:p>
        </p:txBody>
      </p:sp>
      <p:sp>
        <p:nvSpPr>
          <p:cNvPr id="2" name="1 Flecha derecha">
            <a:hlinkClick r:id="rId2" action="ppaction://hlinksldjump"/>
          </p:cNvPr>
          <p:cNvSpPr/>
          <p:nvPr/>
        </p:nvSpPr>
        <p:spPr>
          <a:xfrm>
            <a:off x="3635896" y="6165304"/>
            <a:ext cx="864096" cy="6926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210744029"/>
      </p:ext>
    </p:extLst>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3 CuadroTexto"/>
          <p:cNvSpPr txBox="1">
            <a:spLocks noChangeArrowheads="1"/>
          </p:cNvSpPr>
          <p:nvPr/>
        </p:nvSpPr>
        <p:spPr bwMode="auto">
          <a:xfrm>
            <a:off x="323528" y="1268760"/>
            <a:ext cx="8370676" cy="1631216"/>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r>
              <a:rPr lang="es-ES" sz="2000" dirty="0"/>
              <a:t>Artículo 8.- Por cada miembro del CACE  se podrá designar un suplente para que lo represente en  las sesiones del mismo, quien tendrá las mismas facultades de éste. La designación de suplente deberá realizarse por escrito y dirigida </a:t>
            </a:r>
            <a:r>
              <a:rPr lang="es-ES" sz="2000" b="1" dirty="0"/>
              <a:t>al Secretario Técnico del CACE.</a:t>
            </a:r>
            <a:endParaRPr lang="es-MX" sz="2000" dirty="0"/>
          </a:p>
          <a:p>
            <a:r>
              <a:rPr lang="es-ES" sz="2000" dirty="0"/>
              <a:t> </a:t>
            </a:r>
            <a:r>
              <a:rPr lang="es-ES" sz="2000" dirty="0" smtClean="0"/>
              <a:t>. </a:t>
            </a:r>
            <a:r>
              <a:rPr lang="es-ES" sz="2000" dirty="0"/>
              <a:t>. .</a:t>
            </a:r>
            <a:endParaRPr lang="es-MX" sz="1900" dirty="0"/>
          </a:p>
        </p:txBody>
      </p:sp>
      <p:sp>
        <p:nvSpPr>
          <p:cNvPr id="6" name="3 CuadroTexto"/>
          <p:cNvSpPr txBox="1">
            <a:spLocks noChangeArrowheads="1"/>
          </p:cNvSpPr>
          <p:nvPr/>
        </p:nvSpPr>
        <p:spPr bwMode="auto">
          <a:xfrm>
            <a:off x="323528" y="188640"/>
            <a:ext cx="8640236" cy="830997"/>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defPPr>
              <a:defRPr lang="es-MX"/>
            </a:defPPr>
            <a:lvl1pPr>
              <a:defRPr sz="2300" b="1">
                <a:ln w="50800"/>
                <a:solidFill>
                  <a:srgbClr val="FF0000"/>
                </a:solidFill>
              </a:defRPr>
            </a:lvl1pPr>
          </a:lstStyle>
          <a:p>
            <a:r>
              <a:rPr lang="es-MX" dirty="0" smtClean="0">
                <a:solidFill>
                  <a:srgbClr val="00B050"/>
                </a:solidFill>
              </a:rPr>
              <a:t>9.1. </a:t>
            </a:r>
            <a:r>
              <a:rPr lang="es-MX" dirty="0" smtClean="0">
                <a:solidFill>
                  <a:schemeClr val="tx1"/>
                </a:solidFill>
              </a:rPr>
              <a:t>Proyectos de Reforma al Decreto de creación del CACE </a:t>
            </a:r>
            <a:r>
              <a:rPr lang="es-ES" sz="2400" dirty="0">
                <a:solidFill>
                  <a:schemeClr val="tx1"/>
                </a:solidFill>
              </a:rPr>
              <a:t>y </a:t>
            </a:r>
            <a:r>
              <a:rPr lang="es-ES" sz="2400" dirty="0" smtClean="0">
                <a:solidFill>
                  <a:schemeClr val="tx1"/>
                </a:solidFill>
              </a:rPr>
              <a:t>su </a:t>
            </a:r>
            <a:r>
              <a:rPr lang="es-ES" sz="2400" dirty="0">
                <a:solidFill>
                  <a:schemeClr val="tx1"/>
                </a:solidFill>
              </a:rPr>
              <a:t>Estatuto Interno</a:t>
            </a:r>
            <a:endParaRPr lang="es-MX" dirty="0">
              <a:solidFill>
                <a:schemeClr val="tx1"/>
              </a:solidFill>
            </a:endParaRPr>
          </a:p>
        </p:txBody>
      </p:sp>
      <p:sp>
        <p:nvSpPr>
          <p:cNvPr id="5" name="3 CuadroTexto"/>
          <p:cNvSpPr txBox="1">
            <a:spLocks noChangeArrowheads="1"/>
          </p:cNvSpPr>
          <p:nvPr/>
        </p:nvSpPr>
        <p:spPr bwMode="auto">
          <a:xfrm>
            <a:off x="412294" y="5370021"/>
            <a:ext cx="8370676" cy="384721"/>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endParaRPr lang="es-MX" sz="1900" dirty="0"/>
          </a:p>
        </p:txBody>
      </p:sp>
      <p:sp>
        <p:nvSpPr>
          <p:cNvPr id="2" name="1 Flecha derecha">
            <a:hlinkClick r:id="rId2" action="ppaction://hlinksldjump"/>
          </p:cNvPr>
          <p:cNvSpPr/>
          <p:nvPr/>
        </p:nvSpPr>
        <p:spPr>
          <a:xfrm>
            <a:off x="3491880" y="5562381"/>
            <a:ext cx="1016986" cy="7469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54532061"/>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CuadroTexto"/>
          <p:cNvSpPr txBox="1"/>
          <p:nvPr/>
        </p:nvSpPr>
        <p:spPr>
          <a:xfrm>
            <a:off x="311765" y="980728"/>
            <a:ext cx="8796739" cy="5539978"/>
          </a:xfrm>
          <a:prstGeom prst="rect">
            <a:avLst/>
          </a:prstGeom>
          <a:noFill/>
        </p:spPr>
        <p:txBody>
          <a:bodyPr wrap="square">
            <a:spAutoFit/>
          </a:bodyPr>
          <a:lstStyle/>
          <a:p>
            <a:pPr marL="457200" lvl="0" indent="-457200">
              <a:buFont typeface="+mj-lt"/>
              <a:buAutoNum type="arabicPeriod"/>
            </a:pPr>
            <a:r>
              <a:rPr lang="es-ES" sz="2000" dirty="0">
                <a:latin typeface="Arial" pitchFamily="34" charset="0"/>
                <a:cs typeface="Arial" pitchFamily="34" charset="0"/>
              </a:rPr>
              <a:t>Verificación de Quórum Legal.</a:t>
            </a:r>
          </a:p>
          <a:p>
            <a:pPr marL="457200" indent="-457200">
              <a:buFont typeface="+mj-lt"/>
              <a:buAutoNum type="arabicPeriod"/>
            </a:pPr>
            <a:r>
              <a:rPr lang="es-ES" sz="2000" dirty="0" smtClean="0">
                <a:latin typeface="Arial" pitchFamily="34" charset="0"/>
                <a:cs typeface="Arial" pitchFamily="34" charset="0"/>
              </a:rPr>
              <a:t>Palabras </a:t>
            </a:r>
            <a:r>
              <a:rPr lang="es-ES" sz="2000" dirty="0">
                <a:latin typeface="Arial" pitchFamily="34" charset="0"/>
                <a:cs typeface="Arial" pitchFamily="34" charset="0"/>
              </a:rPr>
              <a:t>de B</a:t>
            </a:r>
            <a:r>
              <a:rPr lang="es-ES" sz="2000" dirty="0" smtClean="0">
                <a:latin typeface="Arial" pitchFamily="34" charset="0"/>
                <a:cs typeface="Arial" pitchFamily="34" charset="0"/>
              </a:rPr>
              <a:t>ienvenida</a:t>
            </a:r>
            <a:r>
              <a:rPr lang="es-ES" sz="2000" dirty="0">
                <a:solidFill>
                  <a:srgbClr val="0000FF"/>
                </a:solidFill>
                <a:latin typeface="Arial" pitchFamily="34" charset="0"/>
                <a:cs typeface="Arial" pitchFamily="34" charset="0"/>
              </a:rPr>
              <a:t>.</a:t>
            </a:r>
            <a:endParaRPr lang="es-MX" sz="2000" dirty="0">
              <a:solidFill>
                <a:srgbClr val="0000FF"/>
              </a:solidFill>
              <a:latin typeface="Arial" pitchFamily="34" charset="0"/>
              <a:cs typeface="Arial" pitchFamily="34" charset="0"/>
            </a:endParaRPr>
          </a:p>
          <a:p>
            <a:pPr marL="457200" lvl="0" indent="-457200">
              <a:buFont typeface="+mj-lt"/>
              <a:buAutoNum type="arabicPeriod"/>
            </a:pPr>
            <a:r>
              <a:rPr lang="es-ES" sz="2000" dirty="0" smtClean="0">
                <a:latin typeface="Arial" pitchFamily="34" charset="0"/>
                <a:cs typeface="Arial" pitchFamily="34" charset="0"/>
              </a:rPr>
              <a:t>Aprobación del Orden del Día.</a:t>
            </a:r>
          </a:p>
          <a:p>
            <a:pPr marL="457200" lvl="0" indent="-457200">
              <a:buFont typeface="+mj-lt"/>
              <a:buAutoNum type="arabicPeriod"/>
            </a:pPr>
            <a:r>
              <a:rPr lang="es-ES" sz="2000" dirty="0" smtClean="0">
                <a:latin typeface="Arial" pitchFamily="34" charset="0"/>
                <a:cs typeface="Arial" pitchFamily="34" charset="0"/>
              </a:rPr>
              <a:t>Informe de Avances.</a:t>
            </a:r>
          </a:p>
          <a:p>
            <a:pPr marL="447675" indent="-447675"/>
            <a:r>
              <a:rPr lang="es-ES" sz="1600" dirty="0" smtClean="0">
                <a:latin typeface="Arial" pitchFamily="34" charset="0"/>
                <a:cs typeface="Arial" pitchFamily="34" charset="0"/>
              </a:rPr>
              <a:t>          4.1. Últimos ordenamientos publicados por el CONAC.</a:t>
            </a:r>
          </a:p>
          <a:p>
            <a:pPr marL="447675" indent="-447675" algn="just"/>
            <a:r>
              <a:rPr lang="es-ES" sz="1600" dirty="0" smtClean="0">
                <a:latin typeface="Arial" pitchFamily="34" charset="0"/>
                <a:cs typeface="Arial" pitchFamily="34" charset="0"/>
              </a:rPr>
              <a:t>          4.2. </a:t>
            </a:r>
            <a:r>
              <a:rPr lang="es-MX" sz="1600" dirty="0">
                <a:ln w="50800"/>
                <a:latin typeface="Arial" pitchFamily="34" charset="0"/>
                <a:cs typeface="Arial" pitchFamily="34" charset="0"/>
              </a:rPr>
              <a:t>Índice de cumplimiento en la difusión de la Información </a:t>
            </a:r>
            <a:r>
              <a:rPr lang="es-MX" sz="1600" dirty="0" smtClean="0">
                <a:ln w="50800"/>
                <a:latin typeface="Arial" pitchFamily="34" charset="0"/>
                <a:cs typeface="Arial" pitchFamily="34" charset="0"/>
              </a:rPr>
              <a:t>Financiera.</a:t>
            </a:r>
          </a:p>
          <a:p>
            <a:pPr marL="447675" indent="-447675"/>
            <a:r>
              <a:rPr lang="es-ES" sz="1600" dirty="0" smtClean="0">
                <a:latin typeface="Arial" pitchFamily="34" charset="0"/>
                <a:cs typeface="Arial" pitchFamily="34" charset="0"/>
              </a:rPr>
              <a:t>          4.3</a:t>
            </a:r>
            <a:r>
              <a:rPr lang="es-ES" sz="1600" dirty="0">
                <a:latin typeface="Arial" pitchFamily="34" charset="0"/>
                <a:cs typeface="Arial" pitchFamily="34" charset="0"/>
              </a:rPr>
              <a:t>. </a:t>
            </a:r>
            <a:r>
              <a:rPr lang="es-ES" sz="1600" dirty="0" smtClean="0">
                <a:latin typeface="Arial" pitchFamily="34" charset="0"/>
                <a:cs typeface="Arial" pitchFamily="34" charset="0"/>
              </a:rPr>
              <a:t>Capacitación</a:t>
            </a:r>
            <a:r>
              <a:rPr lang="es-ES" sz="1600" dirty="0">
                <a:latin typeface="Arial" pitchFamily="34" charset="0"/>
                <a:cs typeface="Arial" pitchFamily="34" charset="0"/>
              </a:rPr>
              <a:t> </a:t>
            </a:r>
            <a:r>
              <a:rPr lang="es-ES" sz="1600" dirty="0" smtClean="0">
                <a:latin typeface="Arial" pitchFamily="34" charset="0"/>
                <a:cs typeface="Arial" pitchFamily="34" charset="0"/>
              </a:rPr>
              <a:t>a funcionarios estatales.</a:t>
            </a:r>
          </a:p>
          <a:p>
            <a:pPr marL="447675" indent="-447675"/>
            <a:r>
              <a:rPr lang="es-ES" sz="1600" dirty="0" smtClean="0">
                <a:latin typeface="Arial" pitchFamily="34" charset="0"/>
                <a:cs typeface="Arial" pitchFamily="34" charset="0"/>
              </a:rPr>
              <a:t>          4.4. Grupos de Trabajo.</a:t>
            </a:r>
          </a:p>
          <a:p>
            <a:pPr marL="457200" lvl="0" indent="-457200">
              <a:buAutoNum type="arabicPeriod" startAt="5"/>
            </a:pPr>
            <a:r>
              <a:rPr lang="es-ES" sz="2000" dirty="0" smtClean="0">
                <a:latin typeface="Arial" pitchFamily="34" charset="0"/>
                <a:cs typeface="Arial" pitchFamily="34" charset="0"/>
              </a:rPr>
              <a:t>Informe </a:t>
            </a:r>
            <a:r>
              <a:rPr lang="es-ES" sz="2000" dirty="0">
                <a:latin typeface="Arial" pitchFamily="34" charset="0"/>
                <a:cs typeface="Arial" pitchFamily="34" charset="0"/>
              </a:rPr>
              <a:t>de avance en el </a:t>
            </a:r>
            <a:r>
              <a:rPr lang="es-ES" sz="2000" dirty="0" smtClean="0">
                <a:latin typeface="Arial" pitchFamily="34" charset="0"/>
                <a:cs typeface="Arial" pitchFamily="34" charset="0"/>
              </a:rPr>
              <a:t>SIAHE.</a:t>
            </a:r>
          </a:p>
          <a:p>
            <a:pPr marL="457200" lvl="0" indent="-457200">
              <a:buAutoNum type="arabicPeriod" startAt="5"/>
            </a:pPr>
            <a:r>
              <a:rPr lang="es-ES" sz="2000" dirty="0" smtClean="0">
                <a:latin typeface="Arial" pitchFamily="34" charset="0"/>
                <a:cs typeface="Arial" pitchFamily="34" charset="0"/>
              </a:rPr>
              <a:t>Informe de avance del proyecto “SAP”</a:t>
            </a:r>
          </a:p>
          <a:p>
            <a:pPr marL="457200" lvl="0" indent="-457200">
              <a:buAutoNum type="arabicPeriod" startAt="5"/>
            </a:pPr>
            <a:r>
              <a:rPr lang="es-ES" sz="2000" dirty="0" smtClean="0">
                <a:latin typeface="Arial" pitchFamily="34" charset="0"/>
                <a:cs typeface="Arial" pitchFamily="34" charset="0"/>
              </a:rPr>
              <a:t>Cierre contable y presupuestal 2014.</a:t>
            </a:r>
          </a:p>
          <a:p>
            <a:pPr marL="457200" lvl="0" indent="-457200">
              <a:buAutoNum type="arabicPeriod" startAt="5"/>
            </a:pPr>
            <a:r>
              <a:rPr lang="es-ES" sz="2000" dirty="0" smtClean="0">
                <a:latin typeface="Arial" pitchFamily="34" charset="0"/>
                <a:cs typeface="Arial" pitchFamily="34" charset="0"/>
              </a:rPr>
              <a:t>Informe </a:t>
            </a:r>
            <a:r>
              <a:rPr lang="es-ES" sz="2000" dirty="0">
                <a:latin typeface="Arial" pitchFamily="34" charset="0"/>
                <a:cs typeface="Arial" pitchFamily="34" charset="0"/>
              </a:rPr>
              <a:t>de avance en el Proceso de Armonización Contable por parte </a:t>
            </a:r>
            <a:r>
              <a:rPr lang="es-ES" sz="2000" dirty="0" smtClean="0">
                <a:latin typeface="Arial" pitchFamily="34" charset="0"/>
                <a:cs typeface="Arial" pitchFamily="34" charset="0"/>
              </a:rPr>
              <a:t>del Órgano </a:t>
            </a:r>
            <a:r>
              <a:rPr lang="es-ES" sz="2000" dirty="0">
                <a:latin typeface="Arial" pitchFamily="34" charset="0"/>
                <a:cs typeface="Arial" pitchFamily="34" charset="0"/>
              </a:rPr>
              <a:t>de Fiscalización Superior del Congreso del Estado</a:t>
            </a:r>
            <a:r>
              <a:rPr lang="es-ES" sz="2000" dirty="0" smtClean="0">
                <a:latin typeface="Arial" pitchFamily="34" charset="0"/>
                <a:cs typeface="Arial" pitchFamily="34" charset="0"/>
              </a:rPr>
              <a:t>.</a:t>
            </a:r>
          </a:p>
          <a:p>
            <a:pPr marL="457200" lvl="0" indent="-457200">
              <a:buAutoNum type="arabicPeriod" startAt="5"/>
            </a:pPr>
            <a:r>
              <a:rPr lang="es-ES" sz="2000" dirty="0">
                <a:latin typeface="Arial" pitchFamily="34" charset="0"/>
                <a:cs typeface="Arial" pitchFamily="34" charset="0"/>
              </a:rPr>
              <a:t> </a:t>
            </a:r>
            <a:r>
              <a:rPr lang="es-ES" sz="2000" dirty="0" smtClean="0">
                <a:latin typeface="Arial" pitchFamily="34" charset="0"/>
                <a:cs typeface="Arial" pitchFamily="34" charset="0"/>
              </a:rPr>
              <a:t>Asuntos </a:t>
            </a:r>
            <a:r>
              <a:rPr lang="es-ES" sz="2000" dirty="0">
                <a:latin typeface="Arial" pitchFamily="34" charset="0"/>
                <a:cs typeface="Arial" pitchFamily="34" charset="0"/>
              </a:rPr>
              <a:t>Generales.</a:t>
            </a:r>
          </a:p>
          <a:p>
            <a:pPr lvl="1" algn="just"/>
            <a:r>
              <a:rPr lang="es-ES" sz="1600" dirty="0" smtClean="0">
                <a:latin typeface="Arial" pitchFamily="34" charset="0"/>
                <a:cs typeface="Arial" pitchFamily="34" charset="0"/>
              </a:rPr>
              <a:t>  9.1. </a:t>
            </a:r>
            <a:r>
              <a:rPr lang="es-ES" sz="1600" dirty="0" smtClean="0">
                <a:latin typeface="Arial" pitchFamily="34" charset="0"/>
                <a:cs typeface="Arial" pitchFamily="34" charset="0"/>
                <a:hlinkClick r:id="rId2" action="ppaction://hlinksldjump"/>
              </a:rPr>
              <a:t>Someter </a:t>
            </a:r>
            <a:r>
              <a:rPr lang="es-ES" sz="1600" dirty="0">
                <a:latin typeface="Arial" pitchFamily="34" charset="0"/>
                <a:cs typeface="Arial" pitchFamily="34" charset="0"/>
                <a:hlinkClick r:id="rId2" action="ppaction://hlinksldjump"/>
              </a:rPr>
              <a:t>a consideración el Proyecto de Reforma al Decreto de creación    </a:t>
            </a:r>
            <a:br>
              <a:rPr lang="es-ES" sz="1600" dirty="0">
                <a:latin typeface="Arial" pitchFamily="34" charset="0"/>
                <a:cs typeface="Arial" pitchFamily="34" charset="0"/>
                <a:hlinkClick r:id="rId2" action="ppaction://hlinksldjump"/>
              </a:rPr>
            </a:br>
            <a:r>
              <a:rPr lang="es-ES" sz="1600" dirty="0">
                <a:latin typeface="Arial" pitchFamily="34" charset="0"/>
                <a:cs typeface="Arial" pitchFamily="34" charset="0"/>
                <a:hlinkClick r:id="rId2" action="ppaction://hlinksldjump"/>
              </a:rPr>
              <a:t>         </a:t>
            </a:r>
            <a:r>
              <a:rPr lang="es-ES" sz="1600" dirty="0" smtClean="0">
                <a:latin typeface="Arial" pitchFamily="34" charset="0"/>
                <a:cs typeface="Arial" pitchFamily="34" charset="0"/>
                <a:hlinkClick r:id="rId2" action="ppaction://hlinksldjump"/>
              </a:rPr>
              <a:t>  del </a:t>
            </a:r>
            <a:r>
              <a:rPr lang="es-ES" sz="1600" dirty="0">
                <a:latin typeface="Arial" pitchFamily="34" charset="0"/>
                <a:cs typeface="Arial" pitchFamily="34" charset="0"/>
                <a:hlinkClick r:id="rId2" action="ppaction://hlinksldjump"/>
              </a:rPr>
              <a:t>CACE y su Estatuto Interno</a:t>
            </a:r>
            <a:r>
              <a:rPr lang="es-ES" sz="1800" dirty="0">
                <a:latin typeface="Arial" pitchFamily="34" charset="0"/>
                <a:cs typeface="Arial" pitchFamily="34" charset="0"/>
                <a:hlinkClick r:id="rId2" action="ppaction://hlinksldjump"/>
              </a:rPr>
              <a:t>.</a:t>
            </a:r>
            <a:endParaRPr lang="es-ES" sz="1800" dirty="0">
              <a:latin typeface="Arial" pitchFamily="34" charset="0"/>
              <a:cs typeface="Arial" pitchFamily="34" charset="0"/>
            </a:endParaRPr>
          </a:p>
          <a:p>
            <a:pPr marL="534988" lvl="1"/>
            <a:r>
              <a:rPr lang="es-ES" sz="1600" dirty="0" smtClean="0">
                <a:latin typeface="Arial" pitchFamily="34" charset="0"/>
                <a:cs typeface="Arial" pitchFamily="34" charset="0"/>
              </a:rPr>
              <a:t> 9.2.  </a:t>
            </a:r>
            <a:r>
              <a:rPr lang="es-ES" sz="1600" dirty="0">
                <a:latin typeface="Arial" pitchFamily="34" charset="0"/>
                <a:cs typeface="Arial" pitchFamily="34" charset="0"/>
                <a:hlinkClick r:id="rId3" action="ppaction://hlinksldjump"/>
              </a:rPr>
              <a:t>Acuerdo para celebrar la Primera Reunión del Ejercicio 2015</a:t>
            </a:r>
            <a:endParaRPr lang="es-ES" sz="1600" dirty="0">
              <a:latin typeface="Arial" pitchFamily="34" charset="0"/>
              <a:cs typeface="Arial" pitchFamily="34" charset="0"/>
            </a:endParaRPr>
          </a:p>
          <a:p>
            <a:pPr marL="457200" indent="-457200">
              <a:buAutoNum type="arabicPeriod" startAt="5"/>
            </a:pPr>
            <a:r>
              <a:rPr lang="es-ES" sz="2000" dirty="0" smtClean="0">
                <a:latin typeface="Arial" pitchFamily="34" charset="0"/>
                <a:cs typeface="Arial" pitchFamily="34" charset="0"/>
              </a:rPr>
              <a:t>Lectura </a:t>
            </a:r>
            <a:r>
              <a:rPr lang="es-ES" sz="2000" dirty="0">
                <a:latin typeface="Arial" pitchFamily="34" charset="0"/>
                <a:cs typeface="Arial" pitchFamily="34" charset="0"/>
              </a:rPr>
              <a:t>y Firma del Acta.</a:t>
            </a:r>
            <a:endParaRPr lang="es-MX" sz="2000" dirty="0">
              <a:latin typeface="Arial" pitchFamily="34" charset="0"/>
              <a:cs typeface="Arial" pitchFamily="34" charset="0"/>
            </a:endParaRPr>
          </a:p>
          <a:p>
            <a:pPr lvl="0"/>
            <a:endParaRPr lang="es-ES" sz="1600" dirty="0" smtClean="0">
              <a:latin typeface="Arial" pitchFamily="34" charset="0"/>
              <a:cs typeface="Arial" pitchFamily="34" charset="0"/>
            </a:endParaRPr>
          </a:p>
        </p:txBody>
      </p:sp>
      <p:sp>
        <p:nvSpPr>
          <p:cNvPr id="5" name="3 CuadroTexto"/>
          <p:cNvSpPr txBox="1">
            <a:spLocks noChangeArrowheads="1"/>
          </p:cNvSpPr>
          <p:nvPr/>
        </p:nvSpPr>
        <p:spPr bwMode="auto">
          <a:xfrm>
            <a:off x="1331640" y="188640"/>
            <a:ext cx="6335398" cy="584775"/>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MX" b="1" dirty="0" smtClean="0">
                <a:ln w="50800">
                  <a:noFill/>
                </a:ln>
                <a:solidFill>
                  <a:srgbClr val="00B050"/>
                </a:solidFill>
                <a:latin typeface="Arial" pitchFamily="34" charset="0"/>
                <a:cs typeface="Arial" pitchFamily="34" charset="0"/>
              </a:rPr>
              <a:t>Orden del Día</a:t>
            </a:r>
            <a:endParaRPr lang="es-MX" b="1" dirty="0">
              <a:ln w="50800">
                <a:noFill/>
              </a:ln>
              <a:solidFill>
                <a:srgbClr val="00B050"/>
              </a:solidFill>
              <a:latin typeface="Arial" pitchFamily="34" charset="0"/>
              <a:cs typeface="Arial" pitchFamily="34" charset="0"/>
            </a:endParaRPr>
          </a:p>
        </p:txBody>
      </p:sp>
    </p:spTree>
    <p:extLst>
      <p:ext uri="{BB962C8B-B14F-4D97-AF65-F5344CB8AC3E}">
        <p14:creationId xmlns:p14="http://schemas.microsoft.com/office/powerpoint/2010/main" val="3146751047"/>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3 CuadroTexto"/>
          <p:cNvSpPr txBox="1">
            <a:spLocks noChangeArrowheads="1"/>
          </p:cNvSpPr>
          <p:nvPr/>
        </p:nvSpPr>
        <p:spPr bwMode="auto">
          <a:xfrm>
            <a:off x="323528" y="1268760"/>
            <a:ext cx="8370676" cy="384721"/>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endParaRPr lang="es-MX" sz="1900" dirty="0"/>
          </a:p>
        </p:txBody>
      </p:sp>
      <p:sp>
        <p:nvSpPr>
          <p:cNvPr id="6" name="3 CuadroTexto"/>
          <p:cNvSpPr txBox="1">
            <a:spLocks noChangeArrowheads="1"/>
          </p:cNvSpPr>
          <p:nvPr/>
        </p:nvSpPr>
        <p:spPr bwMode="auto">
          <a:xfrm>
            <a:off x="323528" y="188640"/>
            <a:ext cx="8640236" cy="830997"/>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defPPr>
              <a:defRPr lang="es-MX"/>
            </a:defPPr>
            <a:lvl1pPr>
              <a:defRPr sz="2300" b="1">
                <a:ln w="50800"/>
                <a:solidFill>
                  <a:srgbClr val="FF0000"/>
                </a:solidFill>
              </a:defRPr>
            </a:lvl1pPr>
          </a:lstStyle>
          <a:p>
            <a:r>
              <a:rPr lang="es-MX" dirty="0" smtClean="0">
                <a:solidFill>
                  <a:srgbClr val="00B050"/>
                </a:solidFill>
              </a:rPr>
              <a:t>9.1. </a:t>
            </a:r>
            <a:r>
              <a:rPr lang="es-MX" dirty="0" smtClean="0">
                <a:solidFill>
                  <a:schemeClr val="tx1"/>
                </a:solidFill>
              </a:rPr>
              <a:t>Proyectos de Reforma al Decreto de creación del CACE </a:t>
            </a:r>
            <a:r>
              <a:rPr lang="es-ES" sz="2400" dirty="0">
                <a:solidFill>
                  <a:schemeClr val="tx1"/>
                </a:solidFill>
              </a:rPr>
              <a:t>y </a:t>
            </a:r>
            <a:r>
              <a:rPr lang="es-ES" sz="2400" dirty="0" smtClean="0">
                <a:solidFill>
                  <a:schemeClr val="tx1"/>
                </a:solidFill>
              </a:rPr>
              <a:t>su </a:t>
            </a:r>
            <a:r>
              <a:rPr lang="es-ES" sz="2400" dirty="0">
                <a:solidFill>
                  <a:schemeClr val="tx1"/>
                </a:solidFill>
              </a:rPr>
              <a:t>Estatuto Interno</a:t>
            </a:r>
            <a:endParaRPr lang="es-MX" dirty="0">
              <a:solidFill>
                <a:schemeClr val="tx1"/>
              </a:solidFill>
            </a:endParaRPr>
          </a:p>
        </p:txBody>
      </p:sp>
      <p:sp>
        <p:nvSpPr>
          <p:cNvPr id="5" name="3 CuadroTexto"/>
          <p:cNvSpPr txBox="1">
            <a:spLocks noChangeArrowheads="1"/>
          </p:cNvSpPr>
          <p:nvPr/>
        </p:nvSpPr>
        <p:spPr bwMode="auto">
          <a:xfrm>
            <a:off x="412294" y="5370021"/>
            <a:ext cx="8370676" cy="384721"/>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endParaRPr lang="es-MX" sz="1900" dirty="0"/>
          </a:p>
        </p:txBody>
      </p:sp>
      <p:sp>
        <p:nvSpPr>
          <p:cNvPr id="4" name="3 Rectángulo"/>
          <p:cNvSpPr/>
          <p:nvPr/>
        </p:nvSpPr>
        <p:spPr>
          <a:xfrm>
            <a:off x="395537" y="1124744"/>
            <a:ext cx="8387433" cy="5016758"/>
          </a:xfrm>
          <a:prstGeom prst="rect">
            <a:avLst/>
          </a:prstGeom>
        </p:spPr>
        <p:txBody>
          <a:bodyPr wrap="square">
            <a:spAutoFit/>
          </a:bodyPr>
          <a:lstStyle/>
          <a:p>
            <a:r>
              <a:rPr lang="es-ES" sz="2000" b="1" dirty="0"/>
              <a:t>ESTATUTO </a:t>
            </a:r>
            <a:r>
              <a:rPr lang="es-ES" sz="2000" b="1" dirty="0" smtClean="0"/>
              <a:t>INTERNO:</a:t>
            </a:r>
          </a:p>
          <a:p>
            <a:endParaRPr lang="es-ES" sz="2000" dirty="0" smtClean="0"/>
          </a:p>
          <a:p>
            <a:r>
              <a:rPr lang="es-ES" sz="2000" dirty="0" smtClean="0"/>
              <a:t>Artículo </a:t>
            </a:r>
            <a:r>
              <a:rPr lang="es-ES" sz="2000" dirty="0"/>
              <a:t>5. Cuando el Secretario Técnico, someta a aprobación algún proyecto, éste deberá enviarlo a los integrantes del CACE, mismos que deberán dar a conocer sus comentarios o sugerencias</a:t>
            </a:r>
            <a:r>
              <a:rPr lang="es-ES" sz="2000" b="1" dirty="0"/>
              <a:t> a más tardar el día de la sesión</a:t>
            </a:r>
            <a:r>
              <a:rPr lang="es-ES" sz="2000" b="1" dirty="0" smtClean="0"/>
              <a:t>.</a:t>
            </a:r>
          </a:p>
          <a:p>
            <a:endParaRPr lang="es-ES" sz="2000" b="1" dirty="0"/>
          </a:p>
          <a:p>
            <a:r>
              <a:rPr lang="es-ES" sz="2000" dirty="0"/>
              <a:t>Artículo 10 La apertura, conducción y cierre de las sesiones, puede realizarla el </a:t>
            </a:r>
            <a:r>
              <a:rPr lang="es-ES" sz="2000" b="1" dirty="0"/>
              <a:t>Vicepresidente</a:t>
            </a:r>
            <a:r>
              <a:rPr lang="es-ES" sz="2000" dirty="0"/>
              <a:t> y en su ausencia, podrá ser suplido por el </a:t>
            </a:r>
            <a:r>
              <a:rPr lang="es-ES" sz="2000" b="1" dirty="0"/>
              <a:t>Secretario Técnico o representante</a:t>
            </a:r>
            <a:r>
              <a:rPr lang="es-ES" sz="2000" b="1" dirty="0" smtClean="0"/>
              <a:t>.</a:t>
            </a:r>
          </a:p>
          <a:p>
            <a:endParaRPr lang="es-ES" sz="2000" dirty="0" smtClean="0"/>
          </a:p>
          <a:p>
            <a:r>
              <a:rPr lang="es-ES" sz="2000" dirty="0" smtClean="0"/>
              <a:t>Artículo </a:t>
            </a:r>
            <a:r>
              <a:rPr lang="es-ES" sz="2000" dirty="0"/>
              <a:t>12. La convocatoria a sesiones ordinarias, será expedida por el Secretario Técnico </a:t>
            </a:r>
            <a:r>
              <a:rPr lang="es-ES" sz="2000" b="1" dirty="0"/>
              <a:t>o representante</a:t>
            </a:r>
            <a:r>
              <a:rPr lang="es-ES" sz="2000" dirty="0"/>
              <a:t> y enviada por escrito o correo electrónico a los integrantes del CACE, con cinco días hábiles de anticipación a la fecha en que se lleve a cabo la sesión.</a:t>
            </a:r>
            <a:endParaRPr lang="es-MX" sz="2000" dirty="0"/>
          </a:p>
          <a:p>
            <a:r>
              <a:rPr lang="es-ES" sz="2000" dirty="0"/>
              <a:t> </a:t>
            </a:r>
            <a:r>
              <a:rPr lang="es-ES" sz="2000" dirty="0" smtClean="0"/>
              <a:t>. </a:t>
            </a:r>
            <a:r>
              <a:rPr lang="es-ES" sz="2000" dirty="0"/>
              <a:t>. .</a:t>
            </a:r>
            <a:endParaRPr lang="es-MX" sz="2000" dirty="0"/>
          </a:p>
        </p:txBody>
      </p:sp>
      <p:sp>
        <p:nvSpPr>
          <p:cNvPr id="2" name="1 Flecha derecha">
            <a:hlinkClick r:id="rId2" action="ppaction://hlinksldjump"/>
          </p:cNvPr>
          <p:cNvSpPr/>
          <p:nvPr/>
        </p:nvSpPr>
        <p:spPr>
          <a:xfrm>
            <a:off x="3275856" y="6141502"/>
            <a:ext cx="576064" cy="455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05226977"/>
      </p:ext>
    </p:extLst>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3 CuadroTexto"/>
          <p:cNvSpPr txBox="1">
            <a:spLocks noChangeArrowheads="1"/>
          </p:cNvSpPr>
          <p:nvPr/>
        </p:nvSpPr>
        <p:spPr bwMode="auto">
          <a:xfrm>
            <a:off x="323528" y="1268760"/>
            <a:ext cx="8370676" cy="3785652"/>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r>
              <a:rPr lang="es-ES" sz="2000" dirty="0"/>
              <a:t>Artículo 13. En el caso de las sesiones extraordinarias la invitación </a:t>
            </a:r>
            <a:r>
              <a:rPr lang="es-ES" sz="2000" b="1" dirty="0"/>
              <a:t>será</a:t>
            </a:r>
            <a:r>
              <a:rPr lang="es-ES" sz="2000" dirty="0"/>
              <a:t> </a:t>
            </a:r>
            <a:r>
              <a:rPr lang="es-ES" sz="2000" b="1" dirty="0"/>
              <a:t>expedida por el Secretario Técnico o representante por</a:t>
            </a:r>
            <a:r>
              <a:rPr lang="es-ES" sz="2000" dirty="0"/>
              <a:t> escrito o correo electrónico, a los integrantes del CACE, con tres días de anticipación a la fecha en que se lleve a cabo la </a:t>
            </a:r>
            <a:r>
              <a:rPr lang="es-ES" sz="2000" dirty="0" smtClean="0"/>
              <a:t>sesión.</a:t>
            </a:r>
          </a:p>
          <a:p>
            <a:endParaRPr lang="es-ES" sz="2000" dirty="0"/>
          </a:p>
          <a:p>
            <a:r>
              <a:rPr lang="es-ES" sz="2000" dirty="0"/>
              <a:t>Artículo 16. Los integrantes del CACE, tienen la responsabilidad de difundir los acuerdos contenidos en el acta de la sesión, entre los órganos administrativos con funciones de </a:t>
            </a:r>
            <a:r>
              <a:rPr lang="es-ES" sz="2000" b="1" dirty="0"/>
              <a:t>planeación, </a:t>
            </a:r>
            <a:r>
              <a:rPr lang="es-ES" sz="2000" dirty="0"/>
              <a:t>presupuesto y contabilidad de su institución. Para el caso de los Municipios, deberán darlos a conocer a los ayuntamientos </a:t>
            </a:r>
            <a:r>
              <a:rPr lang="es-ES" sz="2000" b="1" dirty="0"/>
              <a:t>de las regiones.</a:t>
            </a:r>
            <a:endParaRPr lang="es-MX" sz="2000" dirty="0"/>
          </a:p>
          <a:p>
            <a:r>
              <a:rPr lang="es-ES" sz="2000" dirty="0"/>
              <a:t> </a:t>
            </a:r>
            <a:endParaRPr lang="es-MX" sz="2000" dirty="0"/>
          </a:p>
          <a:p>
            <a:r>
              <a:rPr lang="es-ES" sz="2000" dirty="0"/>
              <a:t>. . .</a:t>
            </a:r>
            <a:endParaRPr lang="es-MX" sz="1900" dirty="0"/>
          </a:p>
        </p:txBody>
      </p:sp>
      <p:sp>
        <p:nvSpPr>
          <p:cNvPr id="6" name="3 CuadroTexto"/>
          <p:cNvSpPr txBox="1">
            <a:spLocks noChangeArrowheads="1"/>
          </p:cNvSpPr>
          <p:nvPr/>
        </p:nvSpPr>
        <p:spPr bwMode="auto">
          <a:xfrm>
            <a:off x="323528" y="188640"/>
            <a:ext cx="8640236" cy="830997"/>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defPPr>
              <a:defRPr lang="es-MX"/>
            </a:defPPr>
            <a:lvl1pPr>
              <a:defRPr sz="2300" b="1">
                <a:ln w="50800"/>
                <a:solidFill>
                  <a:srgbClr val="FF0000"/>
                </a:solidFill>
              </a:defRPr>
            </a:lvl1pPr>
          </a:lstStyle>
          <a:p>
            <a:r>
              <a:rPr lang="es-MX" dirty="0" smtClean="0">
                <a:solidFill>
                  <a:srgbClr val="00B050"/>
                </a:solidFill>
              </a:rPr>
              <a:t>9.1. </a:t>
            </a:r>
            <a:r>
              <a:rPr lang="es-MX" dirty="0" smtClean="0">
                <a:solidFill>
                  <a:schemeClr val="tx1"/>
                </a:solidFill>
              </a:rPr>
              <a:t>Proyectos de Reforma al Decreto de creación del CACE </a:t>
            </a:r>
            <a:r>
              <a:rPr lang="es-ES" sz="2400" dirty="0">
                <a:solidFill>
                  <a:schemeClr val="tx1"/>
                </a:solidFill>
              </a:rPr>
              <a:t>y </a:t>
            </a:r>
            <a:r>
              <a:rPr lang="es-ES" sz="2400" dirty="0" smtClean="0">
                <a:solidFill>
                  <a:schemeClr val="tx1"/>
                </a:solidFill>
              </a:rPr>
              <a:t>su </a:t>
            </a:r>
            <a:r>
              <a:rPr lang="es-ES" sz="2400" dirty="0">
                <a:solidFill>
                  <a:schemeClr val="tx1"/>
                </a:solidFill>
              </a:rPr>
              <a:t>Estatuto Interno</a:t>
            </a:r>
            <a:endParaRPr lang="es-MX" dirty="0">
              <a:solidFill>
                <a:schemeClr val="tx1"/>
              </a:solidFill>
            </a:endParaRPr>
          </a:p>
        </p:txBody>
      </p:sp>
      <p:sp>
        <p:nvSpPr>
          <p:cNvPr id="5" name="3 CuadroTexto"/>
          <p:cNvSpPr txBox="1">
            <a:spLocks noChangeArrowheads="1"/>
          </p:cNvSpPr>
          <p:nvPr/>
        </p:nvSpPr>
        <p:spPr bwMode="auto">
          <a:xfrm>
            <a:off x="412294" y="5370021"/>
            <a:ext cx="8370676" cy="384721"/>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endParaRPr lang="es-MX" sz="1900" dirty="0"/>
          </a:p>
        </p:txBody>
      </p:sp>
      <p:sp>
        <p:nvSpPr>
          <p:cNvPr id="2" name="1 Flecha izquierda">
            <a:hlinkClick r:id="rId2" action="ppaction://hlinksldjump"/>
          </p:cNvPr>
          <p:cNvSpPr/>
          <p:nvPr/>
        </p:nvSpPr>
        <p:spPr>
          <a:xfrm>
            <a:off x="4067944" y="5754742"/>
            <a:ext cx="864096" cy="48257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731623576"/>
      </p:ext>
    </p:extLst>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3 CuadroTexto"/>
          <p:cNvSpPr txBox="1">
            <a:spLocks noChangeArrowheads="1"/>
          </p:cNvSpPr>
          <p:nvPr/>
        </p:nvSpPr>
        <p:spPr bwMode="auto">
          <a:xfrm>
            <a:off x="161764" y="1700808"/>
            <a:ext cx="8820472" cy="4031873"/>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marL="457200" indent="-457200" algn="just" eaLnBrk="1" hangingPunct="1">
              <a:buFont typeface="Wingdings" pitchFamily="2" charset="2"/>
              <a:buChar char="Ø"/>
            </a:pPr>
            <a:r>
              <a:rPr lang="es-MX" dirty="0" smtClean="0"/>
              <a:t>El artículo 17 del Decreto por el que se crea el CACE, establece que éste sesionará de manera ordinaria, </a:t>
            </a:r>
            <a:r>
              <a:rPr lang="es-MX" u="sng" dirty="0" smtClean="0"/>
              <a:t>al menos 2 veces al año</a:t>
            </a:r>
            <a:r>
              <a:rPr lang="es-MX" dirty="0" smtClean="0"/>
              <a:t>.</a:t>
            </a:r>
          </a:p>
          <a:p>
            <a:pPr marL="457200" indent="-457200" algn="just" eaLnBrk="1" hangingPunct="1">
              <a:buFont typeface="Wingdings" pitchFamily="2" charset="2"/>
              <a:buChar char="Ø"/>
            </a:pPr>
            <a:endParaRPr lang="es-MX" dirty="0" smtClean="0"/>
          </a:p>
          <a:p>
            <a:pPr marL="457200" indent="-457200" algn="just" eaLnBrk="1" hangingPunct="1">
              <a:buFont typeface="Wingdings" pitchFamily="2" charset="2"/>
              <a:buChar char="Ø"/>
            </a:pPr>
            <a:r>
              <a:rPr lang="es-MX" dirty="0" smtClean="0"/>
              <a:t>Con base a lo anterior, se propone que la Primera reunión ordinaria del CACE del ejercicio 2015, se celebre el </a:t>
            </a:r>
            <a:r>
              <a:rPr lang="es-MX" u="sng" dirty="0" smtClean="0"/>
              <a:t>día viernes 19 de junio</a:t>
            </a:r>
            <a:r>
              <a:rPr lang="es-MX" dirty="0" smtClean="0"/>
              <a:t> del 2015.</a:t>
            </a:r>
            <a:endParaRPr lang="es-MX" dirty="0"/>
          </a:p>
        </p:txBody>
      </p:sp>
      <p:sp>
        <p:nvSpPr>
          <p:cNvPr id="4" name="3 CuadroTexto"/>
          <p:cNvSpPr txBox="1">
            <a:spLocks noChangeArrowheads="1"/>
          </p:cNvSpPr>
          <p:nvPr/>
        </p:nvSpPr>
        <p:spPr bwMode="auto">
          <a:xfrm>
            <a:off x="431756" y="390436"/>
            <a:ext cx="8478472" cy="446276"/>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defPPr>
              <a:defRPr lang="es-MX"/>
            </a:defPPr>
            <a:lvl1pPr>
              <a:defRPr sz="2300" b="1">
                <a:ln w="50800"/>
                <a:solidFill>
                  <a:srgbClr val="FF0000"/>
                </a:solidFill>
              </a:defRPr>
            </a:lvl1pPr>
          </a:lstStyle>
          <a:p>
            <a:r>
              <a:rPr lang="es-MX" dirty="0">
                <a:solidFill>
                  <a:srgbClr val="00B050"/>
                </a:solidFill>
              </a:rPr>
              <a:t>9</a:t>
            </a:r>
            <a:r>
              <a:rPr lang="es-MX" dirty="0" smtClean="0">
                <a:solidFill>
                  <a:srgbClr val="00B050"/>
                </a:solidFill>
              </a:rPr>
              <a:t>.2. Acuerdo </a:t>
            </a:r>
            <a:r>
              <a:rPr lang="es-MX" dirty="0">
                <a:solidFill>
                  <a:srgbClr val="00B050"/>
                </a:solidFill>
              </a:rPr>
              <a:t>para celebrar la </a:t>
            </a:r>
            <a:r>
              <a:rPr lang="es-MX" dirty="0" smtClean="0">
                <a:solidFill>
                  <a:srgbClr val="00B050"/>
                </a:solidFill>
              </a:rPr>
              <a:t>primera </a:t>
            </a:r>
            <a:r>
              <a:rPr lang="es-MX" dirty="0">
                <a:solidFill>
                  <a:srgbClr val="00B050"/>
                </a:solidFill>
              </a:rPr>
              <a:t>reunión del </a:t>
            </a:r>
            <a:r>
              <a:rPr lang="es-MX" dirty="0" smtClean="0">
                <a:solidFill>
                  <a:srgbClr val="00B050"/>
                </a:solidFill>
              </a:rPr>
              <a:t>2015.</a:t>
            </a:r>
            <a:endParaRPr lang="es-MX" dirty="0">
              <a:solidFill>
                <a:srgbClr val="00B050"/>
              </a:solidFill>
            </a:endParaRPr>
          </a:p>
        </p:txBody>
      </p:sp>
      <p:sp>
        <p:nvSpPr>
          <p:cNvPr id="5" name="4 Flecha izquierda">
            <a:hlinkClick r:id="rId2" action="ppaction://hlinksldjump"/>
          </p:cNvPr>
          <p:cNvSpPr/>
          <p:nvPr/>
        </p:nvSpPr>
        <p:spPr>
          <a:xfrm>
            <a:off x="4067944" y="6114782"/>
            <a:ext cx="864096" cy="48257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200011594"/>
      </p:ext>
    </p:extLst>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redondeado"/>
          <p:cNvSpPr/>
          <p:nvPr/>
        </p:nvSpPr>
        <p:spPr bwMode="auto">
          <a:xfrm>
            <a:off x="2555776" y="2636912"/>
            <a:ext cx="3888432" cy="1368152"/>
          </a:xfrm>
          <a:prstGeom prst="roundRect">
            <a:avLst>
              <a:gd name="adj" fmla="val 9447"/>
            </a:avLst>
          </a:prstGeom>
          <a:ln>
            <a:solidFill>
              <a:srgbClr val="FF0000"/>
            </a:solidFill>
          </a:ln>
          <a:scene3d>
            <a:camera prst="orthographicFront"/>
            <a:lightRig rig="twoPt" dir="t"/>
          </a:scene3d>
          <a:sp3d extrusionH="76200" contourW="12700" prstMaterial="metal">
            <a:bevelT w="165100" prst="coolSlant"/>
            <a:bevelB/>
            <a:extrusionClr>
              <a:srgbClr val="FF6600"/>
            </a:extrusionClr>
            <a:contourClr>
              <a:srgbClr val="FF6600"/>
            </a:contourClr>
          </a:sp3d>
        </p:spPr>
        <p:style>
          <a:lnRef idx="2">
            <a:schemeClr val="accent1">
              <a:shade val="50000"/>
            </a:schemeClr>
          </a:lnRef>
          <a:fillRef idx="1003">
            <a:schemeClr val="lt1"/>
          </a:fillRef>
          <a:effectRef idx="0">
            <a:schemeClr val="accent1"/>
          </a:effectRef>
          <a:fontRef idx="minor">
            <a:schemeClr val="lt1"/>
          </a:fontRef>
        </p:style>
        <p:txBody>
          <a:bodyPr anchor="ctr"/>
          <a:lstStyle/>
          <a:p>
            <a:pPr algn="ctr">
              <a:defRPr/>
            </a:pPr>
            <a:endParaRPr lang="es-ES" dirty="0">
              <a:solidFill>
                <a:schemeClr val="bg1"/>
              </a:solidFill>
              <a:latin typeface="Arial" pitchFamily="34" charset="0"/>
              <a:cs typeface="Arial" pitchFamily="34" charset="0"/>
            </a:endParaRPr>
          </a:p>
        </p:txBody>
      </p:sp>
      <p:sp>
        <p:nvSpPr>
          <p:cNvPr id="6" name="3 CuadroTexto"/>
          <p:cNvSpPr txBox="1">
            <a:spLocks noChangeArrowheads="1"/>
          </p:cNvSpPr>
          <p:nvPr/>
        </p:nvSpPr>
        <p:spPr bwMode="auto">
          <a:xfrm>
            <a:off x="3032124" y="2924944"/>
            <a:ext cx="2928937" cy="830991"/>
          </a:xfrm>
          <a:prstGeom prst="rect">
            <a:avLst/>
          </a:prstGeom>
          <a:noFill/>
          <a:ln w="9525">
            <a:noFill/>
            <a:miter lim="800000"/>
            <a:headEnd/>
            <a:tailEnd/>
          </a:ln>
        </p:spPr>
        <p:style>
          <a:lnRef idx="0">
            <a:scrgbClr r="0" g="0" b="0"/>
          </a:lnRef>
          <a:fillRef idx="1003">
            <a:schemeClr val="lt1"/>
          </a:fillRef>
          <a:effectRef idx="0">
            <a:scrgbClr r="0" g="0" b="0"/>
          </a:effectRef>
          <a:fontRef idx="major"/>
        </p:style>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MX" sz="4800" b="1" dirty="0">
                <a:ln w="50800"/>
                <a:solidFill>
                  <a:srgbClr val="00B050"/>
                </a:solidFill>
              </a:rPr>
              <a:t>Gracias</a:t>
            </a: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bwMode="auto">
          <a:xfrm>
            <a:off x="497988" y="2108350"/>
            <a:ext cx="8178468" cy="2943770"/>
          </a:xfrm>
          <a:prstGeom prst="roundRect">
            <a:avLst>
              <a:gd name="adj" fmla="val 9447"/>
            </a:avLst>
          </a:prstGeom>
          <a:ln>
            <a:solidFill>
              <a:srgbClr val="FF0000"/>
            </a:solidFill>
          </a:ln>
          <a:scene3d>
            <a:camera prst="orthographicFront"/>
            <a:lightRig rig="twoPt" dir="t"/>
          </a:scene3d>
          <a:sp3d extrusionH="76200" contourW="12700" prstMaterial="metal">
            <a:bevelT w="165100" prst="coolSlant"/>
            <a:bevelB/>
            <a:extrusionClr>
              <a:srgbClr val="FF6600"/>
            </a:extrusionClr>
            <a:contourClr>
              <a:srgbClr val="FF6600"/>
            </a:contourClr>
          </a:sp3d>
        </p:spPr>
        <p:style>
          <a:lnRef idx="2">
            <a:schemeClr val="accent1">
              <a:shade val="50000"/>
            </a:schemeClr>
          </a:lnRef>
          <a:fillRef idx="1003">
            <a:schemeClr val="lt1"/>
          </a:fillRef>
          <a:effectRef idx="0">
            <a:schemeClr val="accent1"/>
          </a:effectRef>
          <a:fontRef idx="minor">
            <a:schemeClr val="lt1"/>
          </a:fontRef>
        </p:style>
        <p:txBody>
          <a:bodyPr anchor="ctr"/>
          <a:lstStyle/>
          <a:p>
            <a:pPr algn="ctr">
              <a:defRPr/>
            </a:pPr>
            <a:endParaRPr lang="es-ES" dirty="0">
              <a:solidFill>
                <a:schemeClr val="bg1"/>
              </a:solidFill>
              <a:latin typeface="Arial" pitchFamily="34" charset="0"/>
              <a:cs typeface="Arial" pitchFamily="34" charset="0"/>
            </a:endParaRPr>
          </a:p>
        </p:txBody>
      </p:sp>
      <p:sp>
        <p:nvSpPr>
          <p:cNvPr id="33794" name="3 CuadroTexto"/>
          <p:cNvSpPr txBox="1">
            <a:spLocks noChangeArrowheads="1"/>
          </p:cNvSpPr>
          <p:nvPr/>
        </p:nvSpPr>
        <p:spPr bwMode="auto">
          <a:xfrm>
            <a:off x="518770" y="2839482"/>
            <a:ext cx="8136904" cy="733534"/>
          </a:xfrm>
          <a:prstGeom prst="rect">
            <a:avLst/>
          </a:prstGeom>
          <a:noFill/>
          <a:ln w="9525">
            <a:noFill/>
            <a:miter lim="800000"/>
            <a:headEnd/>
            <a:tailEnd/>
          </a:ln>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a:lnSpc>
                <a:spcPts val="5000"/>
              </a:lnSpc>
              <a:defRPr/>
            </a:pPr>
            <a:r>
              <a:rPr lang="es-MX" sz="4800" b="1" dirty="0" smtClean="0">
                <a:ln w="50800"/>
                <a:solidFill>
                  <a:srgbClr val="00B050"/>
                </a:solidFill>
              </a:rPr>
              <a:t>4.  Informe de Avances</a:t>
            </a:r>
          </a:p>
        </p:txBody>
      </p:sp>
    </p:spTree>
    <p:extLst>
      <p:ext uri="{BB962C8B-B14F-4D97-AF65-F5344CB8AC3E}">
        <p14:creationId xmlns:p14="http://schemas.microsoft.com/office/powerpoint/2010/main" val="2442598623"/>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a:spLocks noChangeArrowheads="1"/>
          </p:cNvSpPr>
          <p:nvPr/>
        </p:nvSpPr>
        <p:spPr bwMode="auto">
          <a:xfrm>
            <a:off x="346521" y="287650"/>
            <a:ext cx="8642827"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500" b="1" dirty="0" smtClean="0">
                <a:ln w="50800"/>
                <a:solidFill>
                  <a:srgbClr val="00B050"/>
                </a:solidFill>
              </a:rPr>
              <a:t>4.1   Últimos ordenamientos publicados por el CONAC</a:t>
            </a:r>
          </a:p>
        </p:txBody>
      </p:sp>
      <p:sp>
        <p:nvSpPr>
          <p:cNvPr id="8" name="7 CuadroTexto"/>
          <p:cNvSpPr txBox="1"/>
          <p:nvPr/>
        </p:nvSpPr>
        <p:spPr>
          <a:xfrm>
            <a:off x="346521" y="2204864"/>
            <a:ext cx="8329935" cy="4262705"/>
          </a:xfrm>
          <a:prstGeom prst="rect">
            <a:avLst/>
          </a:prstGeom>
          <a:noFill/>
        </p:spPr>
        <p:txBody>
          <a:bodyPr wrap="square">
            <a:spAutoFit/>
          </a:bodyPr>
          <a:lstStyle/>
          <a:p>
            <a:pPr marL="173038" indent="-173038" algn="just">
              <a:buFont typeface="Arial" pitchFamily="34" charset="0"/>
              <a:buChar char="•"/>
            </a:pPr>
            <a:r>
              <a:rPr lang="es-MX" sz="1400" b="1" dirty="0">
                <a:latin typeface="Arial" pitchFamily="34" charset="0"/>
                <a:cs typeface="Arial" pitchFamily="34" charset="0"/>
              </a:rPr>
              <a:t>Acuerdo por el que se reforman y adicionan las Reglas Específicas del Registro y Valoración del Patrimonio.</a:t>
            </a:r>
            <a:r>
              <a:rPr lang="es-ES" sz="1400" b="1" dirty="0" smtClean="0">
                <a:latin typeface="Arial" pitchFamily="34" charset="0"/>
                <a:cs typeface="Arial" pitchFamily="34" charset="0"/>
              </a:rPr>
              <a:t> </a:t>
            </a:r>
          </a:p>
          <a:p>
            <a:pPr marL="449263" algn="just"/>
            <a:endParaRPr lang="es-MX" sz="600" b="1" dirty="0" smtClean="0">
              <a:latin typeface="Arial" pitchFamily="34" charset="0"/>
              <a:cs typeface="Arial" pitchFamily="34" charset="0"/>
            </a:endParaRPr>
          </a:p>
          <a:p>
            <a:pPr marL="622300" algn="just">
              <a:lnSpc>
                <a:spcPts val="1500"/>
              </a:lnSpc>
            </a:pPr>
            <a:r>
              <a:rPr lang="es-MX" sz="1400" u="sng" dirty="0">
                <a:latin typeface="Arial" pitchFamily="34" charset="0"/>
                <a:cs typeface="Arial" pitchFamily="34" charset="0"/>
              </a:rPr>
              <a:t>Diferencias en Conciliación Física-Contable.</a:t>
            </a:r>
          </a:p>
          <a:p>
            <a:pPr marL="625475" lvl="0" indent="-174625" algn="just">
              <a:lnSpc>
                <a:spcPts val="1500"/>
              </a:lnSpc>
              <a:buFont typeface="Wingdings" pitchFamily="2" charset="2"/>
              <a:buChar char="ü"/>
            </a:pPr>
            <a:r>
              <a:rPr lang="es-MX" sz="1400" dirty="0"/>
              <a:t>Las variaciones que surjan en la primera conciliación “física-contable” realizada antes del cierre del presente ejercicio, serán contabilizadas a la cuenta “3220 Resultado de Ejercicios Anteriores” y como contra cuenta las del Rubro “Activo No Circulante” que </a:t>
            </a:r>
            <a:r>
              <a:rPr lang="es-MX" sz="1400" dirty="0" smtClean="0"/>
              <a:t>corresponda. </a:t>
            </a:r>
          </a:p>
          <a:p>
            <a:pPr marL="450850" lvl="0" algn="just">
              <a:lnSpc>
                <a:spcPts val="1500"/>
              </a:lnSpc>
            </a:pPr>
            <a:r>
              <a:rPr lang="es-MX" sz="1400" dirty="0">
                <a:latin typeface="Arial" pitchFamily="34" charset="0"/>
                <a:cs typeface="Arial" pitchFamily="34" charset="0"/>
              </a:rPr>
              <a:t> </a:t>
            </a:r>
            <a:endParaRPr lang="es-MX" sz="600" dirty="0" smtClean="0">
              <a:latin typeface="Arial" pitchFamily="34" charset="0"/>
              <a:cs typeface="Arial" pitchFamily="34" charset="0"/>
            </a:endParaRPr>
          </a:p>
          <a:p>
            <a:pPr marL="625475" lvl="0" indent="-176213" algn="just">
              <a:lnSpc>
                <a:spcPts val="1500"/>
              </a:lnSpc>
              <a:buFont typeface="Wingdings" pitchFamily="2" charset="2"/>
              <a:buChar char="ü"/>
            </a:pPr>
            <a:r>
              <a:rPr lang="es-MX" sz="1400" dirty="0"/>
              <a:t>Las discrepancias que resulten en las conciliaciones posteriores de los siguientes ejercicios se registrarán contablemente a las cuentas del Rubro “3230 Revalúos” y como contra cuenta el “Activo No Circulante” que corresponda </a:t>
            </a:r>
            <a:endParaRPr lang="es-MX" sz="1400" dirty="0" smtClean="0"/>
          </a:p>
          <a:p>
            <a:pPr marL="449262" lvl="0" algn="just">
              <a:lnSpc>
                <a:spcPts val="1500"/>
              </a:lnSpc>
            </a:pPr>
            <a:r>
              <a:rPr lang="es-MX" sz="1400" dirty="0">
                <a:latin typeface="Arial" pitchFamily="34" charset="0"/>
                <a:cs typeface="Arial" pitchFamily="34" charset="0"/>
              </a:rPr>
              <a:t> </a:t>
            </a:r>
          </a:p>
          <a:p>
            <a:pPr marL="625475">
              <a:lnSpc>
                <a:spcPts val="1500"/>
              </a:lnSpc>
            </a:pPr>
            <a:r>
              <a:rPr lang="es-MX" sz="1400" u="sng" dirty="0">
                <a:latin typeface="Arial" pitchFamily="34" charset="0"/>
                <a:cs typeface="Arial" pitchFamily="34" charset="0"/>
              </a:rPr>
              <a:t>Baja de bienes.</a:t>
            </a:r>
          </a:p>
          <a:p>
            <a:pPr marL="625475" indent="-176213" algn="just">
              <a:buFont typeface="Wingdings" pitchFamily="2" charset="2"/>
              <a:buChar char="ü"/>
            </a:pPr>
            <a:r>
              <a:rPr lang="es-MX" sz="1400" dirty="0"/>
              <a:t>Los registros contables por baja de bienes por pérdida, obsolescencia, deterioro, extravío, robo o siniestro se realizarán con </a:t>
            </a:r>
            <a:r>
              <a:rPr lang="es-MX" sz="1400" dirty="0" smtClean="0"/>
              <a:t>cargo </a:t>
            </a:r>
            <a:r>
              <a:rPr lang="es-MX" sz="1400" dirty="0"/>
              <a:t>a la cuenta nueva “5518. Disminución de Bienes por Pérdida Obsolescencia y Deterioro”.</a:t>
            </a:r>
          </a:p>
          <a:p>
            <a:pPr marL="449262" algn="just"/>
            <a:endParaRPr lang="es-MX" sz="1400" dirty="0">
              <a:latin typeface="Arial" pitchFamily="34" charset="0"/>
              <a:cs typeface="Arial" pitchFamily="34" charset="0"/>
            </a:endParaRPr>
          </a:p>
          <a:p>
            <a:pPr marL="173038" indent="-173038" algn="just">
              <a:buFont typeface="Arial" pitchFamily="34" charset="0"/>
              <a:buChar char="•"/>
            </a:pPr>
            <a:r>
              <a:rPr lang="es-MX" sz="1400" b="1" dirty="0">
                <a:latin typeface="Arial" pitchFamily="34" charset="0"/>
                <a:cs typeface="Arial" pitchFamily="34" charset="0"/>
              </a:rPr>
              <a:t>Norma en materia de Consolidación de Estados Financieros y demás información contable.</a:t>
            </a:r>
          </a:p>
          <a:p>
            <a:pPr marL="625475" indent="-176213" algn="just">
              <a:buFont typeface="Wingdings" pitchFamily="2" charset="2"/>
              <a:buChar char="ü"/>
            </a:pPr>
            <a:r>
              <a:rPr lang="es-MX" sz="1400" dirty="0">
                <a:latin typeface="Arial" pitchFamily="34" charset="0"/>
                <a:cs typeface="Arial" pitchFamily="34" charset="0"/>
              </a:rPr>
              <a:t>Estados financieros que se consolidan y cómo se agrupan</a:t>
            </a:r>
          </a:p>
          <a:p>
            <a:pPr marL="625475" indent="-176213" algn="just">
              <a:buFont typeface="Wingdings" pitchFamily="2" charset="2"/>
              <a:buChar char="ü"/>
            </a:pPr>
            <a:r>
              <a:rPr lang="es-MX" sz="1400" dirty="0">
                <a:latin typeface="Arial" pitchFamily="34" charset="0"/>
                <a:cs typeface="Arial" pitchFamily="34" charset="0"/>
              </a:rPr>
              <a:t>Quiénes consolidan y quiénes entregan información</a:t>
            </a:r>
          </a:p>
          <a:p>
            <a:pPr marL="625475" indent="-176213" algn="just">
              <a:buFont typeface="Wingdings" pitchFamily="2" charset="2"/>
              <a:buChar char="ü"/>
            </a:pPr>
            <a:r>
              <a:rPr lang="es-MX" sz="1400" dirty="0"/>
              <a:t>Procedimientos y criterios para la consolidación</a:t>
            </a:r>
            <a:r>
              <a:rPr lang="es-MX" sz="1400" dirty="0" smtClean="0">
                <a:latin typeface="Arial" pitchFamily="34" charset="0"/>
                <a:cs typeface="Arial" pitchFamily="34" charset="0"/>
              </a:rPr>
              <a:t>.</a:t>
            </a:r>
            <a:endParaRPr lang="es-ES" sz="1400" b="1" dirty="0">
              <a:latin typeface="Arial" pitchFamily="34" charset="0"/>
              <a:cs typeface="Arial" pitchFamily="34" charset="0"/>
            </a:endParaRPr>
          </a:p>
        </p:txBody>
      </p:sp>
      <p:sp>
        <p:nvSpPr>
          <p:cNvPr id="9" name="8 CuadroTexto"/>
          <p:cNvSpPr txBox="1"/>
          <p:nvPr/>
        </p:nvSpPr>
        <p:spPr>
          <a:xfrm>
            <a:off x="339503" y="1052736"/>
            <a:ext cx="8550908" cy="969496"/>
          </a:xfrm>
          <a:prstGeom prst="rect">
            <a:avLst/>
          </a:prstGeom>
          <a:noFill/>
        </p:spPr>
        <p:txBody>
          <a:bodyPr wrap="square">
            <a:spAutoFit/>
          </a:bodyPr>
          <a:lstStyle/>
          <a:p>
            <a:pPr algn="just"/>
            <a:r>
              <a:rPr lang="es-MX" sz="1900" b="1" dirty="0" smtClean="0">
                <a:latin typeface="Arial" pitchFamily="34" charset="0"/>
                <a:cs typeface="Arial" pitchFamily="34" charset="0"/>
              </a:rPr>
              <a:t>El 06 de octubre de 2014, el CONAC publicó en el Diario Oficial 8 documentos; la Secretaría de Hacienda comunicó a los Organismos Públicos mediante circular No.SH/SUBE/DGPCP/A/0717/2014</a:t>
            </a:r>
            <a:r>
              <a:rPr lang="es-ES" sz="1900" b="1" dirty="0" smtClean="0">
                <a:latin typeface="Arial" pitchFamily="34" charset="0"/>
                <a:cs typeface="Arial" pitchFamily="34" charset="0"/>
              </a:rPr>
              <a:t>.</a:t>
            </a:r>
            <a:endParaRPr lang="es-ES" sz="1900" b="1" dirty="0">
              <a:latin typeface="Arial" pitchFamily="34" charset="0"/>
              <a:cs typeface="Arial" pitchFamily="34" charset="0"/>
            </a:endParaRPr>
          </a:p>
        </p:txBody>
      </p:sp>
    </p:spTree>
    <p:extLst>
      <p:ext uri="{BB962C8B-B14F-4D97-AF65-F5344CB8AC3E}">
        <p14:creationId xmlns:p14="http://schemas.microsoft.com/office/powerpoint/2010/main" val="3001597739"/>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a:spLocks noChangeArrowheads="1"/>
          </p:cNvSpPr>
          <p:nvPr/>
        </p:nvSpPr>
        <p:spPr bwMode="auto">
          <a:xfrm>
            <a:off x="251520" y="404664"/>
            <a:ext cx="8642827"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500" b="1" dirty="0" smtClean="0">
                <a:ln w="50800"/>
                <a:solidFill>
                  <a:srgbClr val="00B050"/>
                </a:solidFill>
              </a:rPr>
              <a:t>4.1   Últimos ordenamientos publicados por el CONAC</a:t>
            </a:r>
          </a:p>
        </p:txBody>
      </p:sp>
      <p:sp>
        <p:nvSpPr>
          <p:cNvPr id="8" name="7 CuadroTexto"/>
          <p:cNvSpPr txBox="1"/>
          <p:nvPr/>
        </p:nvSpPr>
        <p:spPr>
          <a:xfrm>
            <a:off x="251520" y="980728"/>
            <a:ext cx="8496944" cy="5640006"/>
          </a:xfrm>
          <a:prstGeom prst="rect">
            <a:avLst/>
          </a:prstGeom>
          <a:noFill/>
        </p:spPr>
        <p:txBody>
          <a:bodyPr wrap="square">
            <a:spAutoFit/>
          </a:bodyPr>
          <a:lstStyle/>
          <a:p>
            <a:pPr marL="173038" indent="-173038" algn="just">
              <a:buFont typeface="Arial" pitchFamily="34" charset="0"/>
              <a:buChar char="•"/>
            </a:pPr>
            <a:endParaRPr lang="es-MX" sz="1400" b="1" dirty="0" smtClean="0">
              <a:latin typeface="Arial" pitchFamily="34" charset="0"/>
              <a:cs typeface="Arial" pitchFamily="34" charset="0"/>
            </a:endParaRPr>
          </a:p>
          <a:p>
            <a:pPr marL="173038" indent="-173038" algn="just">
              <a:buFont typeface="Arial" pitchFamily="34" charset="0"/>
              <a:buChar char="•"/>
            </a:pPr>
            <a:r>
              <a:rPr lang="es-MX" sz="1400" b="1" dirty="0" smtClean="0">
                <a:latin typeface="Arial" pitchFamily="34" charset="0"/>
                <a:cs typeface="Arial" pitchFamily="34" charset="0"/>
              </a:rPr>
              <a:t>Acuerdo </a:t>
            </a:r>
            <a:r>
              <a:rPr lang="es-MX" sz="1400" b="1" dirty="0">
                <a:latin typeface="Arial" pitchFamily="34" charset="0"/>
                <a:cs typeface="Arial" pitchFamily="34" charset="0"/>
              </a:rPr>
              <a:t>por el que se emite el formato de conciliación entre los ingresos presupuestarios y contables, así como entre los egresos presupuestarios y los gastos contables.</a:t>
            </a:r>
          </a:p>
          <a:p>
            <a:pPr marL="625475" indent="-174625" algn="just">
              <a:lnSpc>
                <a:spcPct val="115000"/>
              </a:lnSpc>
              <a:spcAft>
                <a:spcPts val="0"/>
              </a:spcAft>
              <a:buFont typeface="Wingdings" pitchFamily="2" charset="2"/>
              <a:buChar char="ü"/>
            </a:pPr>
            <a:r>
              <a:rPr lang="es-MX" sz="1400" dirty="0">
                <a:latin typeface="Arial" pitchFamily="34" charset="0"/>
                <a:cs typeface="Arial" pitchFamily="34" charset="0"/>
              </a:rPr>
              <a:t>Establece dos formatos para integrar cifras contables con cifras presupuestarias de ingresos y egresos.</a:t>
            </a:r>
          </a:p>
          <a:p>
            <a:pPr marL="173037" algn="just">
              <a:lnSpc>
                <a:spcPct val="115000"/>
              </a:lnSpc>
              <a:spcAft>
                <a:spcPts val="0"/>
              </a:spcAft>
            </a:pPr>
            <a:endParaRPr lang="es-MX" sz="1400" dirty="0">
              <a:latin typeface="Arial" pitchFamily="34" charset="0"/>
              <a:cs typeface="Arial" pitchFamily="34" charset="0"/>
            </a:endParaRPr>
          </a:p>
          <a:p>
            <a:pPr marL="173038" indent="-173038" algn="just">
              <a:buFont typeface="Arial" pitchFamily="34" charset="0"/>
              <a:buChar char="•"/>
            </a:pPr>
            <a:r>
              <a:rPr lang="es-MX" sz="1400" b="1" dirty="0">
                <a:latin typeface="Arial" pitchFamily="34" charset="0"/>
                <a:cs typeface="Arial" pitchFamily="34" charset="0"/>
              </a:rPr>
              <a:t>Adición al Acuerdo por el que se armoniza la estructura de las cuentas públicas.</a:t>
            </a:r>
          </a:p>
          <a:p>
            <a:pPr marL="625475" indent="-174625" algn="just">
              <a:buFont typeface="Wingdings" pitchFamily="2" charset="2"/>
              <a:buChar char="ü"/>
            </a:pPr>
            <a:r>
              <a:rPr lang="es-MX" sz="1400" dirty="0">
                <a:latin typeface="Arial" pitchFamily="34" charset="0"/>
                <a:cs typeface="Arial" pitchFamily="34" charset="0"/>
              </a:rPr>
              <a:t>Indica la obligación de </a:t>
            </a:r>
            <a:r>
              <a:rPr lang="es-MX" sz="1400" dirty="0" smtClean="0">
                <a:latin typeface="Arial" pitchFamily="34" charset="0"/>
                <a:cs typeface="Arial" pitchFamily="34" charset="0"/>
              </a:rPr>
              <a:t>las Entidades </a:t>
            </a:r>
            <a:r>
              <a:rPr lang="es-MX" sz="1400" dirty="0">
                <a:latin typeface="Arial" pitchFamily="34" charset="0"/>
                <a:cs typeface="Arial" pitchFamily="34" charset="0"/>
              </a:rPr>
              <a:t>de presentar la Cuenta Pública </a:t>
            </a:r>
            <a:r>
              <a:rPr lang="es-MX" sz="1400" dirty="0" smtClean="0">
                <a:latin typeface="Arial" pitchFamily="34" charset="0"/>
                <a:cs typeface="Arial" pitchFamily="34" charset="0"/>
              </a:rPr>
              <a:t>al </a:t>
            </a:r>
            <a:r>
              <a:rPr lang="es-MX" sz="1400" dirty="0">
                <a:latin typeface="Arial" pitchFamily="34" charset="0"/>
                <a:cs typeface="Arial" pitchFamily="34" charset="0"/>
              </a:rPr>
              <a:t>Poder </a:t>
            </a:r>
            <a:r>
              <a:rPr lang="es-MX" sz="1400" dirty="0" smtClean="0">
                <a:latin typeface="Arial" pitchFamily="34" charset="0"/>
                <a:cs typeface="Arial" pitchFamily="34" charset="0"/>
              </a:rPr>
              <a:t>Legislativo, dentro del plazo establecido en la norma local, así como de publicar en la página de internet del poder ejecutivo de cada entidad o del Ayuntamiento del Municipio de que se trate.</a:t>
            </a:r>
            <a:endParaRPr lang="es-MX" sz="1400" dirty="0">
              <a:latin typeface="Arial" pitchFamily="34" charset="0"/>
              <a:cs typeface="Arial" pitchFamily="34" charset="0"/>
            </a:endParaRPr>
          </a:p>
          <a:p>
            <a:pPr marL="173038" indent="-173038" algn="just">
              <a:lnSpc>
                <a:spcPct val="115000"/>
              </a:lnSpc>
              <a:buFont typeface="Arial" pitchFamily="34" charset="0"/>
              <a:buChar char="•"/>
            </a:pPr>
            <a:endParaRPr lang="es-MX" sz="1400" b="1" dirty="0" smtClean="0">
              <a:latin typeface="Arial" pitchFamily="34" charset="0"/>
              <a:cs typeface="Arial" pitchFamily="34" charset="0"/>
            </a:endParaRPr>
          </a:p>
          <a:p>
            <a:pPr marL="173038" indent="-173038" algn="just">
              <a:lnSpc>
                <a:spcPct val="115000"/>
              </a:lnSpc>
              <a:buFont typeface="Arial" pitchFamily="34" charset="0"/>
              <a:buChar char="•"/>
            </a:pPr>
            <a:r>
              <a:rPr lang="es-MX" sz="1400" b="1" dirty="0" smtClean="0">
                <a:latin typeface="Arial" pitchFamily="34" charset="0"/>
                <a:cs typeface="Arial" pitchFamily="34" charset="0"/>
              </a:rPr>
              <a:t>Acuerdo por el que se reforma el Capítulo VII del Manual de Contabilidad Gubernamental</a:t>
            </a:r>
          </a:p>
          <a:p>
            <a:pPr marL="625475" indent="-176213" algn="just">
              <a:buFont typeface="Wingdings" pitchFamily="2" charset="2"/>
              <a:buChar char="ü"/>
            </a:pPr>
            <a:r>
              <a:rPr lang="es-MX" sz="1400" dirty="0"/>
              <a:t>Determina la nueva clasificación de estados financieros.</a:t>
            </a:r>
          </a:p>
          <a:p>
            <a:pPr marL="625475" indent="-176213" algn="just">
              <a:buFont typeface="Wingdings" pitchFamily="2" charset="2"/>
              <a:buChar char="ü"/>
            </a:pPr>
            <a:r>
              <a:rPr lang="es-MX" sz="1400" dirty="0"/>
              <a:t>Precisa la elaboración del Estado de Cambios en la Situación Financiera.</a:t>
            </a:r>
          </a:p>
          <a:p>
            <a:pPr marL="625475" indent="-176213" algn="just">
              <a:buFont typeface="Wingdings" pitchFamily="2" charset="2"/>
              <a:buChar char="ü"/>
            </a:pPr>
            <a:r>
              <a:rPr lang="es-MX" sz="1400" dirty="0"/>
              <a:t>Modifica la presentación del Estado Analítico de Ingresos.</a:t>
            </a:r>
          </a:p>
          <a:p>
            <a:pPr marL="625475" indent="-176213" algn="just">
              <a:buFont typeface="Wingdings" pitchFamily="2" charset="2"/>
              <a:buChar char="ü"/>
            </a:pPr>
            <a:r>
              <a:rPr lang="es-MX" sz="1400" dirty="0"/>
              <a:t>Establece los  4  Estados del ejercicio del Presupuesto de Egresos a generar como mínimo.</a:t>
            </a:r>
          </a:p>
          <a:p>
            <a:pPr marL="625475" indent="-176213" algn="just">
              <a:buFont typeface="Wingdings" pitchFamily="2" charset="2"/>
              <a:buChar char="ü"/>
            </a:pPr>
            <a:r>
              <a:rPr lang="es-MX" sz="1400" dirty="0" smtClean="0"/>
              <a:t>Indica </a:t>
            </a:r>
            <a:r>
              <a:rPr lang="es-MX" sz="1400" dirty="0"/>
              <a:t>el Estado por Categoría Programática.</a:t>
            </a:r>
          </a:p>
          <a:p>
            <a:pPr marL="625475" indent="-176213" algn="just">
              <a:buFont typeface="Wingdings" pitchFamily="2" charset="2"/>
              <a:buChar char="ü"/>
            </a:pPr>
            <a:r>
              <a:rPr lang="es-MX" sz="1400" dirty="0"/>
              <a:t>Señala el Formato de los Indicadores de Postura Fiscal</a:t>
            </a:r>
          </a:p>
          <a:p>
            <a:pPr marL="625475" indent="-176213" algn="just"/>
            <a:endParaRPr lang="es-MX" sz="1400" b="1" dirty="0" smtClean="0">
              <a:latin typeface="Arial" pitchFamily="34" charset="0"/>
              <a:cs typeface="Arial" pitchFamily="34" charset="0"/>
            </a:endParaRPr>
          </a:p>
          <a:p>
            <a:pPr marL="173038" indent="-173038" algn="just">
              <a:buFont typeface="Arial" pitchFamily="34" charset="0"/>
              <a:buChar char="•"/>
            </a:pPr>
            <a:r>
              <a:rPr lang="es-MX" sz="1400" b="1" dirty="0" smtClean="0">
                <a:latin typeface="Arial" pitchFamily="34" charset="0"/>
                <a:cs typeface="Arial" pitchFamily="34" charset="0"/>
              </a:rPr>
              <a:t>Reforma a la Norma para establecer la estructura de información de montos pagados por ayudas y subsidios.</a:t>
            </a:r>
          </a:p>
          <a:p>
            <a:pPr marL="625475" indent="-176213" algn="just">
              <a:buFont typeface="Wingdings" pitchFamily="2" charset="2"/>
              <a:buChar char="ü"/>
            </a:pPr>
            <a:r>
              <a:rPr lang="es-MX" sz="1400" dirty="0" smtClean="0">
                <a:latin typeface="Arial" pitchFamily="34" charset="0"/>
                <a:cs typeface="Arial" pitchFamily="34" charset="0"/>
              </a:rPr>
              <a:t>Precisa la presentación de la información para señalar como sector económico a los Subsidios y como sector social a las ayudas.</a:t>
            </a:r>
          </a:p>
          <a:p>
            <a:pPr marL="625475" indent="-176213" algn="just">
              <a:buFont typeface="Wingdings" pitchFamily="2" charset="2"/>
              <a:buChar char="ü"/>
            </a:pPr>
            <a:r>
              <a:rPr lang="es-ES" sz="1400" dirty="0" smtClean="0">
                <a:latin typeface="Arial" pitchFamily="34" charset="0"/>
                <a:cs typeface="Arial" pitchFamily="34" charset="0"/>
              </a:rPr>
              <a:t>Cambia en la descripción del concepto de ayuda o subsidio de partida especifica a partida genérica.</a:t>
            </a:r>
            <a:endParaRPr lang="es-ES" sz="1400" dirty="0">
              <a:latin typeface="Arial" pitchFamily="34" charset="0"/>
              <a:cs typeface="Arial" pitchFamily="34" charset="0"/>
            </a:endParaRPr>
          </a:p>
        </p:txBody>
      </p:sp>
    </p:spTree>
    <p:extLst>
      <p:ext uri="{BB962C8B-B14F-4D97-AF65-F5344CB8AC3E}">
        <p14:creationId xmlns:p14="http://schemas.microsoft.com/office/powerpoint/2010/main" val="3889640425"/>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a:spLocks noChangeArrowheads="1"/>
          </p:cNvSpPr>
          <p:nvPr/>
        </p:nvSpPr>
        <p:spPr bwMode="auto">
          <a:xfrm>
            <a:off x="537685" y="332656"/>
            <a:ext cx="8642827"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500" b="1" dirty="0" smtClean="0">
                <a:ln w="50800"/>
                <a:solidFill>
                  <a:srgbClr val="00B050"/>
                </a:solidFill>
              </a:rPr>
              <a:t>4.1   Últimos ordenamientos publicados por el CONAC</a:t>
            </a:r>
          </a:p>
        </p:txBody>
      </p:sp>
      <p:sp>
        <p:nvSpPr>
          <p:cNvPr id="8" name="7 CuadroTexto"/>
          <p:cNvSpPr txBox="1"/>
          <p:nvPr/>
        </p:nvSpPr>
        <p:spPr>
          <a:xfrm>
            <a:off x="538244" y="1340768"/>
            <a:ext cx="7994196" cy="2893100"/>
          </a:xfrm>
          <a:prstGeom prst="rect">
            <a:avLst/>
          </a:prstGeom>
          <a:noFill/>
        </p:spPr>
        <p:txBody>
          <a:bodyPr wrap="square">
            <a:spAutoFit/>
          </a:bodyPr>
          <a:lstStyle/>
          <a:p>
            <a:pPr marL="625475" indent="-176213" algn="just">
              <a:buFont typeface="Wingdings" pitchFamily="2" charset="2"/>
              <a:buChar char="ü"/>
            </a:pPr>
            <a:endParaRPr lang="es-MX" sz="1400" dirty="0" smtClean="0">
              <a:latin typeface="Arial" pitchFamily="34" charset="0"/>
              <a:cs typeface="Arial" pitchFamily="34" charset="0"/>
            </a:endParaRPr>
          </a:p>
          <a:p>
            <a:pPr marL="173038" indent="-173038" algn="just">
              <a:buFont typeface="Arial" pitchFamily="34" charset="0"/>
              <a:buChar char="•"/>
            </a:pPr>
            <a:r>
              <a:rPr lang="es-MX" sz="1400" b="1" dirty="0" smtClean="0">
                <a:latin typeface="Arial" pitchFamily="34" charset="0"/>
                <a:cs typeface="Arial" pitchFamily="34" charset="0"/>
              </a:rPr>
              <a:t>Norma </a:t>
            </a:r>
            <a:r>
              <a:rPr lang="es-MX" sz="1400" b="1" dirty="0">
                <a:latin typeface="Arial" pitchFamily="34" charset="0"/>
                <a:cs typeface="Arial" pitchFamily="34" charset="0"/>
              </a:rPr>
              <a:t>para establecer la estructura de la información que las entidades federativas deberán presentar respecto al Fondo de Aportaciones para la Educación Tecnológica y de Adultos, y los formatos de presentación.</a:t>
            </a:r>
          </a:p>
          <a:p>
            <a:pPr marL="179388" lvl="6" algn="just">
              <a:buFont typeface="Wingdings" pitchFamily="2" charset="2"/>
              <a:buChar char="ü"/>
            </a:pPr>
            <a:r>
              <a:rPr lang="es-ES" sz="1400" dirty="0" smtClean="0"/>
              <a:t>Derivado </a:t>
            </a:r>
            <a:r>
              <a:rPr lang="es-ES" sz="1400" dirty="0"/>
              <a:t>de la reforma a la </a:t>
            </a:r>
            <a:r>
              <a:rPr lang="es-ES" sz="1400" dirty="0" smtClean="0"/>
              <a:t>Ley </a:t>
            </a:r>
            <a:r>
              <a:rPr lang="es-ES" sz="1400" dirty="0"/>
              <a:t>de </a:t>
            </a:r>
            <a:r>
              <a:rPr lang="es-ES" sz="1400" dirty="0" smtClean="0"/>
              <a:t>Coordinación Fiscal publicada el 09 de diciembre de 2013, se exime a las entidades federativas la obligación de informar esta norma los recursos del FAEB, únicamente se informara FAETA</a:t>
            </a:r>
            <a:r>
              <a:rPr lang="es-MX" sz="1400" dirty="0" smtClean="0">
                <a:latin typeface="Arial" pitchFamily="34" charset="0"/>
                <a:cs typeface="Arial" pitchFamily="34" charset="0"/>
              </a:rPr>
              <a:t>.</a:t>
            </a:r>
          </a:p>
          <a:p>
            <a:pPr marL="447675" algn="just"/>
            <a:endParaRPr lang="es-MX" sz="1400" dirty="0">
              <a:latin typeface="Arial" pitchFamily="34" charset="0"/>
              <a:cs typeface="Arial" pitchFamily="34" charset="0"/>
            </a:endParaRPr>
          </a:p>
          <a:p>
            <a:pPr marL="173038" indent="-173038" algn="just">
              <a:buFont typeface="Arial" pitchFamily="34" charset="0"/>
              <a:buChar char="•"/>
            </a:pPr>
            <a:r>
              <a:rPr lang="es-MX" sz="1400" b="1" dirty="0">
                <a:latin typeface="Arial" pitchFamily="34" charset="0"/>
                <a:cs typeface="Arial" pitchFamily="34" charset="0"/>
              </a:rPr>
              <a:t>Lineamientos de información pública financiera para el Fondo de Aportaciones para la Infraestructura Social.</a:t>
            </a:r>
          </a:p>
          <a:p>
            <a:pPr marL="625475" indent="-177800" algn="just">
              <a:buFont typeface="Wingdings" pitchFamily="2" charset="2"/>
              <a:buChar char="ü"/>
            </a:pPr>
            <a:r>
              <a:rPr lang="es-MX" sz="1400" dirty="0" smtClean="0">
                <a:latin typeface="Arial" pitchFamily="34" charset="0"/>
                <a:cs typeface="Arial" pitchFamily="34" charset="0"/>
              </a:rPr>
              <a:t>Nueva Norma </a:t>
            </a:r>
            <a:r>
              <a:rPr lang="es-MX" sz="1400" dirty="0">
                <a:latin typeface="Arial" pitchFamily="34" charset="0"/>
                <a:cs typeface="Arial" pitchFamily="34" charset="0"/>
              </a:rPr>
              <a:t>para dar a conocer al público en general (trimestral y </a:t>
            </a:r>
            <a:r>
              <a:rPr lang="es-MX" sz="1400" dirty="0" smtClean="0">
                <a:latin typeface="Arial" pitchFamily="34" charset="0"/>
                <a:cs typeface="Arial" pitchFamily="34" charset="0"/>
              </a:rPr>
              <a:t>anualmente) información sobre </a:t>
            </a:r>
            <a:r>
              <a:rPr lang="es-MX" sz="1400" dirty="0">
                <a:latin typeface="Arial" pitchFamily="34" charset="0"/>
                <a:cs typeface="Arial" pitchFamily="34" charset="0"/>
              </a:rPr>
              <a:t>los montos que reciban los organismos públicos para las obras y acciones a realizar con recursos del  FAIS. </a:t>
            </a:r>
            <a:endParaRPr lang="es-ES" sz="1400" b="1" dirty="0">
              <a:latin typeface="Arial" pitchFamily="34" charset="0"/>
              <a:cs typeface="Arial" pitchFamily="34" charset="0"/>
            </a:endParaRPr>
          </a:p>
        </p:txBody>
      </p:sp>
      <p:sp>
        <p:nvSpPr>
          <p:cNvPr id="9" name="8 Rectángulo"/>
          <p:cNvSpPr/>
          <p:nvPr/>
        </p:nvSpPr>
        <p:spPr>
          <a:xfrm>
            <a:off x="537685" y="5373216"/>
            <a:ext cx="8354795" cy="646331"/>
          </a:xfrm>
          <a:prstGeom prst="rect">
            <a:avLst/>
          </a:prstGeom>
        </p:spPr>
        <p:txBody>
          <a:bodyPr wrap="square">
            <a:spAutoFit/>
          </a:bodyPr>
          <a:lstStyle/>
          <a:p>
            <a:pPr lvl="0">
              <a:defRPr/>
            </a:pPr>
            <a:r>
              <a:rPr lang="es-MX" sz="1800" b="1" dirty="0" smtClean="0">
                <a:ln w="50800"/>
              </a:rPr>
              <a:t>A la fecha el CONAC a publicado 78 documentos, de los cuáles 64 son para adoptar e implementar.</a:t>
            </a:r>
            <a:endParaRPr lang="es-ES" sz="1800" b="1" dirty="0">
              <a:ln w="50800"/>
            </a:endParaRPr>
          </a:p>
        </p:txBody>
      </p:sp>
    </p:spTree>
    <p:extLst>
      <p:ext uri="{BB962C8B-B14F-4D97-AF65-F5344CB8AC3E}">
        <p14:creationId xmlns:p14="http://schemas.microsoft.com/office/powerpoint/2010/main" val="2500238214"/>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3131840" y="5508521"/>
            <a:ext cx="2592288" cy="584775"/>
          </a:xfrm>
          <a:prstGeom prst="rect">
            <a:avLst/>
          </a:prstGeom>
          <a:noFill/>
        </p:spPr>
        <p:txBody>
          <a:bodyPr wrap="square" rtlCol="0">
            <a:spAutoFit/>
          </a:bodyPr>
          <a:lstStyle/>
          <a:p>
            <a:r>
              <a:rPr lang="es-MX" dirty="0" smtClean="0">
                <a:solidFill>
                  <a:schemeClr val="accent6">
                    <a:lumMod val="75000"/>
                  </a:schemeClr>
                </a:solidFill>
                <a:latin typeface="Arial" pitchFamily="34" charset="0"/>
                <a:cs typeface="Arial" pitchFamily="34" charset="0"/>
              </a:rPr>
              <a:t>CUMPLIDO</a:t>
            </a:r>
            <a:endParaRPr lang="es-MX" dirty="0">
              <a:solidFill>
                <a:schemeClr val="accent6">
                  <a:lumMod val="75000"/>
                </a:schemeClr>
              </a:solidFill>
              <a:latin typeface="Arial" pitchFamily="34" charset="0"/>
              <a:cs typeface="Arial" pitchFamily="34" charset="0"/>
            </a:endParaRPr>
          </a:p>
        </p:txBody>
      </p:sp>
      <p:sp>
        <p:nvSpPr>
          <p:cNvPr id="10" name="3 CuadroTexto"/>
          <p:cNvSpPr txBox="1">
            <a:spLocks noChangeArrowheads="1"/>
          </p:cNvSpPr>
          <p:nvPr/>
        </p:nvSpPr>
        <p:spPr bwMode="auto">
          <a:xfrm>
            <a:off x="827584" y="5976282"/>
            <a:ext cx="7488832"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MX" sz="2500" b="1" dirty="0" smtClean="0">
                <a:ln w="50800"/>
              </a:rPr>
              <a:t> Primer, Segundo y Tercer Trimestre del 2014</a:t>
            </a:r>
            <a:endParaRPr lang="es-ES" sz="2500" b="1" dirty="0">
              <a:ln w="50800"/>
            </a:endParaRPr>
          </a:p>
        </p:txBody>
      </p:sp>
      <p:sp>
        <p:nvSpPr>
          <p:cNvPr id="11" name="10 CuadroTexto"/>
          <p:cNvSpPr txBox="1"/>
          <p:nvPr/>
        </p:nvSpPr>
        <p:spPr>
          <a:xfrm>
            <a:off x="4655182" y="2420888"/>
            <a:ext cx="4176464" cy="2713756"/>
          </a:xfrm>
          <a:prstGeom prst="rect">
            <a:avLst/>
          </a:prstGeom>
          <a:noFill/>
        </p:spPr>
        <p:txBody>
          <a:bodyPr wrap="square" rtlCol="0">
            <a:spAutoFit/>
          </a:bodyPr>
          <a:lstStyle/>
          <a:p>
            <a:pPr marL="185738" indent="-185738" algn="just">
              <a:lnSpc>
                <a:spcPts val="1200"/>
              </a:lnSpc>
              <a:spcAft>
                <a:spcPts val="800"/>
              </a:spcAft>
              <a:buFont typeface="+mj-lt"/>
              <a:buAutoNum type="arabicPeriod"/>
            </a:pPr>
            <a:r>
              <a:rPr lang="es-MX" sz="1500" b="1" dirty="0">
                <a:latin typeface="Arial" pitchFamily="34" charset="0"/>
                <a:cs typeface="Arial" pitchFamily="34" charset="0"/>
              </a:rPr>
              <a:t>Información de montos pagados por ayuda y subsidios</a:t>
            </a:r>
          </a:p>
          <a:p>
            <a:pPr marL="185738" indent="-185738" algn="just">
              <a:lnSpc>
                <a:spcPts val="1200"/>
              </a:lnSpc>
              <a:spcAft>
                <a:spcPts val="800"/>
              </a:spcAft>
              <a:buFont typeface="+mj-lt"/>
              <a:buAutoNum type="arabicPeriod"/>
            </a:pPr>
            <a:r>
              <a:rPr lang="es-MX" sz="1500" b="1" dirty="0">
                <a:latin typeface="Arial" pitchFamily="34" charset="0"/>
                <a:cs typeface="Arial" pitchFamily="34" charset="0"/>
              </a:rPr>
              <a:t>Información con recursos federales por orden de gobierno.</a:t>
            </a:r>
          </a:p>
          <a:p>
            <a:pPr marL="185738" indent="-185738" algn="just">
              <a:lnSpc>
                <a:spcPts val="1200"/>
              </a:lnSpc>
              <a:spcAft>
                <a:spcPts val="800"/>
              </a:spcAft>
              <a:buFont typeface="+mj-lt"/>
              <a:buAutoNum type="arabicPeriod"/>
            </a:pPr>
            <a:r>
              <a:rPr lang="es-MX" sz="1500" b="1" dirty="0">
                <a:latin typeface="Arial" pitchFamily="34" charset="0"/>
                <a:cs typeface="Arial" pitchFamily="34" charset="0"/>
              </a:rPr>
              <a:t>Información relativa a las aportaciones federales en materia de salud</a:t>
            </a:r>
          </a:p>
          <a:p>
            <a:pPr marL="185738" indent="-185738" algn="just">
              <a:lnSpc>
                <a:spcPts val="1200"/>
              </a:lnSpc>
              <a:spcAft>
                <a:spcPts val="800"/>
              </a:spcAft>
              <a:buFont typeface="+mj-lt"/>
              <a:buAutoNum type="arabicPeriod"/>
            </a:pPr>
            <a:r>
              <a:rPr lang="es-MX" sz="1500" b="1" dirty="0">
                <a:latin typeface="Arial" pitchFamily="34" charset="0"/>
                <a:cs typeface="Arial" pitchFamily="34" charset="0"/>
              </a:rPr>
              <a:t>Información relativa a los fondos de seguridad pública.</a:t>
            </a:r>
          </a:p>
          <a:p>
            <a:pPr marL="185738" indent="-185738" algn="just">
              <a:lnSpc>
                <a:spcPts val="1200"/>
              </a:lnSpc>
              <a:spcAft>
                <a:spcPts val="800"/>
              </a:spcAft>
              <a:buFont typeface="+mj-lt"/>
              <a:buAutoNum type="arabicPeriod"/>
            </a:pPr>
            <a:r>
              <a:rPr lang="es-MX" sz="1500" b="1" dirty="0">
                <a:latin typeface="Arial" pitchFamily="34" charset="0"/>
                <a:cs typeface="Arial" pitchFamily="34" charset="0"/>
              </a:rPr>
              <a:t>Información de obligaciones pagadas o garantizadas con fondos federales.</a:t>
            </a:r>
          </a:p>
          <a:p>
            <a:pPr marL="185738" indent="-185738" algn="just">
              <a:lnSpc>
                <a:spcPts val="1200"/>
              </a:lnSpc>
              <a:spcAft>
                <a:spcPts val="800"/>
              </a:spcAft>
              <a:buFont typeface="+mj-lt"/>
              <a:buAutoNum type="arabicPeriod"/>
            </a:pPr>
            <a:r>
              <a:rPr lang="es-MX" sz="1500" b="1" dirty="0">
                <a:latin typeface="Arial" pitchFamily="34" charset="0"/>
                <a:cs typeface="Arial" pitchFamily="34" charset="0"/>
              </a:rPr>
              <a:t>Información del ejercicio y destino del gasto federalizado y reintegros.</a:t>
            </a:r>
          </a:p>
          <a:p>
            <a:pPr marL="185738" indent="-185738" algn="just">
              <a:lnSpc>
                <a:spcPts val="1200"/>
              </a:lnSpc>
              <a:spcAft>
                <a:spcPts val="800"/>
              </a:spcAft>
              <a:buFont typeface="+mj-lt"/>
              <a:buAutoNum type="arabicPeriod"/>
            </a:pPr>
            <a:r>
              <a:rPr lang="es-MX" sz="1500" b="1" dirty="0">
                <a:latin typeface="Arial" pitchFamily="34" charset="0"/>
                <a:cs typeface="Arial" pitchFamily="34" charset="0"/>
              </a:rPr>
              <a:t>Información del </a:t>
            </a:r>
            <a:r>
              <a:rPr lang="es-MX" sz="1500" b="1" dirty="0" smtClean="0">
                <a:latin typeface="Arial" pitchFamily="34" charset="0"/>
                <a:cs typeface="Arial" pitchFamily="34" charset="0"/>
              </a:rPr>
              <a:t>FAETA</a:t>
            </a:r>
            <a:endParaRPr lang="es-MX" sz="1500" b="1" dirty="0">
              <a:latin typeface="Arial" pitchFamily="34" charset="0"/>
              <a:cs typeface="Arial" pitchFamily="34" charset="0"/>
            </a:endParaRPr>
          </a:p>
        </p:txBody>
      </p:sp>
      <p:pic>
        <p:nvPicPr>
          <p:cNvPr id="13" name="12 Imagen"/>
          <p:cNvPicPr/>
          <p:nvPr/>
        </p:nvPicPr>
        <p:blipFill rotWithShape="1">
          <a:blip r:embed="rId3"/>
          <a:srcRect l="32359" t="18702" r="3856" b="25991"/>
          <a:stretch/>
        </p:blipFill>
        <p:spPr bwMode="auto">
          <a:xfrm>
            <a:off x="467544" y="2328319"/>
            <a:ext cx="4037428" cy="2900881"/>
          </a:xfrm>
          <a:prstGeom prst="rect">
            <a:avLst/>
          </a:prstGeom>
          <a:ln>
            <a:noFill/>
          </a:ln>
          <a:extLst>
            <a:ext uri="{53640926-AAD7-44D8-BBD7-CCE9431645EC}">
              <a14:shadowObscured xmlns:a14="http://schemas.microsoft.com/office/drawing/2010/main"/>
            </a:ext>
          </a:extLst>
        </p:spPr>
      </p:pic>
      <p:sp>
        <p:nvSpPr>
          <p:cNvPr id="2" name="1 Rectángulo"/>
          <p:cNvSpPr/>
          <p:nvPr/>
        </p:nvSpPr>
        <p:spPr>
          <a:xfrm>
            <a:off x="467544" y="2328318"/>
            <a:ext cx="4054175" cy="2900881"/>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atin typeface="Arial" pitchFamily="34" charset="0"/>
              <a:cs typeface="Arial" pitchFamily="34" charset="0"/>
            </a:endParaRPr>
          </a:p>
        </p:txBody>
      </p:sp>
      <p:sp>
        <p:nvSpPr>
          <p:cNvPr id="8" name="7 Flecha abajo"/>
          <p:cNvSpPr/>
          <p:nvPr/>
        </p:nvSpPr>
        <p:spPr>
          <a:xfrm rot="9607170">
            <a:off x="3656599" y="4855758"/>
            <a:ext cx="540060" cy="648854"/>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latin typeface="Arial" pitchFamily="34" charset="0"/>
              <a:cs typeface="Arial" pitchFamily="34" charset="0"/>
            </a:endParaRPr>
          </a:p>
        </p:txBody>
      </p:sp>
      <p:sp>
        <p:nvSpPr>
          <p:cNvPr id="14" name="12 Rectángulo"/>
          <p:cNvSpPr>
            <a:spLocks noChangeArrowheads="1"/>
          </p:cNvSpPr>
          <p:nvPr/>
        </p:nvSpPr>
        <p:spPr bwMode="auto">
          <a:xfrm>
            <a:off x="323528" y="1306602"/>
            <a:ext cx="8496944" cy="6822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endParaRPr lang="es-ES_tradnl" sz="500" b="1" dirty="0">
              <a:latin typeface="Arial" pitchFamily="34" charset="0"/>
              <a:cs typeface="Arial" pitchFamily="34" charset="0"/>
            </a:endParaRPr>
          </a:p>
          <a:p>
            <a:pPr algn="just">
              <a:lnSpc>
                <a:spcPts val="2000"/>
              </a:lnSpc>
            </a:pPr>
            <a:r>
              <a:rPr lang="es-ES_tradnl" sz="1800" b="1" dirty="0">
                <a:latin typeface="Arial" pitchFamily="34" charset="0"/>
                <a:cs typeface="Arial" pitchFamily="34" charset="0"/>
              </a:rPr>
              <a:t>Cumplimiento de las 16 normas y formatos destinados a publicar la información financiera de cada ente público, aprobadas por el CONAC</a:t>
            </a:r>
            <a:r>
              <a:rPr lang="es-ES_tradnl" sz="2400" b="1" dirty="0">
                <a:latin typeface="Arial" pitchFamily="34" charset="0"/>
                <a:cs typeface="Arial" pitchFamily="34" charset="0"/>
              </a:rPr>
              <a:t>.</a:t>
            </a:r>
          </a:p>
        </p:txBody>
      </p:sp>
      <p:sp>
        <p:nvSpPr>
          <p:cNvPr id="15" name="14 CuadroTexto"/>
          <p:cNvSpPr txBox="1">
            <a:spLocks noChangeArrowheads="1"/>
          </p:cNvSpPr>
          <p:nvPr/>
        </p:nvSpPr>
        <p:spPr bwMode="auto">
          <a:xfrm>
            <a:off x="346521" y="232938"/>
            <a:ext cx="8642827" cy="86177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500" b="1" dirty="0" smtClean="0">
                <a:ln w="50800"/>
                <a:solidFill>
                  <a:srgbClr val="00B050"/>
                </a:solidFill>
              </a:rPr>
              <a:t>4.2   Índice de cumplimiento en la difusión de la Información financiera</a:t>
            </a:r>
          </a:p>
        </p:txBody>
      </p:sp>
    </p:spTree>
    <p:extLst>
      <p:ext uri="{BB962C8B-B14F-4D97-AF65-F5344CB8AC3E}">
        <p14:creationId xmlns:p14="http://schemas.microsoft.com/office/powerpoint/2010/main" val="1447216604"/>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3 CuadroTexto"/>
          <p:cNvSpPr txBox="1">
            <a:spLocks noChangeArrowheads="1"/>
          </p:cNvSpPr>
          <p:nvPr/>
        </p:nvSpPr>
        <p:spPr bwMode="auto">
          <a:xfrm>
            <a:off x="265375" y="390809"/>
            <a:ext cx="8657686"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defPPr>
              <a:defRPr lang="es-MX"/>
            </a:defPPr>
            <a:lvl1pPr>
              <a:defRPr sz="2000" b="1">
                <a:ln w="50800"/>
                <a:solidFill>
                  <a:srgbClr val="FF0000"/>
                </a:solidFill>
              </a:defRPr>
            </a:lvl1pPr>
          </a:lstStyle>
          <a:p>
            <a:r>
              <a:rPr lang="es-MX" sz="2500" dirty="0" smtClean="0">
                <a:solidFill>
                  <a:srgbClr val="00B050"/>
                </a:solidFill>
              </a:rPr>
              <a:t>4.3 </a:t>
            </a:r>
            <a:r>
              <a:rPr lang="es-MX" sz="2500" dirty="0">
                <a:solidFill>
                  <a:srgbClr val="00B050"/>
                </a:solidFill>
              </a:rPr>
              <a:t>	</a:t>
            </a:r>
            <a:r>
              <a:rPr lang="es-MX" sz="2500" dirty="0" smtClean="0">
                <a:solidFill>
                  <a:srgbClr val="00B050"/>
                </a:solidFill>
              </a:rPr>
              <a:t>Capacitación a funcionarios estatales</a:t>
            </a:r>
            <a:endParaRPr lang="es-ES" sz="2500" dirty="0">
              <a:solidFill>
                <a:srgbClr val="00B050"/>
              </a:solidFill>
            </a:endParaRPr>
          </a:p>
        </p:txBody>
      </p:sp>
      <p:sp>
        <p:nvSpPr>
          <p:cNvPr id="16" name="14 CuadroTexto"/>
          <p:cNvSpPr txBox="1">
            <a:spLocks noChangeArrowheads="1"/>
          </p:cNvSpPr>
          <p:nvPr/>
        </p:nvSpPr>
        <p:spPr bwMode="auto">
          <a:xfrm>
            <a:off x="251520" y="1227524"/>
            <a:ext cx="4032448"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s-MX" sz="2400" b="1" dirty="0"/>
              <a:t>Consultores </a:t>
            </a:r>
            <a:r>
              <a:rPr lang="es-MX" sz="2400" b="1" dirty="0" smtClean="0"/>
              <a:t>Externos, en el periodo del 04 al 29 de septiembre </a:t>
            </a:r>
            <a:r>
              <a:rPr lang="es-MX" sz="2400" b="1" dirty="0"/>
              <a:t>del </a:t>
            </a:r>
            <a:r>
              <a:rPr lang="es-MX" sz="2400" b="1" dirty="0" smtClean="0"/>
              <a:t>año en curso, capacitaron a un total de 880 servidores públicos del Estado y Municipios, en el tema        denominado</a:t>
            </a:r>
            <a:endParaRPr lang="es-MX" sz="2400" b="1" dirty="0"/>
          </a:p>
        </p:txBody>
      </p:sp>
      <p:pic>
        <p:nvPicPr>
          <p:cNvPr id="5" name="4 Imagen" descr="F:\04 SEP 2014  INAUGURACION DE REUNION DE ARMONIA CONTABLE\DSC07926.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3968" y="1340768"/>
            <a:ext cx="4051697" cy="3279703"/>
          </a:xfrm>
          <a:prstGeom prst="rect">
            <a:avLst/>
          </a:prstGeom>
          <a:noFill/>
          <a:ln>
            <a:noFill/>
          </a:ln>
        </p:spPr>
      </p:pic>
      <p:sp>
        <p:nvSpPr>
          <p:cNvPr id="6" name="14 CuadroTexto"/>
          <p:cNvSpPr txBox="1">
            <a:spLocks noChangeArrowheads="1"/>
          </p:cNvSpPr>
          <p:nvPr/>
        </p:nvSpPr>
        <p:spPr bwMode="auto">
          <a:xfrm>
            <a:off x="603523" y="5013176"/>
            <a:ext cx="792891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s-MX" sz="2400" b="1" dirty="0" smtClean="0"/>
              <a:t>«</a:t>
            </a:r>
            <a:r>
              <a:rPr lang="es-MX" sz="2400" b="1" i="1" dirty="0" smtClean="0"/>
              <a:t>Capacitación y Profesionalización en materia de Contabilidad Gubernamental</a:t>
            </a:r>
            <a:r>
              <a:rPr lang="es-MX" sz="2400" b="1" dirty="0" smtClean="0"/>
              <a:t>». </a:t>
            </a:r>
            <a:endParaRPr lang="es-MX" sz="2400" b="1" dirty="0"/>
          </a:p>
        </p:txBody>
      </p:sp>
    </p:spTree>
    <p:extLst>
      <p:ext uri="{BB962C8B-B14F-4D97-AF65-F5344CB8AC3E}">
        <p14:creationId xmlns:p14="http://schemas.microsoft.com/office/powerpoint/2010/main" val="32430873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599"/>
                                          </p:stCondLst>
                                        </p:cTn>
                                        <p:tgtEl>
                                          <p:spTgt spid="16"/>
                                        </p:tgtEl>
                                        <p:attrNameLst>
                                          <p:attrName>style.visibility</p:attrName>
                                        </p:attrNameLst>
                                      </p:cBhvr>
                                      <p:to>
                                        <p:strVal val="visible"/>
                                      </p:to>
                                    </p:set>
                                  </p:childTnLst>
                                </p:cTn>
                              </p:par>
                            </p:childTnLst>
                          </p:cTn>
                        </p:par>
                        <p:par>
                          <p:cTn id="7" fill="hold">
                            <p:stCondLst>
                              <p:cond delay="600"/>
                            </p:stCondLst>
                            <p:childTnLst>
                              <p:par>
                                <p:cTn id="8" presetID="1" presetClass="entr" presetSubtype="0" fill="hold" grpId="0" nodeType="afterEffect">
                                  <p:stCondLst>
                                    <p:cond delay="0"/>
                                  </p:stCondLst>
                                  <p:childTnLst>
                                    <p:set>
                                      <p:cBhvr>
                                        <p:cTn id="9" dur="1" fill="hold">
                                          <p:stCondLst>
                                            <p:cond delay="5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a:spLocks noChangeArrowheads="1"/>
          </p:cNvSpPr>
          <p:nvPr/>
        </p:nvSpPr>
        <p:spPr bwMode="auto">
          <a:xfrm>
            <a:off x="755576" y="390436"/>
            <a:ext cx="7992888"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500" b="1" dirty="0">
                <a:ln w="50800"/>
                <a:solidFill>
                  <a:srgbClr val="00B050"/>
                </a:solidFill>
              </a:rPr>
              <a:t>4</a:t>
            </a:r>
            <a:r>
              <a:rPr lang="es-MX" sz="2500" b="1" dirty="0" smtClean="0">
                <a:ln w="50800"/>
                <a:solidFill>
                  <a:srgbClr val="00B050"/>
                </a:solidFill>
              </a:rPr>
              <a:t>. 4. Grupos de Trabajo</a:t>
            </a:r>
            <a:endParaRPr lang="es-ES" sz="2500" b="1" dirty="0">
              <a:ln w="50800"/>
              <a:solidFill>
                <a:srgbClr val="00B050"/>
              </a:solidFill>
            </a:endParaRPr>
          </a:p>
        </p:txBody>
      </p:sp>
      <p:sp>
        <p:nvSpPr>
          <p:cNvPr id="2" name="1 CuadroTexto"/>
          <p:cNvSpPr txBox="1"/>
          <p:nvPr/>
        </p:nvSpPr>
        <p:spPr>
          <a:xfrm>
            <a:off x="390264" y="1610797"/>
            <a:ext cx="8424936" cy="954107"/>
          </a:xfrm>
          <a:prstGeom prst="rect">
            <a:avLst/>
          </a:prstGeom>
          <a:noFill/>
        </p:spPr>
        <p:txBody>
          <a:bodyPr wrap="square" rtlCol="0">
            <a:spAutoFit/>
          </a:bodyPr>
          <a:lstStyle/>
          <a:p>
            <a:r>
              <a:rPr lang="es-MX" sz="2800" u="sng" dirty="0" smtClean="0"/>
              <a:t>Grupo 1. Sistemas Informáticos.</a:t>
            </a:r>
          </a:p>
          <a:p>
            <a:endParaRPr lang="es-MX" sz="2800" u="sng" dirty="0" smtClean="0"/>
          </a:p>
        </p:txBody>
      </p:sp>
      <p:sp>
        <p:nvSpPr>
          <p:cNvPr id="5" name="7 CuadroTexto"/>
          <p:cNvSpPr txBox="1"/>
          <p:nvPr/>
        </p:nvSpPr>
        <p:spPr>
          <a:xfrm>
            <a:off x="204362" y="2478375"/>
            <a:ext cx="8796739" cy="1815882"/>
          </a:xfrm>
          <a:prstGeom prst="rect">
            <a:avLst/>
          </a:prstGeom>
          <a:noFill/>
        </p:spPr>
        <p:txBody>
          <a:bodyPr wrap="square">
            <a:spAutoFit/>
          </a:bodyPr>
          <a:lstStyle/>
          <a:p>
            <a:pPr marL="457200" indent="-457200" algn="just">
              <a:buFont typeface="+mj-lt"/>
              <a:buAutoNum type="arabicPeriod"/>
            </a:pPr>
            <a:r>
              <a:rPr lang="es-ES" sz="2800" b="1" dirty="0" smtClean="0"/>
              <a:t>Se definió el protocolo y formato, para atención de los requerimientos de sistemas de información establecidos en  los lineamientos del CONAC.</a:t>
            </a:r>
          </a:p>
        </p:txBody>
      </p:sp>
      <p:sp>
        <p:nvSpPr>
          <p:cNvPr id="6" name="5 CuadroTexto"/>
          <p:cNvSpPr txBox="1">
            <a:spLocks noChangeArrowheads="1"/>
          </p:cNvSpPr>
          <p:nvPr/>
        </p:nvSpPr>
        <p:spPr bwMode="auto">
          <a:xfrm>
            <a:off x="2843808" y="1150606"/>
            <a:ext cx="3672408" cy="446276"/>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defRPr/>
            </a:pPr>
            <a:r>
              <a:rPr lang="es-MX" sz="2300" b="1" dirty="0" smtClean="0">
                <a:ln w="50800"/>
              </a:rPr>
              <a:t> Avance en actividades </a:t>
            </a:r>
            <a:endParaRPr lang="es-ES" sz="2300" b="1" dirty="0">
              <a:ln w="50800"/>
            </a:endParaRPr>
          </a:p>
        </p:txBody>
      </p:sp>
    </p:spTree>
    <p:extLst>
      <p:ext uri="{BB962C8B-B14F-4D97-AF65-F5344CB8AC3E}">
        <p14:creationId xmlns:p14="http://schemas.microsoft.com/office/powerpoint/2010/main" val="771189900"/>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11345</TotalTime>
  <Words>2121</Words>
  <Application>Microsoft Office PowerPoint</Application>
  <PresentationFormat>Presentación en pantalla (4:3)</PresentationFormat>
  <Paragraphs>266</Paragraphs>
  <Slides>23</Slides>
  <Notes>1</Notes>
  <HiddenSlides>7</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SECRETARIA DE HACIENDA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jviart</dc:creator>
  <cp:lastModifiedBy>Maritza Campos Fernández</cp:lastModifiedBy>
  <cp:revision>1143</cp:revision>
  <cp:lastPrinted>2014-11-13T21:35:08Z</cp:lastPrinted>
  <dcterms:created xsi:type="dcterms:W3CDTF">2010-09-20T19:30:30Z</dcterms:created>
  <dcterms:modified xsi:type="dcterms:W3CDTF">2014-11-14T16:29:13Z</dcterms:modified>
</cp:coreProperties>
</file>