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461" r:id="rId2"/>
    <p:sldId id="363" r:id="rId3"/>
    <p:sldId id="462" r:id="rId4"/>
    <p:sldId id="463" r:id="rId5"/>
    <p:sldId id="464" r:id="rId6"/>
    <p:sldId id="465" r:id="rId7"/>
    <p:sldId id="466" r:id="rId8"/>
    <p:sldId id="467" r:id="rId9"/>
    <p:sldId id="468" r:id="rId10"/>
    <p:sldId id="469" r:id="rId11"/>
    <p:sldId id="470" r:id="rId12"/>
    <p:sldId id="471" r:id="rId13"/>
    <p:sldId id="472" r:id="rId14"/>
    <p:sldId id="473" r:id="rId15"/>
    <p:sldId id="474" r:id="rId16"/>
    <p:sldId id="475" r:id="rId17"/>
    <p:sldId id="476" r:id="rId18"/>
    <p:sldId id="477" r:id="rId19"/>
    <p:sldId id="478" r:id="rId20"/>
    <p:sldId id="479" r:id="rId21"/>
    <p:sldId id="480" r:id="rId22"/>
    <p:sldId id="481" r:id="rId23"/>
    <p:sldId id="482" r:id="rId24"/>
    <p:sldId id="483" r:id="rId25"/>
    <p:sldId id="484" r:id="rId26"/>
    <p:sldId id="485" r:id="rId27"/>
  </p:sldIdLst>
  <p:sldSz cx="9144000" cy="6858000" type="screen4x3"/>
  <p:notesSz cx="6797675" cy="9928225"/>
  <p:defaultTextStyle>
    <a:defPPr>
      <a:defRPr lang="es-MX"/>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men Molina Pérez" initials="CM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800000"/>
    <a:srgbClr val="0000FF"/>
    <a:srgbClr val="EAEAEA"/>
    <a:srgbClr val="FF6600"/>
    <a:srgbClr val="FFFF99"/>
    <a:srgbClr val="993300"/>
    <a:srgbClr val="CC3300"/>
    <a:srgbClr val="FF9933"/>
    <a:srgbClr val="B90D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69" autoAdjust="0"/>
    <p:restoredTop sz="94689" autoAdjust="0"/>
  </p:normalViewPr>
  <p:slideViewPr>
    <p:cSldViewPr>
      <p:cViewPr varScale="1">
        <p:scale>
          <a:sx n="70" d="100"/>
          <a:sy n="70" d="100"/>
        </p:scale>
        <p:origin x="-50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C4F6868-89E0-4B44-B97A-B37412D0148B}" type="datetimeFigureOut">
              <a:rPr lang="es-MX" smtClean="0"/>
              <a:pPr/>
              <a:t>14/06/2013</a:t>
            </a:fld>
            <a:endParaRPr lang="es-MX"/>
          </a:p>
        </p:txBody>
      </p:sp>
      <p:sp>
        <p:nvSpPr>
          <p:cNvPr id="4" name="3 Marcador de pie de página"/>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0A4639C-3C0E-4812-9F03-FF001F7F804E}" type="slidenum">
              <a:rPr lang="es-MX" smtClean="0"/>
              <a:pPr/>
              <a:t>‹Nº›</a:t>
            </a:fld>
            <a:endParaRPr lang="es-MX"/>
          </a:p>
        </p:txBody>
      </p:sp>
    </p:spTree>
    <p:extLst>
      <p:ext uri="{BB962C8B-B14F-4D97-AF65-F5344CB8AC3E}">
        <p14:creationId xmlns:p14="http://schemas.microsoft.com/office/powerpoint/2010/main" xmlns="" val="1915795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3" y="1"/>
            <a:ext cx="2946275" cy="496751"/>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3849864" y="1"/>
            <a:ext cx="2946275" cy="496751"/>
          </a:xfrm>
          <a:prstGeom prst="rect">
            <a:avLst/>
          </a:prstGeom>
        </p:spPr>
        <p:txBody>
          <a:bodyPr vert="horz" lIns="91440" tIns="45720" rIns="91440" bIns="45720" rtlCol="0"/>
          <a:lstStyle>
            <a:lvl1pPr algn="r">
              <a:defRPr sz="1200"/>
            </a:lvl1pPr>
          </a:lstStyle>
          <a:p>
            <a:pPr>
              <a:defRPr/>
            </a:pPr>
            <a:fld id="{05E6CAA4-701C-4B63-8C2F-E504D71746CC}" type="datetimeFigureOut">
              <a:rPr lang="es-ES"/>
              <a:pPr>
                <a:defRPr/>
              </a:pPr>
              <a:t>14/06/2013</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0385" y="4716589"/>
            <a:ext cx="5436909" cy="4467363"/>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3" y="9429779"/>
            <a:ext cx="2946275" cy="496751"/>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3849864" y="9429779"/>
            <a:ext cx="2946275" cy="496751"/>
          </a:xfrm>
          <a:prstGeom prst="rect">
            <a:avLst/>
          </a:prstGeom>
        </p:spPr>
        <p:txBody>
          <a:bodyPr vert="horz" lIns="91440" tIns="45720" rIns="91440" bIns="45720" rtlCol="0" anchor="b"/>
          <a:lstStyle>
            <a:lvl1pPr algn="r">
              <a:defRPr sz="1200"/>
            </a:lvl1pPr>
          </a:lstStyle>
          <a:p>
            <a:pPr>
              <a:defRPr/>
            </a:pPr>
            <a:fld id="{8CF22D1E-EF90-43AE-8A74-E8F1D77E835D}" type="slidenum">
              <a:rPr lang="es-ES"/>
              <a:pPr>
                <a:defRPr/>
              </a:pPr>
              <a:t>‹Nº›</a:t>
            </a:fld>
            <a:endParaRPr lang="es-ES"/>
          </a:p>
        </p:txBody>
      </p:sp>
    </p:spTree>
    <p:extLst>
      <p:ext uri="{BB962C8B-B14F-4D97-AF65-F5344CB8AC3E}">
        <p14:creationId xmlns:p14="http://schemas.microsoft.com/office/powerpoint/2010/main" xmlns="" val="1440954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DF91BAD2-8126-426E-AAC0-3938D75372BB}" type="datetimeFigureOut">
              <a:rPr lang="es-MX"/>
              <a:pPr>
                <a:defRPr/>
              </a:pPr>
              <a:t>14/06/2013</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B22A0FEE-18F3-437C-9BDD-8432828CDEA5}" type="slidenum">
              <a:rPr lang="es-MX"/>
              <a:pPr>
                <a:defRPr/>
              </a:pPr>
              <a:t>‹Nº›</a:t>
            </a:fld>
            <a:endParaRPr lang="es-MX"/>
          </a:p>
        </p:txBody>
      </p:sp>
    </p:spTree>
    <p:extLst>
      <p:ext uri="{BB962C8B-B14F-4D97-AF65-F5344CB8AC3E}">
        <p14:creationId xmlns:p14="http://schemas.microsoft.com/office/powerpoint/2010/main" xmlns="" val="3918618375"/>
      </p:ext>
    </p:extLst>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A315574B-EDF3-4653-8E84-6FE297F46F70}" type="datetimeFigureOut">
              <a:rPr lang="es-MX"/>
              <a:pPr>
                <a:defRPr/>
              </a:pPr>
              <a:t>14/06/2013</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F926B2A9-C2C1-4057-9C5E-4E4927F2CEF6}" type="slidenum">
              <a:rPr lang="es-MX"/>
              <a:pPr>
                <a:defRPr/>
              </a:pPr>
              <a:t>‹Nº›</a:t>
            </a:fld>
            <a:endParaRPr lang="es-MX"/>
          </a:p>
        </p:txBody>
      </p:sp>
    </p:spTree>
    <p:extLst>
      <p:ext uri="{BB962C8B-B14F-4D97-AF65-F5344CB8AC3E}">
        <p14:creationId xmlns:p14="http://schemas.microsoft.com/office/powerpoint/2010/main" xmlns="" val="1015962242"/>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87E6106E-23F6-4A15-9597-14CCEACCBC7E}" type="datetimeFigureOut">
              <a:rPr lang="es-MX"/>
              <a:pPr>
                <a:defRPr/>
              </a:pPr>
              <a:t>14/06/2013</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A83734EF-E674-4E79-90AB-D2BC8A183807}" type="slidenum">
              <a:rPr lang="es-MX"/>
              <a:pPr>
                <a:defRPr/>
              </a:pPr>
              <a:t>‹Nº›</a:t>
            </a:fld>
            <a:endParaRPr lang="es-MX"/>
          </a:p>
        </p:txBody>
      </p:sp>
    </p:spTree>
    <p:extLst>
      <p:ext uri="{BB962C8B-B14F-4D97-AF65-F5344CB8AC3E}">
        <p14:creationId xmlns:p14="http://schemas.microsoft.com/office/powerpoint/2010/main" xmlns="" val="279869050"/>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C0BCFADF-EF9B-47CF-9A84-D872396C3937}" type="datetimeFigureOut">
              <a:rPr lang="es-MX"/>
              <a:pPr>
                <a:defRPr/>
              </a:pPr>
              <a:t>14/06/2013</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116B9106-D787-476B-8CB3-3B8BE9ACF554}" type="slidenum">
              <a:rPr lang="es-MX"/>
              <a:pPr>
                <a:defRPr/>
              </a:pPr>
              <a:t>‹Nº›</a:t>
            </a:fld>
            <a:endParaRPr lang="es-MX"/>
          </a:p>
        </p:txBody>
      </p:sp>
    </p:spTree>
    <p:extLst>
      <p:ext uri="{BB962C8B-B14F-4D97-AF65-F5344CB8AC3E}">
        <p14:creationId xmlns:p14="http://schemas.microsoft.com/office/powerpoint/2010/main" xmlns="" val="1893516657"/>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F08DE222-427F-423E-B817-A2E449774EFF}" type="datetimeFigureOut">
              <a:rPr lang="es-MX"/>
              <a:pPr>
                <a:defRPr/>
              </a:pPr>
              <a:t>14/06/2013</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DBF63D4E-C6EF-49CC-8705-906984CA8E7A}" type="slidenum">
              <a:rPr lang="es-MX"/>
              <a:pPr>
                <a:defRPr/>
              </a:pPr>
              <a:t>‹Nº›</a:t>
            </a:fld>
            <a:endParaRPr lang="es-MX"/>
          </a:p>
        </p:txBody>
      </p:sp>
    </p:spTree>
    <p:extLst>
      <p:ext uri="{BB962C8B-B14F-4D97-AF65-F5344CB8AC3E}">
        <p14:creationId xmlns:p14="http://schemas.microsoft.com/office/powerpoint/2010/main" xmlns="" val="1877657541"/>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6DE10F44-E3DA-4CAD-85D6-925EA419EBCE}" type="datetimeFigureOut">
              <a:rPr lang="es-MX"/>
              <a:pPr>
                <a:defRPr/>
              </a:pPr>
              <a:t>14/06/2013</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1EDC1540-6171-40C6-975B-BC00D1F23F20}" type="slidenum">
              <a:rPr lang="es-MX"/>
              <a:pPr>
                <a:defRPr/>
              </a:pPr>
              <a:t>‹Nº›</a:t>
            </a:fld>
            <a:endParaRPr lang="es-MX"/>
          </a:p>
        </p:txBody>
      </p:sp>
    </p:spTree>
    <p:extLst>
      <p:ext uri="{BB962C8B-B14F-4D97-AF65-F5344CB8AC3E}">
        <p14:creationId xmlns:p14="http://schemas.microsoft.com/office/powerpoint/2010/main" xmlns="" val="1052316660"/>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921A9FB0-D015-48E6-B1DC-E9A622BC0E4B}" type="datetimeFigureOut">
              <a:rPr lang="es-MX"/>
              <a:pPr>
                <a:defRPr/>
              </a:pPr>
              <a:t>14/06/2013</a:t>
            </a:fld>
            <a:endParaRPr lang="es-MX"/>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5D371154-AE5A-4CC2-AA29-1C8A867D40FC}" type="slidenum">
              <a:rPr lang="es-MX"/>
              <a:pPr>
                <a:defRPr/>
              </a:pPr>
              <a:t>‹Nº›</a:t>
            </a:fld>
            <a:endParaRPr lang="es-MX"/>
          </a:p>
        </p:txBody>
      </p:sp>
    </p:spTree>
    <p:extLst>
      <p:ext uri="{BB962C8B-B14F-4D97-AF65-F5344CB8AC3E}">
        <p14:creationId xmlns:p14="http://schemas.microsoft.com/office/powerpoint/2010/main" xmlns="" val="1267129232"/>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B469A238-ECF1-4CEC-A734-068A0409F763}" type="datetimeFigureOut">
              <a:rPr lang="es-MX"/>
              <a:pPr>
                <a:defRPr/>
              </a:pPr>
              <a:t>14/06/2013</a:t>
            </a:fld>
            <a:endParaRPr lang="es-MX"/>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800F4020-4EB0-4B6F-B483-706F9A35AA0D}" type="slidenum">
              <a:rPr lang="es-MX"/>
              <a:pPr>
                <a:defRPr/>
              </a:pPr>
              <a:t>‹Nº›</a:t>
            </a:fld>
            <a:endParaRPr lang="es-MX"/>
          </a:p>
        </p:txBody>
      </p:sp>
    </p:spTree>
    <p:extLst>
      <p:ext uri="{BB962C8B-B14F-4D97-AF65-F5344CB8AC3E}">
        <p14:creationId xmlns:p14="http://schemas.microsoft.com/office/powerpoint/2010/main" xmlns="" val="358830276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70DBDFDB-BC1C-420D-825F-9D442B96D1CA}" type="datetimeFigureOut">
              <a:rPr lang="es-MX"/>
              <a:pPr>
                <a:defRPr/>
              </a:pPr>
              <a:t>14/06/2013</a:t>
            </a:fld>
            <a:endParaRPr lang="es-MX"/>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412CC7FE-C1E9-45B5-8B96-EF7C8CD6797B}" type="slidenum">
              <a:rPr lang="es-MX"/>
              <a:pPr>
                <a:defRPr/>
              </a:pPr>
              <a:t>‹Nº›</a:t>
            </a:fld>
            <a:endParaRPr lang="es-MX"/>
          </a:p>
        </p:txBody>
      </p:sp>
    </p:spTree>
    <p:extLst>
      <p:ext uri="{BB962C8B-B14F-4D97-AF65-F5344CB8AC3E}">
        <p14:creationId xmlns:p14="http://schemas.microsoft.com/office/powerpoint/2010/main" xmlns="" val="243558212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1F944C15-C512-445C-A280-A3092F2A3CBF}" type="datetimeFigureOut">
              <a:rPr lang="es-MX"/>
              <a:pPr>
                <a:defRPr/>
              </a:pPr>
              <a:t>14/06/2013</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995850A9-4827-45E3-B8E6-6A63AACF581F}" type="slidenum">
              <a:rPr lang="es-MX"/>
              <a:pPr>
                <a:defRPr/>
              </a:pPr>
              <a:t>‹Nº›</a:t>
            </a:fld>
            <a:endParaRPr lang="es-MX"/>
          </a:p>
        </p:txBody>
      </p:sp>
    </p:spTree>
    <p:extLst>
      <p:ext uri="{BB962C8B-B14F-4D97-AF65-F5344CB8AC3E}">
        <p14:creationId xmlns:p14="http://schemas.microsoft.com/office/powerpoint/2010/main" xmlns="" val="2627587045"/>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1574A55E-854A-4A00-9377-9DE1F4825A43}" type="datetimeFigureOut">
              <a:rPr lang="es-MX"/>
              <a:pPr>
                <a:defRPr/>
              </a:pPr>
              <a:t>14/06/2013</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86BD5F5E-DE5E-416B-AF78-D2C613F804A7}" type="slidenum">
              <a:rPr lang="es-MX"/>
              <a:pPr>
                <a:defRPr/>
              </a:pPr>
              <a:t>‹Nº›</a:t>
            </a:fld>
            <a:endParaRPr lang="es-MX"/>
          </a:p>
        </p:txBody>
      </p:sp>
    </p:spTree>
    <p:extLst>
      <p:ext uri="{BB962C8B-B14F-4D97-AF65-F5344CB8AC3E}">
        <p14:creationId xmlns:p14="http://schemas.microsoft.com/office/powerpoint/2010/main" xmlns="" val="949549245"/>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3 Imagen"/>
          <p:cNvPicPr>
            <a:picLocks noChangeAspect="1"/>
          </p:cNvPicPr>
          <p:nvPr userDrawn="1"/>
        </p:nvPicPr>
        <p:blipFill rotWithShape="1">
          <a:blip r:embed="rId13" cstate="print">
            <a:grayscl/>
            <a:extLst>
              <a:ext uri="{28A0092B-C50C-407E-A947-70E740481C1C}">
                <a14:useLocalDpi xmlns:a14="http://schemas.microsoft.com/office/drawing/2010/main" xmlns="" val="0"/>
              </a:ext>
            </a:extLst>
          </a:blip>
          <a:srcRect t="15723"/>
          <a:stretch/>
        </p:blipFill>
        <p:spPr>
          <a:xfrm>
            <a:off x="163285" y="1078302"/>
            <a:ext cx="8817429" cy="5779698"/>
          </a:xfrm>
          <a:prstGeom prst="rect">
            <a:avLst/>
          </a:prstGeom>
        </p:spPr>
      </p:pic>
      <p:pic>
        <p:nvPicPr>
          <p:cNvPr id="5" name="4 Imagen"/>
          <p:cNvPicPr>
            <a:picLocks noChangeAspect="1"/>
          </p:cNvPicPr>
          <p:nvPr userDrawn="1"/>
        </p:nvPicPr>
        <p:blipFill rotWithShape="1">
          <a:blip r:embed="rId14" cstate="print">
            <a:grayscl/>
            <a:extLst>
              <a:ext uri="{BEBA8EAE-BF5A-486C-A8C5-ECC9F3942E4B}">
                <a14:imgProps xmlns:a14="http://schemas.microsoft.com/office/drawing/2010/main" xmlns="">
                  <a14:imgLayer r:embed="rId15">
                    <a14:imgEffect>
                      <a14:brightnessContrast bright="20000" contrast="20000"/>
                    </a14:imgEffect>
                  </a14:imgLayer>
                </a14:imgProps>
              </a:ext>
              <a:ext uri="{28A0092B-C50C-407E-A947-70E740481C1C}">
                <a14:useLocalDpi xmlns:a14="http://schemas.microsoft.com/office/drawing/2010/main" xmlns="" val="0"/>
              </a:ext>
            </a:extLst>
          </a:blip>
          <a:srcRect b="84277"/>
          <a:stretch/>
        </p:blipFill>
        <p:spPr>
          <a:xfrm>
            <a:off x="163285" y="0"/>
            <a:ext cx="8817429" cy="1078302"/>
          </a:xfrm>
          <a:prstGeom prst="rect">
            <a:avLst/>
          </a:prstGeom>
          <a:noFill/>
          <a:ln>
            <a:noFill/>
          </a:ln>
        </p:spPr>
      </p:pic>
      <p:pic>
        <p:nvPicPr>
          <p:cNvPr id="11" name="Picture 2" descr="C:\Users\carevalo\Desktop\diseño\vectores\cace\logotipocacenaranjapng.png"/>
          <p:cNvPicPr>
            <a:picLocks noChangeAspect="1" noChangeArrowheads="1"/>
          </p:cNvPicPr>
          <p:nvPr userDrawn="1"/>
        </p:nvPicPr>
        <p:blipFill>
          <a:blip r:embed="rId16" cstate="print">
            <a:biLevel thresh="75000"/>
            <a:extLst>
              <a:ext uri="{28A0092B-C50C-407E-A947-70E740481C1C}">
                <a14:useLocalDpi xmlns:a14="http://schemas.microsoft.com/office/drawing/2010/main" xmlns="" val="0"/>
              </a:ext>
            </a:extLst>
          </a:blip>
          <a:srcRect/>
          <a:stretch>
            <a:fillRect/>
          </a:stretch>
        </p:blipFill>
        <p:spPr bwMode="auto">
          <a:xfrm>
            <a:off x="6037078" y="6429415"/>
            <a:ext cx="2952328" cy="428585"/>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ransition>
    <p:wipe dir="r"/>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rotWithShape="1">
          <a:blip r:embed="rId2" cstate="print">
            <a:extLst>
              <a:ext uri="{28A0092B-C50C-407E-A947-70E740481C1C}">
                <a14:useLocalDpi xmlns:a14="http://schemas.microsoft.com/office/drawing/2010/main" xmlns="" val="0"/>
              </a:ext>
            </a:extLst>
          </a:blip>
          <a:srcRect l="1000"/>
          <a:stretch/>
        </p:blipFill>
        <p:spPr>
          <a:xfrm>
            <a:off x="0" y="0"/>
            <a:ext cx="9467527" cy="6858000"/>
          </a:xfrm>
          <a:prstGeom prst="rect">
            <a:avLst/>
          </a:prstGeom>
        </p:spPr>
      </p:pic>
      <p:sp>
        <p:nvSpPr>
          <p:cNvPr id="11" name="10 CuadroTexto"/>
          <p:cNvSpPr txBox="1"/>
          <p:nvPr/>
        </p:nvSpPr>
        <p:spPr>
          <a:xfrm>
            <a:off x="7308304" y="6073170"/>
            <a:ext cx="1835696" cy="784830"/>
          </a:xfrm>
          <a:prstGeom prst="rect">
            <a:avLst/>
          </a:prstGeom>
          <a:noFill/>
        </p:spPr>
        <p:txBody>
          <a:bodyPr wrap="square" rtlCol="0">
            <a:spAutoFit/>
          </a:bodyPr>
          <a:lstStyle/>
          <a:p>
            <a:pPr algn="ctr"/>
            <a:r>
              <a:rPr lang="es-MX" sz="4500" dirty="0" smtClean="0">
                <a:solidFill>
                  <a:schemeClr val="tx1">
                    <a:alpha val="90000"/>
                  </a:schemeClr>
                </a:solidFill>
                <a:effectLst>
                  <a:outerShdw blurRad="38100" dist="38100" dir="2700000" algn="tl">
                    <a:srgbClr val="000000">
                      <a:alpha val="43137"/>
                    </a:srgbClr>
                  </a:outerShdw>
                </a:effectLst>
                <a:latin typeface="HelveticaNeueLTStd-HvCn" pitchFamily="34" charset="0"/>
              </a:rPr>
              <a:t>2013 </a:t>
            </a:r>
            <a:endParaRPr lang="es-MX" sz="4500" dirty="0">
              <a:solidFill>
                <a:schemeClr val="tx1">
                  <a:alpha val="90000"/>
                </a:schemeClr>
              </a:solidFill>
              <a:effectLst>
                <a:outerShdw blurRad="38100" dist="38100" dir="2700000" algn="tl">
                  <a:srgbClr val="000000">
                    <a:alpha val="43137"/>
                  </a:srgbClr>
                </a:outerShdw>
              </a:effectLst>
              <a:latin typeface="HelveticaNeueLTStd-HvCn" pitchFamily="34" charset="0"/>
            </a:endParaRPr>
          </a:p>
        </p:txBody>
      </p:sp>
      <p:sp>
        <p:nvSpPr>
          <p:cNvPr id="13" name="Freeform 44"/>
          <p:cNvSpPr>
            <a:spLocks/>
          </p:cNvSpPr>
          <p:nvPr/>
        </p:nvSpPr>
        <p:spPr bwMode="auto">
          <a:xfrm>
            <a:off x="467544" y="3717031"/>
            <a:ext cx="2232249" cy="2127883"/>
          </a:xfrm>
          <a:custGeom>
            <a:avLst/>
            <a:gdLst/>
            <a:ahLst/>
            <a:cxnLst>
              <a:cxn ang="0">
                <a:pos x="485" y="146"/>
              </a:cxn>
              <a:cxn ang="0">
                <a:pos x="515" y="170"/>
              </a:cxn>
              <a:cxn ang="0">
                <a:pos x="540" y="194"/>
              </a:cxn>
              <a:cxn ang="0">
                <a:pos x="552" y="194"/>
              </a:cxn>
              <a:cxn ang="0">
                <a:pos x="558" y="201"/>
              </a:cxn>
              <a:cxn ang="0">
                <a:pos x="582" y="213"/>
              </a:cxn>
              <a:cxn ang="0">
                <a:pos x="612" y="237"/>
              </a:cxn>
              <a:cxn ang="0">
                <a:pos x="612" y="249"/>
              </a:cxn>
              <a:cxn ang="0">
                <a:pos x="619" y="261"/>
              </a:cxn>
              <a:cxn ang="0">
                <a:pos x="631" y="267"/>
              </a:cxn>
              <a:cxn ang="0">
                <a:pos x="643" y="279"/>
              </a:cxn>
              <a:cxn ang="0">
                <a:pos x="661" y="285"/>
              </a:cxn>
              <a:cxn ang="0">
                <a:pos x="655" y="292"/>
              </a:cxn>
              <a:cxn ang="0">
                <a:pos x="649" y="310"/>
              </a:cxn>
              <a:cxn ang="0">
                <a:pos x="649" y="322"/>
              </a:cxn>
              <a:cxn ang="0">
                <a:pos x="649" y="334"/>
              </a:cxn>
              <a:cxn ang="0">
                <a:pos x="424" y="340"/>
              </a:cxn>
              <a:cxn ang="0">
                <a:pos x="364" y="516"/>
              </a:cxn>
              <a:cxn ang="0">
                <a:pos x="352" y="546"/>
              </a:cxn>
              <a:cxn ang="0">
                <a:pos x="345" y="583"/>
              </a:cxn>
              <a:cxn ang="0">
                <a:pos x="333" y="607"/>
              </a:cxn>
              <a:cxn ang="0">
                <a:pos x="224" y="498"/>
              </a:cxn>
              <a:cxn ang="0">
                <a:pos x="242" y="510"/>
              </a:cxn>
              <a:cxn ang="0">
                <a:pos x="224" y="492"/>
              </a:cxn>
              <a:cxn ang="0">
                <a:pos x="200" y="480"/>
              </a:cxn>
              <a:cxn ang="0">
                <a:pos x="103" y="395"/>
              </a:cxn>
              <a:cxn ang="0">
                <a:pos x="36" y="346"/>
              </a:cxn>
              <a:cxn ang="0">
                <a:pos x="48" y="346"/>
              </a:cxn>
              <a:cxn ang="0">
                <a:pos x="12" y="328"/>
              </a:cxn>
              <a:cxn ang="0">
                <a:pos x="18" y="304"/>
              </a:cxn>
              <a:cxn ang="0">
                <a:pos x="18" y="237"/>
              </a:cxn>
              <a:cxn ang="0">
                <a:pos x="42" y="194"/>
              </a:cxn>
              <a:cxn ang="0">
                <a:pos x="48" y="176"/>
              </a:cxn>
              <a:cxn ang="0">
                <a:pos x="91" y="122"/>
              </a:cxn>
              <a:cxn ang="0">
                <a:pos x="109" y="85"/>
              </a:cxn>
              <a:cxn ang="0">
                <a:pos x="145" y="6"/>
              </a:cxn>
              <a:cxn ang="0">
                <a:pos x="176" y="12"/>
              </a:cxn>
              <a:cxn ang="0">
                <a:pos x="194" y="49"/>
              </a:cxn>
              <a:cxn ang="0">
                <a:pos x="218" y="85"/>
              </a:cxn>
              <a:cxn ang="0">
                <a:pos x="242" y="116"/>
              </a:cxn>
              <a:cxn ang="0">
                <a:pos x="309" y="49"/>
              </a:cxn>
              <a:cxn ang="0">
                <a:pos x="364" y="37"/>
              </a:cxn>
              <a:cxn ang="0">
                <a:pos x="376" y="19"/>
              </a:cxn>
              <a:cxn ang="0">
                <a:pos x="382" y="25"/>
              </a:cxn>
              <a:cxn ang="0">
                <a:pos x="406" y="19"/>
              </a:cxn>
              <a:cxn ang="0">
                <a:pos x="412" y="43"/>
              </a:cxn>
              <a:cxn ang="0">
                <a:pos x="424" y="49"/>
              </a:cxn>
              <a:cxn ang="0">
                <a:pos x="430" y="85"/>
              </a:cxn>
              <a:cxn ang="0">
                <a:pos x="461" y="103"/>
              </a:cxn>
              <a:cxn ang="0">
                <a:pos x="479" y="122"/>
              </a:cxn>
            </a:cxnLst>
            <a:rect l="0" t="0" r="r" b="b"/>
            <a:pathLst>
              <a:path w="661" h="607">
                <a:moveTo>
                  <a:pt x="473" y="134"/>
                </a:moveTo>
                <a:lnTo>
                  <a:pt x="485" y="146"/>
                </a:lnTo>
                <a:lnTo>
                  <a:pt x="503" y="146"/>
                </a:lnTo>
                <a:lnTo>
                  <a:pt x="515" y="170"/>
                </a:lnTo>
                <a:lnTo>
                  <a:pt x="528" y="176"/>
                </a:lnTo>
                <a:lnTo>
                  <a:pt x="540" y="194"/>
                </a:lnTo>
                <a:lnTo>
                  <a:pt x="552" y="201"/>
                </a:lnTo>
                <a:lnTo>
                  <a:pt x="552" y="194"/>
                </a:lnTo>
                <a:lnTo>
                  <a:pt x="558" y="194"/>
                </a:lnTo>
                <a:lnTo>
                  <a:pt x="558" y="201"/>
                </a:lnTo>
                <a:lnTo>
                  <a:pt x="564" y="207"/>
                </a:lnTo>
                <a:lnTo>
                  <a:pt x="582" y="213"/>
                </a:lnTo>
                <a:lnTo>
                  <a:pt x="600" y="225"/>
                </a:lnTo>
                <a:lnTo>
                  <a:pt x="612" y="237"/>
                </a:lnTo>
                <a:lnTo>
                  <a:pt x="606" y="249"/>
                </a:lnTo>
                <a:lnTo>
                  <a:pt x="612" y="249"/>
                </a:lnTo>
                <a:lnTo>
                  <a:pt x="612" y="261"/>
                </a:lnTo>
                <a:lnTo>
                  <a:pt x="619" y="261"/>
                </a:lnTo>
                <a:lnTo>
                  <a:pt x="612" y="267"/>
                </a:lnTo>
                <a:lnTo>
                  <a:pt x="631" y="267"/>
                </a:lnTo>
                <a:lnTo>
                  <a:pt x="643" y="273"/>
                </a:lnTo>
                <a:lnTo>
                  <a:pt x="643" y="279"/>
                </a:lnTo>
                <a:lnTo>
                  <a:pt x="655" y="279"/>
                </a:lnTo>
                <a:lnTo>
                  <a:pt x="661" y="285"/>
                </a:lnTo>
                <a:lnTo>
                  <a:pt x="649" y="285"/>
                </a:lnTo>
                <a:lnTo>
                  <a:pt x="655" y="292"/>
                </a:lnTo>
                <a:lnTo>
                  <a:pt x="643" y="310"/>
                </a:lnTo>
                <a:lnTo>
                  <a:pt x="649" y="310"/>
                </a:lnTo>
                <a:lnTo>
                  <a:pt x="643" y="316"/>
                </a:lnTo>
                <a:lnTo>
                  <a:pt x="649" y="322"/>
                </a:lnTo>
                <a:lnTo>
                  <a:pt x="643" y="334"/>
                </a:lnTo>
                <a:lnTo>
                  <a:pt x="649" y="334"/>
                </a:lnTo>
                <a:lnTo>
                  <a:pt x="643" y="340"/>
                </a:lnTo>
                <a:lnTo>
                  <a:pt x="424" y="340"/>
                </a:lnTo>
                <a:lnTo>
                  <a:pt x="339" y="480"/>
                </a:lnTo>
                <a:lnTo>
                  <a:pt x="364" y="516"/>
                </a:lnTo>
                <a:lnTo>
                  <a:pt x="345" y="528"/>
                </a:lnTo>
                <a:lnTo>
                  <a:pt x="352" y="546"/>
                </a:lnTo>
                <a:lnTo>
                  <a:pt x="339" y="552"/>
                </a:lnTo>
                <a:lnTo>
                  <a:pt x="345" y="583"/>
                </a:lnTo>
                <a:lnTo>
                  <a:pt x="339" y="601"/>
                </a:lnTo>
                <a:lnTo>
                  <a:pt x="333" y="607"/>
                </a:lnTo>
                <a:lnTo>
                  <a:pt x="236" y="510"/>
                </a:lnTo>
                <a:lnTo>
                  <a:pt x="224" y="498"/>
                </a:lnTo>
                <a:lnTo>
                  <a:pt x="236" y="498"/>
                </a:lnTo>
                <a:lnTo>
                  <a:pt x="242" y="510"/>
                </a:lnTo>
                <a:lnTo>
                  <a:pt x="236" y="498"/>
                </a:lnTo>
                <a:lnTo>
                  <a:pt x="224" y="492"/>
                </a:lnTo>
                <a:lnTo>
                  <a:pt x="224" y="498"/>
                </a:lnTo>
                <a:lnTo>
                  <a:pt x="200" y="480"/>
                </a:lnTo>
                <a:lnTo>
                  <a:pt x="163" y="443"/>
                </a:lnTo>
                <a:lnTo>
                  <a:pt x="103" y="395"/>
                </a:lnTo>
                <a:lnTo>
                  <a:pt x="36" y="352"/>
                </a:lnTo>
                <a:lnTo>
                  <a:pt x="36" y="346"/>
                </a:lnTo>
                <a:lnTo>
                  <a:pt x="42" y="352"/>
                </a:lnTo>
                <a:lnTo>
                  <a:pt x="48" y="346"/>
                </a:lnTo>
                <a:lnTo>
                  <a:pt x="42" y="334"/>
                </a:lnTo>
                <a:lnTo>
                  <a:pt x="12" y="328"/>
                </a:lnTo>
                <a:lnTo>
                  <a:pt x="6" y="328"/>
                </a:lnTo>
                <a:lnTo>
                  <a:pt x="18" y="304"/>
                </a:lnTo>
                <a:lnTo>
                  <a:pt x="0" y="261"/>
                </a:lnTo>
                <a:lnTo>
                  <a:pt x="18" y="237"/>
                </a:lnTo>
                <a:lnTo>
                  <a:pt x="18" y="213"/>
                </a:lnTo>
                <a:lnTo>
                  <a:pt x="42" y="194"/>
                </a:lnTo>
                <a:lnTo>
                  <a:pt x="42" y="176"/>
                </a:lnTo>
                <a:lnTo>
                  <a:pt x="48" y="176"/>
                </a:lnTo>
                <a:lnTo>
                  <a:pt x="48" y="152"/>
                </a:lnTo>
                <a:lnTo>
                  <a:pt x="91" y="122"/>
                </a:lnTo>
                <a:lnTo>
                  <a:pt x="97" y="110"/>
                </a:lnTo>
                <a:lnTo>
                  <a:pt x="109" y="85"/>
                </a:lnTo>
                <a:lnTo>
                  <a:pt x="127" y="67"/>
                </a:lnTo>
                <a:lnTo>
                  <a:pt x="145" y="6"/>
                </a:lnTo>
                <a:lnTo>
                  <a:pt x="151" y="0"/>
                </a:lnTo>
                <a:lnTo>
                  <a:pt x="176" y="12"/>
                </a:lnTo>
                <a:lnTo>
                  <a:pt x="200" y="12"/>
                </a:lnTo>
                <a:lnTo>
                  <a:pt x="194" y="49"/>
                </a:lnTo>
                <a:lnTo>
                  <a:pt x="200" y="79"/>
                </a:lnTo>
                <a:lnTo>
                  <a:pt x="218" y="85"/>
                </a:lnTo>
                <a:lnTo>
                  <a:pt x="230" y="103"/>
                </a:lnTo>
                <a:lnTo>
                  <a:pt x="242" y="116"/>
                </a:lnTo>
                <a:lnTo>
                  <a:pt x="309" y="61"/>
                </a:lnTo>
                <a:lnTo>
                  <a:pt x="309" y="49"/>
                </a:lnTo>
                <a:lnTo>
                  <a:pt x="345" y="37"/>
                </a:lnTo>
                <a:lnTo>
                  <a:pt x="364" y="37"/>
                </a:lnTo>
                <a:lnTo>
                  <a:pt x="358" y="31"/>
                </a:lnTo>
                <a:lnTo>
                  <a:pt x="376" y="19"/>
                </a:lnTo>
                <a:lnTo>
                  <a:pt x="382" y="19"/>
                </a:lnTo>
                <a:lnTo>
                  <a:pt x="382" y="25"/>
                </a:lnTo>
                <a:lnTo>
                  <a:pt x="388" y="19"/>
                </a:lnTo>
                <a:lnTo>
                  <a:pt x="406" y="19"/>
                </a:lnTo>
                <a:lnTo>
                  <a:pt x="412" y="25"/>
                </a:lnTo>
                <a:lnTo>
                  <a:pt x="412" y="43"/>
                </a:lnTo>
                <a:lnTo>
                  <a:pt x="412" y="49"/>
                </a:lnTo>
                <a:lnTo>
                  <a:pt x="424" y="49"/>
                </a:lnTo>
                <a:lnTo>
                  <a:pt x="430" y="61"/>
                </a:lnTo>
                <a:lnTo>
                  <a:pt x="430" y="85"/>
                </a:lnTo>
                <a:lnTo>
                  <a:pt x="461" y="91"/>
                </a:lnTo>
                <a:lnTo>
                  <a:pt x="461" y="103"/>
                </a:lnTo>
                <a:lnTo>
                  <a:pt x="473" y="110"/>
                </a:lnTo>
                <a:lnTo>
                  <a:pt x="479" y="122"/>
                </a:lnTo>
                <a:lnTo>
                  <a:pt x="473" y="134"/>
                </a:lnTo>
                <a:close/>
              </a:path>
            </a:pathLst>
          </a:custGeom>
          <a:blipFill>
            <a:blip r:embed="rId3" cstate="print"/>
            <a:tile tx="0" ty="0" sx="100000" sy="100000" flip="none" algn="tl"/>
          </a:blipFill>
          <a:ln w="19050" cap="flat" cmpd="sng">
            <a:solidFill>
              <a:srgbClr val="00642D"/>
            </a:solidFill>
            <a:prstDash val="solid"/>
            <a:round/>
            <a:headEnd type="none" w="med" len="med"/>
            <a:tailEnd type="none" w="med" len="med"/>
          </a:ln>
          <a:effectLst>
            <a:innerShdw blurRad="241300" dist="88900">
              <a:schemeClr val="tx1"/>
            </a:innerShdw>
            <a:softEdge rad="12700"/>
          </a:effectLst>
          <a:scene3d>
            <a:camera prst="orthographicFront">
              <a:rot lat="0" lon="0" rev="0"/>
            </a:camera>
            <a:lightRig rig="threePt" dir="t"/>
          </a:scene3d>
        </p:spPr>
        <p:txBody>
          <a:bodyPr/>
          <a:lstStyle/>
          <a:p>
            <a:pPr fontAlgn="auto">
              <a:spcBef>
                <a:spcPts val="0"/>
              </a:spcBef>
              <a:spcAft>
                <a:spcPts val="0"/>
              </a:spcAft>
              <a:defRPr/>
            </a:pPr>
            <a:endParaRPr lang="es-ES" dirty="0">
              <a:latin typeface="Arial" charset="0"/>
              <a:cs typeface="Arial" pitchFamily="34" charset="0"/>
            </a:endParaRPr>
          </a:p>
        </p:txBody>
      </p:sp>
      <p:pic>
        <p:nvPicPr>
          <p:cNvPr id="6" name="5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859" y="86014"/>
            <a:ext cx="1801789" cy="1355229"/>
          </a:xfrm>
          <a:prstGeom prst="rect">
            <a:avLst/>
          </a:prstGeom>
        </p:spPr>
      </p:pic>
      <p:sp>
        <p:nvSpPr>
          <p:cNvPr id="7" name="Text Box 17"/>
          <p:cNvSpPr txBox="1">
            <a:spLocks noChangeArrowheads="1"/>
          </p:cNvSpPr>
          <p:nvPr/>
        </p:nvSpPr>
        <p:spPr bwMode="auto">
          <a:xfrm>
            <a:off x="1928794" y="1500174"/>
            <a:ext cx="7429552" cy="2071702"/>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ctr">
              <a:defRPr sz="3200">
                <a:solidFill>
                  <a:schemeClr val="tx1"/>
                </a:solidFill>
                <a:latin typeface="Arial" charset="0"/>
              </a:defRPr>
            </a:lvl1pPr>
            <a:lvl2pPr marL="457200" algn="ctr">
              <a:defRPr sz="2800">
                <a:solidFill>
                  <a:schemeClr val="tx1"/>
                </a:solidFill>
                <a:latin typeface="Arial" charset="0"/>
              </a:defRPr>
            </a:lvl2pPr>
            <a:lvl3pPr algn="ctr">
              <a:defRPr sz="2400">
                <a:solidFill>
                  <a:schemeClr val="tx1"/>
                </a:solidFill>
                <a:latin typeface="Arial" charset="0"/>
              </a:defRPr>
            </a:lvl3pPr>
            <a:lvl4pPr algn="ctr">
              <a:defRPr sz="2000">
                <a:solidFill>
                  <a:schemeClr val="tx1"/>
                </a:solidFill>
                <a:latin typeface="Arial" charset="0"/>
              </a:defRPr>
            </a:lvl4pPr>
            <a:lvl5pPr algn="ctr">
              <a:defRPr sz="2000">
                <a:solidFill>
                  <a:schemeClr val="tx1"/>
                </a:solidFill>
                <a:latin typeface="Arial" charset="0"/>
              </a:defRPr>
            </a:lvl5pPr>
            <a:lvl6pPr algn="ctr" eaLnBrk="0" hangingPunct="0">
              <a:defRPr sz="2000">
                <a:solidFill>
                  <a:schemeClr val="tx1"/>
                </a:solidFill>
                <a:latin typeface="Arial" charset="0"/>
              </a:defRPr>
            </a:lvl6pPr>
            <a:lvl7pPr algn="ctr" eaLnBrk="0" hangingPunct="0">
              <a:defRPr sz="2000">
                <a:solidFill>
                  <a:schemeClr val="tx1"/>
                </a:solidFill>
                <a:latin typeface="Arial" charset="0"/>
              </a:defRPr>
            </a:lvl7pPr>
            <a:lvl8pPr algn="ctr" eaLnBrk="0" hangingPunct="0">
              <a:defRPr sz="2000">
                <a:solidFill>
                  <a:schemeClr val="tx1"/>
                </a:solidFill>
                <a:latin typeface="Arial" charset="0"/>
              </a:defRPr>
            </a:lvl8pPr>
            <a:lvl9pPr algn="ctr" eaLnBrk="0" hangingPunct="0">
              <a:defRPr sz="2000">
                <a:solidFill>
                  <a:schemeClr val="tx1"/>
                </a:solidFill>
                <a:latin typeface="Arial" charset="0"/>
              </a:defRPr>
            </a:lvl9pPr>
          </a:lstStyle>
          <a:p>
            <a:pPr marL="457200" marR="0" lvl="1" indent="-285750" algn="ctr" defTabSz="914400" rtl="0" eaLnBrk="1" fontAlgn="base" latinLnBrk="0" hangingPunct="1">
              <a:lnSpc>
                <a:spcPct val="100000"/>
              </a:lnSpc>
              <a:spcBef>
                <a:spcPts val="0"/>
              </a:spcBef>
              <a:spcAft>
                <a:spcPct val="0"/>
              </a:spcAft>
              <a:buClrTx/>
              <a:buSzTx/>
              <a:tabLst/>
              <a:defRPr/>
            </a:pPr>
            <a:r>
              <a:rPr kumimoji="0" lang="es-MX" sz="3200" b="1" i="0" u="none" strike="noStrike" kern="1200" cap="none" spc="0" normalizeH="0" baseline="0" noProof="0" dirty="0" smtClean="0">
                <a:ln>
                  <a:noFill/>
                </a:ln>
                <a:solidFill>
                  <a:schemeClr val="tx1"/>
                </a:solidFill>
                <a:effectLst/>
                <a:uLnTx/>
                <a:uFillTx/>
                <a:latin typeface="Tahoma" pitchFamily="34" charset="0"/>
                <a:ea typeface="+mn-ea"/>
                <a:cs typeface="+mn-cs"/>
              </a:rPr>
              <a:t>ARMONIZACIÓN CONTABLE</a:t>
            </a:r>
          </a:p>
          <a:p>
            <a:pPr marL="457200" marR="0" lvl="1" indent="-285750" algn="ctr" defTabSz="914400" rtl="0" eaLnBrk="1" fontAlgn="base" latinLnBrk="0" hangingPunct="1">
              <a:lnSpc>
                <a:spcPct val="100000"/>
              </a:lnSpc>
              <a:spcBef>
                <a:spcPts val="0"/>
              </a:spcBef>
              <a:spcAft>
                <a:spcPct val="0"/>
              </a:spcAft>
              <a:buClrTx/>
              <a:buSzTx/>
              <a:buFont typeface="Arial" charset="0"/>
              <a:buChar char="–"/>
              <a:tabLst/>
              <a:defRPr/>
            </a:pPr>
            <a:endParaRPr kumimoji="0" lang="es-MX" sz="3200" b="1" i="0" u="none" strike="noStrike" kern="1200" cap="none" spc="0" normalizeH="0" baseline="0" noProof="0" dirty="0" smtClean="0">
              <a:ln>
                <a:noFill/>
              </a:ln>
              <a:solidFill>
                <a:schemeClr val="tx1"/>
              </a:solidFill>
              <a:effectLst/>
              <a:uLnTx/>
              <a:uFillTx/>
              <a:latin typeface="Tahoma" pitchFamily="34" charset="0"/>
              <a:ea typeface="+mn-ea"/>
              <a:cs typeface="+mn-cs"/>
            </a:endParaRPr>
          </a:p>
          <a:p>
            <a:pPr marL="457200" marR="0" lvl="1" indent="-285750" algn="ctr" defTabSz="914400" rtl="0" eaLnBrk="1" fontAlgn="base" latinLnBrk="0" hangingPunct="1">
              <a:lnSpc>
                <a:spcPct val="100000"/>
              </a:lnSpc>
              <a:spcBef>
                <a:spcPts val="0"/>
              </a:spcBef>
              <a:spcAft>
                <a:spcPct val="0"/>
              </a:spcAft>
              <a:buClrTx/>
              <a:buSzTx/>
              <a:tabLst/>
              <a:defRPr/>
            </a:pPr>
            <a:r>
              <a:rPr kumimoji="0" lang="es-MX" sz="3200" b="1" i="0" u="none" strike="noStrike" kern="1200" cap="none" spc="0" normalizeH="0" baseline="0" noProof="0" dirty="0" smtClean="0">
                <a:ln>
                  <a:noFill/>
                </a:ln>
                <a:solidFill>
                  <a:schemeClr val="tx1"/>
                </a:solidFill>
                <a:effectLst/>
                <a:uLnTx/>
                <a:uFillTx/>
                <a:latin typeface="Tahoma" pitchFamily="34" charset="0"/>
                <a:ea typeface="+mn-ea"/>
                <a:cs typeface="+mn-cs"/>
              </a:rPr>
              <a:t> MUNICIPAL</a:t>
            </a:r>
            <a:endParaRPr kumimoji="0" lang="es-ES" sz="3200" b="1" i="0" u="none" strike="noStrike" kern="1200" cap="none" spc="0" normalizeH="0" baseline="0" noProof="0" dirty="0">
              <a:ln>
                <a:noFill/>
              </a:ln>
              <a:solidFill>
                <a:schemeClr val="tx1"/>
              </a:solidFill>
              <a:effectLst/>
              <a:uLnTx/>
              <a:uFillTx/>
              <a:latin typeface="Tahoma" pitchFamily="34" charset="0"/>
              <a:ea typeface="+mn-ea"/>
              <a:cs typeface="+mn-cs"/>
            </a:endParaRPr>
          </a:p>
        </p:txBody>
      </p:sp>
      <p:sp>
        <p:nvSpPr>
          <p:cNvPr id="9" name="Rectangle 16"/>
          <p:cNvSpPr txBox="1">
            <a:spLocks noChangeArrowheads="1"/>
          </p:cNvSpPr>
          <p:nvPr/>
        </p:nvSpPr>
        <p:spPr bwMode="auto">
          <a:xfrm>
            <a:off x="4500562" y="4357694"/>
            <a:ext cx="4929223" cy="1000132"/>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800" b="1" i="0" u="none" strike="noStrike" kern="1200" cap="none" spc="0" normalizeH="0" baseline="0" noProof="0" dirty="0" smtClean="0">
                <a:ln>
                  <a:noFill/>
                </a:ln>
                <a:solidFill>
                  <a:schemeClr val="tx1"/>
                </a:solidFill>
                <a:effectLst/>
                <a:uLnTx/>
                <a:uFillTx/>
                <a:latin typeface="Tahoma" pitchFamily="34" charset="0"/>
                <a:ea typeface="+mj-ea"/>
                <a:cs typeface="+mj-cs"/>
              </a:rPr>
              <a:t>SISTEMA INTEGRAL DE </a:t>
            </a:r>
            <a:br>
              <a:rPr kumimoji="0" lang="es-MX" sz="1800" b="1" i="0" u="none" strike="noStrike" kern="1200" cap="none" spc="0" normalizeH="0" baseline="0" noProof="0" dirty="0" smtClean="0">
                <a:ln>
                  <a:noFill/>
                </a:ln>
                <a:solidFill>
                  <a:schemeClr val="tx1"/>
                </a:solidFill>
                <a:effectLst/>
                <a:uLnTx/>
                <a:uFillTx/>
                <a:latin typeface="Tahoma" pitchFamily="34" charset="0"/>
                <a:ea typeface="+mj-ea"/>
                <a:cs typeface="+mj-cs"/>
              </a:rPr>
            </a:br>
            <a:r>
              <a:rPr kumimoji="0" lang="es-MX" sz="1800" b="1" i="0" u="none" strike="noStrike" kern="1200" cap="none" spc="0" normalizeH="0" baseline="0" noProof="0" dirty="0" smtClean="0">
                <a:ln>
                  <a:noFill/>
                </a:ln>
                <a:solidFill>
                  <a:schemeClr val="tx1"/>
                </a:solidFill>
                <a:effectLst/>
                <a:uLnTx/>
                <a:uFillTx/>
                <a:latin typeface="Tahoma" pitchFamily="34" charset="0"/>
                <a:ea typeface="+mj-ea"/>
                <a:cs typeface="+mj-cs"/>
              </a:rPr>
              <a:t>ADMINISTRACIÓN HACENDARIA MUNICIPAL ARMONIZADO (SIAHM)</a:t>
            </a:r>
          </a:p>
        </p:txBody>
      </p:sp>
    </p:spTree>
    <p:extLst>
      <p:ext uri="{BB962C8B-B14F-4D97-AF65-F5344CB8AC3E}">
        <p14:creationId xmlns:p14="http://schemas.microsoft.com/office/powerpoint/2010/main" xmlns="" val="2994395544"/>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76597" y="1179532"/>
            <a:ext cx="3884612"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2 CuadroTexto"/>
          <p:cNvSpPr txBox="1">
            <a:spLocks noChangeArrowheads="1"/>
          </p:cNvSpPr>
          <p:nvPr/>
        </p:nvSpPr>
        <p:spPr bwMode="auto">
          <a:xfrm>
            <a:off x="5353372" y="1096982"/>
            <a:ext cx="3324225" cy="132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buFont typeface="Arial" charset="0"/>
              <a:buChar char="•"/>
            </a:pPr>
            <a:r>
              <a:rPr lang="es-ES" sz="1600">
                <a:latin typeface="Tahoma" pitchFamily="34" charset="0"/>
                <a:cs typeface="Tahoma" pitchFamily="34" charset="0"/>
              </a:rPr>
              <a:t>Atendiendo los cambios emitidos por el CONAC respecto a los momentos contables, fue necesario el rediseño de algunas pantallas.</a:t>
            </a:r>
            <a:endParaRPr lang="es-MX" sz="1600">
              <a:latin typeface="Tahoma" pitchFamily="34" charset="0"/>
              <a:cs typeface="Tahoma" pitchFamily="34" charset="0"/>
            </a:endParaRPr>
          </a:p>
        </p:txBody>
      </p:sp>
      <p:pic>
        <p:nvPicPr>
          <p:cNvPr id="6"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137596" y="2692420"/>
            <a:ext cx="3898900" cy="359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4 Rectángulo"/>
          <p:cNvSpPr>
            <a:spLocks noChangeArrowheads="1"/>
          </p:cNvSpPr>
          <p:nvPr/>
        </p:nvSpPr>
        <p:spPr bwMode="auto">
          <a:xfrm>
            <a:off x="390847" y="4733945"/>
            <a:ext cx="3705225"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buFont typeface="Arial" charset="0"/>
              <a:buChar char="•"/>
            </a:pPr>
            <a:r>
              <a:rPr lang="es-ES" sz="1600">
                <a:latin typeface="Tahoma" pitchFamily="34" charset="0"/>
                <a:cs typeface="Tahoma" pitchFamily="34" charset="0"/>
              </a:rPr>
              <a:t>Visualmente se maneja el mismo esquema de pantallas usadas anteriormente para que el usuario se sienta familiarizado con el sistema.</a:t>
            </a:r>
            <a:endParaRPr lang="es-MX" sz="1600">
              <a:latin typeface="Tahoma" pitchFamily="34" charset="0"/>
              <a:cs typeface="Tahoma" pitchFamily="34" charset="0"/>
            </a:endParaRPr>
          </a:p>
        </p:txBody>
      </p:sp>
      <p:sp>
        <p:nvSpPr>
          <p:cNvPr id="8" name="7 Flecha derecha"/>
          <p:cNvSpPr/>
          <p:nvPr/>
        </p:nvSpPr>
        <p:spPr>
          <a:xfrm>
            <a:off x="4177034" y="5026045"/>
            <a:ext cx="500063" cy="187325"/>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9" name="8 Flecha izquierda"/>
          <p:cNvSpPr/>
          <p:nvPr/>
        </p:nvSpPr>
        <p:spPr>
          <a:xfrm>
            <a:off x="4748534" y="1668482"/>
            <a:ext cx="500063" cy="214313"/>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1963" y="1000108"/>
            <a:ext cx="4127500" cy="3071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2 CuadroTexto"/>
          <p:cNvSpPr txBox="1">
            <a:spLocks noChangeArrowheads="1"/>
          </p:cNvSpPr>
          <p:nvPr/>
        </p:nvSpPr>
        <p:spPr bwMode="auto">
          <a:xfrm>
            <a:off x="500063" y="4430696"/>
            <a:ext cx="3441700" cy="1570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buFont typeface="Arial" charset="0"/>
              <a:buChar char="•"/>
            </a:pPr>
            <a:r>
              <a:rPr lang="es-ES" sz="1600">
                <a:latin typeface="Tahoma" pitchFamily="34" charset="0"/>
                <a:cs typeface="Tahoma" pitchFamily="34" charset="0"/>
              </a:rPr>
              <a:t>El plan de cuentas incorporado al SIAHM incluye el emitido por el CONAC, sin embargo contiene adecuaciones necesarias para la identificación específica de los registros contables.</a:t>
            </a:r>
            <a:endParaRPr lang="es-MX" sz="1600">
              <a:latin typeface="Tahoma" pitchFamily="34" charset="0"/>
              <a:cs typeface="Tahoma" pitchFamily="34" charset="0"/>
            </a:endParaRPr>
          </a:p>
        </p:txBody>
      </p:sp>
      <p:pic>
        <p:nvPicPr>
          <p:cNvPr id="6"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983608" y="2641583"/>
            <a:ext cx="4052888" cy="3487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4 CuadroTexto"/>
          <p:cNvSpPr txBox="1">
            <a:spLocks noChangeArrowheads="1"/>
          </p:cNvSpPr>
          <p:nvPr/>
        </p:nvSpPr>
        <p:spPr bwMode="auto">
          <a:xfrm>
            <a:off x="5186363" y="1109646"/>
            <a:ext cx="3529012"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buFont typeface="Arial" charset="0"/>
              <a:buChar char="•"/>
            </a:pPr>
            <a:r>
              <a:rPr lang="es-ES" sz="1600">
                <a:latin typeface="Tahoma" pitchFamily="34" charset="0"/>
                <a:cs typeface="Tahoma" pitchFamily="34" charset="0"/>
              </a:rPr>
              <a:t>Los procesos que generan las afectaciones contables y presupuestales se han rediseñado para considerar los lineamientos de la armonización.</a:t>
            </a:r>
            <a:endParaRPr lang="es-MX" sz="1600">
              <a:latin typeface="Tahoma" pitchFamily="34" charset="0"/>
              <a:cs typeface="Tahoma" pitchFamily="34" charset="0"/>
            </a:endParaRPr>
          </a:p>
        </p:txBody>
      </p:sp>
      <p:sp>
        <p:nvSpPr>
          <p:cNvPr id="8" name="7 Flecha derecha"/>
          <p:cNvSpPr/>
          <p:nvPr/>
        </p:nvSpPr>
        <p:spPr>
          <a:xfrm>
            <a:off x="4071938" y="5145071"/>
            <a:ext cx="500062" cy="18891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9" name="8 Flecha izquierda"/>
          <p:cNvSpPr/>
          <p:nvPr/>
        </p:nvSpPr>
        <p:spPr>
          <a:xfrm>
            <a:off x="4643438" y="1538271"/>
            <a:ext cx="500062" cy="214312"/>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409575" y="1000108"/>
            <a:ext cx="4090988" cy="3014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2 Imagen"/>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4687888" y="1714483"/>
            <a:ext cx="4241800" cy="437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3 CuadroTexto"/>
          <p:cNvSpPr txBox="1">
            <a:spLocks noChangeArrowheads="1"/>
          </p:cNvSpPr>
          <p:nvPr/>
        </p:nvSpPr>
        <p:spPr bwMode="auto">
          <a:xfrm>
            <a:off x="500063" y="4127483"/>
            <a:ext cx="3586162"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buFont typeface="Arial" charset="0"/>
              <a:buChar char="•"/>
            </a:pPr>
            <a:r>
              <a:rPr lang="es-ES" sz="1600">
                <a:latin typeface="Tahoma" pitchFamily="34" charset="0"/>
                <a:cs typeface="Tahoma" pitchFamily="34" charset="0"/>
              </a:rPr>
              <a:t>Al realizar en el SIAHM un registro que le genere una obligación al ente, se pide al usuario que desde ese momento defina el origen del recurso, para generar una estructura presupuestal e inicie cada uno de los momentos contables.</a:t>
            </a:r>
            <a:endParaRPr lang="es-MX" sz="1600">
              <a:latin typeface="Tahoma" pitchFamily="34" charset="0"/>
              <a:cs typeface="Tahoma" pitchFamily="34" charset="0"/>
            </a:endParaRP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txBox="1">
            <a:spLocks noChangeArrowheads="1"/>
          </p:cNvSpPr>
          <p:nvPr/>
        </p:nvSpPr>
        <p:spPr bwMode="auto">
          <a:xfrm>
            <a:off x="1341364" y="571480"/>
            <a:ext cx="6480175" cy="431800"/>
          </a:xfrm>
          <a:prstGeom prst="rect">
            <a:avLst/>
          </a:prstGeom>
          <a:noFill/>
          <a:extLst/>
        </p:spPr>
        <p:txBody>
          <a:bodyPr anchor="ctr"/>
          <a:lstStyle/>
          <a:p>
            <a:pPr algn="ctr">
              <a:defRPr/>
            </a:pPr>
            <a:r>
              <a:rPr lang="es-MX" sz="2000" b="1" kern="0" dirty="0">
                <a:latin typeface="Tahoma" pitchFamily="34" charset="0"/>
                <a:ea typeface="+mj-ea"/>
                <a:cs typeface="+mj-cs"/>
              </a:rPr>
              <a:t>MOMENTOS CONTABLES DEL INGRESO</a:t>
            </a:r>
          </a:p>
        </p:txBody>
      </p:sp>
      <p:sp>
        <p:nvSpPr>
          <p:cNvPr id="5" name="2 Rectángulo"/>
          <p:cNvSpPr>
            <a:spLocks noChangeArrowheads="1"/>
          </p:cNvSpPr>
          <p:nvPr/>
        </p:nvSpPr>
        <p:spPr bwMode="auto">
          <a:xfrm>
            <a:off x="755576" y="1042968"/>
            <a:ext cx="7777163" cy="1876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285750" indent="-285750" algn="just">
              <a:buFont typeface="Wingdings" pitchFamily="2" charset="2"/>
              <a:buChar char="Ø"/>
            </a:pPr>
            <a:r>
              <a:rPr lang="es-MX" sz="1600" b="1" dirty="0">
                <a:latin typeface="Tahoma" pitchFamily="34" charset="0"/>
                <a:cs typeface="Tahoma" pitchFamily="34" charset="0"/>
              </a:rPr>
              <a:t>LEY DE INGRESOS ESTIMADA: </a:t>
            </a:r>
            <a:r>
              <a:rPr lang="es-ES" sz="1600" dirty="0">
                <a:latin typeface="Tahoma" pitchFamily="34" charset="0"/>
                <a:cs typeface="Tahoma" pitchFamily="34" charset="0"/>
              </a:rPr>
              <a:t>Se </a:t>
            </a:r>
            <a:r>
              <a:rPr lang="es-ES" sz="1600" dirty="0" smtClean="0">
                <a:latin typeface="Tahoma" pitchFamily="34" charset="0"/>
                <a:cs typeface="Tahoma" pitchFamily="34" charset="0"/>
              </a:rPr>
              <a:t>afecta </a:t>
            </a:r>
            <a:r>
              <a:rPr lang="es-ES" sz="1600" dirty="0">
                <a:latin typeface="Tahoma" pitchFamily="34" charset="0"/>
                <a:cs typeface="Tahoma" pitchFamily="34" charset="0"/>
              </a:rPr>
              <a:t>al momento de realizar la estimación de ingresos.</a:t>
            </a:r>
          </a:p>
          <a:p>
            <a:pPr marL="285750" indent="-285750" algn="just">
              <a:buFont typeface="Wingdings" pitchFamily="2" charset="2"/>
              <a:buChar char="Ø"/>
            </a:pPr>
            <a:endParaRPr lang="es-ES" sz="1000" dirty="0">
              <a:latin typeface="Tahoma" pitchFamily="34" charset="0"/>
              <a:cs typeface="Tahoma" pitchFamily="34" charset="0"/>
            </a:endParaRPr>
          </a:p>
          <a:p>
            <a:pPr marL="285750" indent="-285750" algn="just">
              <a:buFont typeface="Wingdings" pitchFamily="2" charset="2"/>
              <a:buChar char="Ø"/>
            </a:pPr>
            <a:r>
              <a:rPr lang="es-ES" sz="1600" b="1" dirty="0">
                <a:latin typeface="Tahoma" pitchFamily="34" charset="0"/>
                <a:cs typeface="Tahoma" pitchFamily="34" charset="0"/>
              </a:rPr>
              <a:t>LEY DE INGRESOS POR EJECUTAR: </a:t>
            </a:r>
            <a:r>
              <a:rPr lang="es-ES" sz="1600" dirty="0" smtClean="0">
                <a:latin typeface="Tahoma" pitchFamily="34" charset="0"/>
                <a:cs typeface="Tahoma" pitchFamily="34" charset="0"/>
              </a:rPr>
              <a:t>Se afecta </a:t>
            </a:r>
            <a:r>
              <a:rPr lang="es-ES" sz="1600" dirty="0">
                <a:latin typeface="Tahoma" pitchFamily="34" charset="0"/>
                <a:cs typeface="Tahoma" pitchFamily="34" charset="0"/>
              </a:rPr>
              <a:t>simultáneamente con el estimado y el modificado</a:t>
            </a:r>
            <a:endParaRPr lang="es-ES" sz="1600" b="1" dirty="0">
              <a:latin typeface="Tahoma" pitchFamily="34" charset="0"/>
              <a:cs typeface="Tahoma" pitchFamily="34" charset="0"/>
            </a:endParaRPr>
          </a:p>
          <a:p>
            <a:pPr marL="285750" indent="-285750" algn="just">
              <a:buFont typeface="Wingdings" pitchFamily="2" charset="2"/>
              <a:buChar char="Ø"/>
            </a:pPr>
            <a:endParaRPr lang="es-ES" sz="1000" dirty="0">
              <a:latin typeface="Tahoma" pitchFamily="34" charset="0"/>
              <a:cs typeface="Tahoma" pitchFamily="34" charset="0"/>
            </a:endParaRPr>
          </a:p>
          <a:p>
            <a:pPr marL="285750" indent="-285750" algn="just">
              <a:buFont typeface="Wingdings" pitchFamily="2" charset="2"/>
              <a:buChar char="Ø"/>
            </a:pPr>
            <a:r>
              <a:rPr lang="es-MX" sz="1600" b="1" dirty="0">
                <a:latin typeface="Tahoma" pitchFamily="34" charset="0"/>
                <a:cs typeface="Tahoma" pitchFamily="34" charset="0"/>
              </a:rPr>
              <a:t>MODIFICACIONES A LA LEY DE INGRESOS ESTIMADA : </a:t>
            </a:r>
            <a:r>
              <a:rPr lang="es-MX" sz="1600" dirty="0">
                <a:latin typeface="Tahoma" pitchFamily="34" charset="0"/>
                <a:cs typeface="Tahoma" pitchFamily="34" charset="0"/>
              </a:rPr>
              <a:t>Se </a:t>
            </a:r>
            <a:r>
              <a:rPr lang="es-MX" sz="1600" dirty="0" smtClean="0">
                <a:latin typeface="Tahoma" pitchFamily="34" charset="0"/>
                <a:cs typeface="Tahoma" pitchFamily="34" charset="0"/>
              </a:rPr>
              <a:t>afecta </a:t>
            </a:r>
            <a:r>
              <a:rPr lang="es-MX" sz="1600" dirty="0">
                <a:latin typeface="Tahoma" pitchFamily="34" charset="0"/>
                <a:cs typeface="Tahoma" pitchFamily="34" charset="0"/>
              </a:rPr>
              <a:t>al realizar adiciones a la ley de ingresos.</a:t>
            </a:r>
          </a:p>
        </p:txBody>
      </p:sp>
      <p:pic>
        <p:nvPicPr>
          <p:cNvPr id="6" name="Picture 7"/>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84326" y="2971780"/>
            <a:ext cx="5429250" cy="3100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a:spLocks noChangeArrowheads="1"/>
          </p:cNvSpPr>
          <p:nvPr/>
        </p:nvSpPr>
        <p:spPr bwMode="auto">
          <a:xfrm>
            <a:off x="539552" y="1214422"/>
            <a:ext cx="7777162" cy="1230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285750" indent="-285750" algn="just">
              <a:buFont typeface="Wingdings" pitchFamily="2" charset="2"/>
              <a:buChar char="Ø"/>
            </a:pPr>
            <a:r>
              <a:rPr lang="es-MX" sz="1600" b="1" dirty="0">
                <a:latin typeface="Tahoma" pitchFamily="34" charset="0"/>
                <a:cs typeface="Tahoma" pitchFamily="34" charset="0"/>
              </a:rPr>
              <a:t>LEY DE INGRESOS DEVENGADA: </a:t>
            </a:r>
            <a:r>
              <a:rPr lang="es-MX" sz="1600" dirty="0">
                <a:latin typeface="Tahoma" pitchFamily="34" charset="0"/>
                <a:cs typeface="Tahoma" pitchFamily="34" charset="0"/>
              </a:rPr>
              <a:t>Se </a:t>
            </a:r>
            <a:r>
              <a:rPr lang="es-MX" sz="1600" dirty="0" smtClean="0">
                <a:latin typeface="Tahoma" pitchFamily="34" charset="0"/>
                <a:cs typeface="Tahoma" pitchFamily="34" charset="0"/>
              </a:rPr>
              <a:t>afecta </a:t>
            </a:r>
            <a:r>
              <a:rPr lang="es-MX" sz="1600" dirty="0">
                <a:latin typeface="Tahoma" pitchFamily="34" charset="0"/>
                <a:cs typeface="Tahoma" pitchFamily="34" charset="0"/>
              </a:rPr>
              <a:t>simultáneamente con el recaudado.</a:t>
            </a:r>
          </a:p>
          <a:p>
            <a:pPr marL="285750" indent="-285750" algn="just">
              <a:buFont typeface="Wingdings" pitchFamily="2" charset="2"/>
              <a:buChar char="Ø"/>
            </a:pPr>
            <a:endParaRPr lang="es-MX" sz="1000" b="1" dirty="0">
              <a:latin typeface="Tahoma" pitchFamily="34" charset="0"/>
              <a:cs typeface="Tahoma" pitchFamily="34" charset="0"/>
            </a:endParaRPr>
          </a:p>
          <a:p>
            <a:pPr marL="285750" indent="-285750" algn="just">
              <a:buFont typeface="Wingdings" pitchFamily="2" charset="2"/>
              <a:buChar char="Ø"/>
            </a:pPr>
            <a:r>
              <a:rPr lang="es-MX" sz="1600" b="1" dirty="0">
                <a:latin typeface="Tahoma" pitchFamily="34" charset="0"/>
                <a:cs typeface="Tahoma" pitchFamily="34" charset="0"/>
              </a:rPr>
              <a:t>LEY DE INGRESOS RECAUDADA:</a:t>
            </a:r>
            <a:r>
              <a:rPr lang="es-MX" sz="1600" dirty="0">
                <a:latin typeface="Tahoma" pitchFamily="34" charset="0"/>
                <a:cs typeface="Tahoma" pitchFamily="34" charset="0"/>
              </a:rPr>
              <a:t> Se </a:t>
            </a:r>
            <a:r>
              <a:rPr lang="es-MX" sz="1600" dirty="0" smtClean="0">
                <a:latin typeface="Tahoma" pitchFamily="34" charset="0"/>
                <a:cs typeface="Tahoma" pitchFamily="34" charset="0"/>
              </a:rPr>
              <a:t>afecta </a:t>
            </a:r>
            <a:r>
              <a:rPr lang="es-MX" sz="1600" dirty="0">
                <a:latin typeface="Tahoma" pitchFamily="34" charset="0"/>
                <a:cs typeface="Tahoma" pitchFamily="34" charset="0"/>
              </a:rPr>
              <a:t>al momento de contabilizar los ingresos (corte de caja)</a:t>
            </a:r>
          </a:p>
        </p:txBody>
      </p:sp>
      <p:pic>
        <p:nvPicPr>
          <p:cNvPr id="5"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25364" y="2500297"/>
            <a:ext cx="6786563" cy="3643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txBox="1">
            <a:spLocks noChangeArrowheads="1"/>
          </p:cNvSpPr>
          <p:nvPr/>
        </p:nvSpPr>
        <p:spPr bwMode="auto">
          <a:xfrm>
            <a:off x="1289272" y="571480"/>
            <a:ext cx="6480720" cy="43204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2000" b="1" i="0" u="none" strike="noStrike" kern="1200" cap="none" spc="0" normalizeH="0" baseline="0" noProof="0" smtClean="0">
                <a:ln>
                  <a:noFill/>
                </a:ln>
                <a:solidFill>
                  <a:schemeClr val="tx1"/>
                </a:solidFill>
                <a:effectLst/>
                <a:uLnTx/>
                <a:uFillTx/>
                <a:latin typeface="Tahoma" pitchFamily="34" charset="0"/>
                <a:ea typeface="+mj-ea"/>
                <a:cs typeface="+mj-cs"/>
              </a:rPr>
              <a:t>MOMENTOS CONTABLES DEL EGRESO</a:t>
            </a:r>
            <a:endParaRPr kumimoji="0" lang="es-MX" sz="2000" b="1" i="0" u="none" strike="noStrike" kern="1200" cap="none" spc="0" normalizeH="0" baseline="0" noProof="0" dirty="0" smtClean="0">
              <a:ln>
                <a:noFill/>
              </a:ln>
              <a:solidFill>
                <a:schemeClr val="tx1"/>
              </a:solidFill>
              <a:effectLst/>
              <a:uLnTx/>
              <a:uFillTx/>
              <a:latin typeface="Tahoma" pitchFamily="34" charset="0"/>
              <a:ea typeface="+mj-ea"/>
              <a:cs typeface="+mj-cs"/>
            </a:endParaRPr>
          </a:p>
        </p:txBody>
      </p:sp>
      <p:sp>
        <p:nvSpPr>
          <p:cNvPr id="5" name="4 Rectángulo"/>
          <p:cNvSpPr/>
          <p:nvPr/>
        </p:nvSpPr>
        <p:spPr>
          <a:xfrm>
            <a:off x="285720" y="1065214"/>
            <a:ext cx="8715436" cy="1569660"/>
          </a:xfrm>
          <a:prstGeom prst="rect">
            <a:avLst/>
          </a:prstGeom>
        </p:spPr>
        <p:txBody>
          <a:bodyPr wrap="square">
            <a:spAutoFit/>
          </a:bodyPr>
          <a:lstStyle/>
          <a:p>
            <a:pPr marL="285750" indent="-285750" algn="just">
              <a:buFont typeface="Wingdings" pitchFamily="2" charset="2"/>
              <a:buChar char="Ø"/>
            </a:pPr>
            <a:r>
              <a:rPr lang="es-MX" sz="1600" b="1" dirty="0" smtClean="0">
                <a:latin typeface="Tahoma" pitchFamily="34" charset="0"/>
                <a:cs typeface="Tahoma" pitchFamily="34" charset="0"/>
              </a:rPr>
              <a:t>PRESUPUESTO DE EGRESOS APROBADO: </a:t>
            </a:r>
            <a:r>
              <a:rPr lang="es-MX" sz="1600" dirty="0" smtClean="0">
                <a:latin typeface="Tahoma" pitchFamily="34" charset="0"/>
                <a:cs typeface="Tahoma" pitchFamily="34" charset="0"/>
              </a:rPr>
              <a:t>Se afecta en el módulo de presupuesto con la captura del Presupuesto Original Autorizado (POA).</a:t>
            </a:r>
            <a:endParaRPr lang="es-ES" sz="1600" dirty="0" smtClean="0">
              <a:latin typeface="Tahoma" pitchFamily="34" charset="0"/>
              <a:cs typeface="Tahoma" pitchFamily="34" charset="0"/>
            </a:endParaRPr>
          </a:p>
          <a:p>
            <a:pPr marL="285750" indent="-285750" algn="just">
              <a:buFont typeface="Wingdings" pitchFamily="2" charset="2"/>
              <a:buChar char="Ø"/>
            </a:pPr>
            <a:endParaRPr lang="es-ES" sz="1600" dirty="0">
              <a:latin typeface="Tahoma" pitchFamily="34" charset="0"/>
              <a:cs typeface="Tahoma" pitchFamily="34" charset="0"/>
            </a:endParaRPr>
          </a:p>
          <a:p>
            <a:pPr marL="285750" indent="-285750" algn="just">
              <a:buFont typeface="Wingdings" pitchFamily="2" charset="2"/>
              <a:buChar char="Ø"/>
            </a:pPr>
            <a:r>
              <a:rPr lang="es-ES" sz="1600" b="1" dirty="0" smtClean="0">
                <a:latin typeface="Tahoma" pitchFamily="34" charset="0"/>
                <a:cs typeface="Tahoma" pitchFamily="34" charset="0"/>
              </a:rPr>
              <a:t>PRESUPUESTO DE EGRESOS POR EJERCER: </a:t>
            </a:r>
            <a:r>
              <a:rPr lang="es-ES" sz="1600" dirty="0" smtClean="0">
                <a:latin typeface="Tahoma" pitchFamily="34" charset="0"/>
                <a:cs typeface="Tahoma" pitchFamily="34" charset="0"/>
              </a:rPr>
              <a:t>Se afecta de manera simultánea con el presupuesto de egresos aprobado y las modificaciones al presupuesto de egresos aprobado.</a:t>
            </a:r>
            <a:endParaRPr lang="es-ES" sz="1600" b="1" dirty="0" smtClean="0">
              <a:latin typeface="Tahoma" pitchFamily="34" charset="0"/>
              <a:cs typeface="Tahoma" pitchFamily="34" charset="0"/>
            </a:endParaRPr>
          </a:p>
        </p:txBody>
      </p:sp>
      <p:pic>
        <p:nvPicPr>
          <p:cNvPr id="6"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71736" y="2565412"/>
            <a:ext cx="4592552" cy="34422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1071546"/>
            <a:ext cx="8501122" cy="1323439"/>
          </a:xfrm>
          <a:prstGeom prst="rect">
            <a:avLst/>
          </a:prstGeom>
        </p:spPr>
        <p:txBody>
          <a:bodyPr wrap="square">
            <a:spAutoFit/>
          </a:bodyPr>
          <a:lstStyle/>
          <a:p>
            <a:pPr marL="285750" indent="-285750" algn="just">
              <a:buFont typeface="Wingdings" pitchFamily="2" charset="2"/>
              <a:buChar char="Ø"/>
            </a:pPr>
            <a:r>
              <a:rPr lang="es-MX" sz="1600" b="1" dirty="0">
                <a:latin typeface="Tahoma" pitchFamily="34" charset="0"/>
                <a:cs typeface="Tahoma" pitchFamily="34" charset="0"/>
              </a:rPr>
              <a:t>MODIFICACIONES AL PRESUPUESTO DE EGRESOS APROBADO: </a:t>
            </a:r>
            <a:r>
              <a:rPr lang="es-MX" sz="1600" dirty="0">
                <a:latin typeface="Tahoma" pitchFamily="34" charset="0"/>
                <a:cs typeface="Tahoma" pitchFamily="34" charset="0"/>
              </a:rPr>
              <a:t>Se </a:t>
            </a:r>
            <a:r>
              <a:rPr lang="es-MX" sz="1600" dirty="0" smtClean="0">
                <a:latin typeface="Tahoma" pitchFamily="34" charset="0"/>
                <a:cs typeface="Tahoma" pitchFamily="34" charset="0"/>
              </a:rPr>
              <a:t>afecta, </a:t>
            </a:r>
            <a:r>
              <a:rPr lang="es-MX" sz="1600" dirty="0">
                <a:latin typeface="Tahoma" pitchFamily="34" charset="0"/>
                <a:cs typeface="Tahoma" pitchFamily="34" charset="0"/>
              </a:rPr>
              <a:t>en el módulo de </a:t>
            </a:r>
            <a:r>
              <a:rPr lang="es-MX" sz="1600" dirty="0" smtClean="0">
                <a:latin typeface="Tahoma" pitchFamily="34" charset="0"/>
                <a:cs typeface="Tahoma" pitchFamily="34" charset="0"/>
              </a:rPr>
              <a:t>presupuesto, </a:t>
            </a:r>
            <a:r>
              <a:rPr lang="es-MX" sz="1600" dirty="0">
                <a:latin typeface="Tahoma" pitchFamily="34" charset="0"/>
                <a:cs typeface="Tahoma" pitchFamily="34" charset="0"/>
              </a:rPr>
              <a:t>con las ampliaciones a los programas: 01 – Servicios Administrativos y 02 – Servicios Públicos; </a:t>
            </a:r>
            <a:r>
              <a:rPr lang="es-MX" sz="1600" dirty="0" smtClean="0">
                <a:latin typeface="Tahoma" pitchFamily="34" charset="0"/>
                <a:cs typeface="Tahoma" pitchFamily="34" charset="0"/>
              </a:rPr>
              <a:t>y en </a:t>
            </a:r>
            <a:r>
              <a:rPr lang="es-MX" sz="1600" dirty="0">
                <a:latin typeface="Tahoma" pitchFamily="34" charset="0"/>
                <a:cs typeface="Tahoma" pitchFamily="34" charset="0"/>
              </a:rPr>
              <a:t>el módulo de </a:t>
            </a:r>
            <a:r>
              <a:rPr lang="es-MX" sz="1600" dirty="0" smtClean="0">
                <a:latin typeface="Tahoma" pitchFamily="34" charset="0"/>
                <a:cs typeface="Tahoma" pitchFamily="34" charset="0"/>
              </a:rPr>
              <a:t>proyectos, </a:t>
            </a:r>
            <a:r>
              <a:rPr lang="es-MX" sz="1600" dirty="0">
                <a:latin typeface="Tahoma" pitchFamily="34" charset="0"/>
                <a:cs typeface="Tahoma" pitchFamily="34" charset="0"/>
              </a:rPr>
              <a:t>al momento de hacer las ampliaciones o transferencias compensadas de las aperturas programáticas de obra pública</a:t>
            </a:r>
            <a:r>
              <a:rPr lang="es-MX" sz="1600" dirty="0" smtClean="0">
                <a:latin typeface="Tahoma" pitchFamily="34" charset="0"/>
                <a:cs typeface="Tahoma" pitchFamily="34" charset="0"/>
              </a:rPr>
              <a:t>.</a:t>
            </a:r>
            <a:endParaRPr lang="es-MX" sz="1600" b="1" dirty="0">
              <a:latin typeface="Tahoma" pitchFamily="34" charset="0"/>
              <a:cs typeface="Tahoma" pitchFamily="34" charset="0"/>
            </a:endParaRPr>
          </a:p>
        </p:txBody>
      </p:sp>
      <p:pic>
        <p:nvPicPr>
          <p:cNvPr id="5"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714612" y="2198431"/>
            <a:ext cx="4017627" cy="3842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000108"/>
            <a:ext cx="8501122" cy="1077218"/>
          </a:xfrm>
          <a:prstGeom prst="rect">
            <a:avLst/>
          </a:prstGeom>
        </p:spPr>
        <p:txBody>
          <a:bodyPr wrap="square">
            <a:spAutoFit/>
          </a:bodyPr>
          <a:lstStyle/>
          <a:p>
            <a:pPr marL="285750" indent="-285750" algn="just">
              <a:buFont typeface="Wingdings" pitchFamily="2" charset="2"/>
              <a:buChar char="Ø"/>
            </a:pPr>
            <a:r>
              <a:rPr lang="es-MX" sz="1600" b="1" dirty="0" smtClean="0">
                <a:latin typeface="Tahoma" pitchFamily="34" charset="0"/>
                <a:cs typeface="Tahoma" pitchFamily="34" charset="0"/>
              </a:rPr>
              <a:t>PRESUPUESTO </a:t>
            </a:r>
            <a:r>
              <a:rPr lang="es-MX" sz="1600" b="1" dirty="0">
                <a:latin typeface="Tahoma" pitchFamily="34" charset="0"/>
                <a:cs typeface="Tahoma" pitchFamily="34" charset="0"/>
              </a:rPr>
              <a:t>DE EGRESOS COMPROMETIDO: </a:t>
            </a:r>
            <a:r>
              <a:rPr lang="es-MX" sz="1600" dirty="0">
                <a:latin typeface="Tahoma" pitchFamily="34" charset="0"/>
                <a:cs typeface="Tahoma" pitchFamily="34" charset="0"/>
              </a:rPr>
              <a:t>Se </a:t>
            </a:r>
            <a:r>
              <a:rPr lang="es-MX" sz="1600" dirty="0" smtClean="0">
                <a:latin typeface="Tahoma" pitchFamily="34" charset="0"/>
                <a:cs typeface="Tahoma" pitchFamily="34" charset="0"/>
              </a:rPr>
              <a:t>afecta, </a:t>
            </a:r>
            <a:r>
              <a:rPr lang="es-MX" sz="1600" dirty="0">
                <a:latin typeface="Tahoma" pitchFamily="34" charset="0"/>
                <a:cs typeface="Tahoma" pitchFamily="34" charset="0"/>
              </a:rPr>
              <a:t>en el módulo de Control de Personal </a:t>
            </a:r>
            <a:r>
              <a:rPr lang="es-MX" sz="1600" dirty="0" smtClean="0">
                <a:latin typeface="Tahoma" pitchFamily="34" charset="0"/>
                <a:cs typeface="Tahoma" pitchFamily="34" charset="0"/>
              </a:rPr>
              <a:t>por el </a:t>
            </a:r>
            <a:r>
              <a:rPr lang="es-MX" sz="1600" dirty="0">
                <a:latin typeface="Tahoma" pitchFamily="34" charset="0"/>
                <a:cs typeface="Tahoma" pitchFamily="34" charset="0"/>
              </a:rPr>
              <a:t>capítulo 1000; en el módulo de </a:t>
            </a:r>
            <a:r>
              <a:rPr lang="es-MX" sz="1600" dirty="0" smtClean="0">
                <a:latin typeface="Tahoma" pitchFamily="34" charset="0"/>
                <a:cs typeface="Tahoma" pitchFamily="34" charset="0"/>
              </a:rPr>
              <a:t>proyectos, al </a:t>
            </a:r>
            <a:r>
              <a:rPr lang="es-MX" sz="1600" dirty="0">
                <a:latin typeface="Tahoma" pitchFamily="34" charset="0"/>
                <a:cs typeface="Tahoma" pitchFamily="34" charset="0"/>
              </a:rPr>
              <a:t>momento de hacer la captura de los registros de obra pública; </a:t>
            </a:r>
            <a:r>
              <a:rPr lang="es-MX" sz="1600" dirty="0" smtClean="0">
                <a:latin typeface="Tahoma" pitchFamily="34" charset="0"/>
                <a:cs typeface="Tahoma" pitchFamily="34" charset="0"/>
              </a:rPr>
              <a:t>y en </a:t>
            </a:r>
            <a:r>
              <a:rPr lang="es-MX" sz="1600" dirty="0">
                <a:latin typeface="Tahoma" pitchFamily="34" charset="0"/>
                <a:cs typeface="Tahoma" pitchFamily="34" charset="0"/>
              </a:rPr>
              <a:t>el módulo de </a:t>
            </a:r>
            <a:r>
              <a:rPr lang="es-MX" sz="1600" dirty="0" smtClean="0">
                <a:latin typeface="Tahoma" pitchFamily="34" charset="0"/>
                <a:cs typeface="Tahoma" pitchFamily="34" charset="0"/>
              </a:rPr>
              <a:t>adquisiciones, </a:t>
            </a:r>
            <a:r>
              <a:rPr lang="es-MX" sz="1600" dirty="0">
                <a:latin typeface="Tahoma" pitchFamily="34" charset="0"/>
                <a:cs typeface="Tahoma" pitchFamily="34" charset="0"/>
              </a:rPr>
              <a:t>al momento de </a:t>
            </a:r>
            <a:r>
              <a:rPr lang="es-MX" sz="1600" dirty="0" smtClean="0">
                <a:latin typeface="Tahoma" pitchFamily="34" charset="0"/>
                <a:cs typeface="Tahoma" pitchFamily="34" charset="0"/>
              </a:rPr>
              <a:t>la captura del pedido. </a:t>
            </a:r>
            <a:endParaRPr lang="es-MX" sz="1600" dirty="0">
              <a:latin typeface="Tahoma" pitchFamily="34" charset="0"/>
              <a:cs typeface="Tahoma" pitchFamily="34" charset="0"/>
            </a:endParaRPr>
          </a:p>
        </p:txBody>
      </p:sp>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57158" y="2120575"/>
            <a:ext cx="4070826" cy="38934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2000" y="2104599"/>
            <a:ext cx="4530259" cy="39094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14348" y="1071546"/>
            <a:ext cx="7776864" cy="1323439"/>
          </a:xfrm>
          <a:prstGeom prst="rect">
            <a:avLst/>
          </a:prstGeom>
        </p:spPr>
        <p:txBody>
          <a:bodyPr wrap="square">
            <a:spAutoFit/>
          </a:bodyPr>
          <a:lstStyle/>
          <a:p>
            <a:pPr marL="285750" indent="-285750" algn="just">
              <a:buFont typeface="Wingdings" pitchFamily="2" charset="2"/>
              <a:buChar char="Ø"/>
            </a:pPr>
            <a:r>
              <a:rPr lang="es-MX" sz="1600" b="1" dirty="0" smtClean="0">
                <a:latin typeface="Tahoma" pitchFamily="34" charset="0"/>
                <a:cs typeface="Tahoma" pitchFamily="34" charset="0"/>
              </a:rPr>
              <a:t>PRESUPUESTO DE EGRESOS DEVENGADO: </a:t>
            </a:r>
            <a:r>
              <a:rPr lang="es-MX" sz="1600" dirty="0" smtClean="0">
                <a:latin typeface="Tahoma" pitchFamily="34" charset="0"/>
                <a:cs typeface="Tahoma" pitchFamily="34" charset="0"/>
              </a:rPr>
              <a:t>Se afecta, en el módulo de adquisiciones, al momento de capturar las facturas; en el módulo de proyectos, al capturar las facturas de estimaciones; en el módulo de control de personal, con la captura de la nómina;  y en el módulo de tesorería con la comprobación de: subsidios, fondo </a:t>
            </a:r>
            <a:r>
              <a:rPr lang="es-MX" sz="1600" dirty="0" err="1" smtClean="0">
                <a:latin typeface="Tahoma" pitchFamily="34" charset="0"/>
                <a:cs typeface="Tahoma" pitchFamily="34" charset="0"/>
              </a:rPr>
              <a:t>revolvente</a:t>
            </a:r>
            <a:r>
              <a:rPr lang="es-MX" sz="1600" dirty="0" smtClean="0">
                <a:latin typeface="Tahoma" pitchFamily="34" charset="0"/>
                <a:cs typeface="Tahoma" pitchFamily="34" charset="0"/>
              </a:rPr>
              <a:t>, recuperaciones de deudores virtuales.</a:t>
            </a:r>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2502247"/>
            <a:ext cx="4277218" cy="35283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47190" y="2521193"/>
            <a:ext cx="4317298" cy="35094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42910" y="1071546"/>
            <a:ext cx="7776864" cy="1231106"/>
          </a:xfrm>
          <a:prstGeom prst="rect">
            <a:avLst/>
          </a:prstGeom>
        </p:spPr>
        <p:txBody>
          <a:bodyPr wrap="square">
            <a:spAutoFit/>
          </a:bodyPr>
          <a:lstStyle/>
          <a:p>
            <a:pPr marL="285750" indent="-285750" algn="just">
              <a:buFont typeface="Wingdings" pitchFamily="2" charset="2"/>
              <a:buChar char="Ø"/>
            </a:pPr>
            <a:r>
              <a:rPr lang="es-MX" sz="1600" b="1" dirty="0" smtClean="0">
                <a:latin typeface="Tahoma" pitchFamily="34" charset="0"/>
                <a:cs typeface="Tahoma" pitchFamily="34" charset="0"/>
              </a:rPr>
              <a:t>PRESUPUESTO DE EGRESOS EJERCIDO: </a:t>
            </a:r>
            <a:r>
              <a:rPr lang="es-MX" sz="1600" dirty="0" smtClean="0">
                <a:latin typeface="Tahoma" pitchFamily="34" charset="0"/>
                <a:cs typeface="Tahoma" pitchFamily="34" charset="0"/>
              </a:rPr>
              <a:t>Se afecta en el módulo de tesorería al momento de capturar las órdenes de pago.</a:t>
            </a:r>
            <a:endParaRPr lang="es-MX" sz="1600" b="1" dirty="0" smtClean="0">
              <a:latin typeface="Tahoma" pitchFamily="34" charset="0"/>
              <a:cs typeface="Tahoma" pitchFamily="34" charset="0"/>
            </a:endParaRPr>
          </a:p>
          <a:p>
            <a:pPr marL="285750" indent="-285750" algn="just">
              <a:buFont typeface="Wingdings" pitchFamily="2" charset="2"/>
              <a:buChar char="Ø"/>
            </a:pPr>
            <a:endParaRPr lang="es-MX" sz="1000" b="1" dirty="0" smtClean="0">
              <a:latin typeface="Tahoma" pitchFamily="34" charset="0"/>
              <a:cs typeface="Tahoma" pitchFamily="34" charset="0"/>
            </a:endParaRPr>
          </a:p>
          <a:p>
            <a:pPr marL="285750" indent="-285750" algn="just">
              <a:buFont typeface="Wingdings" pitchFamily="2" charset="2"/>
              <a:buChar char="Ø"/>
            </a:pPr>
            <a:r>
              <a:rPr lang="es-MX" sz="1600" b="1" dirty="0" smtClean="0">
                <a:latin typeface="Tahoma" pitchFamily="34" charset="0"/>
                <a:cs typeface="Tahoma" pitchFamily="34" charset="0"/>
              </a:rPr>
              <a:t>PRESUPUESTO DE EGRESOS PAGADO: </a:t>
            </a:r>
            <a:r>
              <a:rPr lang="es-MX" sz="1600" dirty="0" smtClean="0">
                <a:latin typeface="Tahoma" pitchFamily="34" charset="0"/>
                <a:cs typeface="Tahoma" pitchFamily="34" charset="0"/>
              </a:rPr>
              <a:t> Se afecta en el módulo de tesorería al momento de capturar la póliza de cheques o hacer la transferencia bancaria.</a:t>
            </a:r>
          </a:p>
        </p:txBody>
      </p:sp>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27086" y="2428868"/>
            <a:ext cx="4702368" cy="3740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642910" y="1857364"/>
            <a:ext cx="7991477" cy="4339650"/>
          </a:xfrm>
          <a:prstGeom prst="rect">
            <a:avLst/>
          </a:prstGeom>
          <a:noFill/>
          <a:ln w="9525">
            <a:noFill/>
            <a:miter lim="800000"/>
            <a:headEnd/>
            <a:tailEnd/>
          </a:ln>
        </p:spPr>
        <p:txBody>
          <a:bodyPr wrap="square">
            <a:spAutoFit/>
          </a:bodyPr>
          <a:lstStyle/>
          <a:p>
            <a:pPr algn="just">
              <a:spcBef>
                <a:spcPct val="50000"/>
              </a:spcBef>
            </a:pPr>
            <a:endParaRPr lang="es-MX" sz="1600" dirty="0">
              <a:latin typeface="Tahoma" pitchFamily="34" charset="0"/>
            </a:endParaRPr>
          </a:p>
          <a:p>
            <a:pPr algn="just">
              <a:spcAft>
                <a:spcPts val="600"/>
              </a:spcAft>
              <a:buFontTx/>
              <a:buChar char="•"/>
            </a:pPr>
            <a:r>
              <a:rPr lang="es-MX" sz="1600" dirty="0" smtClean="0">
                <a:latin typeface="Tahoma" pitchFamily="34" charset="0"/>
              </a:rPr>
              <a:t>El 31 de Diciembre de 2008 se publicó en el DOF  el decreto en el que expidió la Ley General de Contabilidad Gubernamental (LGCG), en vigor a partir del 01 de Enero de 2009.</a:t>
            </a:r>
          </a:p>
          <a:p>
            <a:pPr algn="just">
              <a:spcAft>
                <a:spcPts val="600"/>
              </a:spcAft>
              <a:buFontTx/>
              <a:buChar char="•"/>
            </a:pPr>
            <a:r>
              <a:rPr lang="es-MX" sz="1600" dirty="0" smtClean="0">
                <a:latin typeface="Tahoma" pitchFamily="34" charset="0"/>
              </a:rPr>
              <a:t> </a:t>
            </a:r>
            <a:r>
              <a:rPr lang="es-MX" sz="1600" b="1" dirty="0" smtClean="0">
                <a:latin typeface="Tahoma" pitchFamily="34" charset="0"/>
              </a:rPr>
              <a:t>Objeto de la Ley</a:t>
            </a:r>
            <a:r>
              <a:rPr lang="es-MX" sz="1600" dirty="0" smtClean="0">
                <a:latin typeface="Tahoma" pitchFamily="34" charset="0"/>
              </a:rPr>
              <a:t>: establecer los criterios generales que regirán la contabilidad gubernamental y la emisión de información financiera de los entes públicos, con el fin de lograr su adecuada armonización.</a:t>
            </a:r>
          </a:p>
          <a:p>
            <a:pPr algn="just">
              <a:spcAft>
                <a:spcPts val="600"/>
              </a:spcAft>
              <a:buFontTx/>
              <a:buChar char="•"/>
            </a:pPr>
            <a:r>
              <a:rPr lang="es-MX" sz="1600" b="1" dirty="0" smtClean="0">
                <a:latin typeface="Tahoma" pitchFamily="34" charset="0"/>
              </a:rPr>
              <a:t>Obligados</a:t>
            </a:r>
            <a:r>
              <a:rPr lang="es-MX" sz="1600" dirty="0" smtClean="0">
                <a:latin typeface="Tahoma" pitchFamily="34" charset="0"/>
              </a:rPr>
              <a:t>: Los tres Poderes de la Unión; Las Entidades Federativas; los Ayuntamientos de los Municipios; los Órganos Político-Administrativos de las demarcaciones territoriales del Distrito Federal; las Entidades de la Administración Pública Paraestatal (ya sean federales, estatales o municipales y los órganos autónomos federales y estatales).</a:t>
            </a:r>
          </a:p>
          <a:p>
            <a:pPr algn="just">
              <a:spcAft>
                <a:spcPts val="600"/>
              </a:spcAft>
              <a:buFontTx/>
              <a:buChar char="•"/>
            </a:pPr>
            <a:r>
              <a:rPr lang="es-MX" sz="1600" b="1" dirty="0" smtClean="0">
                <a:latin typeface="Tahoma" pitchFamily="34" charset="0"/>
              </a:rPr>
              <a:t>CONAC: </a:t>
            </a:r>
            <a:r>
              <a:rPr lang="es-MX" sz="1600" dirty="0" smtClean="0">
                <a:latin typeface="Tahoma" pitchFamily="34" charset="0"/>
              </a:rPr>
              <a:t>Conforme lo señala la LGCG en el mes de Enero de 2009 se instaló el Consejo Nacional de Armonización Contable (CONAC),</a:t>
            </a:r>
            <a:r>
              <a:rPr lang="es-MX" sz="1600" dirty="0" smtClean="0"/>
              <a:t> </a:t>
            </a:r>
            <a:r>
              <a:rPr lang="es-MX" sz="1600" dirty="0" smtClean="0">
                <a:latin typeface="Tahoma" pitchFamily="34" charset="0"/>
              </a:rPr>
              <a:t>que es el órgano de coordinación para la armonización de la contabilidad gubernamental.</a:t>
            </a:r>
          </a:p>
          <a:p>
            <a:pPr algn="just">
              <a:spcAft>
                <a:spcPts val="600"/>
              </a:spcAft>
              <a:buFontTx/>
              <a:buChar char="•"/>
            </a:pPr>
            <a:endParaRPr lang="es-MX" sz="1600" dirty="0">
              <a:latin typeface="Tahoma" pitchFamily="34" charset="0"/>
            </a:endParaRPr>
          </a:p>
        </p:txBody>
      </p:sp>
      <p:sp>
        <p:nvSpPr>
          <p:cNvPr id="6" name="Text Box 8"/>
          <p:cNvSpPr txBox="1">
            <a:spLocks noChangeArrowheads="1"/>
          </p:cNvSpPr>
          <p:nvPr/>
        </p:nvSpPr>
        <p:spPr bwMode="auto">
          <a:xfrm>
            <a:off x="2714612" y="1587520"/>
            <a:ext cx="3529012" cy="369332"/>
          </a:xfrm>
          <a:prstGeom prst="rect">
            <a:avLst/>
          </a:prstGeom>
          <a:noFill/>
          <a:ln w="9525">
            <a:noFill/>
            <a:miter lim="800000"/>
            <a:headEnd/>
            <a:tailEnd/>
          </a:ln>
        </p:spPr>
        <p:txBody>
          <a:bodyPr>
            <a:spAutoFit/>
          </a:bodyPr>
          <a:lstStyle/>
          <a:p>
            <a:pPr algn="ctr">
              <a:spcBef>
                <a:spcPct val="50000"/>
              </a:spcBef>
            </a:pPr>
            <a:r>
              <a:rPr lang="es-ES" b="1" dirty="0" smtClean="0">
                <a:latin typeface="Tahoma" pitchFamily="34" charset="0"/>
              </a:rPr>
              <a:t>ANTECEDENTES </a:t>
            </a:r>
            <a:endParaRPr lang="es-ES" b="1" dirty="0">
              <a:latin typeface="Tahoma" pitchFamily="34" charset="0"/>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1000"/>
                                        <p:tgtEl>
                                          <p:spTgt spid="6"/>
                                        </p:tgtEl>
                                      </p:cBhvr>
                                    </p:animEffect>
                                  </p:childTnLst>
                                </p:cTn>
                              </p:par>
                            </p:childTnLst>
                          </p:cTn>
                        </p:par>
                        <p:par>
                          <p:cTn id="8" fill="hold">
                            <p:stCondLst>
                              <p:cond delay="1000"/>
                            </p:stCondLst>
                            <p:childTnLst>
                              <p:par>
                                <p:cTn id="9" presetID="2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ppt_x</p:attrName>
                                        </p:attrNameLst>
                                      </p:cBhvr>
                                      <p:tavLst>
                                        <p:tav tm="0">
                                          <p:val>
                                            <p:strVal val="#ppt_x-.2"/>
                                          </p:val>
                                        </p:tav>
                                        <p:tav tm="100000">
                                          <p:val>
                                            <p:strVal val="#ppt_x"/>
                                          </p:val>
                                        </p:tav>
                                      </p:tavLst>
                                    </p:anim>
                                    <p:anim calcmode="lin" valueType="num">
                                      <p:cBhvr>
                                        <p:cTn id="1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1547986" y="428604"/>
            <a:ext cx="604837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r>
              <a:rPr lang="es-ES" sz="3200" b="1" dirty="0">
                <a:latin typeface="Tahoma" pitchFamily="34" charset="0"/>
                <a:cs typeface="Tahoma" pitchFamily="34" charset="0"/>
              </a:rPr>
              <a:t>Instalación del SIAHM 2013 </a:t>
            </a:r>
            <a:endParaRPr lang="es-MX" sz="3200" b="1" dirty="0">
              <a:latin typeface="Tahoma" pitchFamily="34" charset="0"/>
              <a:cs typeface="Tahoma" pitchFamily="34" charset="0"/>
            </a:endParaRPr>
          </a:p>
        </p:txBody>
      </p:sp>
      <p:sp>
        <p:nvSpPr>
          <p:cNvPr id="5" name="1 CuadroTexto"/>
          <p:cNvSpPr txBox="1">
            <a:spLocks noChangeArrowheads="1"/>
          </p:cNvSpPr>
          <p:nvPr/>
        </p:nvSpPr>
        <p:spPr bwMode="auto">
          <a:xfrm>
            <a:off x="1187624" y="1660504"/>
            <a:ext cx="7056437" cy="2233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lnSpc>
                <a:spcPct val="150000"/>
              </a:lnSpc>
            </a:pPr>
            <a:r>
              <a:rPr lang="es-ES" b="1" dirty="0">
                <a:latin typeface="Tahoma" pitchFamily="34" charset="0"/>
                <a:cs typeface="Tahoma" pitchFamily="34" charset="0"/>
              </a:rPr>
              <a:t>La</a:t>
            </a:r>
            <a:r>
              <a:rPr lang="es-ES" dirty="0">
                <a:latin typeface="Tahoma" pitchFamily="34" charset="0"/>
                <a:cs typeface="Tahoma" pitchFamily="34" charset="0"/>
              </a:rPr>
              <a:t> </a:t>
            </a:r>
            <a:r>
              <a:rPr lang="es-ES" b="1" dirty="0">
                <a:latin typeface="Tahoma" pitchFamily="34" charset="0"/>
                <a:cs typeface="Tahoma" pitchFamily="34" charset="0"/>
              </a:rPr>
              <a:t>instalación </a:t>
            </a:r>
            <a:r>
              <a:rPr lang="es-ES" dirty="0">
                <a:latin typeface="Tahoma" pitchFamily="34" charset="0"/>
                <a:cs typeface="Tahoma" pitchFamily="34" charset="0"/>
              </a:rPr>
              <a:t>del Sistema Integral de Administración Hacendaria Municipal (SIAHM) 2013,  versión armonizada, se </a:t>
            </a:r>
            <a:r>
              <a:rPr lang="es-ES" dirty="0" smtClean="0">
                <a:latin typeface="Tahoma" pitchFamily="34" charset="0"/>
                <a:cs typeface="Tahoma" pitchFamily="34" charset="0"/>
              </a:rPr>
              <a:t>llevó </a:t>
            </a:r>
            <a:r>
              <a:rPr lang="es-ES" dirty="0">
                <a:latin typeface="Tahoma" pitchFamily="34" charset="0"/>
                <a:cs typeface="Tahoma" pitchFamily="34" charset="0"/>
              </a:rPr>
              <a:t>a cabo del</a:t>
            </a:r>
            <a:r>
              <a:rPr lang="es-ES" b="1" dirty="0">
                <a:latin typeface="Tahoma" pitchFamily="34" charset="0"/>
                <a:cs typeface="Tahoma" pitchFamily="34" charset="0"/>
              </a:rPr>
              <a:t> 03 al 07 de diciembre de 2012.</a:t>
            </a:r>
            <a:endParaRPr lang="es-MX" b="1" dirty="0">
              <a:latin typeface="Tahoma" pitchFamily="34" charset="0"/>
              <a:cs typeface="Tahoma" pitchFamily="34" charset="0"/>
            </a:endParaRPr>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1259284" y="428604"/>
            <a:ext cx="6624637"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r>
              <a:rPr lang="es-ES" sz="3200" b="1" dirty="0">
                <a:latin typeface="Tahoma" pitchFamily="34" charset="0"/>
                <a:cs typeface="Tahoma" pitchFamily="34" charset="0"/>
              </a:rPr>
              <a:t>Capacitación del SIAHM 2013 </a:t>
            </a:r>
            <a:endParaRPr lang="es-MX" sz="3200" b="1" dirty="0">
              <a:latin typeface="Tahoma" pitchFamily="34" charset="0"/>
              <a:cs typeface="Tahoma" pitchFamily="34" charset="0"/>
            </a:endParaRPr>
          </a:p>
        </p:txBody>
      </p:sp>
      <p:sp>
        <p:nvSpPr>
          <p:cNvPr id="5" name="1 CuadroTexto"/>
          <p:cNvSpPr txBox="1">
            <a:spLocks noChangeArrowheads="1"/>
          </p:cNvSpPr>
          <p:nvPr/>
        </p:nvSpPr>
        <p:spPr bwMode="auto">
          <a:xfrm>
            <a:off x="1187846" y="1581129"/>
            <a:ext cx="6840538" cy="2232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lnSpc>
                <a:spcPct val="150000"/>
              </a:lnSpc>
            </a:pPr>
            <a:r>
              <a:rPr lang="es-ES" b="1" dirty="0">
                <a:latin typeface="Tahoma" pitchFamily="34" charset="0"/>
                <a:cs typeface="Tahoma" pitchFamily="34" charset="0"/>
              </a:rPr>
              <a:t>La capacitación </a:t>
            </a:r>
            <a:r>
              <a:rPr lang="es-ES" dirty="0">
                <a:latin typeface="Tahoma" pitchFamily="34" charset="0"/>
                <a:cs typeface="Tahoma" pitchFamily="34" charset="0"/>
              </a:rPr>
              <a:t>sobre el uso y manejo del Sistema Integral de Administración Hacendaria Municipal (SIAHM) 2013,  versión armonizada, se </a:t>
            </a:r>
            <a:r>
              <a:rPr lang="es-ES" dirty="0" smtClean="0">
                <a:latin typeface="Tahoma" pitchFamily="34" charset="0"/>
                <a:cs typeface="Tahoma" pitchFamily="34" charset="0"/>
              </a:rPr>
              <a:t>llevó </a:t>
            </a:r>
            <a:r>
              <a:rPr lang="es-ES" dirty="0">
                <a:latin typeface="Tahoma" pitchFamily="34" charset="0"/>
                <a:cs typeface="Tahoma" pitchFamily="34" charset="0"/>
              </a:rPr>
              <a:t>a cabo del </a:t>
            </a:r>
            <a:r>
              <a:rPr lang="es-ES" b="1" dirty="0">
                <a:latin typeface="Tahoma" pitchFamily="34" charset="0"/>
                <a:cs typeface="Tahoma" pitchFamily="34" charset="0"/>
              </a:rPr>
              <a:t>07 al 26 de enero 2013.</a:t>
            </a:r>
            <a:endParaRPr lang="es-MX" b="1" dirty="0">
              <a:latin typeface="Tahoma" pitchFamily="34" charset="0"/>
              <a:cs typeface="Tahoma" pitchFamily="34" charset="0"/>
            </a:endParaRPr>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1259284" y="428604"/>
            <a:ext cx="662463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s-ES" sz="3200" b="1" dirty="0" smtClean="0">
                <a:latin typeface="Tahoma" pitchFamily="34" charset="0"/>
                <a:cs typeface="Tahoma" pitchFamily="34" charset="0"/>
              </a:rPr>
              <a:t>Reformas a la LGCG</a:t>
            </a:r>
            <a:endParaRPr lang="es-MX" sz="3200" b="1" dirty="0">
              <a:latin typeface="Tahoma" pitchFamily="34" charset="0"/>
              <a:cs typeface="Tahoma" pitchFamily="34" charset="0"/>
            </a:endParaRPr>
          </a:p>
        </p:txBody>
      </p:sp>
      <p:sp>
        <p:nvSpPr>
          <p:cNvPr id="5" name="1 CuadroTexto"/>
          <p:cNvSpPr txBox="1">
            <a:spLocks noChangeArrowheads="1"/>
          </p:cNvSpPr>
          <p:nvPr/>
        </p:nvSpPr>
        <p:spPr bwMode="auto">
          <a:xfrm>
            <a:off x="714348" y="973445"/>
            <a:ext cx="7858180" cy="46194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lnSpc>
                <a:spcPct val="150000"/>
              </a:lnSpc>
              <a:spcAft>
                <a:spcPts val="1000"/>
              </a:spcAft>
            </a:pPr>
            <a:r>
              <a:rPr lang="es-ES" sz="1300" b="1" dirty="0" smtClean="0">
                <a:latin typeface="Tahoma" pitchFamily="34" charset="0"/>
                <a:cs typeface="Tahoma" pitchFamily="34" charset="0"/>
              </a:rPr>
              <a:t>El 12 de Noviembre 2012 se publicaron en el DOF  reformas a la LGCG, entre las que destacan las siguientes: </a:t>
            </a:r>
          </a:p>
          <a:p>
            <a:pPr lvl="1" algn="just" eaLnBrk="1" hangingPunct="1">
              <a:lnSpc>
                <a:spcPct val="150000"/>
              </a:lnSpc>
              <a:spcAft>
                <a:spcPts val="1200"/>
              </a:spcAft>
              <a:buFont typeface="Arial" pitchFamily="34" charset="0"/>
              <a:buChar char="•"/>
            </a:pPr>
            <a:r>
              <a:rPr lang="es-ES" sz="1300" dirty="0" smtClean="0">
                <a:latin typeface="Tahoma" pitchFamily="34" charset="0"/>
                <a:cs typeface="Tahoma" pitchFamily="34" charset="0"/>
              </a:rPr>
              <a:t>Obligación de publicar la información financiera en los portales de internet de los entes públicos.</a:t>
            </a:r>
          </a:p>
          <a:p>
            <a:pPr lvl="1" algn="just" eaLnBrk="1" hangingPunct="1">
              <a:lnSpc>
                <a:spcPct val="150000"/>
              </a:lnSpc>
              <a:spcAft>
                <a:spcPts val="1200"/>
              </a:spcAft>
              <a:buFont typeface="Arial" pitchFamily="34" charset="0"/>
              <a:buChar char="•"/>
            </a:pPr>
            <a:r>
              <a:rPr lang="es-ES" sz="1300" dirty="0" smtClean="0">
                <a:latin typeface="Tahoma" pitchFamily="34" charset="0"/>
                <a:cs typeface="Tahoma" pitchFamily="34" charset="0"/>
              </a:rPr>
              <a:t>Sanciones a servidores públicos: que incumplan con el registro,  que omitan información o alteren de manera dolosa la misma; así como, por el incumplimiento a las demás disposiciones establecidas en la LGCG y las normas emitidas por el CONAC.</a:t>
            </a:r>
          </a:p>
          <a:p>
            <a:pPr lvl="1" algn="just" eaLnBrk="1" hangingPunct="1">
              <a:lnSpc>
                <a:spcPct val="150000"/>
              </a:lnSpc>
              <a:spcAft>
                <a:spcPts val="600"/>
              </a:spcAft>
              <a:buFont typeface="Arial" pitchFamily="34" charset="0"/>
              <a:buChar char="•"/>
            </a:pPr>
            <a:r>
              <a:rPr lang="es-MX" sz="1300" dirty="0" smtClean="0">
                <a:latin typeface="Tahoma" pitchFamily="34" charset="0"/>
                <a:cs typeface="Tahoma" pitchFamily="34" charset="0"/>
              </a:rPr>
              <a:t>La Auditoría Superior de la Federación y los órganos de fiscalización superior locales serán responsables de vigilar la calidad de la información que proporcionen las entidades federativas, municipios y demarcaciones territoriales del Distrito Federal, respecto al ejercicio y destino de los recursos públicos federales que por cualquier concepto les hayan sido ministrados.</a:t>
            </a:r>
            <a:endParaRPr lang="es-ES" sz="1300" u="sng" dirty="0" smtClean="0">
              <a:solidFill>
                <a:srgbClr val="FF0000"/>
              </a:solidFill>
              <a:latin typeface="Tahoma" pitchFamily="34" charset="0"/>
              <a:cs typeface="Tahoma" pitchFamily="34" charset="0"/>
            </a:endParaRPr>
          </a:p>
          <a:p>
            <a:pPr lvl="1" algn="ctr" eaLnBrk="1" hangingPunct="1">
              <a:lnSpc>
                <a:spcPct val="150000"/>
              </a:lnSpc>
              <a:spcAft>
                <a:spcPts val="1200"/>
              </a:spcAft>
            </a:pPr>
            <a:r>
              <a:rPr lang="es-ES" sz="1300" b="1" u="sng" dirty="0" smtClean="0">
                <a:solidFill>
                  <a:srgbClr val="FF0000"/>
                </a:solidFill>
                <a:latin typeface="Tahoma" pitchFamily="34" charset="0"/>
                <a:cs typeface="Tahoma" pitchFamily="34" charset="0"/>
              </a:rPr>
              <a:t>Obligación para Municipios a partir del 31 de Diciembre de 2014</a:t>
            </a:r>
          </a:p>
          <a:p>
            <a:pPr algn="just" eaLnBrk="1" hangingPunct="1">
              <a:lnSpc>
                <a:spcPct val="150000"/>
              </a:lnSpc>
            </a:pPr>
            <a:endParaRPr lang="es-MX" sz="1300" b="1" dirty="0">
              <a:latin typeface="Tahoma" pitchFamily="34" charset="0"/>
              <a:cs typeface="Tahoma" pitchFamily="34" charset="0"/>
            </a:endParaRP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714348" y="409046"/>
            <a:ext cx="7858180" cy="61632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150000"/>
              </a:lnSpc>
              <a:spcAft>
                <a:spcPts val="1800"/>
              </a:spcAft>
            </a:pPr>
            <a:r>
              <a:rPr lang="es-ES" sz="1800" b="1" dirty="0" smtClean="0">
                <a:latin typeface="Tahoma" pitchFamily="34" charset="0"/>
                <a:cs typeface="Tahoma" pitchFamily="34" charset="0"/>
              </a:rPr>
              <a:t>Tipo de Sanciones:</a:t>
            </a:r>
          </a:p>
          <a:p>
            <a:pPr algn="just" eaLnBrk="1" hangingPunct="1">
              <a:lnSpc>
                <a:spcPct val="150000"/>
              </a:lnSpc>
              <a:spcAft>
                <a:spcPts val="1800"/>
              </a:spcAft>
            </a:pPr>
            <a:r>
              <a:rPr lang="es-MX" sz="1600" b="1" dirty="0" smtClean="0">
                <a:latin typeface="Tahoma" pitchFamily="34" charset="0"/>
                <a:cs typeface="Tahoma" pitchFamily="34" charset="0"/>
              </a:rPr>
              <a:t>Artículo 85 fracción V </a:t>
            </a:r>
            <a:r>
              <a:rPr lang="es-MX" sz="1600" dirty="0" smtClean="0">
                <a:latin typeface="Tahoma" pitchFamily="34" charset="0"/>
                <a:cs typeface="Tahoma" pitchFamily="34" charset="0"/>
              </a:rPr>
              <a:t>: Se considerará como infracción grave, para efecto de la imposición de las sanciones administrativas correspondientes, cuando el servidor público incurra en cualquiera de los supuestos establecidos en las fracciones II y IV del presente artículo, así como las reincidencias en las conductas señaladas en las demás fracciones.</a:t>
            </a:r>
          </a:p>
          <a:p>
            <a:pPr algn="just" eaLnBrk="1" hangingPunct="1">
              <a:lnSpc>
                <a:spcPct val="150000"/>
              </a:lnSpc>
            </a:pPr>
            <a:r>
              <a:rPr lang="es-MX" sz="1600" b="1" dirty="0" smtClean="0">
                <a:latin typeface="Tahoma" pitchFamily="34" charset="0"/>
                <a:cs typeface="Tahoma" pitchFamily="34" charset="0"/>
              </a:rPr>
              <a:t>Artículo 86</a:t>
            </a:r>
            <a:r>
              <a:rPr lang="es-MX" sz="1600" dirty="0" smtClean="0">
                <a:latin typeface="Tahoma" pitchFamily="34" charset="0"/>
                <a:cs typeface="Tahoma" pitchFamily="34" charset="0"/>
              </a:rPr>
              <a:t>.- Se impondrá una pena de dos a siete años de prisión, y multa de mil a quinientos mil días de salario mínimo general vigente en el Distrito Federal, a quien causando un daño a la hacienda pública o al patrimonio del ente público correspondiente, incurra en las conductas previstas en las fracciones II y IV del artículo 85 de esta Ley.</a:t>
            </a:r>
          </a:p>
          <a:p>
            <a:pPr algn="just" eaLnBrk="1" hangingPunct="1">
              <a:lnSpc>
                <a:spcPct val="150000"/>
              </a:lnSpc>
            </a:pPr>
            <a:endParaRPr lang="es-ES" sz="1400" b="1" dirty="0" smtClean="0">
              <a:latin typeface="Tahoma" pitchFamily="34" charset="0"/>
              <a:cs typeface="Tahoma" pitchFamily="34" charset="0"/>
            </a:endParaRPr>
          </a:p>
          <a:p>
            <a:pPr algn="just" eaLnBrk="1" hangingPunct="1">
              <a:lnSpc>
                <a:spcPct val="150000"/>
              </a:lnSpc>
            </a:pPr>
            <a:endParaRPr lang="es-ES" sz="1700" b="1" dirty="0" smtClean="0">
              <a:latin typeface="Tahoma" pitchFamily="34" charset="0"/>
              <a:cs typeface="Tahoma" pitchFamily="34" charset="0"/>
            </a:endParaRPr>
          </a:p>
          <a:p>
            <a:pPr algn="just" eaLnBrk="1" hangingPunct="1">
              <a:lnSpc>
                <a:spcPct val="150000"/>
              </a:lnSpc>
            </a:pPr>
            <a:endParaRPr lang="es-ES" sz="1700" b="1" dirty="0" smtClean="0">
              <a:latin typeface="Tahoma" pitchFamily="34" charset="0"/>
              <a:cs typeface="Tahoma" pitchFamily="34" charset="0"/>
            </a:endParaRPr>
          </a:p>
          <a:p>
            <a:pPr algn="just" eaLnBrk="1" hangingPunct="1">
              <a:lnSpc>
                <a:spcPct val="150000"/>
              </a:lnSpc>
            </a:pPr>
            <a:endParaRPr lang="es-MX" sz="1700" b="1" dirty="0">
              <a:latin typeface="Tahoma" pitchFamily="34" charset="0"/>
              <a:cs typeface="Tahoma" pitchFamily="34" charset="0"/>
            </a:endParaRP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1259284" y="357166"/>
            <a:ext cx="662463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s-ES" sz="3200" b="1" dirty="0" smtClean="0">
                <a:latin typeface="Tahoma" pitchFamily="34" charset="0"/>
                <a:cs typeface="Tahoma" pitchFamily="34" charset="0"/>
              </a:rPr>
              <a:t>Nuevos Plazos </a:t>
            </a:r>
            <a:endParaRPr lang="es-MX" sz="3200" b="1" dirty="0">
              <a:latin typeface="Tahoma" pitchFamily="34" charset="0"/>
              <a:cs typeface="Tahoma" pitchFamily="34" charset="0"/>
            </a:endParaRPr>
          </a:p>
        </p:txBody>
      </p:sp>
      <p:sp>
        <p:nvSpPr>
          <p:cNvPr id="5" name="1 CuadroTexto"/>
          <p:cNvSpPr txBox="1">
            <a:spLocks noChangeArrowheads="1"/>
          </p:cNvSpPr>
          <p:nvPr/>
        </p:nvSpPr>
        <p:spPr bwMode="auto">
          <a:xfrm>
            <a:off x="1187846" y="1225996"/>
            <a:ext cx="6840538" cy="27995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lnSpc>
                <a:spcPct val="150000"/>
              </a:lnSpc>
            </a:pPr>
            <a:r>
              <a:rPr lang="es-ES" sz="2000" b="1" dirty="0" smtClean="0">
                <a:latin typeface="Tahoma" pitchFamily="34" charset="0"/>
                <a:cs typeface="Tahoma" pitchFamily="34" charset="0"/>
              </a:rPr>
              <a:t>El CONAC, mediante acuerdo número 1 de fecha 3 de Mayo de 2013, y publicado en el DOF el 16 de Mayo de este mismo año, estableció nuevos plazos para el cumplimiento de las obligaciones  establecidas en la Ley General de Contabilidad Gubernamental.</a:t>
            </a:r>
            <a:endParaRPr lang="es-MX" sz="2000" b="1" dirty="0">
              <a:latin typeface="Tahoma" pitchFamily="34" charset="0"/>
              <a:cs typeface="Tahoma" pitchFamily="34" charset="0"/>
            </a:endParaRP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1259284" y="428604"/>
            <a:ext cx="662463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s-ES" sz="3200" b="1" dirty="0" smtClean="0">
                <a:latin typeface="Tahoma" pitchFamily="34" charset="0"/>
                <a:cs typeface="Tahoma" pitchFamily="34" charset="0"/>
              </a:rPr>
              <a:t>Nuevos Plazos </a:t>
            </a:r>
            <a:endParaRPr lang="es-MX" sz="3200" b="1" dirty="0">
              <a:latin typeface="Tahoma" pitchFamily="34" charset="0"/>
              <a:cs typeface="Tahoma" pitchFamily="34" charset="0"/>
            </a:endParaRPr>
          </a:p>
        </p:txBody>
      </p:sp>
      <p:graphicFrame>
        <p:nvGraphicFramePr>
          <p:cNvPr id="5" name="4 Tabla"/>
          <p:cNvGraphicFramePr>
            <a:graphicFrameLocks noGrp="1"/>
          </p:cNvGraphicFramePr>
          <p:nvPr/>
        </p:nvGraphicFramePr>
        <p:xfrm>
          <a:off x="428596" y="1071547"/>
          <a:ext cx="8429684" cy="3579182"/>
        </p:xfrm>
        <a:graphic>
          <a:graphicData uri="http://schemas.openxmlformats.org/drawingml/2006/table">
            <a:tbl>
              <a:tblPr firstRow="1" bandRow="1">
                <a:tableStyleId>{5C22544A-7EE6-4342-B048-85BDC9FD1C3A}</a:tableStyleId>
              </a:tblPr>
              <a:tblGrid>
                <a:gridCol w="3763252"/>
                <a:gridCol w="2483746"/>
                <a:gridCol w="2182686"/>
              </a:tblGrid>
              <a:tr h="1114624">
                <a:tc>
                  <a:txBody>
                    <a:bodyPr/>
                    <a:lstStyle/>
                    <a:p>
                      <a:pPr algn="ctr"/>
                      <a:r>
                        <a:rPr lang="es-MX" sz="2000" dirty="0" smtClean="0"/>
                        <a:t>Meta  (Obligación)</a:t>
                      </a:r>
                      <a:endParaRPr lang="es-MX"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2000" baseline="0" dirty="0" smtClean="0"/>
                        <a:t>Federación y Entidades Federativas</a:t>
                      </a:r>
                      <a:endParaRPr lang="es-MX"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2000" baseline="0" dirty="0" smtClean="0"/>
                        <a:t>MUNICIPIOS</a:t>
                      </a:r>
                      <a:endParaRPr lang="es-MX"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0237">
                <a:tc>
                  <a:txBody>
                    <a:bodyPr/>
                    <a:lstStyle/>
                    <a:p>
                      <a:pPr>
                        <a:buFont typeface="Arial" pitchFamily="34" charset="0"/>
                        <a:buChar char="•"/>
                      </a:pPr>
                      <a:r>
                        <a:rPr lang="es-MX" dirty="0" smtClean="0"/>
                        <a:t>Integración</a:t>
                      </a:r>
                      <a:r>
                        <a:rPr lang="es-MX" baseline="0" dirty="0" smtClean="0"/>
                        <a:t> automática Presupuesto-Contabilidad</a:t>
                      </a:r>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dirty="0" smtClean="0"/>
                        <a:t>30/Junio/2014</a:t>
                      </a:r>
                      <a:endParaRPr lang="es-MX"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dirty="0" smtClean="0"/>
                        <a:t>30/Junio/2015</a:t>
                      </a:r>
                      <a:endParaRPr lang="es-MX"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2042">
                <a:tc>
                  <a:txBody>
                    <a:bodyPr/>
                    <a:lstStyle/>
                    <a:p>
                      <a:pPr>
                        <a:buFont typeface="Arial" pitchFamily="34" charset="0"/>
                        <a:buChar char="•"/>
                      </a:pPr>
                      <a:r>
                        <a:rPr lang="es-MX" dirty="0" smtClean="0"/>
                        <a:t>Registro y Valoración del Patrimonio</a:t>
                      </a:r>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dirty="0" smtClean="0"/>
                        <a:t>31/Diciembre/2014</a:t>
                      </a:r>
                      <a:endParaRPr lang="es-MX"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dirty="0" smtClean="0"/>
                        <a:t>31/Diciembre/2015</a:t>
                      </a:r>
                      <a:endParaRPr lang="es-MX"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2042">
                <a:tc>
                  <a:txBody>
                    <a:bodyPr/>
                    <a:lstStyle/>
                    <a:p>
                      <a:pPr>
                        <a:buFont typeface="Arial" pitchFamily="34" charset="0"/>
                        <a:buChar char="•"/>
                      </a:pPr>
                      <a:r>
                        <a:rPr lang="es-MX" dirty="0" smtClean="0"/>
                        <a:t>Estados Financieros en Tiempo Real</a:t>
                      </a:r>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dirty="0" smtClean="0"/>
                        <a:t>30/Junio/2014</a:t>
                      </a:r>
                      <a:endParaRPr lang="es-MX"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dirty="0" smtClean="0"/>
                        <a:t>30/Junio/2015</a:t>
                      </a:r>
                      <a:endParaRPr lang="es-MX"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0237">
                <a:tc>
                  <a:txBody>
                    <a:bodyPr/>
                    <a:lstStyle/>
                    <a:p>
                      <a:pPr>
                        <a:buFont typeface="Arial" pitchFamily="34" charset="0"/>
                        <a:buChar char="•"/>
                      </a:pPr>
                      <a:r>
                        <a:rPr lang="es-MX" dirty="0" smtClean="0"/>
                        <a:t>Cuentas</a:t>
                      </a:r>
                      <a:r>
                        <a:rPr lang="es-MX" baseline="0" dirty="0" smtClean="0"/>
                        <a:t> Públicas en términos de lo dispuesto por el CONAC</a:t>
                      </a:r>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dirty="0" smtClean="0"/>
                        <a:t>La</a:t>
                      </a:r>
                      <a:r>
                        <a:rPr lang="es-MX" baseline="0" dirty="0" smtClean="0"/>
                        <a:t> correspondiente a 2014</a:t>
                      </a:r>
                      <a:endParaRPr lang="es-MX"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dirty="0" smtClean="0"/>
                        <a:t>La</a:t>
                      </a:r>
                      <a:r>
                        <a:rPr lang="es-MX" baseline="0" dirty="0" smtClean="0"/>
                        <a:t> correspondiente a 2015</a:t>
                      </a:r>
                      <a:endParaRPr lang="es-MX"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786050" y="3220050"/>
            <a:ext cx="3429024" cy="923330"/>
          </a:xfrm>
          <a:prstGeom prst="rect">
            <a:avLst/>
          </a:prstGeom>
          <a:noFill/>
        </p:spPr>
        <p:txBody>
          <a:bodyPr wrap="square" rtlCol="0">
            <a:spAutoFit/>
          </a:bodyPr>
          <a:lstStyle/>
          <a:p>
            <a:pPr algn="just"/>
            <a:r>
              <a:rPr lang="es-ES" sz="5400" b="1" dirty="0" smtClean="0">
                <a:latin typeface="Tahoma" pitchFamily="34" charset="0"/>
                <a:cs typeface="Tahoma" pitchFamily="34" charset="0"/>
              </a:rPr>
              <a:t>GRACIAS</a:t>
            </a:r>
            <a:endParaRPr lang="es-MX" sz="5400" b="1" dirty="0">
              <a:latin typeface="Tahoma" pitchFamily="34" charset="0"/>
              <a:cs typeface="Tahoma" pitchFamily="34" charset="0"/>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4 Título"/>
          <p:cNvSpPr txBox="1">
            <a:spLocks/>
          </p:cNvSpPr>
          <p:nvPr/>
        </p:nvSpPr>
        <p:spPr>
          <a:xfrm>
            <a:off x="685800" y="2000240"/>
            <a:ext cx="7772400" cy="4000528"/>
          </a:xfrm>
          <a:prstGeom prst="rect">
            <a:avLst/>
          </a:prstGeom>
        </p:spPr>
        <p:txBody>
          <a:bodyPr>
            <a:noAutofit/>
          </a:bodyPr>
          <a:lstStyle/>
          <a:p>
            <a:pPr marL="0" marR="0" lvl="0" indent="0" algn="just" defTabSz="914400" rtl="0" eaLnBrk="0" fontAlgn="base" latinLnBrk="0" hangingPunct="0">
              <a:lnSpc>
                <a:spcPct val="100000"/>
              </a:lnSpc>
              <a:spcBef>
                <a:spcPts val="0"/>
              </a:spcBef>
              <a:spcAft>
                <a:spcPts val="2400"/>
              </a:spcAft>
              <a:buClrTx/>
              <a:buSzTx/>
              <a:buFontTx/>
              <a:buNone/>
              <a:tabLst/>
              <a:defRPr/>
            </a:pPr>
            <a:r>
              <a:rPr kumimoji="0" lang="es-MX" sz="1700" b="1" i="0" u="none" strike="noStrike" kern="1200" cap="none" spc="0" normalizeH="0" baseline="0" noProof="0" smtClean="0">
                <a:ln>
                  <a:noFill/>
                </a:ln>
                <a:solidFill>
                  <a:schemeClr val="tx1"/>
                </a:solidFill>
                <a:effectLst/>
                <a:uLnTx/>
                <a:uFillTx/>
                <a:latin typeface="Tahoma" pitchFamily="34" charset="0"/>
                <a:ea typeface="+mn-ea"/>
                <a:cs typeface="Tahoma" pitchFamily="34" charset="0"/>
              </a:rPr>
              <a:t>El Artículo 17 de la Ley de Fiscalización Superior del Estado de Chiapas </a:t>
            </a:r>
            <a:r>
              <a:rPr kumimoji="0" lang="es-MX" sz="1700" b="0" i="0" u="none" strike="noStrike" kern="1200" cap="none" spc="0" normalizeH="0" baseline="0" noProof="0" smtClean="0">
                <a:ln>
                  <a:noFill/>
                </a:ln>
                <a:solidFill>
                  <a:schemeClr val="tx1"/>
                </a:solidFill>
                <a:effectLst/>
                <a:uLnTx/>
                <a:uFillTx/>
                <a:latin typeface="Tahoma" pitchFamily="34" charset="0"/>
                <a:ea typeface="+mn-ea"/>
                <a:cs typeface="Tahoma" pitchFamily="34" charset="0"/>
              </a:rPr>
              <a:t>dispone que para La Revisión y Fiscalización Superior de las Cuentas Públicas, la Auditoría Superior del Estado tendrá, entre otras,  la Atribución de:</a:t>
            </a:r>
            <a:br>
              <a:rPr kumimoji="0" lang="es-MX" sz="1700" b="0" i="0" u="none" strike="noStrike" kern="1200" cap="none" spc="0" normalizeH="0" baseline="0" noProof="0" smtClean="0">
                <a:ln>
                  <a:noFill/>
                </a:ln>
                <a:solidFill>
                  <a:schemeClr val="tx1"/>
                </a:solidFill>
                <a:effectLst/>
                <a:uLnTx/>
                <a:uFillTx/>
                <a:latin typeface="Tahoma" pitchFamily="34" charset="0"/>
                <a:ea typeface="+mn-ea"/>
                <a:cs typeface="Tahoma" pitchFamily="34" charset="0"/>
              </a:rPr>
            </a:br>
            <a:r>
              <a:rPr kumimoji="0" lang="es-MX" sz="1700" b="0" i="0" u="none" strike="noStrike" kern="1200" cap="none" spc="0" normalizeH="0" baseline="0" noProof="0" smtClean="0">
                <a:ln>
                  <a:noFill/>
                </a:ln>
                <a:solidFill>
                  <a:schemeClr val="tx1"/>
                </a:solidFill>
                <a:effectLst/>
                <a:uLnTx/>
                <a:uFillTx/>
                <a:latin typeface="Tahoma" pitchFamily="34" charset="0"/>
                <a:ea typeface="+mn-ea"/>
                <a:cs typeface="Tahoma" pitchFamily="34" charset="0"/>
              </a:rPr>
              <a:t/>
            </a:r>
            <a:br>
              <a:rPr kumimoji="0" lang="es-MX" sz="1700" b="0" i="0" u="none" strike="noStrike" kern="1200" cap="none" spc="0" normalizeH="0" baseline="0" noProof="0" smtClean="0">
                <a:ln>
                  <a:noFill/>
                </a:ln>
                <a:solidFill>
                  <a:schemeClr val="tx1"/>
                </a:solidFill>
                <a:effectLst/>
                <a:uLnTx/>
                <a:uFillTx/>
                <a:latin typeface="Tahoma" pitchFamily="34" charset="0"/>
                <a:ea typeface="+mn-ea"/>
                <a:cs typeface="Tahoma" pitchFamily="34" charset="0"/>
              </a:rPr>
            </a:br>
            <a:r>
              <a:rPr kumimoji="0" lang="es-MX" sz="1700" b="1" i="0" u="none" strike="noStrike" kern="1200" cap="none" spc="0" normalizeH="0" baseline="0" noProof="0" smtClean="0">
                <a:ln>
                  <a:noFill/>
                </a:ln>
                <a:solidFill>
                  <a:schemeClr val="tx1"/>
                </a:solidFill>
                <a:effectLst/>
                <a:uLnTx/>
                <a:uFillTx/>
                <a:latin typeface="Tahoma" pitchFamily="34" charset="0"/>
                <a:ea typeface="+mn-ea"/>
                <a:cs typeface="Tahoma" pitchFamily="34" charset="0"/>
              </a:rPr>
              <a:t>II.- </a:t>
            </a:r>
            <a:r>
              <a:rPr kumimoji="0" lang="es-MX" sz="1700" b="0" i="0" u="none" strike="noStrike" kern="1200" cap="none" spc="0" normalizeH="0" baseline="0" noProof="0" smtClean="0">
                <a:ln>
                  <a:noFill/>
                </a:ln>
                <a:solidFill>
                  <a:schemeClr val="tx1"/>
                </a:solidFill>
                <a:effectLst/>
                <a:uLnTx/>
                <a:uFillTx/>
                <a:latin typeface="Tahoma" pitchFamily="34" charset="0"/>
                <a:ea typeface="+mn-ea"/>
                <a:cs typeface="Tahoma" pitchFamily="34" charset="0"/>
              </a:rPr>
              <a:t>Establecer, verificar y evaluar las normas, procedimientos, métodos y sistemas de contabilidad, libros y documentos justificativos y comprobatorios del ingreso y del gasto público, así como todos aquellos elementos que permitan la práctica idónea de las auditorías y revisiones.</a:t>
            </a:r>
            <a:br>
              <a:rPr kumimoji="0" lang="es-MX" sz="1700" b="0" i="0" u="none" strike="noStrike" kern="1200" cap="none" spc="0" normalizeH="0" baseline="0" noProof="0" smtClean="0">
                <a:ln>
                  <a:noFill/>
                </a:ln>
                <a:solidFill>
                  <a:schemeClr val="tx1"/>
                </a:solidFill>
                <a:effectLst/>
                <a:uLnTx/>
                <a:uFillTx/>
                <a:latin typeface="Tahoma" pitchFamily="34" charset="0"/>
                <a:ea typeface="+mn-ea"/>
                <a:cs typeface="Tahoma" pitchFamily="34" charset="0"/>
              </a:rPr>
            </a:br>
            <a:r>
              <a:rPr kumimoji="0" lang="es-MX" sz="1700" b="0" i="0" u="none" strike="noStrike" kern="1200" cap="none" spc="0" normalizeH="0" baseline="0" noProof="0" smtClean="0">
                <a:ln>
                  <a:noFill/>
                </a:ln>
                <a:solidFill>
                  <a:schemeClr val="tx1"/>
                </a:solidFill>
                <a:effectLst/>
                <a:uLnTx/>
                <a:uFillTx/>
                <a:latin typeface="Tahoma" pitchFamily="34" charset="0"/>
                <a:ea typeface="+mn-ea"/>
                <a:cs typeface="Tahoma" pitchFamily="34" charset="0"/>
              </a:rPr>
              <a:t/>
            </a:r>
            <a:br>
              <a:rPr kumimoji="0" lang="es-MX" sz="1700" b="0" i="0" u="none" strike="noStrike" kern="1200" cap="none" spc="0" normalizeH="0" baseline="0" noProof="0" smtClean="0">
                <a:ln>
                  <a:noFill/>
                </a:ln>
                <a:solidFill>
                  <a:schemeClr val="tx1"/>
                </a:solidFill>
                <a:effectLst/>
                <a:uLnTx/>
                <a:uFillTx/>
                <a:latin typeface="Tahoma" pitchFamily="34" charset="0"/>
                <a:ea typeface="+mn-ea"/>
                <a:cs typeface="Tahoma" pitchFamily="34" charset="0"/>
              </a:rPr>
            </a:br>
            <a:r>
              <a:rPr kumimoji="0" lang="es-MX" sz="1700" b="1" i="0" u="none" strike="noStrike" kern="1200" cap="none" spc="0" normalizeH="0" baseline="0" noProof="0" smtClean="0">
                <a:ln>
                  <a:noFill/>
                </a:ln>
                <a:solidFill>
                  <a:schemeClr val="tx1"/>
                </a:solidFill>
                <a:effectLst/>
                <a:uLnTx/>
                <a:uFillTx/>
                <a:latin typeface="Tahoma" pitchFamily="34" charset="0"/>
                <a:ea typeface="+mn-ea"/>
                <a:cs typeface="Tahoma" pitchFamily="34" charset="0"/>
              </a:rPr>
              <a:t>El Artículo 23 de la Ley de Presupuesto, Contabilidad y Gasto Público Municipal</a:t>
            </a:r>
            <a:r>
              <a:rPr kumimoji="0" lang="es-MX" sz="1700" b="0" i="0" u="none" strike="noStrike" kern="1200" cap="none" spc="0" normalizeH="0" baseline="0" noProof="0" smtClean="0">
                <a:ln>
                  <a:noFill/>
                </a:ln>
                <a:solidFill>
                  <a:schemeClr val="tx1"/>
                </a:solidFill>
                <a:effectLst/>
                <a:uLnTx/>
                <a:uFillTx/>
                <a:latin typeface="Tahoma" pitchFamily="34" charset="0"/>
                <a:ea typeface="+mn-ea"/>
                <a:cs typeface="Tahoma" pitchFamily="34" charset="0"/>
              </a:rPr>
              <a:t>, dispone que: Los ayuntamientos municipales deberán llevar su contabilidad mediante sistemas computacionales estructurados por el Órgano de Fiscalización Superior del Congreso del Estado.</a:t>
            </a:r>
            <a:br>
              <a:rPr kumimoji="0" lang="es-MX" sz="1700" b="0" i="0" u="none" strike="noStrike" kern="1200" cap="none" spc="0" normalizeH="0" baseline="0" noProof="0" smtClean="0">
                <a:ln>
                  <a:noFill/>
                </a:ln>
                <a:solidFill>
                  <a:schemeClr val="tx1"/>
                </a:solidFill>
                <a:effectLst/>
                <a:uLnTx/>
                <a:uFillTx/>
                <a:latin typeface="Tahoma" pitchFamily="34" charset="0"/>
                <a:ea typeface="+mn-ea"/>
                <a:cs typeface="Tahoma" pitchFamily="34" charset="0"/>
              </a:rPr>
            </a:br>
            <a:endParaRPr kumimoji="0" lang="es-MX" sz="17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endParaRPr>
          </a:p>
        </p:txBody>
      </p:sp>
      <p:sp>
        <p:nvSpPr>
          <p:cNvPr id="5" name="Text Box 8"/>
          <p:cNvSpPr txBox="1">
            <a:spLocks noChangeArrowheads="1"/>
          </p:cNvSpPr>
          <p:nvPr/>
        </p:nvSpPr>
        <p:spPr bwMode="auto">
          <a:xfrm>
            <a:off x="2428860" y="357166"/>
            <a:ext cx="3529012" cy="457200"/>
          </a:xfrm>
          <a:prstGeom prst="rect">
            <a:avLst/>
          </a:prstGeom>
          <a:noFill/>
          <a:ln w="9525">
            <a:noFill/>
            <a:miter lim="800000"/>
            <a:headEnd/>
            <a:tailEnd/>
          </a:ln>
        </p:spPr>
        <p:txBody>
          <a:bodyPr>
            <a:spAutoFit/>
          </a:bodyPr>
          <a:lstStyle/>
          <a:p>
            <a:pPr algn="ctr">
              <a:spcBef>
                <a:spcPct val="50000"/>
              </a:spcBef>
            </a:pPr>
            <a:r>
              <a:rPr lang="es-ES" b="1" dirty="0">
                <a:latin typeface="Tahoma" pitchFamily="34" charset="0"/>
              </a:rPr>
              <a:t>MARCO LEGAL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00034" y="1214422"/>
            <a:ext cx="7991477" cy="2970044"/>
          </a:xfrm>
          <a:prstGeom prst="rect">
            <a:avLst/>
          </a:prstGeom>
          <a:noFill/>
          <a:ln w="9525">
            <a:noFill/>
            <a:miter lim="800000"/>
            <a:headEnd/>
            <a:tailEnd/>
          </a:ln>
        </p:spPr>
        <p:txBody>
          <a:bodyPr wrap="square">
            <a:spAutoFit/>
          </a:bodyPr>
          <a:lstStyle/>
          <a:p>
            <a:pPr algn="just">
              <a:spcBef>
                <a:spcPct val="50000"/>
              </a:spcBef>
            </a:pPr>
            <a:endParaRPr lang="es-MX" sz="1200" dirty="0">
              <a:latin typeface="Tahoma" pitchFamily="34" charset="0"/>
            </a:endParaRPr>
          </a:p>
          <a:p>
            <a:pPr algn="just">
              <a:spcAft>
                <a:spcPts val="600"/>
              </a:spcAft>
              <a:buFontTx/>
              <a:buChar char="•"/>
            </a:pPr>
            <a:r>
              <a:rPr lang="es-MX" sz="2000" dirty="0">
                <a:latin typeface="Tahoma" pitchFamily="34" charset="0"/>
              </a:rPr>
              <a:t>En 2003, </a:t>
            </a:r>
            <a:r>
              <a:rPr lang="es-MX" sz="2000" dirty="0" smtClean="0">
                <a:latin typeface="Tahoma" pitchFamily="34" charset="0"/>
              </a:rPr>
              <a:t>EL SIAHM </a:t>
            </a:r>
            <a:r>
              <a:rPr lang="es-MX" sz="2000" dirty="0">
                <a:latin typeface="Tahoma" pitchFamily="34" charset="0"/>
              </a:rPr>
              <a:t>se puso en marcha con 3 módulos (Administrador, Contabilidad y Presupuesto</a:t>
            </a:r>
            <a:r>
              <a:rPr lang="es-MX" sz="2000" dirty="0" smtClean="0">
                <a:latin typeface="Tahoma" pitchFamily="34" charset="0"/>
              </a:rPr>
              <a:t>).</a:t>
            </a:r>
            <a:endParaRPr lang="es-MX" sz="2000" dirty="0">
              <a:latin typeface="Tahoma" pitchFamily="34" charset="0"/>
            </a:endParaRPr>
          </a:p>
          <a:p>
            <a:pPr>
              <a:spcAft>
                <a:spcPts val="600"/>
              </a:spcAft>
              <a:buFontTx/>
              <a:buChar char="•"/>
            </a:pPr>
            <a:r>
              <a:rPr lang="es-MX" sz="2000" dirty="0">
                <a:latin typeface="Tahoma" pitchFamily="34" charset="0"/>
              </a:rPr>
              <a:t>En 2004, se le agregan dos módulos (Adquisiciones  y Patrimonio</a:t>
            </a:r>
            <a:r>
              <a:rPr lang="es-MX" sz="2000" dirty="0" smtClean="0">
                <a:latin typeface="Tahoma" pitchFamily="34" charset="0"/>
              </a:rPr>
              <a:t>).</a:t>
            </a:r>
            <a:endParaRPr lang="es-MX" sz="2000" dirty="0">
              <a:latin typeface="Tahoma" pitchFamily="34" charset="0"/>
            </a:endParaRPr>
          </a:p>
          <a:p>
            <a:pPr>
              <a:spcAft>
                <a:spcPts val="600"/>
              </a:spcAft>
              <a:buFontTx/>
              <a:buChar char="•"/>
            </a:pPr>
            <a:r>
              <a:rPr lang="es-MX" sz="2000" dirty="0">
                <a:latin typeface="Tahoma" pitchFamily="34" charset="0"/>
              </a:rPr>
              <a:t>En 2005, opera con nueve módulos al agregársele los de Recaudación, Control de Personal, Administración de Proyectos y Tesorería Municipal</a:t>
            </a:r>
            <a:r>
              <a:rPr lang="es-MX" sz="2000" dirty="0" smtClean="0">
                <a:latin typeface="Tahoma" pitchFamily="34" charset="0"/>
              </a:rPr>
              <a:t>.</a:t>
            </a:r>
            <a:endParaRPr lang="es-MX" sz="2000" dirty="0">
              <a:latin typeface="Tahoma" pitchFamily="34" charset="0"/>
            </a:endParaRPr>
          </a:p>
          <a:p>
            <a:pPr>
              <a:spcAft>
                <a:spcPts val="600"/>
              </a:spcAft>
              <a:buFontTx/>
              <a:buChar char="•"/>
            </a:pPr>
            <a:r>
              <a:rPr lang="es-MX" sz="2000" dirty="0" smtClean="0">
                <a:latin typeface="Tahoma" pitchFamily="34" charset="0"/>
              </a:rPr>
              <a:t>Desde el </a:t>
            </a:r>
            <a:r>
              <a:rPr lang="es-MX" sz="2000" dirty="0">
                <a:latin typeface="Tahoma" pitchFamily="34" charset="0"/>
              </a:rPr>
              <a:t>2007, opera con diez módulos al </a:t>
            </a:r>
            <a:r>
              <a:rPr lang="es-MX" sz="2000" dirty="0" smtClean="0">
                <a:latin typeface="Tahoma" pitchFamily="34" charset="0"/>
              </a:rPr>
              <a:t>incorporarse </a:t>
            </a:r>
            <a:r>
              <a:rPr lang="es-MX" sz="2000" dirty="0">
                <a:latin typeface="Tahoma" pitchFamily="34" charset="0"/>
              </a:rPr>
              <a:t>el de </a:t>
            </a:r>
            <a:r>
              <a:rPr lang="es-MX" sz="2000" dirty="0" smtClean="0">
                <a:latin typeface="Tahoma" pitchFamily="34" charset="0"/>
              </a:rPr>
              <a:t>entrega y recepción</a:t>
            </a:r>
            <a:r>
              <a:rPr lang="es-MX" sz="2000" dirty="0">
                <a:latin typeface="Tahoma" pitchFamily="34" charset="0"/>
              </a:rPr>
              <a:t>.</a:t>
            </a:r>
            <a:endParaRPr lang="es-ES" sz="2000" dirty="0">
              <a:latin typeface="Tahoma" pitchFamily="34" charset="0"/>
            </a:endParaRPr>
          </a:p>
        </p:txBody>
      </p:sp>
      <p:sp>
        <p:nvSpPr>
          <p:cNvPr id="5" name="Text Box 8"/>
          <p:cNvSpPr txBox="1">
            <a:spLocks noChangeArrowheads="1"/>
          </p:cNvSpPr>
          <p:nvPr/>
        </p:nvSpPr>
        <p:spPr bwMode="auto">
          <a:xfrm>
            <a:off x="2571736" y="357166"/>
            <a:ext cx="3529012" cy="707886"/>
          </a:xfrm>
          <a:prstGeom prst="rect">
            <a:avLst/>
          </a:prstGeom>
          <a:noFill/>
          <a:ln w="9525">
            <a:noFill/>
            <a:miter lim="800000"/>
            <a:headEnd/>
            <a:tailEnd/>
          </a:ln>
        </p:spPr>
        <p:txBody>
          <a:bodyPr>
            <a:spAutoFit/>
          </a:bodyPr>
          <a:lstStyle/>
          <a:p>
            <a:pPr algn="ctr">
              <a:spcBef>
                <a:spcPct val="50000"/>
              </a:spcBef>
            </a:pPr>
            <a:r>
              <a:rPr lang="es-ES" sz="2000" b="1" dirty="0" smtClean="0">
                <a:latin typeface="Tahoma" pitchFamily="34" charset="0"/>
              </a:rPr>
              <a:t>ANTECEDENTES DEL SIAHM</a:t>
            </a:r>
            <a:endParaRPr lang="es-ES" sz="2000" b="1" dirty="0">
              <a:latin typeface="Tahoma" pitchFamily="34" charset="0"/>
            </a:endParaRPr>
          </a:p>
        </p:txBody>
      </p:sp>
      <p:grpSp>
        <p:nvGrpSpPr>
          <p:cNvPr id="6" name="24 Grupo"/>
          <p:cNvGrpSpPr>
            <a:grpSpLocks/>
          </p:cNvGrpSpPr>
          <p:nvPr/>
        </p:nvGrpSpPr>
        <p:grpSpPr bwMode="auto">
          <a:xfrm>
            <a:off x="3143240" y="4214818"/>
            <a:ext cx="2643206" cy="2286016"/>
            <a:chOff x="2238930" y="642918"/>
            <a:chExt cx="5893540" cy="5000660"/>
          </a:xfrm>
        </p:grpSpPr>
        <p:pic>
          <p:nvPicPr>
            <p:cNvPr id="7" name="Picture 25" descr="C:\Users\jvidalg\Desktop\PRESENTACIÓN DEL SIAHM\PRESENTACION_ASE_FNCG\data\repo\_ADMINn.png"/>
            <p:cNvPicPr>
              <a:picLocks noChangeAspect="1" noChangeArrowheads="1"/>
            </p:cNvPicPr>
            <p:nvPr/>
          </p:nvPicPr>
          <p:blipFill>
            <a:blip r:embed="rId2" cstate="print"/>
            <a:srcRect/>
            <a:stretch>
              <a:fillRect/>
            </a:stretch>
          </p:blipFill>
          <p:spPr bwMode="auto">
            <a:xfrm>
              <a:off x="4489322" y="2428868"/>
              <a:ext cx="1440000" cy="1426667"/>
            </a:xfrm>
            <a:prstGeom prst="rect">
              <a:avLst/>
            </a:prstGeom>
            <a:noFill/>
            <a:ln w="9525">
              <a:noFill/>
              <a:miter lim="800000"/>
              <a:headEnd/>
              <a:tailEnd/>
            </a:ln>
          </p:spPr>
        </p:pic>
        <p:pic>
          <p:nvPicPr>
            <p:cNvPr id="8" name="Picture 26" descr="C:\Users\jvidalg\Desktop\PRESENTACIÓN DEL SIAHM\PRESENTACION_ASE_FNCG\data\repo\_patrimonion.png"/>
            <p:cNvPicPr>
              <a:picLocks noChangeAspect="1" noChangeArrowheads="1"/>
            </p:cNvPicPr>
            <p:nvPr/>
          </p:nvPicPr>
          <p:blipFill>
            <a:blip r:embed="rId3" cstate="print"/>
            <a:srcRect/>
            <a:stretch>
              <a:fillRect/>
            </a:stretch>
          </p:blipFill>
          <p:spPr bwMode="auto">
            <a:xfrm>
              <a:off x="3061324" y="3798382"/>
              <a:ext cx="1428760" cy="1415462"/>
            </a:xfrm>
            <a:prstGeom prst="rect">
              <a:avLst/>
            </a:prstGeom>
            <a:noFill/>
            <a:ln w="9525">
              <a:noFill/>
              <a:miter lim="800000"/>
              <a:headEnd/>
              <a:tailEnd/>
            </a:ln>
          </p:spPr>
        </p:pic>
        <p:pic>
          <p:nvPicPr>
            <p:cNvPr id="9" name="Picture 31" descr="C:\Users\jvidalg\Desktop\PRESENTACIÓN DEL SIAHM\PRESENTACION_ASE_FNCG\data\repo\_RHn.png"/>
            <p:cNvPicPr>
              <a:picLocks noChangeAspect="1" noChangeArrowheads="1"/>
            </p:cNvPicPr>
            <p:nvPr/>
          </p:nvPicPr>
          <p:blipFill>
            <a:blip r:embed="rId4" cstate="print"/>
            <a:srcRect/>
            <a:stretch>
              <a:fillRect/>
            </a:stretch>
          </p:blipFill>
          <p:spPr bwMode="auto">
            <a:xfrm>
              <a:off x="2238930" y="2706235"/>
              <a:ext cx="1440000" cy="1426667"/>
            </a:xfrm>
            <a:prstGeom prst="rect">
              <a:avLst/>
            </a:prstGeom>
            <a:noFill/>
            <a:ln w="9525">
              <a:noFill/>
              <a:miter lim="800000"/>
              <a:headEnd/>
              <a:tailEnd/>
            </a:ln>
          </p:spPr>
        </p:pic>
        <p:pic>
          <p:nvPicPr>
            <p:cNvPr id="10" name="Picture 33" descr="C:\Users\jvidalg\Desktop\PRESENTACIÓN DEL SIAHM\PRESENTACION_ASE_FNCG\data\repo\tesorerian.png"/>
            <p:cNvPicPr>
              <a:picLocks noChangeAspect="1" noChangeArrowheads="1"/>
            </p:cNvPicPr>
            <p:nvPr/>
          </p:nvPicPr>
          <p:blipFill>
            <a:blip r:embed="rId5" cstate="print"/>
            <a:srcRect/>
            <a:stretch>
              <a:fillRect/>
            </a:stretch>
          </p:blipFill>
          <p:spPr bwMode="auto">
            <a:xfrm>
              <a:off x="2619742" y="1345106"/>
              <a:ext cx="1440000" cy="1426667"/>
            </a:xfrm>
            <a:prstGeom prst="rect">
              <a:avLst/>
            </a:prstGeom>
            <a:noFill/>
            <a:ln w="9525">
              <a:noFill/>
              <a:miter lim="800000"/>
              <a:headEnd/>
              <a:tailEnd/>
            </a:ln>
          </p:spPr>
        </p:pic>
        <p:pic>
          <p:nvPicPr>
            <p:cNvPr id="11" name="Picture 26" descr="C:\Users\jvidalg\Desktop\PRESENTACIÓN DEL SIAHM\PRESENTACION_ASE_FNCG\data\repo\_contabilidadn.png"/>
            <p:cNvPicPr>
              <a:picLocks noChangeAspect="1" noChangeArrowheads="1"/>
            </p:cNvPicPr>
            <p:nvPr/>
          </p:nvPicPr>
          <p:blipFill>
            <a:blip r:embed="rId6" cstate="print"/>
            <a:srcRect/>
            <a:stretch>
              <a:fillRect/>
            </a:stretch>
          </p:blipFill>
          <p:spPr bwMode="auto">
            <a:xfrm>
              <a:off x="6417196" y="1441307"/>
              <a:ext cx="1440000" cy="1426667"/>
            </a:xfrm>
            <a:prstGeom prst="rect">
              <a:avLst/>
            </a:prstGeom>
            <a:noFill/>
            <a:ln w="9525">
              <a:noFill/>
              <a:miter lim="800000"/>
              <a:headEnd/>
              <a:tailEnd/>
            </a:ln>
          </p:spPr>
        </p:pic>
        <p:pic>
          <p:nvPicPr>
            <p:cNvPr id="12" name="Picture 27" descr="C:\Users\jvidalg\Desktop\PRESENTACIÓN DEL SIAHM\PRESENTACION_ASE_FNCG\data\repo\_presupueston.png"/>
            <p:cNvPicPr>
              <a:picLocks noChangeAspect="1" noChangeArrowheads="1"/>
            </p:cNvPicPr>
            <p:nvPr/>
          </p:nvPicPr>
          <p:blipFill>
            <a:blip r:embed="rId7" cstate="print"/>
            <a:srcRect/>
            <a:stretch>
              <a:fillRect/>
            </a:stretch>
          </p:blipFill>
          <p:spPr bwMode="auto">
            <a:xfrm>
              <a:off x="6692470" y="2808728"/>
              <a:ext cx="1440000" cy="1426667"/>
            </a:xfrm>
            <a:prstGeom prst="rect">
              <a:avLst/>
            </a:prstGeom>
            <a:noFill/>
            <a:ln w="9525">
              <a:noFill/>
              <a:miter lim="800000"/>
              <a:headEnd/>
              <a:tailEnd/>
            </a:ln>
          </p:spPr>
        </p:pic>
        <p:pic>
          <p:nvPicPr>
            <p:cNvPr id="13" name="Picture 25" descr="C:\Users\jvidalg\Desktop\PRESENTACIÓN DEL SIAHM\PRESENTACION_ASE_FNCG\data\repo\_adquisicionesn.png"/>
            <p:cNvPicPr>
              <a:picLocks noChangeAspect="1" noChangeArrowheads="1"/>
            </p:cNvPicPr>
            <p:nvPr/>
          </p:nvPicPr>
          <p:blipFill>
            <a:blip r:embed="rId8" cstate="print"/>
            <a:srcRect/>
            <a:stretch>
              <a:fillRect/>
            </a:stretch>
          </p:blipFill>
          <p:spPr bwMode="auto">
            <a:xfrm>
              <a:off x="5763776" y="3882391"/>
              <a:ext cx="1440000" cy="1426667"/>
            </a:xfrm>
            <a:prstGeom prst="rect">
              <a:avLst/>
            </a:prstGeom>
            <a:noFill/>
            <a:ln w="9525">
              <a:noFill/>
              <a:miter lim="800000"/>
              <a:headEnd/>
              <a:tailEnd/>
            </a:ln>
          </p:spPr>
        </p:pic>
        <p:pic>
          <p:nvPicPr>
            <p:cNvPr id="14" name="Picture 27" descr="C:\Users\jvidalg\Desktop\PRESENTACIÓN DEL SIAHM\PRESENTACION_ASE_FNCG\data\repo\recaudacionn.png"/>
            <p:cNvPicPr>
              <a:picLocks noChangeAspect="1" noChangeArrowheads="1"/>
            </p:cNvPicPr>
            <p:nvPr/>
          </p:nvPicPr>
          <p:blipFill>
            <a:blip r:embed="rId9" cstate="print"/>
            <a:srcRect/>
            <a:stretch>
              <a:fillRect/>
            </a:stretch>
          </p:blipFill>
          <p:spPr bwMode="auto">
            <a:xfrm>
              <a:off x="3846380" y="642918"/>
              <a:ext cx="1440000" cy="1426667"/>
            </a:xfrm>
            <a:prstGeom prst="rect">
              <a:avLst/>
            </a:prstGeom>
            <a:noFill/>
            <a:ln w="9525">
              <a:noFill/>
              <a:miter lim="800000"/>
              <a:headEnd/>
              <a:tailEnd/>
            </a:ln>
          </p:spPr>
        </p:pic>
        <p:pic>
          <p:nvPicPr>
            <p:cNvPr id="15" name="Picture 32" descr="C:\Users\jvidalg\Desktop\PRESENTACIÓN DEL SIAHM\PRESENTACION_ASE_FNCG\data\repo\_proyectosn.png"/>
            <p:cNvPicPr>
              <a:picLocks noChangeAspect="1" noChangeArrowheads="1"/>
            </p:cNvPicPr>
            <p:nvPr/>
          </p:nvPicPr>
          <p:blipFill>
            <a:blip r:embed="rId10" cstate="print"/>
            <a:srcRect/>
            <a:stretch>
              <a:fillRect/>
            </a:stretch>
          </p:blipFill>
          <p:spPr bwMode="auto">
            <a:xfrm>
              <a:off x="4417884" y="4216911"/>
              <a:ext cx="1440000" cy="1426667"/>
            </a:xfrm>
            <a:prstGeom prst="rect">
              <a:avLst/>
            </a:prstGeom>
            <a:noFill/>
            <a:ln w="9525">
              <a:noFill/>
              <a:miter lim="800000"/>
              <a:headEnd/>
              <a:tailEnd/>
            </a:ln>
          </p:spPr>
        </p:pic>
        <p:pic>
          <p:nvPicPr>
            <p:cNvPr id="16" name="Picture 34" descr="C:\Users\jvidalg\Desktop\PRESENTACIÓN DEL SIAHM\PRESENTACION_ASE_FNCG\data\repo\entregarecepcionn.png"/>
            <p:cNvPicPr>
              <a:picLocks noChangeAspect="1" noChangeArrowheads="1"/>
            </p:cNvPicPr>
            <p:nvPr/>
          </p:nvPicPr>
          <p:blipFill>
            <a:blip r:embed="rId11" cstate="print"/>
            <a:srcRect/>
            <a:stretch>
              <a:fillRect/>
            </a:stretch>
          </p:blipFill>
          <p:spPr bwMode="auto">
            <a:xfrm>
              <a:off x="5251518" y="667302"/>
              <a:ext cx="1440000" cy="1426667"/>
            </a:xfrm>
            <a:prstGeom prst="rect">
              <a:avLst/>
            </a:prstGeom>
            <a:noFill/>
            <a:ln w="9525">
              <a:noFill/>
              <a:miter lim="800000"/>
              <a:headEnd/>
              <a:tailEnd/>
            </a:ln>
          </p:spPr>
        </p:pic>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par>
                          <p:cTn id="8" fill="hold">
                            <p:stCondLst>
                              <p:cond delay="1000"/>
                            </p:stCondLst>
                            <p:childTnLst>
                              <p:par>
                                <p:cTn id="9" presetID="2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ppt_x</p:attrName>
                                        </p:attrNameLst>
                                      </p:cBhvr>
                                      <p:tavLst>
                                        <p:tav tm="0">
                                          <p:val>
                                            <p:strVal val="#ppt_x-.2"/>
                                          </p:val>
                                        </p:tav>
                                        <p:tav tm="100000">
                                          <p:val>
                                            <p:strVal val="#ppt_x"/>
                                          </p:val>
                                        </p:tav>
                                      </p:tavLst>
                                    </p:anim>
                                    <p:anim calcmode="lin" valueType="num">
                                      <p:cBhvr>
                                        <p:cTn id="1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txBox="1">
            <a:spLocks noChangeArrowheads="1"/>
          </p:cNvSpPr>
          <p:nvPr/>
        </p:nvSpPr>
        <p:spPr bwMode="auto">
          <a:xfrm>
            <a:off x="928662" y="-24"/>
            <a:ext cx="7272807" cy="129614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2000" b="1" i="0" u="none" strike="noStrike" kern="1200" cap="none" spc="0" normalizeH="0" baseline="0" noProof="0" dirty="0" smtClean="0">
                <a:ln>
                  <a:noFill/>
                </a:ln>
                <a:solidFill>
                  <a:schemeClr val="tx1"/>
                </a:solidFill>
                <a:effectLst/>
                <a:uLnTx/>
                <a:uFillTx/>
                <a:latin typeface="Tahoma" pitchFamily="34" charset="0"/>
                <a:ea typeface="+mj-ea"/>
                <a:cs typeface="Tahoma" pitchFamily="34" charset="0"/>
              </a:rPr>
              <a:t>ACCIONES EN MATERIA DE ARMONIZACIÓN CONTABLE CORRESPONDIENTE A MUNICIPIOS</a:t>
            </a:r>
            <a:endParaRPr kumimoji="0" lang="es-MX" sz="2000" b="0" i="0" u="none" strike="noStrike" kern="1200" cap="none" spc="0" normalizeH="0" baseline="0" noProof="0" dirty="0">
              <a:ln>
                <a:noFill/>
              </a:ln>
              <a:solidFill>
                <a:schemeClr val="tx1"/>
              </a:solidFill>
              <a:effectLst/>
              <a:uLnTx/>
              <a:uFillTx/>
              <a:latin typeface="Tahoma" pitchFamily="34" charset="0"/>
              <a:ea typeface="+mj-ea"/>
              <a:cs typeface="Tahoma" pitchFamily="34" charset="0"/>
            </a:endParaRPr>
          </a:p>
        </p:txBody>
      </p:sp>
      <p:sp>
        <p:nvSpPr>
          <p:cNvPr id="5" name="Text Box 17"/>
          <p:cNvSpPr txBox="1">
            <a:spLocks noChangeArrowheads="1"/>
          </p:cNvSpPr>
          <p:nvPr/>
        </p:nvSpPr>
        <p:spPr bwMode="auto">
          <a:xfrm>
            <a:off x="1012828" y="2000240"/>
            <a:ext cx="7416824" cy="221457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ctr">
              <a:defRPr sz="3200">
                <a:solidFill>
                  <a:schemeClr val="tx1"/>
                </a:solidFill>
                <a:latin typeface="Arial" charset="0"/>
              </a:defRPr>
            </a:lvl1pPr>
            <a:lvl2pPr marL="457200" algn="ctr">
              <a:defRPr sz="2800">
                <a:solidFill>
                  <a:schemeClr val="tx1"/>
                </a:solidFill>
                <a:latin typeface="Arial" charset="0"/>
              </a:defRPr>
            </a:lvl2pPr>
            <a:lvl3pPr algn="ctr">
              <a:defRPr sz="2400">
                <a:solidFill>
                  <a:schemeClr val="tx1"/>
                </a:solidFill>
                <a:latin typeface="Arial" charset="0"/>
              </a:defRPr>
            </a:lvl3pPr>
            <a:lvl4pPr algn="ctr">
              <a:defRPr sz="2000">
                <a:solidFill>
                  <a:schemeClr val="tx1"/>
                </a:solidFill>
                <a:latin typeface="Arial" charset="0"/>
              </a:defRPr>
            </a:lvl4pPr>
            <a:lvl5pPr algn="ctr">
              <a:defRPr sz="2000">
                <a:solidFill>
                  <a:schemeClr val="tx1"/>
                </a:solidFill>
                <a:latin typeface="Arial" charset="0"/>
              </a:defRPr>
            </a:lvl5pPr>
            <a:lvl6pPr algn="ctr" eaLnBrk="0" hangingPunct="0">
              <a:defRPr sz="2000">
                <a:solidFill>
                  <a:schemeClr val="tx1"/>
                </a:solidFill>
                <a:latin typeface="Arial" charset="0"/>
              </a:defRPr>
            </a:lvl6pPr>
            <a:lvl7pPr algn="ctr" eaLnBrk="0" hangingPunct="0">
              <a:defRPr sz="2000">
                <a:solidFill>
                  <a:schemeClr val="tx1"/>
                </a:solidFill>
                <a:latin typeface="Arial" charset="0"/>
              </a:defRPr>
            </a:lvl7pPr>
            <a:lvl8pPr algn="ctr" eaLnBrk="0" hangingPunct="0">
              <a:defRPr sz="2000">
                <a:solidFill>
                  <a:schemeClr val="tx1"/>
                </a:solidFill>
                <a:latin typeface="Arial" charset="0"/>
              </a:defRPr>
            </a:lvl8pPr>
            <a:lvl9pPr algn="ctr" eaLnBrk="0" hangingPunct="0">
              <a:defRPr sz="2000">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 typeface="Arial" charset="0"/>
              <a:buChar char="•"/>
              <a:tabLst/>
              <a:defRPr/>
            </a:pPr>
            <a:r>
              <a:rPr kumimoji="0" lang="es-MX" sz="2000" b="1" i="0" u="none" strike="noStrike" kern="1200" cap="none" spc="0" normalizeH="0" baseline="0" noProof="0" dirty="0" smtClean="0">
                <a:ln>
                  <a:noFill/>
                </a:ln>
                <a:solidFill>
                  <a:schemeClr val="tx1"/>
                </a:solidFill>
                <a:effectLst/>
                <a:uLnTx/>
                <a:uFillTx/>
                <a:latin typeface="Tahoma" pitchFamily="34" charset="0"/>
                <a:ea typeface="+mj-ea"/>
                <a:cs typeface="Tahoma" pitchFamily="34" charset="0"/>
              </a:rPr>
              <a:t>Ejercicio 2010</a:t>
            </a:r>
          </a:p>
          <a:p>
            <a:pPr marL="342900" marR="0" lvl="0" indent="-342900" algn="ctr" defTabSz="914400" rtl="0" eaLnBrk="0" fontAlgn="base" latinLnBrk="0" hangingPunct="0">
              <a:lnSpc>
                <a:spcPct val="100000"/>
              </a:lnSpc>
              <a:spcBef>
                <a:spcPct val="0"/>
              </a:spcBef>
              <a:spcAft>
                <a:spcPct val="0"/>
              </a:spcAft>
              <a:buClrTx/>
              <a:buSzTx/>
              <a:buFont typeface="Arial" charset="0"/>
              <a:buChar char="•"/>
              <a:tabLst/>
              <a:defRPr/>
            </a:pPr>
            <a:endParaRPr kumimoji="0" lang="es-MX" sz="2000" b="1" i="0" u="none" strike="noStrike" kern="1200" cap="none" spc="0" normalizeH="0" baseline="0" noProof="0" dirty="0" smtClean="0">
              <a:ln>
                <a:noFill/>
              </a:ln>
              <a:solidFill>
                <a:schemeClr val="tx1"/>
              </a:solidFill>
              <a:effectLst/>
              <a:uLnTx/>
              <a:uFillTx/>
              <a:latin typeface="Tahoma" pitchFamily="34" charset="0"/>
              <a:ea typeface="+mj-ea"/>
              <a:cs typeface="Tahoma" pitchFamily="34" charset="0"/>
            </a:endParaRPr>
          </a:p>
          <a:p>
            <a:pPr marL="342900" marR="0" lvl="0" indent="-342900" algn="ctr" defTabSz="914400" rtl="0" eaLnBrk="0" fontAlgn="base" latinLnBrk="0" hangingPunct="0">
              <a:lnSpc>
                <a:spcPct val="100000"/>
              </a:lnSpc>
              <a:spcBef>
                <a:spcPct val="0"/>
              </a:spcBef>
              <a:spcAft>
                <a:spcPct val="0"/>
              </a:spcAft>
              <a:buClrTx/>
              <a:buSzTx/>
              <a:buFont typeface="Arial" charset="0"/>
              <a:buChar char="•"/>
              <a:tabLst/>
              <a:defRPr/>
            </a:pPr>
            <a:r>
              <a:rPr kumimoji="0" lang="es-MX" sz="2000" b="1" i="0" u="none" strike="noStrike" kern="1200" cap="none" spc="0" normalizeH="0" baseline="0" noProof="0" dirty="0" smtClean="0">
                <a:ln>
                  <a:noFill/>
                </a:ln>
                <a:solidFill>
                  <a:schemeClr val="tx1"/>
                </a:solidFill>
                <a:effectLst/>
                <a:uLnTx/>
                <a:uFillTx/>
                <a:latin typeface="Tahoma" pitchFamily="34" charset="0"/>
                <a:ea typeface="+mj-ea"/>
                <a:cs typeface="Tahoma"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defRPr/>
            </a:pPr>
            <a:r>
              <a:rPr kumimoji="0" lang="es-MX" sz="2000" b="0" i="0" u="none" strike="noStrike" kern="1200" cap="none" spc="0" normalizeH="0" baseline="0" noProof="0" dirty="0" smtClean="0">
                <a:ln>
                  <a:noFill/>
                </a:ln>
                <a:solidFill>
                  <a:schemeClr val="tx1"/>
                </a:solidFill>
                <a:effectLst/>
                <a:uLnTx/>
                <a:uFillTx/>
                <a:latin typeface="Tahoma" pitchFamily="34" charset="0"/>
                <a:ea typeface="+mj-ea"/>
                <a:cs typeface="Tahoma" pitchFamily="34" charset="0"/>
              </a:rPr>
              <a:t>Se adoptó y dieron a conocer a los municipios las Nomas y Lineamientos emitido por el CONAC.</a:t>
            </a:r>
          </a:p>
          <a:p>
            <a:pPr marL="342900" marR="0" lvl="0" indent="-342900" algn="ctr" defTabSz="914400" rtl="0" eaLnBrk="0" fontAlgn="base" latinLnBrk="0" hangingPunct="0">
              <a:lnSpc>
                <a:spcPct val="100000"/>
              </a:lnSpc>
              <a:spcBef>
                <a:spcPct val="0"/>
              </a:spcBef>
              <a:spcAft>
                <a:spcPct val="0"/>
              </a:spcAft>
              <a:buClrTx/>
              <a:buSzTx/>
              <a:buFont typeface="Arial" charset="0"/>
              <a:buChar char="•"/>
              <a:tabLst/>
              <a:defRPr/>
            </a:pPr>
            <a:r>
              <a:rPr kumimoji="0" lang="es-MX" sz="2000" b="1" i="0" u="none" strike="noStrike" kern="1200" cap="none" spc="0" normalizeH="0" baseline="0" noProof="0" dirty="0" smtClean="0">
                <a:ln>
                  <a:noFill/>
                </a:ln>
                <a:solidFill>
                  <a:schemeClr val="tx1"/>
                </a:solidFill>
                <a:effectLst/>
                <a:uLnTx/>
                <a:uFillTx/>
                <a:latin typeface="Tahoma" pitchFamily="34" charset="0"/>
                <a:ea typeface="+mj-ea"/>
                <a:cs typeface="Tahoma" pitchFamily="34" charset="0"/>
              </a:rPr>
              <a:t> </a:t>
            </a:r>
            <a:endParaRPr kumimoji="0" lang="es-MX" sz="2000" b="1" i="0" u="none" strike="noStrike" kern="1200" cap="none" spc="0" normalizeH="0" baseline="0" noProof="0" dirty="0">
              <a:ln>
                <a:noFill/>
              </a:ln>
              <a:solidFill>
                <a:schemeClr val="tx1"/>
              </a:solidFill>
              <a:effectLst/>
              <a:uLnTx/>
              <a:uFillTx/>
              <a:latin typeface="Tahoma" pitchFamily="34" charset="0"/>
              <a:ea typeface="+mj-ea"/>
              <a:cs typeface="Tahoma" pitchFamily="34" charset="0"/>
            </a:endParaRP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714348" y="1285860"/>
            <a:ext cx="7848872" cy="403244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algn="ctr">
              <a:defRPr sz="3200">
                <a:solidFill>
                  <a:schemeClr val="tx1"/>
                </a:solidFill>
                <a:latin typeface="Arial" charset="0"/>
              </a:defRPr>
            </a:lvl1pPr>
            <a:lvl2pPr marL="457200" algn="ctr">
              <a:defRPr sz="2800">
                <a:solidFill>
                  <a:schemeClr val="tx1"/>
                </a:solidFill>
                <a:latin typeface="Arial" charset="0"/>
              </a:defRPr>
            </a:lvl2pPr>
            <a:lvl3pPr algn="ctr">
              <a:defRPr sz="2400">
                <a:solidFill>
                  <a:schemeClr val="tx1"/>
                </a:solidFill>
                <a:latin typeface="Arial" charset="0"/>
              </a:defRPr>
            </a:lvl3pPr>
            <a:lvl4pPr algn="ctr">
              <a:defRPr sz="2000">
                <a:solidFill>
                  <a:schemeClr val="tx1"/>
                </a:solidFill>
                <a:latin typeface="Arial" charset="0"/>
              </a:defRPr>
            </a:lvl4pPr>
            <a:lvl5pPr algn="ctr">
              <a:defRPr sz="2000">
                <a:solidFill>
                  <a:schemeClr val="tx1"/>
                </a:solidFill>
                <a:latin typeface="Arial" charset="0"/>
              </a:defRPr>
            </a:lvl5pPr>
            <a:lvl6pPr algn="ctr" eaLnBrk="0" hangingPunct="0">
              <a:defRPr sz="2000">
                <a:solidFill>
                  <a:schemeClr val="tx1"/>
                </a:solidFill>
                <a:latin typeface="Arial" charset="0"/>
              </a:defRPr>
            </a:lvl6pPr>
            <a:lvl7pPr algn="ctr" eaLnBrk="0" hangingPunct="0">
              <a:defRPr sz="2000">
                <a:solidFill>
                  <a:schemeClr val="tx1"/>
                </a:solidFill>
                <a:latin typeface="Arial" charset="0"/>
              </a:defRPr>
            </a:lvl7pPr>
            <a:lvl8pPr algn="ctr" eaLnBrk="0" hangingPunct="0">
              <a:defRPr sz="2000">
                <a:solidFill>
                  <a:schemeClr val="tx1"/>
                </a:solidFill>
                <a:latin typeface="Arial" charset="0"/>
              </a:defRPr>
            </a:lvl8pPr>
            <a:lvl9pPr algn="ctr" eaLnBrk="0" hangingPunct="0">
              <a:defRPr sz="2000">
                <a:solidFill>
                  <a:schemeClr val="tx1"/>
                </a:solidFill>
                <a:latin typeface="Arial" charset="0"/>
              </a:defRPr>
            </a:lvl9pPr>
          </a:lstStyle>
          <a:p>
            <a:pPr marL="342900" marR="0" lvl="0" indent="-342900" algn="ctr" defTabSz="914400" rtl="0" eaLnBrk="0" fontAlgn="base" latinLnBrk="0" hangingPunct="0">
              <a:lnSpc>
                <a:spcPct val="100000"/>
              </a:lnSpc>
              <a:spcBef>
                <a:spcPct val="20000"/>
              </a:spcBef>
              <a:spcAft>
                <a:spcPct val="0"/>
              </a:spcAft>
              <a:buClrTx/>
              <a:buSzTx/>
              <a:buFont typeface="Arial" charset="0"/>
              <a:buChar char="•"/>
              <a:tabLst/>
              <a:defRPr/>
            </a:pPr>
            <a:r>
              <a:rPr kumimoji="0" lang="es-MX" sz="2000" b="0" i="0" u="none" strike="noStrike" kern="1200" cap="none" spc="0" normalizeH="0" baseline="0" noProof="0" smtClean="0">
                <a:ln>
                  <a:noFill/>
                </a:ln>
                <a:solidFill>
                  <a:schemeClr val="tx1"/>
                </a:solidFill>
                <a:effectLst/>
                <a:uLnTx/>
                <a:uFillTx/>
                <a:latin typeface="Tahoma" pitchFamily="34" charset="0"/>
                <a:ea typeface="+mn-ea"/>
                <a:cs typeface="Tahoma" pitchFamily="34" charset="0"/>
              </a:rPr>
              <a:t> </a:t>
            </a:r>
            <a:r>
              <a:rPr kumimoji="0" lang="es-MX" sz="2000" b="1" i="0" u="none" strike="noStrike" kern="1200" cap="none" spc="0" normalizeH="0" baseline="0" noProof="0" smtClean="0">
                <a:ln>
                  <a:noFill/>
                </a:ln>
                <a:solidFill>
                  <a:schemeClr val="tx1"/>
                </a:solidFill>
                <a:effectLst/>
                <a:uLnTx/>
                <a:uFillTx/>
                <a:latin typeface="Tahoma" pitchFamily="34" charset="0"/>
                <a:ea typeface="+mj-ea"/>
                <a:cs typeface="Tahoma" pitchFamily="34" charset="0"/>
              </a:rPr>
              <a:t>Ejercicio 2011.</a:t>
            </a:r>
          </a:p>
          <a:p>
            <a:pPr marL="342900" marR="0" lvl="0" indent="-342900" algn="ctr" defTabSz="914400" rtl="0" eaLnBrk="0" fontAlgn="base" latinLnBrk="0" hangingPunct="0">
              <a:lnSpc>
                <a:spcPct val="100000"/>
              </a:lnSpc>
              <a:spcBef>
                <a:spcPct val="0"/>
              </a:spcBef>
              <a:spcAft>
                <a:spcPct val="0"/>
              </a:spcAft>
              <a:buClrTx/>
              <a:buSzTx/>
              <a:buFont typeface="Arial" charset="0"/>
              <a:buChar char="•"/>
              <a:tabLst/>
              <a:defRPr/>
            </a:pPr>
            <a:r>
              <a:rPr kumimoji="0" lang="es-MX" sz="2000" b="1" i="0" u="none" strike="noStrike" kern="1200" cap="none" spc="0" normalizeH="0" baseline="0" noProof="0" smtClean="0">
                <a:ln>
                  <a:noFill/>
                </a:ln>
                <a:solidFill>
                  <a:schemeClr val="tx1"/>
                </a:solidFill>
                <a:effectLst/>
                <a:uLnTx/>
                <a:uFillTx/>
                <a:latin typeface="Tahoma" pitchFamily="34" charset="0"/>
                <a:ea typeface="+mj-ea"/>
                <a:cs typeface="Tahoma" pitchFamily="34" charset="0"/>
              </a:rPr>
              <a:t> </a:t>
            </a:r>
          </a:p>
          <a:p>
            <a:pPr marL="342900" marR="0" lvl="0" indent="-342900" algn="ctr" defTabSz="914400" rtl="0" eaLnBrk="0" fontAlgn="base" latinLnBrk="0" hangingPunct="0">
              <a:lnSpc>
                <a:spcPct val="100000"/>
              </a:lnSpc>
              <a:spcBef>
                <a:spcPct val="0"/>
              </a:spcBef>
              <a:spcAft>
                <a:spcPct val="0"/>
              </a:spcAft>
              <a:buClrTx/>
              <a:buSzTx/>
              <a:buFont typeface="Arial" charset="0"/>
              <a:buChar char="•"/>
              <a:tabLst/>
              <a:defRPr/>
            </a:pPr>
            <a:endParaRPr kumimoji="0" lang="es-MX" sz="2000" b="1" i="0" u="none" strike="noStrike" kern="1200" cap="none" spc="0" normalizeH="0" baseline="0" noProof="0" smtClean="0">
              <a:ln>
                <a:noFill/>
              </a:ln>
              <a:solidFill>
                <a:schemeClr val="tx1"/>
              </a:solidFill>
              <a:effectLst/>
              <a:uLnTx/>
              <a:uFillTx/>
              <a:latin typeface="Tahoma" pitchFamily="34" charset="0"/>
              <a:ea typeface="+mj-ea"/>
              <a:cs typeface="Tahoma"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charset="0"/>
              <a:buChar char="•"/>
              <a:tabLst/>
              <a:defRPr/>
            </a:pPr>
            <a:r>
              <a:rPr kumimoji="0" lang="es-MX" sz="2000" b="0" i="0" u="none" strike="noStrike" kern="1200" cap="none" spc="0" normalizeH="0" baseline="0" noProof="0" smtClean="0">
                <a:ln>
                  <a:noFill/>
                </a:ln>
                <a:solidFill>
                  <a:schemeClr val="tx1"/>
                </a:solidFill>
                <a:effectLst/>
                <a:uLnTx/>
                <a:uFillTx/>
                <a:latin typeface="Tahoma" pitchFamily="34" charset="0"/>
                <a:ea typeface="+mj-ea"/>
                <a:cs typeface="Tahoma" pitchFamily="34" charset="0"/>
              </a:rPr>
              <a:t>Se rediseñaron y adecuaron para armonizar el SIAHM, en cumplimiento con lo emitido por el CONAC, los siguientes documentos:</a:t>
            </a:r>
          </a:p>
          <a:p>
            <a:pPr marL="342900" marR="0" lvl="0" indent="-342900" algn="l" defTabSz="914400" rtl="0" eaLnBrk="0" fontAlgn="base" latinLnBrk="0" hangingPunct="0">
              <a:lnSpc>
                <a:spcPct val="100000"/>
              </a:lnSpc>
              <a:spcBef>
                <a:spcPct val="0"/>
              </a:spcBef>
              <a:spcAft>
                <a:spcPct val="0"/>
              </a:spcAft>
              <a:buClrTx/>
              <a:buSzTx/>
              <a:buFont typeface="Arial" charset="0"/>
              <a:buChar char="•"/>
              <a:tabLst/>
              <a:defRPr/>
            </a:pPr>
            <a:r>
              <a:rPr kumimoji="0" lang="es-MX" sz="2000" b="1" i="0" u="none" strike="noStrike" kern="1200" cap="none" spc="0" normalizeH="0" baseline="0" noProof="0" smtClean="0">
                <a:ln>
                  <a:noFill/>
                </a:ln>
                <a:solidFill>
                  <a:schemeClr val="tx1"/>
                </a:solidFill>
                <a:effectLst/>
                <a:uLnTx/>
                <a:uFillTx/>
                <a:latin typeface="Tahoma" pitchFamily="34" charset="0"/>
                <a:ea typeface="+mj-ea"/>
                <a:cs typeface="Tahoma" pitchFamily="34" charset="0"/>
              </a:rPr>
              <a:t> </a:t>
            </a:r>
            <a:endParaRPr kumimoji="0" lang="es-MX" sz="900" b="1" i="0" u="none" strike="noStrike" kern="1200" cap="none" spc="0" normalizeH="0" baseline="0" noProof="0" smtClean="0">
              <a:ln>
                <a:noFill/>
              </a:ln>
              <a:solidFill>
                <a:schemeClr val="tx1"/>
              </a:solidFill>
              <a:effectLst/>
              <a:uLnTx/>
              <a:uFillTx/>
              <a:latin typeface="Tahoma" pitchFamily="34" charset="0"/>
              <a:ea typeface="+mj-ea"/>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s-MX" sz="2000" b="0" i="0" u="none" strike="noStrike" kern="1200" cap="none" spc="0" normalizeH="0" baseline="0" noProof="0" smtClean="0">
                <a:ln>
                  <a:noFill/>
                </a:ln>
                <a:solidFill>
                  <a:schemeClr val="tx1"/>
                </a:solidFill>
                <a:effectLst/>
                <a:uLnTx/>
                <a:uFillTx/>
                <a:latin typeface="Tahoma" pitchFamily="34" charset="0"/>
                <a:ea typeface="+mj-ea"/>
                <a:cs typeface="Tahoma" pitchFamily="34" charset="0"/>
              </a:rPr>
              <a:t>Clasificador por Objeto del Gasto</a:t>
            </a:r>
          </a:p>
          <a:p>
            <a:pPr marL="342900" marR="0" lvl="0" indent="-34290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s-MX" sz="2000" b="0" i="0" u="none" strike="noStrike" kern="1200" cap="none" spc="0" normalizeH="0" baseline="0" noProof="0" smtClean="0">
                <a:ln>
                  <a:noFill/>
                </a:ln>
                <a:solidFill>
                  <a:schemeClr val="tx1"/>
                </a:solidFill>
                <a:effectLst/>
                <a:uLnTx/>
                <a:uFillTx/>
                <a:latin typeface="Tahoma" pitchFamily="34" charset="0"/>
                <a:ea typeface="+mj-ea"/>
                <a:cs typeface="Tahoma" pitchFamily="34" charset="0"/>
              </a:rPr>
              <a:t>Plan de Cuentas</a:t>
            </a:r>
          </a:p>
          <a:p>
            <a:pPr marL="342900" marR="0" lvl="0" indent="-34290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s-MX" sz="2000" b="0" i="0" u="none" strike="noStrike" kern="1200" cap="none" spc="0" normalizeH="0" baseline="0" noProof="0" smtClean="0">
                <a:ln>
                  <a:noFill/>
                </a:ln>
                <a:solidFill>
                  <a:schemeClr val="tx1"/>
                </a:solidFill>
                <a:effectLst/>
                <a:uLnTx/>
                <a:uFillTx/>
                <a:latin typeface="Tahoma" pitchFamily="34" charset="0"/>
                <a:ea typeface="+mj-ea"/>
                <a:cs typeface="Tahoma" pitchFamily="34" charset="0"/>
              </a:rPr>
              <a:t>Clasificador por Rubro de Ingresos </a:t>
            </a:r>
          </a:p>
          <a:p>
            <a:pPr marL="342900" marR="0" lvl="0" indent="-34290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s-MX" sz="2000" b="0" i="0" u="none" strike="noStrike" kern="1200" cap="none" spc="0" normalizeH="0" baseline="0" noProof="0" smtClean="0">
                <a:ln>
                  <a:noFill/>
                </a:ln>
                <a:solidFill>
                  <a:schemeClr val="tx1"/>
                </a:solidFill>
                <a:effectLst/>
                <a:uLnTx/>
                <a:uFillTx/>
                <a:latin typeface="Tahoma" pitchFamily="34" charset="0"/>
                <a:ea typeface="+mj-ea"/>
                <a:cs typeface="Tahoma" pitchFamily="34" charset="0"/>
              </a:rPr>
              <a:t>Catálogo de Artículos Patrimoniales</a:t>
            </a:r>
          </a:p>
          <a:p>
            <a:pPr marL="342900" marR="0" lvl="0" indent="-34290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s-MX" sz="2000" b="0" i="0" u="none" strike="noStrike" kern="1200" cap="none" spc="0" normalizeH="0" baseline="0" noProof="0" smtClean="0">
                <a:ln>
                  <a:noFill/>
                </a:ln>
                <a:solidFill>
                  <a:schemeClr val="tx1"/>
                </a:solidFill>
                <a:effectLst/>
                <a:uLnTx/>
                <a:uFillTx/>
                <a:latin typeface="Tahoma" pitchFamily="34" charset="0"/>
                <a:ea typeface="+mj-ea"/>
                <a:cs typeface="Tahoma" pitchFamily="34" charset="0"/>
              </a:rPr>
              <a:t>Clasificador Funcional del Gasto</a:t>
            </a:r>
          </a:p>
          <a:p>
            <a:pPr marL="342900" marR="0" lvl="0" indent="-34290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s-MX" sz="2000" b="0" i="0" u="none" strike="noStrike" kern="1200" cap="none" spc="0" normalizeH="0" baseline="0" noProof="0" smtClean="0">
                <a:ln>
                  <a:noFill/>
                </a:ln>
                <a:solidFill>
                  <a:schemeClr val="tx1"/>
                </a:solidFill>
                <a:effectLst/>
                <a:uLnTx/>
                <a:uFillTx/>
                <a:latin typeface="Tahoma" pitchFamily="34" charset="0"/>
                <a:ea typeface="+mj-ea"/>
                <a:cs typeface="Tahoma" pitchFamily="34" charset="0"/>
              </a:rPr>
              <a:t>Clave Presupuestal</a:t>
            </a:r>
          </a:p>
          <a:p>
            <a:pPr marL="342900" marR="0" lvl="0" indent="-34290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s-MX" sz="2000" b="0" i="0" u="none" strike="noStrike" kern="1200" cap="none" spc="0" normalizeH="0" baseline="0" noProof="0" smtClean="0">
                <a:ln>
                  <a:noFill/>
                </a:ln>
                <a:solidFill>
                  <a:schemeClr val="tx1"/>
                </a:solidFill>
                <a:effectLst/>
                <a:uLnTx/>
                <a:uFillTx/>
                <a:latin typeface="Tahoma" pitchFamily="34" charset="0"/>
                <a:ea typeface="+mj-ea"/>
                <a:cs typeface="Tahoma" pitchFamily="34" charset="0"/>
              </a:rPr>
              <a:t>Guía Contabilizadora</a:t>
            </a:r>
            <a:endParaRPr kumimoji="0" lang="es-MX" sz="2000" b="0" i="0" u="none" strike="noStrike" kern="1200" cap="none" spc="0" normalizeH="0" baseline="0" noProof="0" dirty="0">
              <a:ln>
                <a:noFill/>
              </a:ln>
              <a:solidFill>
                <a:schemeClr val="tx1"/>
              </a:solidFill>
              <a:effectLst/>
              <a:uLnTx/>
              <a:uFillTx/>
              <a:latin typeface="Tahoma" pitchFamily="34" charset="0"/>
              <a:ea typeface="+mj-ea"/>
              <a:cs typeface="Tahoma" pitchFamily="34" charset="0"/>
            </a:endParaRP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1538" y="571480"/>
            <a:ext cx="6858048" cy="3077766"/>
          </a:xfrm>
          <a:prstGeom prst="rect">
            <a:avLst/>
          </a:prstGeom>
        </p:spPr>
        <p:txBody>
          <a:bodyPr wrap="square">
            <a:spAutoFit/>
          </a:bodyPr>
          <a:lstStyle/>
          <a:p>
            <a:pPr algn="ctr"/>
            <a:r>
              <a:rPr lang="es-MX" sz="1600" b="1" dirty="0" smtClean="0">
                <a:latin typeface="Tahoma" pitchFamily="34" charset="0"/>
                <a:cs typeface="Tahoma" pitchFamily="34" charset="0"/>
              </a:rPr>
              <a:t> </a:t>
            </a:r>
            <a:r>
              <a:rPr lang="es-MX" sz="2000" b="1" dirty="0">
                <a:latin typeface="Tahoma" pitchFamily="34" charset="0"/>
                <a:cs typeface="Tahoma" pitchFamily="34" charset="0"/>
              </a:rPr>
              <a:t>Ejercicio 2012.</a:t>
            </a:r>
          </a:p>
          <a:p>
            <a:pPr algn="just"/>
            <a:r>
              <a:rPr lang="es-MX" b="1" dirty="0">
                <a:latin typeface="Tahoma" pitchFamily="34" charset="0"/>
                <a:cs typeface="Tahoma" pitchFamily="34" charset="0"/>
              </a:rPr>
              <a:t> </a:t>
            </a:r>
            <a:endParaRPr lang="es-MX" b="1" dirty="0" smtClean="0">
              <a:latin typeface="Tahoma" pitchFamily="34" charset="0"/>
              <a:cs typeface="Tahoma" pitchFamily="34" charset="0"/>
            </a:endParaRPr>
          </a:p>
          <a:p>
            <a:pPr algn="just"/>
            <a:endParaRPr lang="es-MX" b="1" dirty="0" smtClean="0">
              <a:latin typeface="Tahoma" pitchFamily="34" charset="0"/>
              <a:cs typeface="Tahoma" pitchFamily="34" charset="0"/>
            </a:endParaRPr>
          </a:p>
          <a:p>
            <a:pPr algn="just"/>
            <a:endParaRPr lang="es-MX" b="1" dirty="0">
              <a:latin typeface="Tahoma" pitchFamily="34" charset="0"/>
              <a:cs typeface="Tahoma" pitchFamily="34" charset="0"/>
            </a:endParaRPr>
          </a:p>
          <a:p>
            <a:pPr marL="342900" indent="-342900" algn="just">
              <a:buFont typeface="Arial" pitchFamily="34" charset="0"/>
              <a:buChar char="•"/>
            </a:pPr>
            <a:r>
              <a:rPr lang="es-MX" sz="2000" dirty="0">
                <a:latin typeface="Tahoma" pitchFamily="34" charset="0"/>
                <a:cs typeface="Tahoma" pitchFamily="34" charset="0"/>
              </a:rPr>
              <a:t>Estructura de la base de datos para delimitar los registros de los momentos contables del Ingreso y el Egreso.</a:t>
            </a:r>
          </a:p>
          <a:p>
            <a:pPr algn="just"/>
            <a:r>
              <a:rPr lang="es-MX" sz="2000" dirty="0">
                <a:latin typeface="Tahoma" pitchFamily="34" charset="0"/>
                <a:cs typeface="Tahoma" pitchFamily="34" charset="0"/>
              </a:rPr>
              <a:t> </a:t>
            </a:r>
            <a:endParaRPr lang="es-MX" sz="2000" dirty="0" smtClean="0">
              <a:latin typeface="Tahoma" pitchFamily="34" charset="0"/>
              <a:cs typeface="Tahoma" pitchFamily="34" charset="0"/>
            </a:endParaRPr>
          </a:p>
          <a:p>
            <a:pPr algn="just"/>
            <a:endParaRPr lang="es-MX" sz="2000" dirty="0">
              <a:latin typeface="Tahoma" pitchFamily="34" charset="0"/>
              <a:cs typeface="Tahoma" pitchFamily="34" charset="0"/>
            </a:endParaRPr>
          </a:p>
          <a:p>
            <a:pPr marL="342900" indent="-342900" algn="just">
              <a:buFont typeface="Arial" pitchFamily="34" charset="0"/>
              <a:buChar char="•"/>
            </a:pPr>
            <a:r>
              <a:rPr lang="es-MX" sz="2000" dirty="0">
                <a:latin typeface="Tahoma" pitchFamily="34" charset="0"/>
                <a:cs typeface="Tahoma" pitchFamily="34" charset="0"/>
              </a:rPr>
              <a:t>Automatización del SIAHM.</a:t>
            </a:r>
            <a:r>
              <a:rPr lang="es-MX" dirty="0">
                <a:latin typeface="Tahoma" pitchFamily="34" charset="0"/>
                <a:cs typeface="Tahoma" pitchFamily="34" charset="0"/>
              </a:rPr>
              <a:t> </a:t>
            </a: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194347" y="500042"/>
            <a:ext cx="4033837" cy="461665"/>
          </a:xfrm>
          <a:prstGeom prst="rect">
            <a:avLst/>
          </a:prstGeom>
          <a:noFill/>
          <a:ln w="9525">
            <a:noFill/>
            <a:miter lim="800000"/>
            <a:headEnd/>
            <a:tailEnd/>
          </a:ln>
        </p:spPr>
        <p:txBody>
          <a:bodyPr>
            <a:spAutoFit/>
          </a:bodyPr>
          <a:lstStyle/>
          <a:p>
            <a:pPr algn="ctr">
              <a:spcBef>
                <a:spcPct val="50000"/>
              </a:spcBef>
              <a:defRPr/>
            </a:pPr>
            <a:r>
              <a:rPr lang="es-ES" sz="2400" b="1" dirty="0" smtClean="0">
                <a:latin typeface="Tahoma" pitchFamily="34" charset="0"/>
              </a:rPr>
              <a:t>Evolución</a:t>
            </a:r>
            <a:endParaRPr lang="es-ES" sz="2400" b="1" dirty="0">
              <a:latin typeface="Tahoma" pitchFamily="34" charset="0"/>
            </a:endParaRPr>
          </a:p>
        </p:txBody>
      </p:sp>
      <p:sp>
        <p:nvSpPr>
          <p:cNvPr id="5" name="Text Box 3"/>
          <p:cNvSpPr txBox="1">
            <a:spLocks noChangeArrowheads="1"/>
          </p:cNvSpPr>
          <p:nvPr/>
        </p:nvSpPr>
        <p:spPr bwMode="auto">
          <a:xfrm>
            <a:off x="3095774" y="2700352"/>
            <a:ext cx="4500562" cy="461665"/>
          </a:xfrm>
          <a:prstGeom prst="rect">
            <a:avLst/>
          </a:prstGeom>
          <a:noFill/>
          <a:ln w="9525">
            <a:noFill/>
            <a:miter lim="800000"/>
            <a:headEnd/>
            <a:tailEnd/>
          </a:ln>
        </p:spPr>
        <p:txBody>
          <a:bodyPr>
            <a:spAutoFit/>
          </a:bodyPr>
          <a:lstStyle/>
          <a:p>
            <a:pPr>
              <a:spcBef>
                <a:spcPct val="50000"/>
              </a:spcBef>
              <a:defRPr/>
            </a:pPr>
            <a:r>
              <a:rPr lang="es-ES" sz="2400" b="1" dirty="0" smtClean="0">
                <a:latin typeface="Tahoma" pitchFamily="34" charset="0"/>
              </a:rPr>
              <a:t>Beneficios Reales</a:t>
            </a:r>
            <a:endParaRPr lang="es-ES" sz="2400" b="1" dirty="0">
              <a:latin typeface="Tahoma" pitchFamily="34" charset="0"/>
            </a:endParaRPr>
          </a:p>
        </p:txBody>
      </p:sp>
      <p:sp>
        <p:nvSpPr>
          <p:cNvPr id="6" name="Text Box 3"/>
          <p:cNvSpPr txBox="1">
            <a:spLocks noChangeArrowheads="1"/>
          </p:cNvSpPr>
          <p:nvPr/>
        </p:nvSpPr>
        <p:spPr bwMode="auto">
          <a:xfrm>
            <a:off x="827585" y="1136689"/>
            <a:ext cx="7416824" cy="1323439"/>
          </a:xfrm>
          <a:prstGeom prst="rect">
            <a:avLst/>
          </a:prstGeom>
          <a:noFill/>
          <a:ln w="9525">
            <a:noFill/>
            <a:miter lim="800000"/>
            <a:headEnd/>
            <a:tailEnd/>
          </a:ln>
        </p:spPr>
        <p:txBody>
          <a:bodyPr wrap="square">
            <a:spAutoFit/>
          </a:bodyPr>
          <a:lstStyle/>
          <a:p>
            <a:pPr algn="just">
              <a:spcBef>
                <a:spcPct val="50000"/>
              </a:spcBef>
              <a:defRPr/>
            </a:pPr>
            <a:r>
              <a:rPr lang="es-ES" sz="2000" dirty="0">
                <a:latin typeface="Tahoma" pitchFamily="34" charset="0"/>
              </a:rPr>
              <a:t>Se pasó de los registros del compromiso y ejercido, a registrar cada una de las fases  de la ejecución de los recursos autorizados presupuestalmente, incrementándose las fases del devengado y el pagado.</a:t>
            </a:r>
          </a:p>
        </p:txBody>
      </p:sp>
      <p:sp>
        <p:nvSpPr>
          <p:cNvPr id="7" name="Text Box 3"/>
          <p:cNvSpPr txBox="1">
            <a:spLocks noChangeArrowheads="1"/>
          </p:cNvSpPr>
          <p:nvPr/>
        </p:nvSpPr>
        <p:spPr bwMode="auto">
          <a:xfrm>
            <a:off x="1115616" y="3348424"/>
            <a:ext cx="7428359" cy="1938992"/>
          </a:xfrm>
          <a:prstGeom prst="rect">
            <a:avLst/>
          </a:prstGeom>
          <a:noFill/>
          <a:ln w="9525">
            <a:noFill/>
            <a:miter lim="800000"/>
            <a:headEnd/>
            <a:tailEnd/>
          </a:ln>
        </p:spPr>
        <p:txBody>
          <a:bodyPr wrap="square">
            <a:spAutoFit/>
          </a:bodyPr>
          <a:lstStyle/>
          <a:p>
            <a:pPr algn="just">
              <a:spcBef>
                <a:spcPct val="50000"/>
              </a:spcBef>
              <a:buFont typeface="Wingdings" pitchFamily="2" charset="2"/>
              <a:buChar char="Ø"/>
              <a:defRPr/>
            </a:pPr>
            <a:r>
              <a:rPr lang="es-ES" sz="2000" b="1" dirty="0">
                <a:latin typeface="Tahoma" pitchFamily="34" charset="0"/>
              </a:rPr>
              <a:t>   </a:t>
            </a:r>
            <a:r>
              <a:rPr lang="es-ES" sz="2000" dirty="0">
                <a:latin typeface="Tahoma" pitchFamily="34" charset="0"/>
              </a:rPr>
              <a:t>Mayor control presupuestal.</a:t>
            </a:r>
          </a:p>
          <a:p>
            <a:pPr algn="just">
              <a:spcBef>
                <a:spcPct val="50000"/>
              </a:spcBef>
              <a:buFont typeface="Wingdings" pitchFamily="2" charset="2"/>
              <a:buChar char="Ø"/>
              <a:defRPr/>
            </a:pPr>
            <a:endParaRPr lang="es-ES" sz="2000" dirty="0">
              <a:latin typeface="Tahoma" pitchFamily="34" charset="0"/>
            </a:endParaRPr>
          </a:p>
          <a:p>
            <a:pPr algn="just">
              <a:spcBef>
                <a:spcPts val="0"/>
              </a:spcBef>
              <a:buFont typeface="Wingdings" pitchFamily="2" charset="2"/>
              <a:buChar char="Ø"/>
              <a:defRPr/>
            </a:pPr>
            <a:r>
              <a:rPr lang="es-ES" sz="2000" dirty="0">
                <a:latin typeface="Tahoma" pitchFamily="34" charset="0"/>
              </a:rPr>
              <a:t>   Permite tomar decisiones oportunas sobre la</a:t>
            </a:r>
          </a:p>
          <a:p>
            <a:pPr algn="just">
              <a:spcBef>
                <a:spcPts val="0"/>
              </a:spcBef>
              <a:defRPr/>
            </a:pPr>
            <a:r>
              <a:rPr lang="es-ES" sz="2000" dirty="0">
                <a:latin typeface="Tahoma" pitchFamily="34" charset="0"/>
              </a:rPr>
              <a:t>     ejecución y reasignación de los recursos.</a:t>
            </a:r>
          </a:p>
          <a:p>
            <a:pPr algn="just">
              <a:spcBef>
                <a:spcPct val="50000"/>
              </a:spcBef>
              <a:defRPr/>
            </a:pPr>
            <a:endParaRPr lang="es-ES" sz="2000" b="1" dirty="0">
              <a:latin typeface="Tahoma" pitchFamily="34" charset="0"/>
            </a:endParaRP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85800" y="2607047"/>
            <a:ext cx="7772400" cy="147002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4400" b="1" i="0" u="none" strike="noStrike" kern="1200" cap="none" spc="0" normalizeH="0" baseline="0" noProof="0" smtClean="0">
                <a:ln>
                  <a:noFill/>
                </a:ln>
                <a:solidFill>
                  <a:schemeClr val="tx1"/>
                </a:solidFill>
                <a:effectLst/>
                <a:uLnTx/>
                <a:uFillTx/>
                <a:latin typeface="Tahoma" pitchFamily="34" charset="0"/>
                <a:ea typeface="+mj-ea"/>
                <a:cs typeface="Tahoma" pitchFamily="34" charset="0"/>
              </a:rPr>
              <a:t>Automatización y Armonización del SIAHM </a:t>
            </a:r>
            <a:endParaRPr kumimoji="0" lang="es-MX"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wipe dir="r"/>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4774</TotalTime>
  <Words>1311</Words>
  <Application>Microsoft Office PowerPoint</Application>
  <PresentationFormat>Presentación en pantalla (4:3)</PresentationFormat>
  <Paragraphs>111</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vector>
  </TitlesOfParts>
  <Company>SECRETARIA DE HACIENDA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jviart</dc:creator>
  <cp:lastModifiedBy>PRACTICA</cp:lastModifiedBy>
  <cp:revision>486</cp:revision>
  <cp:lastPrinted>2013-06-14T13:42:18Z</cp:lastPrinted>
  <dcterms:created xsi:type="dcterms:W3CDTF">2010-09-20T19:30:30Z</dcterms:created>
  <dcterms:modified xsi:type="dcterms:W3CDTF">2013-06-14T17:03:22Z</dcterms:modified>
</cp:coreProperties>
</file>