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5" r:id="rId4"/>
    <p:sldId id="268" r:id="rId5"/>
    <p:sldId id="266" r:id="rId6"/>
    <p:sldId id="267" r:id="rId7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43" autoAdjust="0"/>
  </p:normalViewPr>
  <p:slideViewPr>
    <p:cSldViewPr>
      <p:cViewPr varScale="1">
        <p:scale>
          <a:sx n="97" d="100"/>
          <a:sy n="97" d="100"/>
        </p:scale>
        <p:origin x="-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B14F026-7C98-4A48-AA89-A87D529FDB44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F071D41-D9A5-4D5C-ABAD-8D4306C4B2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51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71D41-D9A5-4D5C-ABAD-8D4306C4B292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11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71D41-D9A5-4D5C-ABAD-8D4306C4B292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59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8" y="840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5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7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960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33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7583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70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7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8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76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14/06/2013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16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" y="0"/>
            <a:ext cx="9144000" cy="689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6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PresentacionSIAHE_AC2013_pantallas%20ND%20(2).pp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85384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107504" y="6453336"/>
            <a:ext cx="372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</a:rPr>
              <a:t>Tuxtla Gutiérrez, Chiapas; a 14 de Junio de 2013.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131840" y="3020759"/>
            <a:ext cx="5741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dirty="0"/>
              <a:t>Avances en el </a:t>
            </a:r>
            <a:r>
              <a:rPr lang="es-MX" sz="3600" dirty="0" smtClean="0"/>
              <a:t>Desarrollo </a:t>
            </a:r>
            <a:r>
              <a:rPr lang="es-MX" sz="3600" dirty="0"/>
              <a:t>del </a:t>
            </a:r>
            <a:r>
              <a:rPr lang="es-MX" sz="3600" dirty="0" smtClean="0"/>
              <a:t>Sistema </a:t>
            </a:r>
            <a:r>
              <a:rPr lang="es-MX" sz="3600" dirty="0"/>
              <a:t>en </a:t>
            </a:r>
            <a:r>
              <a:rPr lang="es-MX" sz="3600" dirty="0" smtClean="0"/>
              <a:t>Línea </a:t>
            </a:r>
            <a:r>
              <a:rPr lang="es-MX" sz="3600" dirty="0"/>
              <a:t>2013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507493" y="2020778"/>
            <a:ext cx="4365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tx2"/>
                </a:solidFill>
              </a:rPr>
              <a:t>Unidad de Informática</a:t>
            </a:r>
            <a:endParaRPr lang="es-MX" sz="2400" b="1" dirty="0">
              <a:solidFill>
                <a:schemeClr val="tx2"/>
              </a:solidFill>
            </a:endParaRP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65408"/>
            <a:ext cx="1244352" cy="324326"/>
          </a:xfrm>
          <a:prstGeom prst="rect">
            <a:avLst/>
          </a:prstGeom>
        </p:spPr>
      </p:pic>
      <p:sp>
        <p:nvSpPr>
          <p:cNvPr id="18" name="17 CuadroTexto"/>
          <p:cNvSpPr txBox="1"/>
          <p:nvPr/>
        </p:nvSpPr>
        <p:spPr>
          <a:xfrm>
            <a:off x="3762050" y="942850"/>
            <a:ext cx="511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spc="-150" dirty="0" smtClean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  <a:endParaRPr lang="es-MX" sz="4400" spc="-150" dirty="0">
              <a:solidFill>
                <a:srgbClr val="007635"/>
              </a:solidFill>
              <a:latin typeface="HelveticaNeueLT Std M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844824"/>
            <a:ext cx="79208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/>
              <a:t>Desarrollado </a:t>
            </a:r>
            <a:r>
              <a:rPr lang="es-MX" sz="2000" dirty="0" smtClean="0"/>
              <a:t>con un </a:t>
            </a:r>
            <a:r>
              <a:rPr lang="es-MX" sz="2000" dirty="0"/>
              <a:t>equipo de ingenieros pertenecientes a la Secretaría de Hacienda, el Sistema </a:t>
            </a:r>
            <a:r>
              <a:rPr lang="es-MX" sz="2000" dirty="0" smtClean="0"/>
              <a:t>en Línea, fue </a:t>
            </a:r>
            <a:r>
              <a:rPr lang="es-MX" sz="2000" dirty="0"/>
              <a:t>diseñado desde su origen para cumplir con la Ley General de Contabilidad Gubernamental</a:t>
            </a:r>
            <a:r>
              <a:rPr lang="es-MX" sz="2000" dirty="0" smtClean="0"/>
              <a:t>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/>
          </a:p>
          <a:p>
            <a:pPr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/>
              <a:t>El </a:t>
            </a:r>
            <a:r>
              <a:rPr lang="es-MX" sz="2000" dirty="0" smtClean="0"/>
              <a:t>sistema en línea </a:t>
            </a:r>
            <a:r>
              <a:rPr lang="es-MX" sz="2000" dirty="0"/>
              <a:t>cumple con la siguiente funcionalidad normada por el Consejo Nacional de Armonización Contable (CONAC</a:t>
            </a:r>
            <a:r>
              <a:rPr lang="es-MX" sz="2000" dirty="0" smtClean="0"/>
              <a:t>):</a:t>
            </a:r>
            <a:endParaRPr lang="es-MX" sz="2000" dirty="0"/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/>
              <a:t>Registro de Presupuesto de Egresos y Ley de Ingresos.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/>
              <a:t>Ejecución </a:t>
            </a:r>
            <a:r>
              <a:rPr lang="es-MX" sz="2000"/>
              <a:t>del </a:t>
            </a:r>
            <a:r>
              <a:rPr lang="es-MX" sz="2000" smtClean="0"/>
              <a:t>Gasto.</a:t>
            </a:r>
            <a:endParaRPr lang="es-MX" sz="2000" dirty="0"/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/>
              <a:t>Contabilidad.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Explotación </a:t>
            </a:r>
            <a:r>
              <a:rPr lang="es-MX" sz="2000" dirty="0"/>
              <a:t>de </a:t>
            </a:r>
            <a:r>
              <a:rPr lang="es-MX" sz="2000" dirty="0" smtClean="0"/>
              <a:t>información.</a:t>
            </a:r>
            <a:endParaRPr lang="es-MX" sz="2000" dirty="0"/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 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55576" y="61371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spc="-150" dirty="0" smtClean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</a:p>
          <a:p>
            <a:r>
              <a:rPr lang="es-MX" sz="2000" spc="300" dirty="0" smtClean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Introducción</a:t>
            </a:r>
            <a:endParaRPr lang="es-MX" sz="2000" spc="300" dirty="0">
              <a:solidFill>
                <a:schemeClr val="accent1">
                  <a:lumMod val="50000"/>
                </a:schemeClr>
              </a:solidFill>
              <a:latin typeface="HelveticaNeueLT Std M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8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51 Rectángulo"/>
          <p:cNvSpPr/>
          <p:nvPr/>
        </p:nvSpPr>
        <p:spPr>
          <a:xfrm>
            <a:off x="755576" y="1772816"/>
            <a:ext cx="784887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La generación del presupuesto aprobado.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Anteproyecto de egresos del 2013.</a:t>
            </a:r>
          </a:p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El presupuesto modificado.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Presupuesto basado en resultados. 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Adecuaciones presupuestarias.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Ministraciones diarias y mensuales.</a:t>
            </a:r>
          </a:p>
          <a:p>
            <a:pPr marL="742950" lvl="1" indent="-285750" algn="just">
              <a:lnSpc>
                <a:spcPct val="150000"/>
              </a:lnSpc>
              <a:buClr>
                <a:srgbClr val="007635"/>
              </a:buClr>
              <a:buFont typeface="Wingdings" pitchFamily="2" charset="2"/>
              <a:buChar char="ü"/>
            </a:pPr>
            <a:r>
              <a:rPr lang="es-MX" sz="2000" dirty="0" smtClean="0"/>
              <a:t>Cancelaciones de ministración.</a:t>
            </a:r>
          </a:p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Los momentos contables de los egresos  comprometido y devengado.</a:t>
            </a:r>
          </a:p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Generación de estados presupuestarios y financieros.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791579" y="6167045"/>
            <a:ext cx="7920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Nota: Cada uno de los momentos contables genera la información presupuestaria y contable.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755576" y="61371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</a:p>
          <a:p>
            <a:r>
              <a:rPr lang="es-MX" sz="2000" spc="300" dirty="0" smtClean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Situación actual del sistema</a:t>
            </a:r>
            <a:endParaRPr lang="es-MX" sz="2000" spc="300" dirty="0">
              <a:solidFill>
                <a:schemeClr val="accent1">
                  <a:lumMod val="50000"/>
                </a:schemeClr>
              </a:solidFill>
              <a:latin typeface="HelveticaNeueLT Std Med" pitchFamily="34" charset="0"/>
            </a:endParaRPr>
          </a:p>
        </p:txBody>
      </p:sp>
      <p:pic>
        <p:nvPicPr>
          <p:cNvPr id="3" name="2 Imagen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625" y="2204864"/>
            <a:ext cx="745198" cy="74519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960823" y="2392797"/>
            <a:ext cx="1396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Ver pantallas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928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015" y="4437113"/>
            <a:ext cx="5072210" cy="237154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827584" y="1803588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Anteproyecto de Presupuesto de Egresos.</a:t>
            </a:r>
          </a:p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Informe de Avance de Gestión.</a:t>
            </a:r>
          </a:p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Cuenta Pública Estatal.</a:t>
            </a:r>
          </a:p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Informe de Gobierno.</a:t>
            </a:r>
          </a:p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Información solicitada por diversas auditorías.</a:t>
            </a:r>
          </a:p>
          <a:p>
            <a:pPr marL="285750" lvl="0" indent="-285750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Informes financieros y presupuestarios de carácter ejecutivo.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755576" y="61371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</a:p>
          <a:p>
            <a:r>
              <a:rPr lang="es-MX" sz="2000" spc="300" dirty="0" smtClean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Coadyuva en la elaboración de…</a:t>
            </a:r>
            <a:endParaRPr lang="es-MX" sz="2000" spc="300" dirty="0">
              <a:solidFill>
                <a:schemeClr val="accent1">
                  <a:lumMod val="50000"/>
                </a:schemeClr>
              </a:solidFill>
              <a:latin typeface="HelveticaNeueLT Std M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64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55576" y="61371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</a:p>
          <a:p>
            <a:r>
              <a:rPr lang="es-MX" sz="2000" spc="300" dirty="0" smtClean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Retos</a:t>
            </a:r>
            <a:endParaRPr lang="es-MX" sz="2000" spc="300" dirty="0">
              <a:solidFill>
                <a:schemeClr val="accent1">
                  <a:lumMod val="50000"/>
                </a:schemeClr>
              </a:solidFill>
              <a:latin typeface="HelveticaNeueLT Std Med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27584" y="1884888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Cumplir en tiempo y forma con la obligatoriedad de la Ley General de Contabilidad Gubernamental.</a:t>
            </a:r>
          </a:p>
          <a:p>
            <a:pPr marL="285750" lvl="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Permear la nueva cultura de trabajo en el ámbito de los entes públicos estatales.</a:t>
            </a:r>
          </a:p>
          <a:p>
            <a:pPr marL="285750" indent="-285750" algn="just">
              <a:lnSpc>
                <a:spcPct val="150000"/>
              </a:lnSpc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s-MX" sz="2000" dirty="0" smtClean="0"/>
              <a:t>Consolidar procedimientos sistémicos con la normatividad y la operatividad vigentes.</a:t>
            </a:r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  <a:p>
            <a:pPr marL="285750" lvl="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581128"/>
            <a:ext cx="1944216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8134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305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786622" y="1066862"/>
            <a:ext cx="55707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Gracias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por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su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atención</a:t>
            </a:r>
          </a:p>
        </p:txBody>
      </p:sp>
    </p:spTree>
    <p:extLst>
      <p:ext uri="{BB962C8B-B14F-4D97-AF65-F5344CB8AC3E}">
        <p14:creationId xmlns:p14="http://schemas.microsoft.com/office/powerpoint/2010/main" val="14875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8860</TotalTime>
  <Words>274</Words>
  <Application>Microsoft Office PowerPoint</Application>
  <PresentationFormat>Presentación en pantalla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SFP-ET-27</dc:creator>
  <cp:lastModifiedBy>David Martinez Salcedo</cp:lastModifiedBy>
  <cp:revision>55</cp:revision>
  <dcterms:created xsi:type="dcterms:W3CDTF">2013-06-05T17:46:54Z</dcterms:created>
  <dcterms:modified xsi:type="dcterms:W3CDTF">2013-06-14T15:49:03Z</dcterms:modified>
</cp:coreProperties>
</file>