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61" r:id="rId2"/>
    <p:sldId id="363" r:id="rId3"/>
    <p:sldId id="462" r:id="rId4"/>
    <p:sldId id="463" r:id="rId5"/>
    <p:sldId id="484" r:id="rId6"/>
    <p:sldId id="464" r:id="rId7"/>
    <p:sldId id="465" r:id="rId8"/>
    <p:sldId id="466" r:id="rId9"/>
    <p:sldId id="467" r:id="rId10"/>
    <p:sldId id="485" r:id="rId11"/>
    <p:sldId id="486" r:id="rId12"/>
    <p:sldId id="487" r:id="rId13"/>
    <p:sldId id="488" r:id="rId14"/>
    <p:sldId id="489" r:id="rId15"/>
    <p:sldId id="490" r:id="rId16"/>
    <p:sldId id="483" r:id="rId17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jvidalg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6600"/>
    <a:srgbClr val="F6224F"/>
    <a:srgbClr val="99FF99"/>
    <a:srgbClr val="EAF18D"/>
    <a:srgbClr val="E8E896"/>
    <a:srgbClr val="CC3300"/>
    <a:srgbClr val="F9C6B1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494" autoAdjust="0"/>
  </p:normalViewPr>
  <p:slideViewPr>
    <p:cSldViewPr>
      <p:cViewPr varScale="1">
        <p:scale>
          <a:sx n="66" d="100"/>
          <a:sy n="66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27/11/2014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7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27/11/2014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6591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7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505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27/11/2014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Std-HvCn" pitchFamily="34" charset="0"/>
              </a:rPr>
              <a:t>2014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Std-HvCn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03048" y="994857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2ª </a:t>
            </a:r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Noviembre 14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2014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47959"/>
              </p:ext>
            </p:extLst>
          </p:nvPr>
        </p:nvGraphicFramePr>
        <p:xfrm>
          <a:off x="395536" y="1340768"/>
          <a:ext cx="8280920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368152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Sustento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Iniciativas</a:t>
                      </a:r>
                      <a:r>
                        <a:rPr lang="en-US" b="1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</a:t>
                      </a:r>
                      <a:r>
                        <a:rPr lang="es-MX" b="1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Proyectos</a:t>
                      </a:r>
                      <a:endParaRPr lang="es-MX" b="1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Iniciativa</a:t>
                      </a:r>
                      <a:r>
                        <a:rPr lang="en-US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Ingresos</a:t>
                      </a:r>
                      <a:endParaRPr lang="es-MX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63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Adicional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la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Iniciativa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61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Proyecto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63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Adicional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al Proyecto de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61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Ley de </a:t>
                      </a:r>
                      <a:r>
                        <a:rPr lang="es-MX" sz="1800" b="1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Ingresos</a:t>
                      </a:r>
                      <a:r>
                        <a:rPr lang="en-US" sz="1800" b="1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</a:t>
                      </a:r>
                      <a:r>
                        <a:rPr lang="es-MX" sz="1800" b="1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sz="1800" b="1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b="1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endParaRPr lang="es-MX" sz="1800" b="1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Ciudadano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62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Ley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65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65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Dictámenes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Actas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Acuerdos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65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Calendario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66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Calendario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66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8171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23416"/>
              </p:ext>
            </p:extLst>
          </p:nvPr>
        </p:nvGraphicFramePr>
        <p:xfrm>
          <a:off x="395536" y="1601480"/>
          <a:ext cx="8280920" cy="405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512168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Sustento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Ejercicio</a:t>
                      </a:r>
                      <a:r>
                        <a:rPr lang="en-US" b="1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b="1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Presupuestario</a:t>
                      </a:r>
                      <a:endParaRPr lang="es-MX" b="1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Ayudas</a:t>
                      </a:r>
                      <a:r>
                        <a:rPr lang="en-US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Subsidios</a:t>
                      </a:r>
                      <a:endParaRPr lang="es-MX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67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Programas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con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Recursos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Federales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Cuentas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Bancarias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Productivas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Federales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Anual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63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Fondo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Aportación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Infraestructura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Social Municipal 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LCF.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33 y </a:t>
                      </a:r>
                      <a:r>
                        <a:rPr lang="es-MX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Linea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(CONAC)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58048">
                <a:tc>
                  <a:txBody>
                    <a:bodyPr/>
                    <a:lstStyle/>
                    <a:p>
                      <a:r>
                        <a:rPr lang="es-MX" sz="1800" b="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Fondo</a:t>
                      </a:r>
                      <a:r>
                        <a:rPr lang="es-MX" sz="1800" b="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b="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Aportación</a:t>
                      </a:r>
                      <a:r>
                        <a:rPr lang="en-US" sz="1800" b="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b="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Fortalecimiento</a:t>
                      </a:r>
                      <a:r>
                        <a:rPr lang="en-US" sz="1800" b="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Municipal</a:t>
                      </a:r>
                      <a:endParaRPr lang="es-MX" sz="1800" b="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76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Obligaciones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con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Fondos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Federales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78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Evaluación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Recursos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Federales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79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Ejercicio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Destino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Gasto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Federalizado</a:t>
                      </a:r>
                      <a:endParaRPr lang="es-MX" sz="1800" kern="1200" noProof="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81</a:t>
                      </a:r>
                      <a:endParaRPr lang="es-MX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4701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Sanciones 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326509" y="1412776"/>
            <a:ext cx="835292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b="1" dirty="0" smtClean="0">
                <a:latin typeface="Tahoma" pitchFamily="34" charset="0"/>
              </a:rPr>
              <a:t>Artículo 86.- </a:t>
            </a:r>
            <a:r>
              <a:rPr lang="es-MX" sz="2000" dirty="0" smtClean="0">
                <a:latin typeface="Tahoma" pitchFamily="34" charset="0"/>
              </a:rPr>
              <a:t>Se impondrá una pena de </a:t>
            </a:r>
            <a:r>
              <a:rPr lang="es-MX" sz="2000" b="1" dirty="0" smtClean="0">
                <a:latin typeface="Tahoma" pitchFamily="34" charset="0"/>
              </a:rPr>
              <a:t>dos a siete años de prisión</a:t>
            </a:r>
            <a:r>
              <a:rPr lang="es-MX" sz="2000" dirty="0" smtClean="0">
                <a:latin typeface="Tahoma" pitchFamily="34" charset="0"/>
              </a:rPr>
              <a:t>, y multa de </a:t>
            </a:r>
            <a:r>
              <a:rPr lang="es-MX" sz="2000" b="1" dirty="0" smtClean="0">
                <a:latin typeface="Tahoma" pitchFamily="34" charset="0"/>
              </a:rPr>
              <a:t>mil a quinientos mil días </a:t>
            </a:r>
            <a:r>
              <a:rPr lang="es-MX" sz="2000" dirty="0" smtClean="0">
                <a:latin typeface="Tahoma" pitchFamily="34" charset="0"/>
              </a:rPr>
              <a:t>de salario mínimo general vigente en el Distrito Federal, a quien causando un daño a la Hacienda Pública o Patrimonio, incurra en las conductas previstas en las fracciones II (O</a:t>
            </a:r>
            <a:r>
              <a:rPr lang="es-MX" sz="2000" i="1" dirty="0" smtClean="0">
                <a:latin typeface="Tahoma" pitchFamily="34" charset="0"/>
              </a:rPr>
              <a:t>mitan o alteren los documentos o registros e Incumplan con la obligación de difundir la información</a:t>
            </a:r>
            <a:r>
              <a:rPr lang="es-MX" sz="2000" dirty="0" smtClean="0">
                <a:latin typeface="Tahoma" pitchFamily="34" charset="0"/>
              </a:rPr>
              <a:t>) y IV (</a:t>
            </a:r>
            <a:r>
              <a:rPr lang="es-MX" sz="2000" i="1" dirty="0" smtClean="0">
                <a:latin typeface="Tahoma" pitchFamily="34" charset="0"/>
              </a:rPr>
              <a:t>tengan conocimiento de la alteración o falsedad de los documentos y no informen</a:t>
            </a:r>
            <a:r>
              <a:rPr lang="es-MX" sz="2000" dirty="0" smtClean="0">
                <a:latin typeface="Tahoma" pitchFamily="34" charset="0"/>
              </a:rPr>
              <a:t>) del artículo 85 de la LGCG. </a:t>
            </a:r>
          </a:p>
        </p:txBody>
      </p:sp>
    </p:spTree>
    <p:extLst>
      <p:ext uri="{BB962C8B-B14F-4D97-AF65-F5344CB8AC3E}">
        <p14:creationId xmlns:p14="http://schemas.microsoft.com/office/powerpoint/2010/main" val="33989179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Cuenta Pública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Estructura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444020" y="1172218"/>
            <a:ext cx="8208912" cy="535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1600" b="1" dirty="0" smtClean="0">
                <a:latin typeface="Tahoma" pitchFamily="34" charset="0"/>
              </a:rPr>
              <a:t>Artículo 55.- </a:t>
            </a:r>
            <a:r>
              <a:rPr lang="es-MX" sz="1600" dirty="0" smtClean="0">
                <a:latin typeface="Tahoma" pitchFamily="34" charset="0"/>
              </a:rPr>
              <a:t>Las Cuentas Públicas de los Ayuntamiento de los municipios, deberá contener como mínimo, la información contable y presupuestal a que se refiere el artículo 48 de la LGCG.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800" dirty="0" smtClean="0">
              <a:latin typeface="Tahoma" pitchFamily="34" charset="0"/>
            </a:endParaRPr>
          </a:p>
          <a:p>
            <a:pPr lvl="0" algn="just"/>
            <a:r>
              <a:rPr lang="es-MX" sz="1600" b="1" dirty="0" smtClean="0">
                <a:latin typeface="Tahoma" pitchFamily="34" charset="0"/>
                <a:ea typeface="+mn-ea"/>
                <a:cs typeface="+mn-cs"/>
              </a:rPr>
              <a:t>Información Contable: </a:t>
            </a:r>
          </a:p>
          <a:p>
            <a:pPr algn="just"/>
            <a:r>
              <a:rPr lang="es-MX" sz="1600" dirty="0" smtClean="0">
                <a:latin typeface="Tahoma" pitchFamily="34" charset="0"/>
                <a:ea typeface="+mn-ea"/>
                <a:cs typeface="+mn-cs"/>
              </a:rPr>
              <a:t>(Estado de Situación Financiera, Estado de Variación en la Hacienda Pública, Estado de Cambios en la Situación Financiera, Notas a los Estados Financieros, y Estado Analítico del Activo).</a:t>
            </a:r>
          </a:p>
          <a:p>
            <a:pPr algn="just"/>
            <a:endParaRPr lang="es-MX" sz="1600" b="1" dirty="0" smtClean="0">
              <a:latin typeface="Tahoma" pitchFamily="34" charset="0"/>
              <a:ea typeface="+mn-ea"/>
              <a:cs typeface="+mn-cs"/>
            </a:endParaRPr>
          </a:p>
          <a:p>
            <a:pPr lvl="0" algn="just"/>
            <a:r>
              <a:rPr lang="es-MX" sz="1600" b="1" dirty="0" smtClean="0">
                <a:latin typeface="Tahoma" pitchFamily="34" charset="0"/>
                <a:ea typeface="+mn-ea"/>
                <a:cs typeface="+mn-cs"/>
              </a:rPr>
              <a:t>Información Presupuestaria: </a:t>
            </a:r>
          </a:p>
          <a:p>
            <a:pPr algn="just"/>
            <a:r>
              <a:rPr lang="es-MX" sz="1600" dirty="0" smtClean="0">
                <a:latin typeface="Tahoma" pitchFamily="34" charset="0"/>
                <a:ea typeface="+mn-ea"/>
                <a:cs typeface="+mn-cs"/>
              </a:rPr>
              <a:t>a).- Estado Analítico de Ingresos, del que se derivan la presentación en clasificación económica por fuente de financiamiento y concepto, incluyendo los ingresos excedentes generados, y </a:t>
            </a:r>
          </a:p>
          <a:p>
            <a:pPr algn="just"/>
            <a:r>
              <a:rPr lang="es-MX" sz="1600" dirty="0" smtClean="0">
                <a:latin typeface="Tahoma" pitchFamily="34" charset="0"/>
                <a:ea typeface="+mn-ea"/>
                <a:cs typeface="+mn-cs"/>
              </a:rPr>
              <a:t>b).-  Estado Analítico del Ejercicio del Presupuesto de Egresos del que se derivan las siguientes clasificaciones: Administrativa, Económica y Por Objeto del Gasto y Funcional-Programática. </a:t>
            </a:r>
          </a:p>
          <a:p>
            <a:pPr algn="just"/>
            <a:r>
              <a:rPr lang="es-MX" sz="1600" dirty="0" smtClean="0">
                <a:latin typeface="Tahoma" pitchFamily="34" charset="0"/>
                <a:ea typeface="+mn-ea"/>
                <a:cs typeface="+mn-cs"/>
              </a:rPr>
              <a:t> </a:t>
            </a:r>
            <a:endParaRPr lang="es-MX" sz="800" dirty="0" smtClean="0">
              <a:latin typeface="Tahoma" pitchFamily="34" charset="0"/>
              <a:ea typeface="+mn-ea"/>
              <a:cs typeface="+mn-cs"/>
            </a:endParaRPr>
          </a:p>
          <a:p>
            <a:pPr algn="just"/>
            <a:r>
              <a:rPr lang="es-MX" sz="1600" b="1" dirty="0" smtClean="0">
                <a:latin typeface="Tahoma" pitchFamily="34" charset="0"/>
                <a:ea typeface="+mn-ea"/>
                <a:cs typeface="+mn-cs"/>
              </a:rPr>
              <a:t>Anexos:</a:t>
            </a:r>
          </a:p>
          <a:p>
            <a:pPr algn="just"/>
            <a:r>
              <a:rPr lang="es-MX" sz="1600" dirty="0" smtClean="0">
                <a:latin typeface="Tahoma" pitchFamily="34" charset="0"/>
                <a:ea typeface="+mn-ea"/>
                <a:cs typeface="+mn-cs"/>
              </a:rPr>
              <a:t>Que incluirán todos los establecidos por el CONAC y otros ordenamientos legales.</a:t>
            </a:r>
          </a:p>
          <a:p>
            <a:pPr algn="just"/>
            <a:endParaRPr lang="en-US" sz="1600" dirty="0">
              <a:latin typeface="Tahoma" pitchFamily="34" charset="0"/>
              <a:ea typeface="+mn-ea"/>
              <a:cs typeface="+mn-cs"/>
            </a:endParaRPr>
          </a:p>
          <a:p>
            <a:pPr algn="just"/>
            <a:r>
              <a:rPr lang="es-MX" sz="1600" b="1" dirty="0" smtClean="0">
                <a:latin typeface="Tahoma" pitchFamily="34" charset="0"/>
                <a:ea typeface="+mn-ea"/>
                <a:cs typeface="+mn-cs"/>
              </a:rPr>
              <a:t>La cuenta pública de los entes públicos municipales se estructurará en el mismo esquema. </a:t>
            </a:r>
            <a:endParaRPr lang="es-MX" sz="1600" b="1" dirty="0"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2167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Cuenta Pública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Estructura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340768"/>
            <a:ext cx="180020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339752" y="1340768"/>
            <a:ext cx="2064708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4548476" y="1340768"/>
            <a:ext cx="412798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755576" y="148478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Cuenta</a:t>
            </a:r>
            <a:r>
              <a:rPr lang="en-US" sz="2400" dirty="0" smtClean="0"/>
              <a:t> </a:t>
            </a:r>
            <a:r>
              <a:rPr lang="es-MX" sz="2400" dirty="0" smtClean="0"/>
              <a:t>Púbica</a:t>
            </a:r>
            <a:endParaRPr lang="es-MX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649628" y="1628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Tomos </a:t>
            </a:r>
            <a:endParaRPr lang="es-MX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652120" y="1604661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Contenido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67544" y="3429000"/>
            <a:ext cx="1584176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Municipio</a:t>
            </a:r>
            <a:endParaRPr lang="es-MX" sz="2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483908" y="2420888"/>
            <a:ext cx="1800060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Ayuntamiento</a:t>
            </a:r>
            <a:endParaRPr lang="es-MX" sz="20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483768" y="3429000"/>
            <a:ext cx="1800060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DIF</a:t>
            </a:r>
            <a:endParaRPr lang="es-MX" sz="20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2483908" y="4437112"/>
            <a:ext cx="1800060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Sistema de Agua</a:t>
            </a:r>
            <a:endParaRPr lang="es-MX" sz="20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644008" y="2356949"/>
            <a:ext cx="3816424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800" dirty="0" smtClean="0"/>
              <a:t>Información Contable, Presupuestal y Anexos</a:t>
            </a:r>
            <a:endParaRPr lang="es-MX" sz="18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644008" y="3419490"/>
            <a:ext cx="3816424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800" dirty="0"/>
              <a:t>Información Contable, Presupuestal y Anexos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4668250" y="4437112"/>
            <a:ext cx="3792182" cy="7200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800" dirty="0"/>
              <a:t>Información Contable, Presupuestal y Anexos</a:t>
            </a:r>
          </a:p>
        </p:txBody>
      </p:sp>
      <p:cxnSp>
        <p:nvCxnSpPr>
          <p:cNvPr id="21" name="20 Conector recto"/>
          <p:cNvCxnSpPr>
            <a:endCxn id="11" idx="1"/>
          </p:cNvCxnSpPr>
          <p:nvPr/>
        </p:nvCxnSpPr>
        <p:spPr>
          <a:xfrm flipV="1">
            <a:off x="1979712" y="2780928"/>
            <a:ext cx="504196" cy="648072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051720" y="3825044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endCxn id="14" idx="1"/>
          </p:cNvCxnSpPr>
          <p:nvPr/>
        </p:nvCxnSpPr>
        <p:spPr>
          <a:xfrm>
            <a:off x="1943638" y="4146827"/>
            <a:ext cx="540270" cy="650325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4283828" y="2780928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247966" y="3838747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4283828" y="4797152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899592" y="5877272"/>
            <a:ext cx="7416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Integración: Tesorería o equivalente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8477974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342335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Cuenta Pública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Estructura</a:t>
            </a:r>
            <a:endParaRPr lang="es-MX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467543" y="1628800"/>
            <a:ext cx="821189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b="1" dirty="0">
                <a:latin typeface="Tahoma" pitchFamily="34" charset="0"/>
              </a:rPr>
              <a:t>Fecha </a:t>
            </a:r>
            <a:r>
              <a:rPr lang="es-MX" sz="2000" b="1" dirty="0" smtClean="0">
                <a:latin typeface="Tahoma" pitchFamily="34" charset="0"/>
              </a:rPr>
              <a:t>Limite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1200" b="1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>
                <a:latin typeface="Tahoma" pitchFamily="34" charset="0"/>
              </a:rPr>
              <a:t>A más tardar </a:t>
            </a:r>
            <a:r>
              <a:rPr lang="es-MX" sz="2000" dirty="0" smtClean="0">
                <a:latin typeface="Tahoma" pitchFamily="34" charset="0"/>
              </a:rPr>
              <a:t>en la cuenta pública correspondiente al 2014, para el Gobierno Federal y Entidades Federativas.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>
                <a:latin typeface="Tahoma" pitchFamily="34" charset="0"/>
              </a:rPr>
              <a:t>A más tardar en la cuenta pública correspondiente al </a:t>
            </a:r>
            <a:r>
              <a:rPr lang="es-MX" sz="2000" dirty="0" smtClean="0">
                <a:latin typeface="Tahoma" pitchFamily="34" charset="0"/>
              </a:rPr>
              <a:t>2015, </a:t>
            </a:r>
            <a:r>
              <a:rPr lang="es-MX" sz="2000" dirty="0">
                <a:latin typeface="Tahoma" pitchFamily="34" charset="0"/>
              </a:rPr>
              <a:t>para </a:t>
            </a:r>
            <a:r>
              <a:rPr lang="es-MX" sz="2000" dirty="0" smtClean="0">
                <a:latin typeface="Tahoma" pitchFamily="34" charset="0"/>
              </a:rPr>
              <a:t>Ayuntamientos y entes públicos municipales.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124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Segunda Reunión Ordinaria del Consejo </a:t>
            </a: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de Armonización Contable del Estado de Chiapas (CACE</a:t>
            </a: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)</a:t>
            </a:r>
            <a:endParaRPr lang="es-MX" sz="2700" dirty="0">
              <a:solidFill>
                <a:srgbClr val="0000FF"/>
              </a:solidFill>
            </a:endParaRP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1043608" y="2348880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442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70250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Segunda Reunión Ordinaria del Consejo </a:t>
            </a: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de Armonización Contable del Estado de Chiapas (CACE</a:t>
            </a: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)</a:t>
            </a:r>
            <a:endParaRPr lang="es-MX" sz="2700" b="1" dirty="0">
              <a:solidFill>
                <a:srgbClr val="0000FF"/>
              </a:solidFill>
            </a:endParaRP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45975" y="1231234"/>
            <a:ext cx="8146531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MX" sz="3100" b="1" dirty="0" smtClean="0">
                <a:latin typeface="Tahoma" pitchFamily="34" charset="0"/>
              </a:rPr>
              <a:t>ÓRGANO DE FISCALIZACIÓN SUPERIOR DEL CONGRESO DEL ESTADO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47218" y="3429000"/>
            <a:ext cx="776919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b="1" dirty="0" smtClean="0">
                <a:latin typeface="Tahoma" pitchFamily="34" charset="0"/>
              </a:rPr>
              <a:t>Transparencia y Difusión de la Información Financiera.</a:t>
            </a:r>
          </a:p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s-MX" b="1" dirty="0" smtClean="0">
              <a:latin typeface="Tahoma" pitchFamily="34" charset="0"/>
            </a:endParaRPr>
          </a:p>
          <a:p>
            <a:pPr lvl="1"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b="1" dirty="0" smtClean="0">
                <a:latin typeface="Tahoma" pitchFamily="34" charset="0"/>
              </a:rPr>
              <a:t> Estructura de la Cuenta Pública de los Municipios</a:t>
            </a:r>
            <a:r>
              <a:rPr lang="es-MX" b="1" dirty="0">
                <a:latin typeface="Tahoma" pitchFamily="34" charset="0"/>
              </a:rPr>
              <a:t>.</a:t>
            </a:r>
            <a:endParaRPr lang="es-ES" b="1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88640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  <a:endParaRPr lang="es-MX" sz="2700" b="1" dirty="0" smtClean="0">
              <a:solidFill>
                <a:srgbClr val="0000FF"/>
              </a:solidFill>
              <a:latin typeface="Calisto MT" pitchFamily="18" charset="0"/>
            </a:endParaRP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 smtClean="0">
                <a:solidFill>
                  <a:srgbClr val="0000FF"/>
                </a:solidFill>
                <a:latin typeface="Calisto MT" pitchFamily="18" charset="0"/>
              </a:rPr>
              <a:t>Información </a:t>
            </a: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364394" y="1268760"/>
            <a:ext cx="8352928" cy="456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b="1" dirty="0" smtClean="0">
                <a:latin typeface="Tahoma" pitchFamily="34" charset="0"/>
              </a:rPr>
              <a:t>Sustento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 smtClean="0">
                <a:latin typeface="Tahoma" pitchFamily="34" charset="0"/>
              </a:rPr>
              <a:t>Con fecha 12 de noviembre de 2012, se púbica en el Diario Oficial de la Federal el decreto por el que se </a:t>
            </a:r>
            <a:r>
              <a:rPr lang="es-MX" sz="2000" b="1" dirty="0" smtClean="0">
                <a:latin typeface="Tahoma" pitchFamily="34" charset="0"/>
              </a:rPr>
              <a:t>reforma y adiciona </a:t>
            </a:r>
            <a:r>
              <a:rPr lang="es-MX" sz="2000" dirty="0" smtClean="0">
                <a:latin typeface="Tahoma" pitchFamily="34" charset="0"/>
              </a:rPr>
              <a:t>la Ley General de Contabilidad Gubernamental (LGCG), para transparentar y armonizar la información financiera relativa a la aplicación de recursos públicos en los distintos ordenes de gobierno.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b="1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 smtClean="0">
                <a:latin typeface="Tahoma" pitchFamily="34" charset="0"/>
              </a:rPr>
              <a:t>Una de las modificaciones fue en su artículo 5º. que textualmente indica </a:t>
            </a:r>
            <a:r>
              <a:rPr lang="es-MX" sz="2000" b="1" dirty="0" smtClean="0">
                <a:latin typeface="Tahoma" pitchFamily="34" charset="0"/>
              </a:rPr>
              <a:t>“la interpretación privilegiará los principios constitucionales relativos a la transparencia y máxima publicidad de la información financiera”.</a:t>
            </a:r>
            <a:r>
              <a:rPr lang="es-MX" sz="2000" dirty="0" smtClean="0">
                <a:latin typeface="Tahoma" pitchFamily="34" charset="0"/>
              </a:rPr>
              <a:t> , así mismo se inserta un nuevo Titulo Quinto denominado “ De la Transparencia y Difusión de la Información Financiera”</a:t>
            </a:r>
            <a:endParaRPr lang="es-MX" sz="2000" b="1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ES" sz="20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6893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364394" y="1196752"/>
            <a:ext cx="835292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b="1" dirty="0" smtClean="0">
                <a:latin typeface="Tahoma" pitchFamily="34" charset="0"/>
              </a:rPr>
              <a:t>Periodo de Publicación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b="1" dirty="0" smtClean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 smtClean="0">
                <a:latin typeface="Tahoma" pitchFamily="34" charset="0"/>
              </a:rPr>
              <a:t>Con fundamento en el artículo 58 de la LGCG, la información que deba incluirse en Internet en términos de Ley, deberá publicarse por lo menos </a:t>
            </a:r>
            <a:r>
              <a:rPr lang="es-MX" sz="2000" b="1" dirty="0" smtClean="0">
                <a:latin typeface="Tahoma" pitchFamily="34" charset="0"/>
              </a:rPr>
              <a:t>trimestralmente, </a:t>
            </a:r>
            <a:r>
              <a:rPr lang="es-MX" sz="2000" dirty="0" smtClean="0">
                <a:latin typeface="Tahoma" pitchFamily="34" charset="0"/>
              </a:rPr>
              <a:t>con excepción de los informes y documentos de naturaleza anual y otros que por virtud de esta Ley o disposición legales aplicable tengan un plazo o periodicidad determinada, y deberá difundirse en dicho medio dentro de los </a:t>
            </a:r>
            <a:r>
              <a:rPr lang="es-MX" sz="2000" b="1" dirty="0" smtClean="0">
                <a:latin typeface="Tahoma" pitchFamily="34" charset="0"/>
              </a:rPr>
              <a:t>treinta días naturales </a:t>
            </a:r>
            <a:r>
              <a:rPr lang="es-MX" sz="2000" dirty="0" smtClean="0">
                <a:latin typeface="Tahoma" pitchFamily="34" charset="0"/>
              </a:rPr>
              <a:t>siguientes al cierre del periodo que corresponda. Deberá permanecer disponible en Internet los últimos </a:t>
            </a:r>
            <a:r>
              <a:rPr lang="es-MX" sz="2000" b="1" dirty="0" smtClean="0">
                <a:latin typeface="Tahoma" pitchFamily="34" charset="0"/>
              </a:rPr>
              <a:t>seis ejercicios fiscales.</a:t>
            </a:r>
            <a:endParaRPr lang="es-MX" sz="2000" b="1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ES" sz="2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867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336786" y="836712"/>
            <a:ext cx="835292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b="1" dirty="0" smtClean="0">
                <a:latin typeface="Tahoma" pitchFamily="34" charset="0"/>
              </a:rPr>
              <a:t>Coordinación Institucional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1100" b="1" dirty="0" smtClean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 smtClean="0">
                <a:latin typeface="Tahoma" pitchFamily="34" charset="0"/>
              </a:rPr>
              <a:t>Con fundamento en el artículo 57 de la LGCG, las secretarías de finanzas o sus equivalentes de las entidades federativas, establecerán su respectiva </a:t>
            </a:r>
            <a:r>
              <a:rPr lang="es-MX" sz="2000" b="1" dirty="0" smtClean="0">
                <a:latin typeface="Tahoma" pitchFamily="34" charset="0"/>
              </a:rPr>
              <a:t>páginas de Internet </a:t>
            </a:r>
            <a:r>
              <a:rPr lang="es-MX" sz="2000" dirty="0" smtClean="0">
                <a:latin typeface="Tahoma" pitchFamily="34" charset="0"/>
              </a:rPr>
              <a:t>, los </a:t>
            </a:r>
            <a:r>
              <a:rPr lang="es-MX" sz="2000" b="1" dirty="0" smtClean="0">
                <a:latin typeface="Tahoma" pitchFamily="34" charset="0"/>
              </a:rPr>
              <a:t>enlaces electrónicos  </a:t>
            </a:r>
            <a:r>
              <a:rPr lang="es-MX" sz="2000" dirty="0" smtClean="0">
                <a:latin typeface="Tahoma" pitchFamily="34" charset="0"/>
              </a:rPr>
              <a:t>de cada uno de los entes que forman cada ente de gobierno.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b="1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 smtClean="0">
                <a:latin typeface="Tahoma" pitchFamily="34" charset="0"/>
              </a:rPr>
              <a:t>Como se indica enlaces electrónico, entonces </a:t>
            </a:r>
            <a:r>
              <a:rPr lang="es-MX" sz="2000" b="1" dirty="0" smtClean="0">
                <a:latin typeface="Tahoma" pitchFamily="34" charset="0"/>
              </a:rPr>
              <a:t>cada ente público sujeto deberá tener su página de Internet</a:t>
            </a:r>
            <a:r>
              <a:rPr lang="es-MX" sz="2000" dirty="0" smtClean="0">
                <a:latin typeface="Tahoma" pitchFamily="34" charset="0"/>
              </a:rPr>
              <a:t> </a:t>
            </a:r>
            <a:r>
              <a:rPr lang="es-MX" sz="2000" b="1" dirty="0" smtClean="0">
                <a:latin typeface="Tahoma" pitchFamily="34" charset="0"/>
              </a:rPr>
              <a:t>con la información obligada</a:t>
            </a:r>
            <a:r>
              <a:rPr lang="es-MX" sz="2000" dirty="0" smtClean="0">
                <a:latin typeface="Tahoma" pitchFamily="34" charset="0"/>
              </a:rPr>
              <a:t>, y el </a:t>
            </a:r>
            <a:r>
              <a:rPr lang="es-MX" sz="2000" b="1" dirty="0" smtClean="0">
                <a:latin typeface="Tahoma" pitchFamily="34" charset="0"/>
              </a:rPr>
              <a:t>enlace electrónico </a:t>
            </a:r>
            <a:r>
              <a:rPr lang="es-MX" sz="2000" dirty="0" smtClean="0">
                <a:latin typeface="Tahoma" pitchFamily="34" charset="0"/>
              </a:rPr>
              <a:t>se lo debe proporcionar a la secretaría de finanzas.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2000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2000" dirty="0" smtClean="0">
                <a:latin typeface="Tahoma" pitchFamily="34" charset="0"/>
              </a:rPr>
              <a:t>Importante es aclarar que el ente púbico está obligado a verificar que su página de Internet incluya la información de Ley y se encuentre bajo </a:t>
            </a:r>
            <a:r>
              <a:rPr lang="es-MX" sz="2000" b="1" dirty="0" smtClean="0">
                <a:latin typeface="Tahoma" pitchFamily="34" charset="0"/>
              </a:rPr>
              <a:t>actualización</a:t>
            </a:r>
            <a:r>
              <a:rPr lang="es-MX" sz="2000" dirty="0" smtClean="0">
                <a:latin typeface="Tahoma" pitchFamily="34" charset="0"/>
              </a:rPr>
              <a:t> mínimo de manera </a:t>
            </a:r>
            <a:r>
              <a:rPr lang="es-MX" sz="2000" b="1" dirty="0" smtClean="0">
                <a:latin typeface="Tahoma" pitchFamily="34" charset="0"/>
              </a:rPr>
              <a:t>trimestral</a:t>
            </a:r>
            <a:r>
              <a:rPr lang="es-MX" sz="2000" dirty="0" smtClean="0">
                <a:latin typeface="Tahoma" pitchFamily="34" charset="0"/>
              </a:rPr>
              <a:t>.</a:t>
            </a:r>
            <a:endParaRPr lang="es-ES" sz="2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2212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7198" y="188640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sp>
        <p:nvSpPr>
          <p:cNvPr id="9" name="Rectangle 16"/>
          <p:cNvSpPr txBox="1">
            <a:spLocks noChangeArrowheads="1"/>
          </p:cNvSpPr>
          <p:nvPr/>
        </p:nvSpPr>
        <p:spPr bwMode="auto">
          <a:xfrm>
            <a:off x="252009" y="1177752"/>
            <a:ext cx="835292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1600" b="1" dirty="0" smtClean="0">
                <a:latin typeface="Tahoma" pitchFamily="34" charset="0"/>
              </a:rPr>
              <a:t>Fecha Limite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1600" dirty="0" smtClean="0">
                <a:latin typeface="Tahoma" pitchFamily="34" charset="0"/>
              </a:rPr>
              <a:t>A más tardar el 31 de diciembre de 2013, para poderes, autónomos y Paraestatales.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1600" dirty="0" smtClean="0">
                <a:latin typeface="Tahoma" pitchFamily="34" charset="0"/>
              </a:rPr>
              <a:t>A más tardar el 31 de diciembre de 2014,  para municipios.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1400" dirty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1600" b="1" dirty="0" smtClean="0">
                <a:latin typeface="Tahoma" pitchFamily="34" charset="0"/>
              </a:rPr>
              <a:t>Información </a:t>
            </a: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r>
              <a:rPr lang="es-MX" sz="1600" dirty="0" smtClean="0">
                <a:latin typeface="Tahoma" pitchFamily="34" charset="0"/>
              </a:rPr>
              <a:t>Por </a:t>
            </a:r>
            <a:r>
              <a:rPr lang="es-MX" sz="1600" b="1" dirty="0" smtClean="0">
                <a:latin typeface="Tahoma" pitchFamily="34" charset="0"/>
              </a:rPr>
              <a:t>periodo</a:t>
            </a:r>
            <a:r>
              <a:rPr lang="es-MX" sz="1600" dirty="0" smtClean="0">
                <a:latin typeface="Tahoma" pitchFamily="34" charset="0"/>
              </a:rPr>
              <a:t> de publicación se observan </a:t>
            </a:r>
            <a:r>
              <a:rPr lang="es-MX" sz="1600" b="1" dirty="0" smtClean="0">
                <a:latin typeface="Tahoma" pitchFamily="34" charset="0"/>
              </a:rPr>
              <a:t>tres</a:t>
            </a:r>
            <a:r>
              <a:rPr lang="es-MX" sz="1600" dirty="0" smtClean="0">
                <a:latin typeface="Tahoma" pitchFamily="34" charset="0"/>
              </a:rPr>
              <a:t> casos: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Trimestral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Anual</a:t>
            </a:r>
          </a:p>
          <a:p>
            <a:pPr marL="3492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Plazo Determinado</a:t>
            </a:r>
          </a:p>
          <a:p>
            <a:pPr marL="6350" lvl="1" algn="just" eaLnBrk="1" hangingPunct="1">
              <a:spcBef>
                <a:spcPts val="600"/>
              </a:spcBef>
            </a:pPr>
            <a:endParaRPr lang="es-MX" sz="1000" dirty="0" smtClean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</a:pPr>
            <a:r>
              <a:rPr lang="es-MX" sz="1600" dirty="0" smtClean="0">
                <a:latin typeface="Tahoma" pitchFamily="34" charset="0"/>
              </a:rPr>
              <a:t>Por </a:t>
            </a:r>
            <a:r>
              <a:rPr lang="es-MX" sz="1600" b="1" dirty="0" smtClean="0">
                <a:latin typeface="Tahoma" pitchFamily="34" charset="0"/>
              </a:rPr>
              <a:t>tipo</a:t>
            </a:r>
            <a:r>
              <a:rPr lang="es-MX" sz="1600" dirty="0" smtClean="0">
                <a:latin typeface="Tahoma" pitchFamily="34" charset="0"/>
              </a:rPr>
              <a:t> de Información a publicar se observan </a:t>
            </a:r>
            <a:r>
              <a:rPr lang="es-MX" sz="1600" b="1" dirty="0" smtClean="0">
                <a:latin typeface="Tahoma" pitchFamily="34" charset="0"/>
              </a:rPr>
              <a:t>seis </a:t>
            </a:r>
            <a:r>
              <a:rPr lang="es-MX" sz="1600" dirty="0" smtClean="0">
                <a:latin typeface="Tahoma" pitchFamily="34" charset="0"/>
              </a:rPr>
              <a:t>casos:</a:t>
            </a:r>
          </a:p>
          <a:p>
            <a:pPr marL="292100" lvl="1" indent="-28575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Contable</a:t>
            </a:r>
          </a:p>
          <a:p>
            <a:pPr marL="292100" lvl="1" indent="-28575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Presupuestal</a:t>
            </a:r>
          </a:p>
          <a:p>
            <a:pPr marL="292100" lvl="1" indent="-28575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Inventarios</a:t>
            </a:r>
          </a:p>
          <a:p>
            <a:pPr marL="292100" lvl="1" indent="-28575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Iniciativas y Proyectos</a:t>
            </a:r>
          </a:p>
          <a:p>
            <a:pPr marL="292100" lvl="1" indent="-28575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dirty="0" smtClean="0">
                <a:latin typeface="Tahoma" pitchFamily="34" charset="0"/>
              </a:rPr>
              <a:t>Ley de Ingresos y Presupuesto de Egresos</a:t>
            </a:r>
          </a:p>
          <a:p>
            <a:pPr marL="292100" lvl="1" indent="-28575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MX" sz="1600" smtClean="0">
                <a:latin typeface="Tahoma" pitchFamily="34" charset="0"/>
              </a:rPr>
              <a:t>Ejercicio Presupuestario</a:t>
            </a:r>
            <a:endParaRPr lang="es-MX" sz="1600" dirty="0" smtClean="0">
              <a:latin typeface="Tahoma" pitchFamily="34" charset="0"/>
            </a:endParaRPr>
          </a:p>
          <a:p>
            <a:pPr marL="6350" lvl="1" algn="just" eaLnBrk="1" hangingPunct="1">
              <a:spcBef>
                <a:spcPts val="600"/>
              </a:spcBef>
              <a:buFontTx/>
              <a:buNone/>
            </a:pPr>
            <a:endParaRPr lang="es-MX" sz="1600" b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948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16012"/>
              </p:ext>
            </p:extLst>
          </p:nvPr>
        </p:nvGraphicFramePr>
        <p:xfrm>
          <a:off x="467544" y="1397000"/>
          <a:ext cx="828092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296144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Sustento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293008"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Contable</a:t>
                      </a:r>
                      <a:endParaRPr lang="es-MX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Situación Financiera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de Actividades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de Variación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en la Hacienda Pública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Cambios en la Situación Financiera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Flujo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Efectivo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Notas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los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Financieros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Desglose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Memoria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De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Gestión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Administrativa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s-MX" sz="18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Activo</a:t>
                      </a:r>
                      <a:endParaRPr lang="es-MX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la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Deuda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Otros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Pasivos</a:t>
                      </a:r>
                      <a:endParaRPr lang="es-MX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4834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557"/>
              </p:ext>
            </p:extLst>
          </p:nvPr>
        </p:nvGraphicFramePr>
        <p:xfrm>
          <a:off x="467544" y="1397000"/>
          <a:ext cx="828092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1224136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Sustento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Presupuestal</a:t>
                      </a:r>
                      <a:endParaRPr lang="es-MX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 (Económica)</a:t>
                      </a:r>
                      <a:endParaRPr lang="es-MX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 (Fuente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Financiamiento)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Ingreso (Concepto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MX" sz="1800" kern="1200" noProof="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Ejercicio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Administrativa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Ejercicio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Económica y por objeto del gasto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Estado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Analítico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Ejercicio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del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Presupuesto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Egresos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Funcional-Programática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51 y 58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488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992" y="116632"/>
            <a:ext cx="871296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Transparencia y Difusión de la </a:t>
            </a:r>
          </a:p>
          <a:p>
            <a:pPr marL="6350" lvl="1" algn="ctr" eaLnBrk="1" hangingPunct="1">
              <a:lnSpc>
                <a:spcPts val="2800"/>
              </a:lnSpc>
              <a:buFontTx/>
              <a:buNone/>
            </a:pPr>
            <a:r>
              <a:rPr lang="es-MX" sz="2700" b="1" dirty="0">
                <a:solidFill>
                  <a:srgbClr val="0000FF"/>
                </a:solidFill>
                <a:latin typeface="Calisto MT" pitchFamily="18" charset="0"/>
              </a:rPr>
              <a:t>Información Financiera</a:t>
            </a:r>
            <a:endParaRPr lang="es-ES" sz="2700" b="1" dirty="0">
              <a:solidFill>
                <a:srgbClr val="0000FF"/>
              </a:solidFill>
              <a:latin typeface="Calisto MT" pitchFamily="18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03641"/>
              </p:ext>
            </p:extLst>
          </p:nvPr>
        </p:nvGraphicFramePr>
        <p:xfrm>
          <a:off x="395536" y="1801624"/>
          <a:ext cx="82809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1224136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Información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Periodo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Sustento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Inventarios</a:t>
                      </a:r>
                      <a:endParaRPr lang="es-MX" b="1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Catálogo</a:t>
                      </a:r>
                      <a:r>
                        <a:rPr lang="en-US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Bienes</a:t>
                      </a:r>
                      <a:r>
                        <a:rPr lang="en-US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baseline="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Muebles</a:t>
                      </a:r>
                      <a:endParaRPr lang="es-MX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23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Catálogo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Bienes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MX" sz="1800" kern="1200" baseline="0" noProof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Inmuebles</a:t>
                      </a:r>
                      <a:endParaRPr lang="es-MX" sz="1800" kern="1200" noProof="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Trimestral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LGCG.</a:t>
                      </a:r>
                      <a:r>
                        <a:rPr lang="es-MX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Art. 23</a:t>
                      </a:r>
                      <a:endParaRPr lang="es-MX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1625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10278</TotalTime>
  <Words>1350</Words>
  <Application>Microsoft Office PowerPoint</Application>
  <PresentationFormat>Presentación en pantalla (4:3)</PresentationFormat>
  <Paragraphs>236</Paragraphs>
  <Slides>16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jvidalg</cp:lastModifiedBy>
  <cp:revision>1092</cp:revision>
  <cp:lastPrinted>2014-06-20T15:44:26Z</cp:lastPrinted>
  <dcterms:created xsi:type="dcterms:W3CDTF">2010-09-20T19:30:30Z</dcterms:created>
  <dcterms:modified xsi:type="dcterms:W3CDTF">2014-11-27T21:55:30Z</dcterms:modified>
</cp:coreProperties>
</file>