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461" r:id="rId2"/>
    <p:sldId id="363" r:id="rId3"/>
    <p:sldId id="462" r:id="rId4"/>
    <p:sldId id="463" r:id="rId5"/>
    <p:sldId id="484" r:id="rId6"/>
    <p:sldId id="464" r:id="rId7"/>
    <p:sldId id="465" r:id="rId8"/>
    <p:sldId id="466" r:id="rId9"/>
    <p:sldId id="467" r:id="rId10"/>
    <p:sldId id="485" r:id="rId11"/>
    <p:sldId id="486" r:id="rId12"/>
    <p:sldId id="487" r:id="rId13"/>
    <p:sldId id="488" r:id="rId14"/>
    <p:sldId id="489" r:id="rId15"/>
    <p:sldId id="490" r:id="rId16"/>
    <p:sldId id="483" r:id="rId17"/>
  </p:sldIdLst>
  <p:sldSz cx="9144000" cy="6858000" type="screen4x3"/>
  <p:notesSz cx="6797675" cy="9928225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men Molina Pérez" initials="CMP" lastIdx="1" clrIdx="0"/>
  <p:cmAuthor id="1" name="jvidalg" initials="j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6600"/>
    <a:srgbClr val="F6224F"/>
    <a:srgbClr val="99FF99"/>
    <a:srgbClr val="EAF18D"/>
    <a:srgbClr val="E8E896"/>
    <a:srgbClr val="CC3300"/>
    <a:srgbClr val="F9C6B1"/>
    <a:srgbClr val="F9AD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Estilo medio 3 - 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94494" autoAdjust="0"/>
  </p:normalViewPr>
  <p:slideViewPr>
    <p:cSldViewPr>
      <p:cViewPr varScale="1">
        <p:scale>
          <a:sx n="66" d="100"/>
          <a:sy n="66" d="100"/>
        </p:scale>
        <p:origin x="-5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4F6868-89E0-4B44-B97A-B37412D0148B}" type="datetimeFigureOut">
              <a:rPr lang="es-MX" smtClean="0"/>
              <a:pPr/>
              <a:t>27/11/2014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29752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49689" y="9429752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A4639C-3C0E-4812-9F03-FF001F7F804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157951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1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49867" y="1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5E6CAA4-701C-4B63-8C2F-E504D71746CC}" type="datetimeFigureOut">
              <a:rPr lang="es-ES"/>
              <a:pPr>
                <a:defRPr/>
              </a:pPr>
              <a:t>27/11/2014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 dirty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0386" y="4716591"/>
            <a:ext cx="5436909" cy="446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9429779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49867" y="9429779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CF22D1E-EF90-43AE-8A74-E8F1D77E835D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409542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75050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9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478000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10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478000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11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478000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12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478000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13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478000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14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478000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15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478000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16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47800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DF91BAD2-8126-426E-AAC0-3938D75372BB}" type="datetimeFigureOut">
              <a:rPr lang="es-MX"/>
              <a:pPr>
                <a:defRPr/>
              </a:pPr>
              <a:t>27/11/2014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B22A0FEE-18F3-437C-9BDD-8432828CDEA5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1861837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A315574B-EDF3-4653-8E84-6FE297F46F70}" type="datetimeFigureOut">
              <a:rPr lang="es-MX"/>
              <a:pPr>
                <a:defRPr/>
              </a:pPr>
              <a:t>27/11/2014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F926B2A9-C2C1-4057-9C5E-4E4927F2CEF6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15962242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87E6106E-23F6-4A15-9597-14CCEACCBC7E}" type="datetimeFigureOut">
              <a:rPr lang="es-MX"/>
              <a:pPr>
                <a:defRPr/>
              </a:pPr>
              <a:t>27/11/2014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A83734EF-E674-4E79-90AB-D2BC8A183807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9869050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C0BCFADF-EF9B-47CF-9A84-D872396C3937}" type="datetimeFigureOut">
              <a:rPr lang="es-MX"/>
              <a:pPr>
                <a:defRPr/>
              </a:pPr>
              <a:t>27/11/2014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116B9106-D787-476B-8CB3-3B8BE9ACF554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9351665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F08DE222-427F-423E-B817-A2E449774EFF}" type="datetimeFigureOut">
              <a:rPr lang="es-MX"/>
              <a:pPr>
                <a:defRPr/>
              </a:pPr>
              <a:t>27/11/2014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DBF63D4E-C6EF-49CC-8705-906984CA8E7A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77657541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6DE10F44-E3DA-4CAD-85D6-925EA419EBCE}" type="datetimeFigureOut">
              <a:rPr lang="es-MX"/>
              <a:pPr>
                <a:defRPr/>
              </a:pPr>
              <a:t>27/11/2014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1EDC1540-6171-40C6-975B-BC00D1F23F20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52316660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921A9FB0-D015-48E6-B1DC-E9A622BC0E4B}" type="datetimeFigureOut">
              <a:rPr lang="es-MX"/>
              <a:pPr>
                <a:defRPr/>
              </a:pPr>
              <a:t>27/11/2014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5D371154-AE5A-4CC2-AA29-1C8A867D40FC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67129232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B469A238-ECF1-4CEC-A734-068A0409F763}" type="datetimeFigureOut">
              <a:rPr lang="es-MX"/>
              <a:pPr>
                <a:defRPr/>
              </a:pPr>
              <a:t>27/11/2014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800F4020-4EB0-4B6F-B483-706F9A35AA0D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88302766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70DBDFDB-BC1C-420D-825F-9D442B96D1CA}" type="datetimeFigureOut">
              <a:rPr lang="es-MX"/>
              <a:pPr>
                <a:defRPr/>
              </a:pPr>
              <a:t>27/11/2014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412CC7FE-C1E9-45B5-8B96-EF7C8CD6797B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35582122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1F944C15-C512-445C-A280-A3092F2A3CBF}" type="datetimeFigureOut">
              <a:rPr lang="es-MX"/>
              <a:pPr>
                <a:defRPr/>
              </a:pPr>
              <a:t>27/11/2014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995850A9-4827-45E3-B8E6-6A63AACF581F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27587045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1574A55E-854A-4A00-9377-9DE1F4825A43}" type="datetimeFigureOut">
              <a:rPr lang="es-MX"/>
              <a:pPr>
                <a:defRPr/>
              </a:pPr>
              <a:t>27/11/2014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86BD5F5E-DE5E-416B-AF78-D2C613F804A7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49549245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 userDrawn="1"/>
        </p:nvPicPr>
        <p:blipFill rotWithShape="1">
          <a:blip r:embed="rId13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23"/>
          <a:stretch/>
        </p:blipFill>
        <p:spPr>
          <a:xfrm>
            <a:off x="163285" y="1078302"/>
            <a:ext cx="8817429" cy="5779698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 userDrawn="1"/>
        </p:nvPicPr>
        <p:blipFill rotWithShape="1">
          <a:blip r:embed="rId14" cstate="print">
            <a:grayscl/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84277"/>
          <a:stretch/>
        </p:blipFill>
        <p:spPr>
          <a:xfrm>
            <a:off x="163285" y="0"/>
            <a:ext cx="8817429" cy="10783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2" descr="C:\Users\carevalo\Desktop\diseño\vectores\cace\logotipocacenaranjapng.png"/>
          <p:cNvPicPr>
            <a:picLocks noChangeAspect="1" noChangeArrowheads="1"/>
          </p:cNvPicPr>
          <p:nvPr userDrawn="1"/>
        </p:nvPicPr>
        <p:blipFill>
          <a:blip r:embed="rId16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7078" y="6429415"/>
            <a:ext cx="2952328" cy="428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0"/>
          <a:stretch/>
        </p:blipFill>
        <p:spPr>
          <a:xfrm>
            <a:off x="0" y="0"/>
            <a:ext cx="9467527" cy="6858000"/>
          </a:xfrm>
          <a:prstGeom prst="rect">
            <a:avLst/>
          </a:prstGeom>
        </p:spPr>
      </p:pic>
      <p:sp>
        <p:nvSpPr>
          <p:cNvPr id="11" name="10 CuadroTexto"/>
          <p:cNvSpPr txBox="1"/>
          <p:nvPr/>
        </p:nvSpPr>
        <p:spPr>
          <a:xfrm>
            <a:off x="7308304" y="6073170"/>
            <a:ext cx="183569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500" dirty="0" smtClean="0">
                <a:solidFill>
                  <a:schemeClr val="tx1">
                    <a:alpha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NeueLTStd-HvCn" pitchFamily="34" charset="0"/>
              </a:rPr>
              <a:t>2014 </a:t>
            </a:r>
            <a:endParaRPr lang="es-MX" sz="4500" dirty="0">
              <a:solidFill>
                <a:schemeClr val="tx1">
                  <a:alpha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NeueLTStd-HvCn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2803048" y="994857"/>
            <a:ext cx="6264696" cy="5078313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eaLnBrk="1" hangingPunct="1"/>
            <a:r>
              <a:rPr lang="es-MX" sz="3600" b="1" dirty="0">
                <a:solidFill>
                  <a:srgbClr val="00B050"/>
                </a:solidFill>
                <a:latin typeface="Calisto MT" pitchFamily="18" charset="0"/>
              </a:rPr>
              <a:t>Consejo de Armonización Contable del Estado de Chiapas (CACE</a:t>
            </a:r>
            <a:r>
              <a:rPr lang="es-MX" sz="3600" b="1" dirty="0" smtClean="0">
                <a:solidFill>
                  <a:srgbClr val="00B050"/>
                </a:solidFill>
                <a:latin typeface="Calisto MT" pitchFamily="18" charset="0"/>
              </a:rPr>
              <a:t>)</a:t>
            </a:r>
          </a:p>
          <a:p>
            <a:pPr algn="ctr" eaLnBrk="1" hangingPunct="1"/>
            <a:endParaRPr lang="es-MX" sz="3600" b="1" dirty="0" smtClean="0">
              <a:solidFill>
                <a:srgbClr val="FF0000"/>
              </a:solidFill>
              <a:latin typeface="Calisto MT" pitchFamily="18" charset="0"/>
            </a:endParaRPr>
          </a:p>
          <a:p>
            <a:pPr algn="ctr" eaLnBrk="1" hangingPunct="1"/>
            <a:endParaRPr lang="es-MX" sz="3600" b="1" dirty="0">
              <a:solidFill>
                <a:srgbClr val="FF0000"/>
              </a:solidFill>
              <a:latin typeface="Calisto MT" pitchFamily="18" charset="0"/>
            </a:endParaRPr>
          </a:p>
          <a:p>
            <a:pPr algn="ctr" eaLnBrk="1" hangingPunct="1"/>
            <a:endParaRPr lang="es-MX" sz="3600" b="1" dirty="0">
              <a:solidFill>
                <a:srgbClr val="FF0000"/>
              </a:solidFill>
              <a:latin typeface="Calisto MT" pitchFamily="18" charset="0"/>
            </a:endParaRPr>
          </a:p>
          <a:p>
            <a:pPr algn="ctr" eaLnBrk="1" hangingPunct="1"/>
            <a:endParaRPr lang="es-MX" sz="1800" b="1" dirty="0">
              <a:solidFill>
                <a:srgbClr val="FF0000"/>
              </a:solidFill>
              <a:latin typeface="Calisto MT" pitchFamily="18" charset="0"/>
            </a:endParaRPr>
          </a:p>
          <a:p>
            <a:pPr algn="r" eaLnBrk="1" hangingPunct="1"/>
            <a:r>
              <a:rPr lang="es-MX" sz="3600" b="1" dirty="0" smtClean="0">
                <a:solidFill>
                  <a:srgbClr val="00B050"/>
                </a:solidFill>
                <a:latin typeface="Calisto MT" pitchFamily="18" charset="0"/>
              </a:rPr>
              <a:t>2ª </a:t>
            </a:r>
            <a:r>
              <a:rPr lang="es-MX" sz="3600" b="1" dirty="0">
                <a:solidFill>
                  <a:srgbClr val="00B050"/>
                </a:solidFill>
                <a:latin typeface="Calisto MT" pitchFamily="18" charset="0"/>
              </a:rPr>
              <a:t>Reunión </a:t>
            </a:r>
            <a:r>
              <a:rPr lang="es-MX" sz="3600" b="1" dirty="0" smtClean="0">
                <a:solidFill>
                  <a:srgbClr val="00B050"/>
                </a:solidFill>
                <a:latin typeface="Calisto MT" pitchFamily="18" charset="0"/>
              </a:rPr>
              <a:t>Ordinaria</a:t>
            </a:r>
          </a:p>
          <a:p>
            <a:pPr algn="r" eaLnBrk="1" hangingPunct="1"/>
            <a:endParaRPr lang="es-MX" sz="1400" b="1" dirty="0" smtClean="0">
              <a:solidFill>
                <a:srgbClr val="FF0000"/>
              </a:solidFill>
              <a:latin typeface="Calisto MT" pitchFamily="18" charset="0"/>
            </a:endParaRPr>
          </a:p>
          <a:p>
            <a:pPr algn="r" eaLnBrk="1" hangingPunct="1"/>
            <a:r>
              <a:rPr lang="es-MX" sz="1400" b="1" dirty="0">
                <a:solidFill>
                  <a:schemeClr val="tx1"/>
                </a:solidFill>
                <a:latin typeface="Verdana" pitchFamily="34" charset="0"/>
              </a:rPr>
              <a:t>Tuxtla Gutiérrez, Chiapas. </a:t>
            </a:r>
          </a:p>
          <a:p>
            <a:pPr algn="r" eaLnBrk="1" hangingPunct="1"/>
            <a:r>
              <a:rPr lang="es-MX" sz="1400" b="1" dirty="0" smtClean="0">
                <a:solidFill>
                  <a:schemeClr val="tx1"/>
                </a:solidFill>
                <a:latin typeface="Verdana" pitchFamily="34" charset="0"/>
              </a:rPr>
              <a:t>Noviembre 14 </a:t>
            </a:r>
            <a:r>
              <a:rPr lang="es-MX" sz="1400" b="1" dirty="0">
                <a:solidFill>
                  <a:schemeClr val="tx1"/>
                </a:solidFill>
                <a:latin typeface="Verdana" pitchFamily="34" charset="0"/>
              </a:rPr>
              <a:t>de </a:t>
            </a:r>
            <a:r>
              <a:rPr lang="es-MX" sz="1400" b="1" dirty="0" smtClean="0">
                <a:solidFill>
                  <a:schemeClr val="tx1"/>
                </a:solidFill>
                <a:latin typeface="Verdana" pitchFamily="34" charset="0"/>
              </a:rPr>
              <a:t>2014</a:t>
            </a:r>
            <a:endParaRPr lang="es-MX" sz="3600" b="1" dirty="0">
              <a:solidFill>
                <a:srgbClr val="FF0000"/>
              </a:solidFill>
              <a:latin typeface="Calisto MT" pitchFamily="18" charset="0"/>
            </a:endParaRPr>
          </a:p>
        </p:txBody>
      </p:sp>
      <p:sp>
        <p:nvSpPr>
          <p:cNvPr id="13" name="Freeform 44"/>
          <p:cNvSpPr>
            <a:spLocks/>
          </p:cNvSpPr>
          <p:nvPr/>
        </p:nvSpPr>
        <p:spPr bwMode="auto">
          <a:xfrm>
            <a:off x="467544" y="3717031"/>
            <a:ext cx="2232249" cy="2127883"/>
          </a:xfrm>
          <a:custGeom>
            <a:avLst/>
            <a:gdLst/>
            <a:ahLst/>
            <a:cxnLst>
              <a:cxn ang="0">
                <a:pos x="485" y="146"/>
              </a:cxn>
              <a:cxn ang="0">
                <a:pos x="515" y="170"/>
              </a:cxn>
              <a:cxn ang="0">
                <a:pos x="540" y="194"/>
              </a:cxn>
              <a:cxn ang="0">
                <a:pos x="552" y="194"/>
              </a:cxn>
              <a:cxn ang="0">
                <a:pos x="558" y="201"/>
              </a:cxn>
              <a:cxn ang="0">
                <a:pos x="582" y="213"/>
              </a:cxn>
              <a:cxn ang="0">
                <a:pos x="612" y="237"/>
              </a:cxn>
              <a:cxn ang="0">
                <a:pos x="612" y="249"/>
              </a:cxn>
              <a:cxn ang="0">
                <a:pos x="619" y="261"/>
              </a:cxn>
              <a:cxn ang="0">
                <a:pos x="631" y="267"/>
              </a:cxn>
              <a:cxn ang="0">
                <a:pos x="643" y="279"/>
              </a:cxn>
              <a:cxn ang="0">
                <a:pos x="661" y="285"/>
              </a:cxn>
              <a:cxn ang="0">
                <a:pos x="655" y="292"/>
              </a:cxn>
              <a:cxn ang="0">
                <a:pos x="649" y="310"/>
              </a:cxn>
              <a:cxn ang="0">
                <a:pos x="649" y="322"/>
              </a:cxn>
              <a:cxn ang="0">
                <a:pos x="649" y="334"/>
              </a:cxn>
              <a:cxn ang="0">
                <a:pos x="424" y="340"/>
              </a:cxn>
              <a:cxn ang="0">
                <a:pos x="364" y="516"/>
              </a:cxn>
              <a:cxn ang="0">
                <a:pos x="352" y="546"/>
              </a:cxn>
              <a:cxn ang="0">
                <a:pos x="345" y="583"/>
              </a:cxn>
              <a:cxn ang="0">
                <a:pos x="333" y="607"/>
              </a:cxn>
              <a:cxn ang="0">
                <a:pos x="224" y="498"/>
              </a:cxn>
              <a:cxn ang="0">
                <a:pos x="242" y="510"/>
              </a:cxn>
              <a:cxn ang="0">
                <a:pos x="224" y="492"/>
              </a:cxn>
              <a:cxn ang="0">
                <a:pos x="200" y="480"/>
              </a:cxn>
              <a:cxn ang="0">
                <a:pos x="103" y="395"/>
              </a:cxn>
              <a:cxn ang="0">
                <a:pos x="36" y="346"/>
              </a:cxn>
              <a:cxn ang="0">
                <a:pos x="48" y="346"/>
              </a:cxn>
              <a:cxn ang="0">
                <a:pos x="12" y="328"/>
              </a:cxn>
              <a:cxn ang="0">
                <a:pos x="18" y="304"/>
              </a:cxn>
              <a:cxn ang="0">
                <a:pos x="18" y="237"/>
              </a:cxn>
              <a:cxn ang="0">
                <a:pos x="42" y="194"/>
              </a:cxn>
              <a:cxn ang="0">
                <a:pos x="48" y="176"/>
              </a:cxn>
              <a:cxn ang="0">
                <a:pos x="91" y="122"/>
              </a:cxn>
              <a:cxn ang="0">
                <a:pos x="109" y="85"/>
              </a:cxn>
              <a:cxn ang="0">
                <a:pos x="145" y="6"/>
              </a:cxn>
              <a:cxn ang="0">
                <a:pos x="176" y="12"/>
              </a:cxn>
              <a:cxn ang="0">
                <a:pos x="194" y="49"/>
              </a:cxn>
              <a:cxn ang="0">
                <a:pos x="218" y="85"/>
              </a:cxn>
              <a:cxn ang="0">
                <a:pos x="242" y="116"/>
              </a:cxn>
              <a:cxn ang="0">
                <a:pos x="309" y="49"/>
              </a:cxn>
              <a:cxn ang="0">
                <a:pos x="364" y="37"/>
              </a:cxn>
              <a:cxn ang="0">
                <a:pos x="376" y="19"/>
              </a:cxn>
              <a:cxn ang="0">
                <a:pos x="382" y="25"/>
              </a:cxn>
              <a:cxn ang="0">
                <a:pos x="406" y="19"/>
              </a:cxn>
              <a:cxn ang="0">
                <a:pos x="412" y="43"/>
              </a:cxn>
              <a:cxn ang="0">
                <a:pos x="424" y="49"/>
              </a:cxn>
              <a:cxn ang="0">
                <a:pos x="430" y="85"/>
              </a:cxn>
              <a:cxn ang="0">
                <a:pos x="461" y="103"/>
              </a:cxn>
              <a:cxn ang="0">
                <a:pos x="479" y="122"/>
              </a:cxn>
            </a:cxnLst>
            <a:rect l="0" t="0" r="r" b="b"/>
            <a:pathLst>
              <a:path w="661" h="607">
                <a:moveTo>
                  <a:pt x="473" y="134"/>
                </a:moveTo>
                <a:lnTo>
                  <a:pt x="485" y="146"/>
                </a:lnTo>
                <a:lnTo>
                  <a:pt x="503" y="146"/>
                </a:lnTo>
                <a:lnTo>
                  <a:pt x="515" y="170"/>
                </a:lnTo>
                <a:lnTo>
                  <a:pt x="528" y="176"/>
                </a:lnTo>
                <a:lnTo>
                  <a:pt x="540" y="194"/>
                </a:lnTo>
                <a:lnTo>
                  <a:pt x="552" y="201"/>
                </a:lnTo>
                <a:lnTo>
                  <a:pt x="552" y="194"/>
                </a:lnTo>
                <a:lnTo>
                  <a:pt x="558" y="194"/>
                </a:lnTo>
                <a:lnTo>
                  <a:pt x="558" y="201"/>
                </a:lnTo>
                <a:lnTo>
                  <a:pt x="564" y="207"/>
                </a:lnTo>
                <a:lnTo>
                  <a:pt x="582" y="213"/>
                </a:lnTo>
                <a:lnTo>
                  <a:pt x="600" y="225"/>
                </a:lnTo>
                <a:lnTo>
                  <a:pt x="612" y="237"/>
                </a:lnTo>
                <a:lnTo>
                  <a:pt x="606" y="249"/>
                </a:lnTo>
                <a:lnTo>
                  <a:pt x="612" y="249"/>
                </a:lnTo>
                <a:lnTo>
                  <a:pt x="612" y="261"/>
                </a:lnTo>
                <a:lnTo>
                  <a:pt x="619" y="261"/>
                </a:lnTo>
                <a:lnTo>
                  <a:pt x="612" y="267"/>
                </a:lnTo>
                <a:lnTo>
                  <a:pt x="631" y="267"/>
                </a:lnTo>
                <a:lnTo>
                  <a:pt x="643" y="273"/>
                </a:lnTo>
                <a:lnTo>
                  <a:pt x="643" y="279"/>
                </a:lnTo>
                <a:lnTo>
                  <a:pt x="655" y="279"/>
                </a:lnTo>
                <a:lnTo>
                  <a:pt x="661" y="285"/>
                </a:lnTo>
                <a:lnTo>
                  <a:pt x="649" y="285"/>
                </a:lnTo>
                <a:lnTo>
                  <a:pt x="655" y="292"/>
                </a:lnTo>
                <a:lnTo>
                  <a:pt x="643" y="310"/>
                </a:lnTo>
                <a:lnTo>
                  <a:pt x="649" y="310"/>
                </a:lnTo>
                <a:lnTo>
                  <a:pt x="643" y="316"/>
                </a:lnTo>
                <a:lnTo>
                  <a:pt x="649" y="322"/>
                </a:lnTo>
                <a:lnTo>
                  <a:pt x="643" y="334"/>
                </a:lnTo>
                <a:lnTo>
                  <a:pt x="649" y="334"/>
                </a:lnTo>
                <a:lnTo>
                  <a:pt x="643" y="340"/>
                </a:lnTo>
                <a:lnTo>
                  <a:pt x="424" y="340"/>
                </a:lnTo>
                <a:lnTo>
                  <a:pt x="339" y="480"/>
                </a:lnTo>
                <a:lnTo>
                  <a:pt x="364" y="516"/>
                </a:lnTo>
                <a:lnTo>
                  <a:pt x="345" y="528"/>
                </a:lnTo>
                <a:lnTo>
                  <a:pt x="352" y="546"/>
                </a:lnTo>
                <a:lnTo>
                  <a:pt x="339" y="552"/>
                </a:lnTo>
                <a:lnTo>
                  <a:pt x="345" y="583"/>
                </a:lnTo>
                <a:lnTo>
                  <a:pt x="339" y="601"/>
                </a:lnTo>
                <a:lnTo>
                  <a:pt x="333" y="607"/>
                </a:lnTo>
                <a:lnTo>
                  <a:pt x="236" y="510"/>
                </a:lnTo>
                <a:lnTo>
                  <a:pt x="224" y="498"/>
                </a:lnTo>
                <a:lnTo>
                  <a:pt x="236" y="498"/>
                </a:lnTo>
                <a:lnTo>
                  <a:pt x="242" y="510"/>
                </a:lnTo>
                <a:lnTo>
                  <a:pt x="236" y="498"/>
                </a:lnTo>
                <a:lnTo>
                  <a:pt x="224" y="492"/>
                </a:lnTo>
                <a:lnTo>
                  <a:pt x="224" y="498"/>
                </a:lnTo>
                <a:lnTo>
                  <a:pt x="200" y="480"/>
                </a:lnTo>
                <a:lnTo>
                  <a:pt x="163" y="443"/>
                </a:lnTo>
                <a:lnTo>
                  <a:pt x="103" y="395"/>
                </a:lnTo>
                <a:lnTo>
                  <a:pt x="36" y="352"/>
                </a:lnTo>
                <a:lnTo>
                  <a:pt x="36" y="346"/>
                </a:lnTo>
                <a:lnTo>
                  <a:pt x="42" y="352"/>
                </a:lnTo>
                <a:lnTo>
                  <a:pt x="48" y="346"/>
                </a:lnTo>
                <a:lnTo>
                  <a:pt x="42" y="334"/>
                </a:lnTo>
                <a:lnTo>
                  <a:pt x="12" y="328"/>
                </a:lnTo>
                <a:lnTo>
                  <a:pt x="6" y="328"/>
                </a:lnTo>
                <a:lnTo>
                  <a:pt x="18" y="304"/>
                </a:lnTo>
                <a:lnTo>
                  <a:pt x="0" y="261"/>
                </a:lnTo>
                <a:lnTo>
                  <a:pt x="18" y="237"/>
                </a:lnTo>
                <a:lnTo>
                  <a:pt x="18" y="213"/>
                </a:lnTo>
                <a:lnTo>
                  <a:pt x="42" y="194"/>
                </a:lnTo>
                <a:lnTo>
                  <a:pt x="42" y="176"/>
                </a:lnTo>
                <a:lnTo>
                  <a:pt x="48" y="176"/>
                </a:lnTo>
                <a:lnTo>
                  <a:pt x="48" y="152"/>
                </a:lnTo>
                <a:lnTo>
                  <a:pt x="91" y="122"/>
                </a:lnTo>
                <a:lnTo>
                  <a:pt x="97" y="110"/>
                </a:lnTo>
                <a:lnTo>
                  <a:pt x="109" y="85"/>
                </a:lnTo>
                <a:lnTo>
                  <a:pt x="127" y="67"/>
                </a:lnTo>
                <a:lnTo>
                  <a:pt x="145" y="6"/>
                </a:lnTo>
                <a:lnTo>
                  <a:pt x="151" y="0"/>
                </a:lnTo>
                <a:lnTo>
                  <a:pt x="176" y="12"/>
                </a:lnTo>
                <a:lnTo>
                  <a:pt x="200" y="12"/>
                </a:lnTo>
                <a:lnTo>
                  <a:pt x="194" y="49"/>
                </a:lnTo>
                <a:lnTo>
                  <a:pt x="200" y="79"/>
                </a:lnTo>
                <a:lnTo>
                  <a:pt x="218" y="85"/>
                </a:lnTo>
                <a:lnTo>
                  <a:pt x="230" y="103"/>
                </a:lnTo>
                <a:lnTo>
                  <a:pt x="242" y="116"/>
                </a:lnTo>
                <a:lnTo>
                  <a:pt x="309" y="61"/>
                </a:lnTo>
                <a:lnTo>
                  <a:pt x="309" y="49"/>
                </a:lnTo>
                <a:lnTo>
                  <a:pt x="345" y="37"/>
                </a:lnTo>
                <a:lnTo>
                  <a:pt x="364" y="37"/>
                </a:lnTo>
                <a:lnTo>
                  <a:pt x="358" y="31"/>
                </a:lnTo>
                <a:lnTo>
                  <a:pt x="376" y="19"/>
                </a:lnTo>
                <a:lnTo>
                  <a:pt x="382" y="19"/>
                </a:lnTo>
                <a:lnTo>
                  <a:pt x="382" y="25"/>
                </a:lnTo>
                <a:lnTo>
                  <a:pt x="388" y="19"/>
                </a:lnTo>
                <a:lnTo>
                  <a:pt x="406" y="19"/>
                </a:lnTo>
                <a:lnTo>
                  <a:pt x="412" y="25"/>
                </a:lnTo>
                <a:lnTo>
                  <a:pt x="412" y="43"/>
                </a:lnTo>
                <a:lnTo>
                  <a:pt x="412" y="49"/>
                </a:lnTo>
                <a:lnTo>
                  <a:pt x="424" y="49"/>
                </a:lnTo>
                <a:lnTo>
                  <a:pt x="430" y="61"/>
                </a:lnTo>
                <a:lnTo>
                  <a:pt x="430" y="85"/>
                </a:lnTo>
                <a:lnTo>
                  <a:pt x="461" y="91"/>
                </a:lnTo>
                <a:lnTo>
                  <a:pt x="461" y="103"/>
                </a:lnTo>
                <a:lnTo>
                  <a:pt x="473" y="110"/>
                </a:lnTo>
                <a:lnTo>
                  <a:pt x="479" y="122"/>
                </a:lnTo>
                <a:lnTo>
                  <a:pt x="473" y="134"/>
                </a:lnTo>
                <a:close/>
              </a:path>
            </a:pathLst>
          </a:custGeom>
          <a:blipFill>
            <a:blip r:embed="rId3" cstate="print"/>
            <a:tile tx="0" ty="0" sx="100000" sy="100000" flip="none" algn="tl"/>
          </a:blipFill>
          <a:ln w="19050" cap="flat" cmpd="sng">
            <a:solidFill>
              <a:srgbClr val="00642D"/>
            </a:solidFill>
            <a:prstDash val="solid"/>
            <a:round/>
            <a:headEnd type="none" w="med" len="med"/>
            <a:tailEnd type="none" w="med" len="med"/>
          </a:ln>
          <a:effectLst>
            <a:innerShdw blurRad="241300" dist="88900">
              <a:schemeClr val="tx1"/>
            </a:innerShdw>
            <a:softEdge rad="1270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>
              <a:latin typeface="Arial" charset="0"/>
              <a:cs typeface="Arial" pitchFamily="34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59" y="86014"/>
            <a:ext cx="1801789" cy="1355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39554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91992" y="116632"/>
            <a:ext cx="871296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50" lvl="1" algn="ctr" eaLnBrk="1" hangingPunct="1">
              <a:lnSpc>
                <a:spcPts val="2800"/>
              </a:lnSpc>
              <a:buFontTx/>
              <a:buNone/>
            </a:pPr>
            <a:r>
              <a:rPr lang="es-MX" sz="2700" b="1" dirty="0">
                <a:solidFill>
                  <a:srgbClr val="0000FF"/>
                </a:solidFill>
                <a:latin typeface="Calisto MT" pitchFamily="18" charset="0"/>
              </a:rPr>
              <a:t>Transparencia y Difusión de la </a:t>
            </a:r>
          </a:p>
          <a:p>
            <a:pPr marL="6350" lvl="1" algn="ctr" eaLnBrk="1" hangingPunct="1">
              <a:lnSpc>
                <a:spcPts val="2800"/>
              </a:lnSpc>
              <a:buFontTx/>
              <a:buNone/>
            </a:pPr>
            <a:r>
              <a:rPr lang="es-MX" sz="2700" b="1" dirty="0">
                <a:solidFill>
                  <a:srgbClr val="0000FF"/>
                </a:solidFill>
                <a:latin typeface="Calisto MT" pitchFamily="18" charset="0"/>
              </a:rPr>
              <a:t>Información Financiera</a:t>
            </a:r>
            <a:endParaRPr lang="es-ES" sz="2700" b="1" dirty="0">
              <a:solidFill>
                <a:srgbClr val="0000FF"/>
              </a:solidFill>
              <a:latin typeface="Calisto MT" pitchFamily="18" charset="0"/>
            </a:endParaRPr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8647959"/>
              </p:ext>
            </p:extLst>
          </p:nvPr>
        </p:nvGraphicFramePr>
        <p:xfrm>
          <a:off x="395536" y="1340768"/>
          <a:ext cx="8280920" cy="481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0"/>
                <a:gridCol w="1368152"/>
                <a:gridCol w="187220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Información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Periodo</a:t>
                      </a:r>
                      <a:r>
                        <a:rPr lang="es-MX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Sustento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b="1" noProof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Iniciativas</a:t>
                      </a:r>
                      <a:r>
                        <a:rPr lang="en-US" b="1" baseline="0" noProof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y </a:t>
                      </a:r>
                      <a:r>
                        <a:rPr lang="es-MX" b="1" baseline="0" noProof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Proyectos</a:t>
                      </a:r>
                      <a:endParaRPr lang="es-MX" b="1" noProof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noProof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Iniciativa</a:t>
                      </a:r>
                      <a:r>
                        <a:rPr lang="en-US" baseline="0" noProof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 </a:t>
                      </a:r>
                      <a:r>
                        <a:rPr lang="es-MX" baseline="0" noProof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Ingresos</a:t>
                      </a:r>
                      <a:endParaRPr lang="es-MX" noProof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Anual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LGCG.</a:t>
                      </a:r>
                      <a:r>
                        <a:rPr lang="es-MX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Art. 63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800" kern="120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Información</a:t>
                      </a:r>
                      <a:r>
                        <a:rPr lang="en-US" sz="1800" kern="1200" baseline="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s-MX" sz="1800" kern="1200" baseline="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Adicional</a:t>
                      </a:r>
                      <a:r>
                        <a:rPr lang="en-US" sz="1800" kern="1200" baseline="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 la </a:t>
                      </a:r>
                      <a:r>
                        <a:rPr lang="es-MX" sz="1800" kern="1200" baseline="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Iniciativa</a:t>
                      </a:r>
                      <a:r>
                        <a:rPr lang="en-US" sz="1800" kern="1200" baseline="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 </a:t>
                      </a:r>
                      <a:r>
                        <a:rPr lang="es-MX" sz="1800" kern="1200" baseline="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Ingresos</a:t>
                      </a:r>
                      <a:endParaRPr lang="es-MX" sz="1800" kern="1200" noProof="0" dirty="0">
                        <a:solidFill>
                          <a:schemeClr val="dk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Anual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LGCG.</a:t>
                      </a:r>
                      <a:r>
                        <a:rPr lang="es-MX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Art. 61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Proyecto de </a:t>
                      </a:r>
                      <a:r>
                        <a:rPr lang="es-MX" sz="1800" kern="120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Presupuesto</a:t>
                      </a:r>
                      <a:r>
                        <a:rPr lang="en-US" sz="1800" kern="1200" baseline="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 </a:t>
                      </a:r>
                      <a:r>
                        <a:rPr lang="es-MX" sz="1800" kern="1200" baseline="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Egresos</a:t>
                      </a:r>
                      <a:endParaRPr lang="es-MX" sz="1800" kern="1200" noProof="0" dirty="0">
                        <a:solidFill>
                          <a:schemeClr val="dk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Anual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LGCG.</a:t>
                      </a:r>
                      <a:r>
                        <a:rPr lang="es-MX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Art. 63</a:t>
                      </a:r>
                      <a:endParaRPr lang="es-MX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277232">
                <a:tc>
                  <a:txBody>
                    <a:bodyPr/>
                    <a:lstStyle/>
                    <a:p>
                      <a:r>
                        <a:rPr lang="es-MX" sz="1800" kern="120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Información</a:t>
                      </a:r>
                      <a:r>
                        <a:rPr lang="en-US" sz="1800" kern="1200" baseline="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s-MX" sz="1800" kern="1200" baseline="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Adicional</a:t>
                      </a:r>
                      <a:r>
                        <a:rPr lang="en-US" sz="1800" kern="1200" baseline="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al Proyecto de </a:t>
                      </a:r>
                      <a:r>
                        <a:rPr lang="es-MX" sz="1800" kern="1200" baseline="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Egresos</a:t>
                      </a:r>
                      <a:endParaRPr lang="es-MX" sz="1800" kern="1200" noProof="0" dirty="0">
                        <a:solidFill>
                          <a:schemeClr val="dk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Anual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LGCG.</a:t>
                      </a:r>
                      <a:r>
                        <a:rPr lang="es-MX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Art. 61</a:t>
                      </a:r>
                      <a:endParaRPr lang="es-MX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kern="120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Ley de </a:t>
                      </a:r>
                      <a:r>
                        <a:rPr lang="es-MX" sz="1800" b="1" kern="120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Ingresos</a:t>
                      </a:r>
                      <a:r>
                        <a:rPr lang="en-US" sz="1800" b="1" kern="1200" baseline="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y </a:t>
                      </a:r>
                      <a:r>
                        <a:rPr lang="es-MX" sz="1800" b="1" kern="1200" baseline="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Presupuesto</a:t>
                      </a:r>
                      <a:r>
                        <a:rPr lang="en-US" sz="1800" b="1" kern="1200" baseline="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 </a:t>
                      </a:r>
                      <a:r>
                        <a:rPr lang="es-MX" sz="1800" b="1" kern="1200" baseline="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Egresos</a:t>
                      </a:r>
                      <a:endParaRPr lang="es-MX" sz="1800" b="1" kern="1200" noProof="0" dirty="0">
                        <a:solidFill>
                          <a:schemeClr val="dk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332720">
                <a:tc>
                  <a:txBody>
                    <a:bodyPr/>
                    <a:lstStyle/>
                    <a:p>
                      <a:r>
                        <a:rPr lang="es-MX" sz="1800" kern="120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Presupuesto</a:t>
                      </a:r>
                      <a:r>
                        <a:rPr lang="en-US" sz="1800" kern="1200" baseline="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s-MX" sz="1800" kern="1200" baseline="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Ciudadano</a:t>
                      </a:r>
                      <a:endParaRPr lang="es-MX" sz="1800" kern="1200" noProof="0" dirty="0">
                        <a:solidFill>
                          <a:schemeClr val="dk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Anual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LGCG.</a:t>
                      </a:r>
                      <a:r>
                        <a:rPr lang="es-MX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Art. 62</a:t>
                      </a:r>
                      <a:endParaRPr lang="es-MX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Ley de </a:t>
                      </a:r>
                      <a:r>
                        <a:rPr lang="es-MX" sz="1800" kern="120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Ingresos</a:t>
                      </a:r>
                      <a:endParaRPr lang="es-MX" sz="1800" kern="1200" noProof="0" dirty="0">
                        <a:solidFill>
                          <a:schemeClr val="dk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Anual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LGCG.</a:t>
                      </a:r>
                      <a:r>
                        <a:rPr lang="es-MX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Art. 65</a:t>
                      </a:r>
                      <a:endParaRPr lang="es-MX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800" kern="120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Presupuesto</a:t>
                      </a:r>
                      <a:r>
                        <a:rPr lang="en-US" sz="1800" kern="120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 </a:t>
                      </a:r>
                      <a:r>
                        <a:rPr lang="es-MX" sz="1800" kern="120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Egresos</a:t>
                      </a:r>
                      <a:endParaRPr lang="es-MX" sz="1800" kern="1200" noProof="0" dirty="0">
                        <a:solidFill>
                          <a:schemeClr val="dk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Anual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LGCG.</a:t>
                      </a:r>
                      <a:r>
                        <a:rPr lang="es-MX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Art. 65</a:t>
                      </a:r>
                      <a:endParaRPr lang="es-MX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800" kern="120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Dictámenes</a:t>
                      </a:r>
                      <a:r>
                        <a:rPr lang="en-US" sz="1800" kern="120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s-MX" sz="1800" kern="120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Actas</a:t>
                      </a:r>
                      <a:r>
                        <a:rPr lang="en-US" sz="1800" kern="1200" baseline="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y </a:t>
                      </a:r>
                      <a:r>
                        <a:rPr lang="es-MX" sz="1800" kern="1200" baseline="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Acuerdos</a:t>
                      </a:r>
                      <a:endParaRPr lang="es-MX" sz="1800" kern="1200" noProof="0" dirty="0">
                        <a:solidFill>
                          <a:schemeClr val="dk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Anual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LGCG.</a:t>
                      </a:r>
                      <a:r>
                        <a:rPr lang="es-MX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Art. 65</a:t>
                      </a:r>
                      <a:endParaRPr lang="es-MX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800" kern="120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Calendario</a:t>
                      </a:r>
                      <a:r>
                        <a:rPr lang="en-US" sz="1800" kern="120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</a:t>
                      </a:r>
                      <a:r>
                        <a:rPr lang="en-US" sz="1800" kern="1200" baseline="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s-MX" sz="1800" kern="1200" baseline="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Ingresos</a:t>
                      </a:r>
                      <a:endParaRPr lang="es-MX" sz="1800" kern="1200" noProof="0" dirty="0">
                        <a:solidFill>
                          <a:schemeClr val="dk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Anual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LGCG.</a:t>
                      </a:r>
                      <a:r>
                        <a:rPr lang="es-MX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Art. 66</a:t>
                      </a:r>
                      <a:endParaRPr lang="es-MX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800" kern="120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Calendario</a:t>
                      </a:r>
                      <a:r>
                        <a:rPr lang="en-US" sz="1800" kern="120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 </a:t>
                      </a:r>
                      <a:r>
                        <a:rPr lang="es-MX" sz="1800" kern="120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Egresos</a:t>
                      </a:r>
                      <a:endParaRPr lang="es-MX" sz="1800" kern="1200" noProof="0" dirty="0">
                        <a:solidFill>
                          <a:schemeClr val="dk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Anual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LGCG.</a:t>
                      </a:r>
                      <a:r>
                        <a:rPr lang="es-MX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Art. 66</a:t>
                      </a:r>
                      <a:endParaRPr lang="es-MX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8817125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91992" y="116632"/>
            <a:ext cx="871296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50" lvl="1" algn="ctr" eaLnBrk="1" hangingPunct="1">
              <a:lnSpc>
                <a:spcPts val="2800"/>
              </a:lnSpc>
              <a:buFontTx/>
              <a:buNone/>
            </a:pPr>
            <a:r>
              <a:rPr lang="es-MX" sz="2700" b="1" dirty="0">
                <a:solidFill>
                  <a:srgbClr val="0000FF"/>
                </a:solidFill>
                <a:latin typeface="Calisto MT" pitchFamily="18" charset="0"/>
              </a:rPr>
              <a:t>Transparencia y Difusión de la </a:t>
            </a:r>
          </a:p>
          <a:p>
            <a:pPr marL="6350" lvl="1" algn="ctr" eaLnBrk="1" hangingPunct="1">
              <a:lnSpc>
                <a:spcPts val="2800"/>
              </a:lnSpc>
              <a:buFontTx/>
              <a:buNone/>
            </a:pPr>
            <a:r>
              <a:rPr lang="es-MX" sz="2700" b="1" dirty="0">
                <a:solidFill>
                  <a:srgbClr val="0000FF"/>
                </a:solidFill>
                <a:latin typeface="Calisto MT" pitchFamily="18" charset="0"/>
              </a:rPr>
              <a:t>Información Financiera</a:t>
            </a:r>
            <a:endParaRPr lang="es-ES" sz="2700" b="1" dirty="0">
              <a:solidFill>
                <a:srgbClr val="0000FF"/>
              </a:solidFill>
              <a:latin typeface="Calisto MT" pitchFamily="18" charset="0"/>
            </a:endParaRPr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823416"/>
              </p:ext>
            </p:extLst>
          </p:nvPr>
        </p:nvGraphicFramePr>
        <p:xfrm>
          <a:off x="395536" y="1601480"/>
          <a:ext cx="8280920" cy="4059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6544"/>
                <a:gridCol w="1512168"/>
                <a:gridCol w="187220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Información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Periodo</a:t>
                      </a:r>
                      <a:r>
                        <a:rPr lang="es-MX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Sustento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b="1" noProof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Ejercicio</a:t>
                      </a:r>
                      <a:r>
                        <a:rPr lang="en-US" b="1" baseline="0" noProof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s-MX" b="1" baseline="0" noProof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Presupuestario</a:t>
                      </a:r>
                      <a:endParaRPr lang="es-MX" b="1" noProof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noProof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Ayudas</a:t>
                      </a:r>
                      <a:r>
                        <a:rPr lang="en-US" baseline="0" noProof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y </a:t>
                      </a:r>
                      <a:r>
                        <a:rPr lang="es-MX" baseline="0" noProof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Subsidios</a:t>
                      </a:r>
                      <a:endParaRPr lang="es-MX" noProof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Trimestral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LGCG.</a:t>
                      </a:r>
                      <a:r>
                        <a:rPr lang="es-MX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Art. 67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800" kern="120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Programas</a:t>
                      </a:r>
                      <a:r>
                        <a:rPr lang="en-US" sz="1800" kern="120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con </a:t>
                      </a:r>
                      <a:r>
                        <a:rPr lang="es-MX" sz="1800" kern="120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Recursos</a:t>
                      </a:r>
                      <a:r>
                        <a:rPr lang="en-US" sz="1800" kern="120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s-MX" sz="1800" kern="120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Federales</a:t>
                      </a:r>
                      <a:endParaRPr lang="es-MX" sz="1800" kern="1200" noProof="0" dirty="0">
                        <a:solidFill>
                          <a:schemeClr val="dk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Trimestral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LGCG.</a:t>
                      </a:r>
                      <a:r>
                        <a:rPr lang="es-MX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Art. 68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800" kern="120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Cuentas</a:t>
                      </a:r>
                      <a:r>
                        <a:rPr lang="en-US" sz="1800" kern="1200" baseline="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s-MX" sz="1800" kern="1200" baseline="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Bancarias</a:t>
                      </a:r>
                      <a:r>
                        <a:rPr lang="en-US" sz="1800" kern="1200" baseline="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s-MX" sz="1800" kern="1200" baseline="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Productivas</a:t>
                      </a:r>
                      <a:r>
                        <a:rPr lang="en-US" sz="1800" kern="1200" baseline="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s-MX" sz="1800" kern="1200" baseline="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Federales</a:t>
                      </a:r>
                      <a:endParaRPr lang="es-MX" sz="1800" kern="1200" noProof="0" dirty="0">
                        <a:solidFill>
                          <a:schemeClr val="dk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Anual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LGCG.</a:t>
                      </a:r>
                      <a:r>
                        <a:rPr lang="es-MX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Art. 63</a:t>
                      </a:r>
                      <a:endParaRPr lang="es-MX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277232">
                <a:tc>
                  <a:txBody>
                    <a:bodyPr/>
                    <a:lstStyle/>
                    <a:p>
                      <a:r>
                        <a:rPr lang="es-MX" sz="1800" kern="120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Fondo</a:t>
                      </a:r>
                      <a:r>
                        <a:rPr lang="en-US" sz="1800" kern="120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 </a:t>
                      </a:r>
                      <a:r>
                        <a:rPr lang="es-MX" sz="1800" kern="120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Aportación</a:t>
                      </a:r>
                      <a:r>
                        <a:rPr lang="en-US" sz="1800" kern="1200" baseline="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s-MX" sz="1800" kern="1200" baseline="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Infraestructura</a:t>
                      </a:r>
                      <a:r>
                        <a:rPr lang="en-US" sz="1800" kern="1200" baseline="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Social Municipal </a:t>
                      </a:r>
                      <a:endParaRPr lang="es-MX" sz="1800" kern="1200" noProof="0" dirty="0">
                        <a:solidFill>
                          <a:schemeClr val="dk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Trimestral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LCF.</a:t>
                      </a:r>
                      <a:r>
                        <a:rPr lang="es-MX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Art. 33 y </a:t>
                      </a:r>
                      <a:r>
                        <a:rPr lang="es-MX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Linea</a:t>
                      </a:r>
                      <a:r>
                        <a:rPr lang="es-MX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(CONAC)</a:t>
                      </a:r>
                      <a:endParaRPr lang="es-MX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458048">
                <a:tc>
                  <a:txBody>
                    <a:bodyPr/>
                    <a:lstStyle/>
                    <a:p>
                      <a:r>
                        <a:rPr lang="es-MX" sz="1800" b="0" kern="120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Fondo</a:t>
                      </a:r>
                      <a:r>
                        <a:rPr lang="es-MX" sz="1800" b="0" kern="1200" baseline="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 </a:t>
                      </a:r>
                      <a:r>
                        <a:rPr lang="es-MX" sz="1800" b="0" kern="120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Aportación</a:t>
                      </a:r>
                      <a:r>
                        <a:rPr lang="en-US" sz="1800" b="0" kern="1200" baseline="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s-MX" sz="1800" b="0" kern="1200" baseline="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Fortalecimiento</a:t>
                      </a:r>
                      <a:r>
                        <a:rPr lang="en-US" sz="1800" b="0" kern="1200" baseline="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Municipal</a:t>
                      </a:r>
                      <a:endParaRPr lang="es-MX" sz="1800" b="0" kern="1200" noProof="0" dirty="0">
                        <a:solidFill>
                          <a:schemeClr val="dk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Trimestral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LGCG.</a:t>
                      </a:r>
                      <a:r>
                        <a:rPr lang="es-MX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Art. 76</a:t>
                      </a:r>
                      <a:endParaRPr lang="es-MX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332720">
                <a:tc>
                  <a:txBody>
                    <a:bodyPr/>
                    <a:lstStyle/>
                    <a:p>
                      <a:r>
                        <a:rPr lang="es-MX" sz="1800" kern="120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Obligaciones</a:t>
                      </a:r>
                      <a:r>
                        <a:rPr lang="en-US" sz="1800" kern="120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con </a:t>
                      </a:r>
                      <a:r>
                        <a:rPr lang="es-MX" sz="1800" kern="120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Fondos</a:t>
                      </a:r>
                      <a:r>
                        <a:rPr lang="en-US" sz="1800" kern="1200" baseline="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s-MX" sz="1800" kern="1200" baseline="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Federales</a:t>
                      </a:r>
                      <a:endParaRPr lang="es-MX" sz="1800" kern="1200" noProof="0" dirty="0">
                        <a:solidFill>
                          <a:schemeClr val="dk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Trimestral</a:t>
                      </a:r>
                      <a:endParaRPr lang="es-MX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LGCG.</a:t>
                      </a:r>
                      <a:r>
                        <a:rPr lang="es-MX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Art. 78</a:t>
                      </a:r>
                      <a:endParaRPr lang="es-MX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800" kern="120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Evaluación</a:t>
                      </a:r>
                      <a:r>
                        <a:rPr lang="en-US" sz="1800" kern="1200" baseline="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 </a:t>
                      </a:r>
                      <a:r>
                        <a:rPr lang="es-MX" sz="1800" kern="1200" baseline="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Recursos</a:t>
                      </a:r>
                      <a:r>
                        <a:rPr lang="en-US" sz="1800" kern="1200" baseline="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s-MX" sz="1800" kern="1200" baseline="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Federales</a:t>
                      </a:r>
                      <a:endParaRPr lang="es-MX" sz="1800" kern="1200" noProof="0" dirty="0">
                        <a:solidFill>
                          <a:schemeClr val="dk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Trimestral</a:t>
                      </a:r>
                      <a:endParaRPr lang="es-MX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LGCG.</a:t>
                      </a:r>
                      <a:r>
                        <a:rPr lang="es-MX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Art. 79</a:t>
                      </a:r>
                      <a:endParaRPr lang="es-MX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kern="120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Ejercicio</a:t>
                      </a:r>
                      <a:r>
                        <a:rPr lang="en-US" sz="1800" kern="1200" baseline="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y </a:t>
                      </a:r>
                      <a:r>
                        <a:rPr lang="es-MX" sz="1800" kern="1200" baseline="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Destino</a:t>
                      </a:r>
                      <a:r>
                        <a:rPr lang="en-US" sz="1800" kern="1200" baseline="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del </a:t>
                      </a:r>
                      <a:r>
                        <a:rPr lang="es-MX" sz="1800" kern="1200" baseline="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Gasto</a:t>
                      </a:r>
                      <a:r>
                        <a:rPr lang="en-US" sz="1800" kern="1200" baseline="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s-MX" sz="1800" kern="1200" baseline="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Federalizado</a:t>
                      </a:r>
                      <a:endParaRPr lang="es-MX" sz="1800" kern="1200" noProof="0" dirty="0" smtClean="0">
                        <a:solidFill>
                          <a:schemeClr val="dk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Trimestral</a:t>
                      </a:r>
                      <a:endParaRPr lang="es-MX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LGCG.</a:t>
                      </a:r>
                      <a:r>
                        <a:rPr lang="es-MX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Art. 81</a:t>
                      </a:r>
                      <a:endParaRPr lang="es-MX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3447012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91992" y="342335"/>
            <a:ext cx="8712968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50" lvl="1" algn="ctr" eaLnBrk="1" hangingPunct="1">
              <a:lnSpc>
                <a:spcPts val="2800"/>
              </a:lnSpc>
              <a:buFontTx/>
              <a:buNone/>
            </a:pPr>
            <a:r>
              <a:rPr lang="es-MX" sz="2700" b="1" dirty="0" smtClean="0">
                <a:solidFill>
                  <a:srgbClr val="0000FF"/>
                </a:solidFill>
                <a:latin typeface="Calisto MT" pitchFamily="18" charset="0"/>
              </a:rPr>
              <a:t>Sanciones </a:t>
            </a:r>
            <a:endParaRPr lang="es-ES" sz="2700" b="1" dirty="0">
              <a:solidFill>
                <a:srgbClr val="0000FF"/>
              </a:solidFill>
              <a:latin typeface="Calisto MT" pitchFamily="18" charset="0"/>
            </a:endParaRPr>
          </a:p>
        </p:txBody>
      </p:sp>
      <p:sp>
        <p:nvSpPr>
          <p:cNvPr id="4" name="Rectangle 16"/>
          <p:cNvSpPr txBox="1">
            <a:spLocks noChangeArrowheads="1"/>
          </p:cNvSpPr>
          <p:nvPr/>
        </p:nvSpPr>
        <p:spPr bwMode="auto">
          <a:xfrm>
            <a:off x="326509" y="1412776"/>
            <a:ext cx="8352928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6350" lvl="1" algn="just" eaLnBrk="1" hangingPunct="1">
              <a:spcBef>
                <a:spcPts val="600"/>
              </a:spcBef>
              <a:buFontTx/>
              <a:buNone/>
            </a:pPr>
            <a:r>
              <a:rPr lang="es-MX" sz="2000" b="1" dirty="0" smtClean="0">
                <a:latin typeface="Tahoma" pitchFamily="34" charset="0"/>
              </a:rPr>
              <a:t>Artículo 86.- </a:t>
            </a:r>
            <a:r>
              <a:rPr lang="es-MX" sz="2000" dirty="0" smtClean="0">
                <a:latin typeface="Tahoma" pitchFamily="34" charset="0"/>
              </a:rPr>
              <a:t>Se impondrá una pena de </a:t>
            </a:r>
            <a:r>
              <a:rPr lang="es-MX" sz="2000" b="1" dirty="0" smtClean="0">
                <a:latin typeface="Tahoma" pitchFamily="34" charset="0"/>
              </a:rPr>
              <a:t>dos a siete años de prisión</a:t>
            </a:r>
            <a:r>
              <a:rPr lang="es-MX" sz="2000" dirty="0" smtClean="0">
                <a:latin typeface="Tahoma" pitchFamily="34" charset="0"/>
              </a:rPr>
              <a:t>, y multa de </a:t>
            </a:r>
            <a:r>
              <a:rPr lang="es-MX" sz="2000" b="1" dirty="0" smtClean="0">
                <a:latin typeface="Tahoma" pitchFamily="34" charset="0"/>
              </a:rPr>
              <a:t>mil a quinientos mil días </a:t>
            </a:r>
            <a:r>
              <a:rPr lang="es-MX" sz="2000" dirty="0" smtClean="0">
                <a:latin typeface="Tahoma" pitchFamily="34" charset="0"/>
              </a:rPr>
              <a:t>de salario mínimo general vigente en el Distrito Federal, a quien causando un daño a la Hacienda Pública o Patrimonio, incurra en las conductas previstas en las fracciones II (O</a:t>
            </a:r>
            <a:r>
              <a:rPr lang="es-MX" sz="2000" i="1" dirty="0" smtClean="0">
                <a:latin typeface="Tahoma" pitchFamily="34" charset="0"/>
              </a:rPr>
              <a:t>mitan o alteren los documentos o registros e Incumplan con la obligación de difundir la información</a:t>
            </a:r>
            <a:r>
              <a:rPr lang="es-MX" sz="2000" dirty="0" smtClean="0">
                <a:latin typeface="Tahoma" pitchFamily="34" charset="0"/>
              </a:rPr>
              <a:t>) y IV (</a:t>
            </a:r>
            <a:r>
              <a:rPr lang="es-MX" sz="2000" i="1" dirty="0" smtClean="0">
                <a:latin typeface="Tahoma" pitchFamily="34" charset="0"/>
              </a:rPr>
              <a:t>tengan conocimiento de la alteración o falsedad de los documentos y no informen</a:t>
            </a:r>
            <a:r>
              <a:rPr lang="es-MX" sz="2000" dirty="0" smtClean="0">
                <a:latin typeface="Tahoma" pitchFamily="34" charset="0"/>
              </a:rPr>
              <a:t>) del artículo 85 de la LGCG. </a:t>
            </a:r>
          </a:p>
        </p:txBody>
      </p:sp>
    </p:spTree>
    <p:extLst>
      <p:ext uri="{BB962C8B-B14F-4D97-AF65-F5344CB8AC3E}">
        <p14:creationId xmlns:p14="http://schemas.microsoft.com/office/powerpoint/2010/main" val="3398917978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91992" y="342335"/>
            <a:ext cx="871296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50" lvl="1" algn="ctr" eaLnBrk="1" hangingPunct="1">
              <a:lnSpc>
                <a:spcPts val="2800"/>
              </a:lnSpc>
              <a:buFontTx/>
              <a:buNone/>
            </a:pPr>
            <a:r>
              <a:rPr lang="es-MX" sz="2700" b="1" dirty="0" smtClean="0">
                <a:solidFill>
                  <a:srgbClr val="0000FF"/>
                </a:solidFill>
                <a:latin typeface="Calisto MT" pitchFamily="18" charset="0"/>
              </a:rPr>
              <a:t>Cuenta Pública </a:t>
            </a:r>
          </a:p>
          <a:p>
            <a:pPr marL="6350" lvl="1" algn="ctr" eaLnBrk="1" hangingPunct="1">
              <a:lnSpc>
                <a:spcPts val="2800"/>
              </a:lnSpc>
              <a:buFontTx/>
              <a:buNone/>
            </a:pPr>
            <a:r>
              <a:rPr lang="es-MX" sz="2700" b="1" dirty="0" smtClean="0">
                <a:solidFill>
                  <a:srgbClr val="0000FF"/>
                </a:solidFill>
                <a:latin typeface="Calisto MT" pitchFamily="18" charset="0"/>
              </a:rPr>
              <a:t>Estructura</a:t>
            </a:r>
            <a:endParaRPr lang="es-MX" sz="2700" b="1" dirty="0">
              <a:solidFill>
                <a:srgbClr val="0000FF"/>
              </a:solidFill>
              <a:latin typeface="Calisto MT" pitchFamily="18" charset="0"/>
            </a:endParaRPr>
          </a:p>
        </p:txBody>
      </p:sp>
      <p:sp>
        <p:nvSpPr>
          <p:cNvPr id="4" name="Rectangle 16"/>
          <p:cNvSpPr txBox="1">
            <a:spLocks noChangeArrowheads="1"/>
          </p:cNvSpPr>
          <p:nvPr/>
        </p:nvSpPr>
        <p:spPr bwMode="auto">
          <a:xfrm>
            <a:off x="444020" y="1172218"/>
            <a:ext cx="8208912" cy="5353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6350" lvl="1" algn="just" eaLnBrk="1" hangingPunct="1">
              <a:spcBef>
                <a:spcPts val="600"/>
              </a:spcBef>
              <a:buFontTx/>
              <a:buNone/>
            </a:pPr>
            <a:r>
              <a:rPr lang="es-MX" sz="1600" b="1" dirty="0" smtClean="0">
                <a:latin typeface="Tahoma" pitchFamily="34" charset="0"/>
              </a:rPr>
              <a:t>Artículo 55.- </a:t>
            </a:r>
            <a:r>
              <a:rPr lang="es-MX" sz="1600" dirty="0" smtClean="0">
                <a:latin typeface="Tahoma" pitchFamily="34" charset="0"/>
              </a:rPr>
              <a:t>Las Cuentas Públicas de los Ayuntamiento de los municipios, deberá contener como mínimo, la información contable y presupuestal a que se refiere el artículo 48 de la LGCG.</a:t>
            </a:r>
          </a:p>
          <a:p>
            <a:pPr marL="6350" lvl="1" algn="just" eaLnBrk="1" hangingPunct="1">
              <a:spcBef>
                <a:spcPts val="600"/>
              </a:spcBef>
              <a:buFontTx/>
              <a:buNone/>
            </a:pPr>
            <a:endParaRPr lang="es-MX" sz="800" dirty="0" smtClean="0">
              <a:latin typeface="Tahoma" pitchFamily="34" charset="0"/>
            </a:endParaRPr>
          </a:p>
          <a:p>
            <a:pPr lvl="0" algn="just"/>
            <a:r>
              <a:rPr lang="es-MX" sz="1600" b="1" dirty="0" smtClean="0">
                <a:latin typeface="Tahoma" pitchFamily="34" charset="0"/>
                <a:ea typeface="+mn-ea"/>
                <a:cs typeface="+mn-cs"/>
              </a:rPr>
              <a:t>Información Contable: </a:t>
            </a:r>
          </a:p>
          <a:p>
            <a:pPr algn="just"/>
            <a:r>
              <a:rPr lang="es-MX" sz="1600" dirty="0" smtClean="0">
                <a:latin typeface="Tahoma" pitchFamily="34" charset="0"/>
                <a:ea typeface="+mn-ea"/>
                <a:cs typeface="+mn-cs"/>
              </a:rPr>
              <a:t>(Estado de Situación Financiera, Estado de Variación en la Hacienda Pública, Estado de Cambios en la Situación Financiera, Notas a los Estados Financieros, y Estado Analítico del Activo).</a:t>
            </a:r>
          </a:p>
          <a:p>
            <a:pPr algn="just"/>
            <a:endParaRPr lang="es-MX" sz="1600" b="1" dirty="0" smtClean="0">
              <a:latin typeface="Tahoma" pitchFamily="34" charset="0"/>
              <a:ea typeface="+mn-ea"/>
              <a:cs typeface="+mn-cs"/>
            </a:endParaRPr>
          </a:p>
          <a:p>
            <a:pPr lvl="0" algn="just"/>
            <a:r>
              <a:rPr lang="es-MX" sz="1600" b="1" dirty="0" smtClean="0">
                <a:latin typeface="Tahoma" pitchFamily="34" charset="0"/>
                <a:ea typeface="+mn-ea"/>
                <a:cs typeface="+mn-cs"/>
              </a:rPr>
              <a:t>Información Presupuestaria: </a:t>
            </a:r>
          </a:p>
          <a:p>
            <a:pPr algn="just"/>
            <a:r>
              <a:rPr lang="es-MX" sz="1600" dirty="0" smtClean="0">
                <a:latin typeface="Tahoma" pitchFamily="34" charset="0"/>
                <a:ea typeface="+mn-ea"/>
                <a:cs typeface="+mn-cs"/>
              </a:rPr>
              <a:t>a).- Estado Analítico de Ingresos, del que se derivan la presentación en clasificación económica por fuente de financiamiento y concepto, incluyendo los ingresos excedentes generados, y </a:t>
            </a:r>
          </a:p>
          <a:p>
            <a:pPr algn="just"/>
            <a:r>
              <a:rPr lang="es-MX" sz="1600" dirty="0" smtClean="0">
                <a:latin typeface="Tahoma" pitchFamily="34" charset="0"/>
                <a:ea typeface="+mn-ea"/>
                <a:cs typeface="+mn-cs"/>
              </a:rPr>
              <a:t>b).-  Estado Analítico del Ejercicio del Presupuesto de Egresos del que se derivan las siguientes clasificaciones: Administrativa, Económica y Por Objeto del Gasto y Funcional-Programática. </a:t>
            </a:r>
          </a:p>
          <a:p>
            <a:pPr algn="just"/>
            <a:r>
              <a:rPr lang="es-MX" sz="1600" dirty="0" smtClean="0">
                <a:latin typeface="Tahoma" pitchFamily="34" charset="0"/>
                <a:ea typeface="+mn-ea"/>
                <a:cs typeface="+mn-cs"/>
              </a:rPr>
              <a:t> </a:t>
            </a:r>
            <a:endParaRPr lang="es-MX" sz="800" dirty="0" smtClean="0">
              <a:latin typeface="Tahoma" pitchFamily="34" charset="0"/>
              <a:ea typeface="+mn-ea"/>
              <a:cs typeface="+mn-cs"/>
            </a:endParaRPr>
          </a:p>
          <a:p>
            <a:pPr algn="just"/>
            <a:r>
              <a:rPr lang="es-MX" sz="1600" b="1" dirty="0" smtClean="0">
                <a:latin typeface="Tahoma" pitchFamily="34" charset="0"/>
                <a:ea typeface="+mn-ea"/>
                <a:cs typeface="+mn-cs"/>
              </a:rPr>
              <a:t>Anexos:</a:t>
            </a:r>
          </a:p>
          <a:p>
            <a:pPr algn="just"/>
            <a:r>
              <a:rPr lang="es-MX" sz="1600" dirty="0" smtClean="0">
                <a:latin typeface="Tahoma" pitchFamily="34" charset="0"/>
                <a:ea typeface="+mn-ea"/>
                <a:cs typeface="+mn-cs"/>
              </a:rPr>
              <a:t>Que incluirán todos los establecidos por el CONAC y otros ordenamientos legales.</a:t>
            </a:r>
          </a:p>
          <a:p>
            <a:pPr algn="just"/>
            <a:endParaRPr lang="en-US" sz="1600" dirty="0">
              <a:latin typeface="Tahoma" pitchFamily="34" charset="0"/>
              <a:ea typeface="+mn-ea"/>
              <a:cs typeface="+mn-cs"/>
            </a:endParaRPr>
          </a:p>
          <a:p>
            <a:pPr algn="just"/>
            <a:r>
              <a:rPr lang="es-MX" sz="1600" b="1" dirty="0" smtClean="0">
                <a:latin typeface="Tahoma" pitchFamily="34" charset="0"/>
                <a:ea typeface="+mn-ea"/>
                <a:cs typeface="+mn-cs"/>
              </a:rPr>
              <a:t>La cuenta pública de los entes públicos municipales se estructurará en el mismo esquema. </a:t>
            </a:r>
            <a:endParaRPr lang="es-MX" sz="1600" b="1" dirty="0">
              <a:latin typeface="Tahoma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721675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91992" y="342335"/>
            <a:ext cx="871296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50" lvl="1" algn="ctr" eaLnBrk="1" hangingPunct="1">
              <a:lnSpc>
                <a:spcPts val="2800"/>
              </a:lnSpc>
              <a:buFontTx/>
              <a:buNone/>
            </a:pPr>
            <a:r>
              <a:rPr lang="es-MX" sz="2700" b="1" dirty="0" smtClean="0">
                <a:solidFill>
                  <a:srgbClr val="0000FF"/>
                </a:solidFill>
                <a:latin typeface="Calisto MT" pitchFamily="18" charset="0"/>
              </a:rPr>
              <a:t>Cuenta Pública </a:t>
            </a:r>
          </a:p>
          <a:p>
            <a:pPr marL="6350" lvl="1" algn="ctr" eaLnBrk="1" hangingPunct="1">
              <a:lnSpc>
                <a:spcPts val="2800"/>
              </a:lnSpc>
              <a:buFontTx/>
              <a:buNone/>
            </a:pPr>
            <a:r>
              <a:rPr lang="es-MX" sz="2700" b="1" dirty="0" smtClean="0">
                <a:solidFill>
                  <a:srgbClr val="0000FF"/>
                </a:solidFill>
                <a:latin typeface="Calisto MT" pitchFamily="18" charset="0"/>
              </a:rPr>
              <a:t>Estructura</a:t>
            </a:r>
            <a:endParaRPr lang="es-MX" sz="2700" b="1" dirty="0">
              <a:solidFill>
                <a:srgbClr val="0000FF"/>
              </a:solidFill>
              <a:latin typeface="Calisto MT" pitchFamily="18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95536" y="1340768"/>
            <a:ext cx="1800200" cy="43204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Rectángulo"/>
          <p:cNvSpPr/>
          <p:nvPr/>
        </p:nvSpPr>
        <p:spPr>
          <a:xfrm>
            <a:off x="2339752" y="1340768"/>
            <a:ext cx="2064708" cy="43204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Rectángulo"/>
          <p:cNvSpPr/>
          <p:nvPr/>
        </p:nvSpPr>
        <p:spPr>
          <a:xfrm>
            <a:off x="4548476" y="1340768"/>
            <a:ext cx="4127980" cy="43204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CuadroTexto"/>
          <p:cNvSpPr txBox="1"/>
          <p:nvPr/>
        </p:nvSpPr>
        <p:spPr>
          <a:xfrm>
            <a:off x="755576" y="1484784"/>
            <a:ext cx="1440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/>
              <a:t>Cuenta</a:t>
            </a:r>
            <a:r>
              <a:rPr lang="en-US" sz="2400" dirty="0" smtClean="0"/>
              <a:t> </a:t>
            </a:r>
            <a:r>
              <a:rPr lang="es-MX" sz="2400" dirty="0" smtClean="0"/>
              <a:t>Púbica</a:t>
            </a:r>
            <a:endParaRPr lang="es-MX" sz="2400" dirty="0"/>
          </a:p>
        </p:txBody>
      </p:sp>
      <p:sp>
        <p:nvSpPr>
          <p:cNvPr id="8" name="7 CuadroTexto"/>
          <p:cNvSpPr txBox="1"/>
          <p:nvPr/>
        </p:nvSpPr>
        <p:spPr>
          <a:xfrm>
            <a:off x="2649628" y="1628800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/>
              <a:t>Tomos </a:t>
            </a:r>
            <a:endParaRPr lang="es-MX" sz="2400" dirty="0"/>
          </a:p>
        </p:txBody>
      </p:sp>
      <p:sp>
        <p:nvSpPr>
          <p:cNvPr id="9" name="8 CuadroTexto"/>
          <p:cNvSpPr txBox="1"/>
          <p:nvPr/>
        </p:nvSpPr>
        <p:spPr>
          <a:xfrm>
            <a:off x="5652120" y="1604661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/>
              <a:t>Contenido</a:t>
            </a:r>
          </a:p>
        </p:txBody>
      </p:sp>
      <p:sp>
        <p:nvSpPr>
          <p:cNvPr id="10" name="9 Rectángulo redondeado"/>
          <p:cNvSpPr/>
          <p:nvPr/>
        </p:nvSpPr>
        <p:spPr>
          <a:xfrm>
            <a:off x="467544" y="3429000"/>
            <a:ext cx="1584176" cy="72008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 smtClean="0"/>
              <a:t>Municipio</a:t>
            </a:r>
            <a:endParaRPr lang="es-MX" sz="2400" dirty="0"/>
          </a:p>
        </p:txBody>
      </p:sp>
      <p:sp>
        <p:nvSpPr>
          <p:cNvPr id="11" name="10 Rectángulo redondeado"/>
          <p:cNvSpPr/>
          <p:nvPr/>
        </p:nvSpPr>
        <p:spPr>
          <a:xfrm>
            <a:off x="2483908" y="2420888"/>
            <a:ext cx="1800060" cy="72008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 smtClean="0"/>
              <a:t>Ayuntamiento</a:t>
            </a:r>
            <a:endParaRPr lang="es-MX" sz="2000" dirty="0"/>
          </a:p>
        </p:txBody>
      </p:sp>
      <p:sp>
        <p:nvSpPr>
          <p:cNvPr id="13" name="12 Rectángulo redondeado"/>
          <p:cNvSpPr/>
          <p:nvPr/>
        </p:nvSpPr>
        <p:spPr>
          <a:xfrm>
            <a:off x="2483768" y="3429000"/>
            <a:ext cx="1800060" cy="72008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 smtClean="0"/>
              <a:t>DIF</a:t>
            </a:r>
            <a:endParaRPr lang="es-MX" sz="2000" dirty="0"/>
          </a:p>
        </p:txBody>
      </p:sp>
      <p:sp>
        <p:nvSpPr>
          <p:cNvPr id="14" name="13 Rectángulo redondeado"/>
          <p:cNvSpPr/>
          <p:nvPr/>
        </p:nvSpPr>
        <p:spPr>
          <a:xfrm>
            <a:off x="2483908" y="4437112"/>
            <a:ext cx="1800060" cy="72008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Sistema de Agua</a:t>
            </a:r>
            <a:endParaRPr lang="es-MX" sz="2000" dirty="0"/>
          </a:p>
        </p:txBody>
      </p:sp>
      <p:sp>
        <p:nvSpPr>
          <p:cNvPr id="15" name="14 Rectángulo redondeado"/>
          <p:cNvSpPr/>
          <p:nvPr/>
        </p:nvSpPr>
        <p:spPr>
          <a:xfrm>
            <a:off x="4644008" y="2356949"/>
            <a:ext cx="3816424" cy="72008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1800" dirty="0" smtClean="0"/>
              <a:t>Información Contable, Presupuestal y Anexos</a:t>
            </a:r>
            <a:endParaRPr lang="es-MX" sz="1800" dirty="0"/>
          </a:p>
        </p:txBody>
      </p:sp>
      <p:sp>
        <p:nvSpPr>
          <p:cNvPr id="18" name="17 Rectángulo redondeado"/>
          <p:cNvSpPr/>
          <p:nvPr/>
        </p:nvSpPr>
        <p:spPr>
          <a:xfrm>
            <a:off x="4644008" y="3419490"/>
            <a:ext cx="3816424" cy="72008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1800" dirty="0"/>
              <a:t>Información Contable, Presupuestal y Anexos</a:t>
            </a:r>
          </a:p>
        </p:txBody>
      </p:sp>
      <p:sp>
        <p:nvSpPr>
          <p:cNvPr id="19" name="18 Rectángulo redondeado"/>
          <p:cNvSpPr/>
          <p:nvPr/>
        </p:nvSpPr>
        <p:spPr>
          <a:xfrm>
            <a:off x="4668250" y="4437112"/>
            <a:ext cx="3792182" cy="72008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1800" dirty="0"/>
              <a:t>Información Contable, Presupuestal y Anexos</a:t>
            </a:r>
          </a:p>
        </p:txBody>
      </p:sp>
      <p:cxnSp>
        <p:nvCxnSpPr>
          <p:cNvPr id="21" name="20 Conector recto"/>
          <p:cNvCxnSpPr>
            <a:endCxn id="11" idx="1"/>
          </p:cNvCxnSpPr>
          <p:nvPr/>
        </p:nvCxnSpPr>
        <p:spPr>
          <a:xfrm flipV="1">
            <a:off x="1979712" y="2780928"/>
            <a:ext cx="504196" cy="648072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/>
          <p:nvPr/>
        </p:nvCxnSpPr>
        <p:spPr>
          <a:xfrm>
            <a:off x="2051720" y="3825044"/>
            <a:ext cx="432048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"/>
          <p:cNvCxnSpPr>
            <a:endCxn id="14" idx="1"/>
          </p:cNvCxnSpPr>
          <p:nvPr/>
        </p:nvCxnSpPr>
        <p:spPr>
          <a:xfrm>
            <a:off x="1943638" y="4146827"/>
            <a:ext cx="540270" cy="650325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>
            <a:off x="4283828" y="2780928"/>
            <a:ext cx="432048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/>
          <p:nvPr/>
        </p:nvCxnSpPr>
        <p:spPr>
          <a:xfrm>
            <a:off x="4247966" y="3838747"/>
            <a:ext cx="432048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"/>
          <p:cNvCxnSpPr/>
          <p:nvPr/>
        </p:nvCxnSpPr>
        <p:spPr>
          <a:xfrm>
            <a:off x="4283828" y="4797152"/>
            <a:ext cx="432048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Rectángulo"/>
          <p:cNvSpPr/>
          <p:nvPr/>
        </p:nvSpPr>
        <p:spPr>
          <a:xfrm>
            <a:off x="899592" y="5877272"/>
            <a:ext cx="741682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/>
              <a:t>Integración: Tesorería o equivalente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284779743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91992" y="342335"/>
            <a:ext cx="871296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50" lvl="1" algn="ctr" eaLnBrk="1" hangingPunct="1">
              <a:lnSpc>
                <a:spcPts val="2800"/>
              </a:lnSpc>
              <a:buFontTx/>
              <a:buNone/>
            </a:pPr>
            <a:r>
              <a:rPr lang="es-MX" sz="2700" b="1" dirty="0" smtClean="0">
                <a:solidFill>
                  <a:srgbClr val="0000FF"/>
                </a:solidFill>
                <a:latin typeface="Calisto MT" pitchFamily="18" charset="0"/>
              </a:rPr>
              <a:t>Cuenta Pública </a:t>
            </a:r>
          </a:p>
          <a:p>
            <a:pPr marL="6350" lvl="1" algn="ctr" eaLnBrk="1" hangingPunct="1">
              <a:lnSpc>
                <a:spcPts val="2800"/>
              </a:lnSpc>
              <a:buFontTx/>
              <a:buNone/>
            </a:pPr>
            <a:r>
              <a:rPr lang="es-MX" sz="2700" b="1" dirty="0" smtClean="0">
                <a:solidFill>
                  <a:srgbClr val="0000FF"/>
                </a:solidFill>
                <a:latin typeface="Calisto MT" pitchFamily="18" charset="0"/>
              </a:rPr>
              <a:t>Estructura</a:t>
            </a:r>
            <a:endParaRPr lang="es-MX" sz="2700" b="1" dirty="0">
              <a:solidFill>
                <a:srgbClr val="0000FF"/>
              </a:solidFill>
              <a:latin typeface="Calisto MT" pitchFamily="18" charset="0"/>
            </a:endParaRPr>
          </a:p>
        </p:txBody>
      </p:sp>
      <p:sp>
        <p:nvSpPr>
          <p:cNvPr id="23" name="Rectangle 16"/>
          <p:cNvSpPr txBox="1">
            <a:spLocks noChangeArrowheads="1"/>
          </p:cNvSpPr>
          <p:nvPr/>
        </p:nvSpPr>
        <p:spPr bwMode="auto">
          <a:xfrm>
            <a:off x="467543" y="1628800"/>
            <a:ext cx="8211893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6350" lvl="1" algn="just" eaLnBrk="1" hangingPunct="1">
              <a:spcBef>
                <a:spcPts val="600"/>
              </a:spcBef>
              <a:buFontTx/>
              <a:buNone/>
            </a:pPr>
            <a:r>
              <a:rPr lang="es-MX" sz="2000" b="1" dirty="0">
                <a:latin typeface="Tahoma" pitchFamily="34" charset="0"/>
              </a:rPr>
              <a:t>Fecha </a:t>
            </a:r>
            <a:r>
              <a:rPr lang="es-MX" sz="2000" b="1" dirty="0" smtClean="0">
                <a:latin typeface="Tahoma" pitchFamily="34" charset="0"/>
              </a:rPr>
              <a:t>Limite</a:t>
            </a:r>
          </a:p>
          <a:p>
            <a:pPr marL="6350" lvl="1" algn="just" eaLnBrk="1" hangingPunct="1">
              <a:spcBef>
                <a:spcPts val="600"/>
              </a:spcBef>
              <a:buFontTx/>
              <a:buNone/>
            </a:pPr>
            <a:endParaRPr lang="es-MX" sz="1200" b="1" dirty="0">
              <a:latin typeface="Tahoma" pitchFamily="34" charset="0"/>
            </a:endParaRPr>
          </a:p>
          <a:p>
            <a:pPr marL="6350" lvl="1" algn="just" eaLnBrk="1" hangingPunct="1">
              <a:spcBef>
                <a:spcPts val="600"/>
              </a:spcBef>
              <a:buFontTx/>
              <a:buNone/>
            </a:pPr>
            <a:r>
              <a:rPr lang="es-MX" sz="2000" dirty="0">
                <a:latin typeface="Tahoma" pitchFamily="34" charset="0"/>
              </a:rPr>
              <a:t>A más tardar </a:t>
            </a:r>
            <a:r>
              <a:rPr lang="es-MX" sz="2000" dirty="0" smtClean="0">
                <a:latin typeface="Tahoma" pitchFamily="34" charset="0"/>
              </a:rPr>
              <a:t>en la cuenta pública correspondiente al 2014, para el Gobierno Federal y Entidades Federativas.</a:t>
            </a:r>
          </a:p>
          <a:p>
            <a:pPr marL="6350" lvl="1" algn="just" eaLnBrk="1" hangingPunct="1">
              <a:spcBef>
                <a:spcPts val="600"/>
              </a:spcBef>
              <a:buFontTx/>
              <a:buNone/>
            </a:pPr>
            <a:endParaRPr lang="es-MX" sz="2000" dirty="0">
              <a:latin typeface="Tahoma" pitchFamily="34" charset="0"/>
            </a:endParaRPr>
          </a:p>
          <a:p>
            <a:pPr marL="6350" lvl="1" algn="just" eaLnBrk="1" hangingPunct="1">
              <a:spcBef>
                <a:spcPts val="600"/>
              </a:spcBef>
              <a:buFontTx/>
              <a:buNone/>
            </a:pPr>
            <a:r>
              <a:rPr lang="es-MX" sz="2000" dirty="0">
                <a:latin typeface="Tahoma" pitchFamily="34" charset="0"/>
              </a:rPr>
              <a:t>A más tardar en la cuenta pública correspondiente al </a:t>
            </a:r>
            <a:r>
              <a:rPr lang="es-MX" sz="2000" dirty="0" smtClean="0">
                <a:latin typeface="Tahoma" pitchFamily="34" charset="0"/>
              </a:rPr>
              <a:t>2015, </a:t>
            </a:r>
            <a:r>
              <a:rPr lang="es-MX" sz="2000" dirty="0">
                <a:latin typeface="Tahoma" pitchFamily="34" charset="0"/>
              </a:rPr>
              <a:t>para </a:t>
            </a:r>
            <a:r>
              <a:rPr lang="es-MX" sz="2000" dirty="0" smtClean="0">
                <a:latin typeface="Tahoma" pitchFamily="34" charset="0"/>
              </a:rPr>
              <a:t>Ayuntamientos y entes públicos municipales.</a:t>
            </a:r>
          </a:p>
          <a:p>
            <a:pPr marL="6350" lvl="1" algn="just" eaLnBrk="1" hangingPunct="1">
              <a:spcBef>
                <a:spcPts val="600"/>
              </a:spcBef>
              <a:buFontTx/>
              <a:buNone/>
            </a:pPr>
            <a:endParaRPr lang="es-MX" sz="2000" dirty="0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612482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91992" y="116632"/>
            <a:ext cx="871296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s-MX" sz="2700" b="1" dirty="0" smtClean="0">
                <a:solidFill>
                  <a:srgbClr val="0000FF"/>
                </a:solidFill>
                <a:latin typeface="Calisto MT" pitchFamily="18" charset="0"/>
              </a:rPr>
              <a:t>Segunda Reunión Ordinaria del Consejo </a:t>
            </a:r>
            <a:r>
              <a:rPr lang="es-MX" sz="2700" b="1" dirty="0">
                <a:solidFill>
                  <a:srgbClr val="0000FF"/>
                </a:solidFill>
                <a:latin typeface="Calisto MT" pitchFamily="18" charset="0"/>
              </a:rPr>
              <a:t>de Armonización Contable del Estado de Chiapas (CACE</a:t>
            </a:r>
            <a:r>
              <a:rPr lang="es-MX" sz="2700" b="1" dirty="0" smtClean="0">
                <a:solidFill>
                  <a:srgbClr val="0000FF"/>
                </a:solidFill>
                <a:latin typeface="Calisto MT" pitchFamily="18" charset="0"/>
              </a:rPr>
              <a:t>)</a:t>
            </a:r>
            <a:endParaRPr lang="es-MX" sz="2700" dirty="0">
              <a:solidFill>
                <a:srgbClr val="0000FF"/>
              </a:solidFill>
            </a:endParaRPr>
          </a:p>
        </p:txBody>
      </p:sp>
      <p:sp>
        <p:nvSpPr>
          <p:cNvPr id="5" name="Rectangle 16"/>
          <p:cNvSpPr txBox="1">
            <a:spLocks noChangeArrowheads="1"/>
          </p:cNvSpPr>
          <p:nvPr/>
        </p:nvSpPr>
        <p:spPr bwMode="auto">
          <a:xfrm>
            <a:off x="1043608" y="2348880"/>
            <a:ext cx="7488832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/>
            <a:r>
              <a:rPr lang="es-MX" sz="5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GRACIAS</a:t>
            </a:r>
            <a:endParaRPr lang="es-MX" sz="5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544269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91992" y="170250"/>
            <a:ext cx="871296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s-MX" sz="2700" b="1" dirty="0" smtClean="0">
                <a:solidFill>
                  <a:srgbClr val="0000FF"/>
                </a:solidFill>
                <a:latin typeface="Calisto MT" pitchFamily="18" charset="0"/>
              </a:rPr>
              <a:t>Segunda Reunión Ordinaria del Consejo </a:t>
            </a:r>
            <a:r>
              <a:rPr lang="es-MX" sz="2700" b="1" dirty="0">
                <a:solidFill>
                  <a:srgbClr val="0000FF"/>
                </a:solidFill>
                <a:latin typeface="Calisto MT" pitchFamily="18" charset="0"/>
              </a:rPr>
              <a:t>de Armonización Contable del Estado de Chiapas (CACE</a:t>
            </a:r>
            <a:r>
              <a:rPr lang="es-MX" sz="2700" b="1" dirty="0" smtClean="0">
                <a:solidFill>
                  <a:srgbClr val="0000FF"/>
                </a:solidFill>
                <a:latin typeface="Calisto MT" pitchFamily="18" charset="0"/>
              </a:rPr>
              <a:t>)</a:t>
            </a:r>
            <a:endParaRPr lang="es-MX" sz="2700" b="1" dirty="0">
              <a:solidFill>
                <a:srgbClr val="0000FF"/>
              </a:solidFill>
            </a:endParaRPr>
          </a:p>
        </p:txBody>
      </p:sp>
      <p:sp>
        <p:nvSpPr>
          <p:cNvPr id="5" name="Rectangle 16"/>
          <p:cNvSpPr txBox="1">
            <a:spLocks noChangeArrowheads="1"/>
          </p:cNvSpPr>
          <p:nvPr/>
        </p:nvSpPr>
        <p:spPr bwMode="auto">
          <a:xfrm>
            <a:off x="445975" y="1231234"/>
            <a:ext cx="8146531" cy="194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s-MX" sz="3100" b="1" dirty="0" smtClean="0">
                <a:latin typeface="Tahoma" pitchFamily="34" charset="0"/>
              </a:rPr>
              <a:t>ÓRGANO DE FISCALIZACIÓN SUPERIOR DEL CONGRESO DEL ESTADO</a:t>
            </a:r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auto">
          <a:xfrm>
            <a:off x="547218" y="3429000"/>
            <a:ext cx="7769198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indent="-28575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lvl="1" algn="just" eaLnBrk="1" hangingPunct="1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s-MX" b="1" dirty="0" smtClean="0">
                <a:latin typeface="Tahoma" pitchFamily="34" charset="0"/>
              </a:rPr>
              <a:t>Transparencia y Difusión de la Información Financiera.</a:t>
            </a:r>
          </a:p>
          <a:p>
            <a:pPr lvl="1" algn="just" eaLnBrk="1" hangingPunct="1">
              <a:spcBef>
                <a:spcPts val="600"/>
              </a:spcBef>
              <a:buFont typeface="Wingdings" panose="05000000000000000000" pitchFamily="2" charset="2"/>
              <a:buChar char="v"/>
            </a:pPr>
            <a:endParaRPr lang="es-MX" b="1" dirty="0" smtClean="0">
              <a:latin typeface="Tahoma" pitchFamily="34" charset="0"/>
            </a:endParaRPr>
          </a:p>
          <a:p>
            <a:pPr lvl="1" algn="just" eaLnBrk="1" hangingPunct="1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s-MX" b="1" dirty="0" smtClean="0">
                <a:latin typeface="Tahoma" pitchFamily="34" charset="0"/>
              </a:rPr>
              <a:t> Estructura de la Cuenta Pública de los Municipios</a:t>
            </a:r>
            <a:r>
              <a:rPr lang="es-MX" b="1" dirty="0">
                <a:latin typeface="Tahoma" pitchFamily="34" charset="0"/>
              </a:rPr>
              <a:t>.</a:t>
            </a:r>
            <a:endParaRPr lang="es-ES" b="1" dirty="0" smtClean="0">
              <a:latin typeface="Tahoma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79512" y="188640"/>
            <a:ext cx="871296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50" lvl="1" algn="ctr" eaLnBrk="1" hangingPunct="1">
              <a:lnSpc>
                <a:spcPts val="2800"/>
              </a:lnSpc>
              <a:buFontTx/>
              <a:buNone/>
            </a:pPr>
            <a:r>
              <a:rPr lang="es-MX" sz="2700" b="1" dirty="0">
                <a:solidFill>
                  <a:srgbClr val="0000FF"/>
                </a:solidFill>
                <a:latin typeface="Calisto MT" pitchFamily="18" charset="0"/>
              </a:rPr>
              <a:t>Transparencia y Difusión de la </a:t>
            </a:r>
            <a:endParaRPr lang="es-MX" sz="2700" b="1" dirty="0" smtClean="0">
              <a:solidFill>
                <a:srgbClr val="0000FF"/>
              </a:solidFill>
              <a:latin typeface="Calisto MT" pitchFamily="18" charset="0"/>
            </a:endParaRPr>
          </a:p>
          <a:p>
            <a:pPr marL="6350" lvl="1" algn="ctr" eaLnBrk="1" hangingPunct="1">
              <a:lnSpc>
                <a:spcPts val="2800"/>
              </a:lnSpc>
              <a:buFontTx/>
              <a:buNone/>
            </a:pPr>
            <a:r>
              <a:rPr lang="es-MX" sz="2700" b="1" dirty="0" smtClean="0">
                <a:solidFill>
                  <a:srgbClr val="0000FF"/>
                </a:solidFill>
                <a:latin typeface="Calisto MT" pitchFamily="18" charset="0"/>
              </a:rPr>
              <a:t>Información </a:t>
            </a:r>
            <a:r>
              <a:rPr lang="es-MX" sz="2700" b="1" dirty="0">
                <a:solidFill>
                  <a:srgbClr val="0000FF"/>
                </a:solidFill>
                <a:latin typeface="Calisto MT" pitchFamily="18" charset="0"/>
              </a:rPr>
              <a:t>Financiera</a:t>
            </a:r>
            <a:endParaRPr lang="es-ES" sz="2700" b="1" dirty="0">
              <a:solidFill>
                <a:srgbClr val="0000FF"/>
              </a:solidFill>
              <a:latin typeface="Calisto MT" pitchFamily="18" charset="0"/>
            </a:endParaRPr>
          </a:p>
        </p:txBody>
      </p:sp>
      <p:sp>
        <p:nvSpPr>
          <p:cNvPr id="5" name="Rectangle 16"/>
          <p:cNvSpPr txBox="1">
            <a:spLocks noChangeArrowheads="1"/>
          </p:cNvSpPr>
          <p:nvPr/>
        </p:nvSpPr>
        <p:spPr bwMode="auto">
          <a:xfrm>
            <a:off x="364394" y="1268760"/>
            <a:ext cx="8352928" cy="4560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6350" lvl="1" algn="just" eaLnBrk="1" hangingPunct="1">
              <a:spcBef>
                <a:spcPts val="600"/>
              </a:spcBef>
              <a:buFontTx/>
              <a:buNone/>
            </a:pPr>
            <a:r>
              <a:rPr lang="es-MX" sz="2000" b="1" dirty="0" smtClean="0">
                <a:latin typeface="Tahoma" pitchFamily="34" charset="0"/>
              </a:rPr>
              <a:t>Sustento</a:t>
            </a:r>
          </a:p>
          <a:p>
            <a:pPr marL="6350" lvl="1" algn="just" eaLnBrk="1" hangingPunct="1">
              <a:spcBef>
                <a:spcPts val="600"/>
              </a:spcBef>
              <a:buFontTx/>
              <a:buNone/>
            </a:pPr>
            <a:r>
              <a:rPr lang="es-MX" sz="2000" dirty="0" smtClean="0">
                <a:latin typeface="Tahoma" pitchFamily="34" charset="0"/>
              </a:rPr>
              <a:t>Con fecha 12 de noviembre de 2012, se púbica en el Diario Oficial de la Federal el decreto por el que se </a:t>
            </a:r>
            <a:r>
              <a:rPr lang="es-MX" sz="2000" b="1" dirty="0" smtClean="0">
                <a:latin typeface="Tahoma" pitchFamily="34" charset="0"/>
              </a:rPr>
              <a:t>reforma y adiciona </a:t>
            </a:r>
            <a:r>
              <a:rPr lang="es-MX" sz="2000" dirty="0" smtClean="0">
                <a:latin typeface="Tahoma" pitchFamily="34" charset="0"/>
              </a:rPr>
              <a:t>la Ley General de Contabilidad Gubernamental (LGCG), para transparentar y armonizar la información financiera relativa a la aplicación de recursos públicos en los distintos ordenes de gobierno.</a:t>
            </a:r>
          </a:p>
          <a:p>
            <a:pPr marL="6350" lvl="1" algn="just" eaLnBrk="1" hangingPunct="1">
              <a:spcBef>
                <a:spcPts val="600"/>
              </a:spcBef>
              <a:buFontTx/>
              <a:buNone/>
            </a:pPr>
            <a:endParaRPr lang="es-MX" sz="2000" b="1" dirty="0">
              <a:latin typeface="Tahoma" pitchFamily="34" charset="0"/>
            </a:endParaRPr>
          </a:p>
          <a:p>
            <a:pPr marL="6350" lvl="1" algn="just" eaLnBrk="1" hangingPunct="1">
              <a:spcBef>
                <a:spcPts val="600"/>
              </a:spcBef>
              <a:buFontTx/>
              <a:buNone/>
            </a:pPr>
            <a:r>
              <a:rPr lang="es-MX" sz="2000" dirty="0" smtClean="0">
                <a:latin typeface="Tahoma" pitchFamily="34" charset="0"/>
              </a:rPr>
              <a:t>Una de las modificaciones fue en su artículo 5º. que textualmente indica </a:t>
            </a:r>
            <a:r>
              <a:rPr lang="es-MX" sz="2000" b="1" dirty="0" smtClean="0">
                <a:latin typeface="Tahoma" pitchFamily="34" charset="0"/>
              </a:rPr>
              <a:t>“la interpretación privilegiará los principios constitucionales relativos a la transparencia y máxima publicidad de la información financiera”.</a:t>
            </a:r>
            <a:r>
              <a:rPr lang="es-MX" sz="2000" dirty="0" smtClean="0">
                <a:latin typeface="Tahoma" pitchFamily="34" charset="0"/>
              </a:rPr>
              <a:t> , así mismo se inserta un nuevo Titulo Quinto denominado “ De la Transparencia y Difusión de la Información Financiera”</a:t>
            </a:r>
            <a:endParaRPr lang="es-MX" sz="2000" b="1" dirty="0">
              <a:latin typeface="Tahoma" pitchFamily="34" charset="0"/>
            </a:endParaRPr>
          </a:p>
          <a:p>
            <a:pPr marL="6350" lvl="1" algn="just" eaLnBrk="1" hangingPunct="1">
              <a:spcBef>
                <a:spcPts val="600"/>
              </a:spcBef>
              <a:buFontTx/>
              <a:buNone/>
            </a:pPr>
            <a:endParaRPr lang="es-ES" sz="2000" b="1" dirty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668936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91992" y="116632"/>
            <a:ext cx="871296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50" lvl="1" algn="ctr" eaLnBrk="1" hangingPunct="1">
              <a:lnSpc>
                <a:spcPts val="2800"/>
              </a:lnSpc>
              <a:buFontTx/>
              <a:buNone/>
            </a:pPr>
            <a:r>
              <a:rPr lang="es-MX" sz="2700" b="1" dirty="0">
                <a:solidFill>
                  <a:srgbClr val="0000FF"/>
                </a:solidFill>
                <a:latin typeface="Calisto MT" pitchFamily="18" charset="0"/>
              </a:rPr>
              <a:t>Transparencia y Difusión de la </a:t>
            </a:r>
          </a:p>
          <a:p>
            <a:pPr marL="6350" lvl="1" algn="ctr" eaLnBrk="1" hangingPunct="1">
              <a:lnSpc>
                <a:spcPts val="2800"/>
              </a:lnSpc>
              <a:buFontTx/>
              <a:buNone/>
            </a:pPr>
            <a:r>
              <a:rPr lang="es-MX" sz="2700" b="1" dirty="0">
                <a:solidFill>
                  <a:srgbClr val="0000FF"/>
                </a:solidFill>
                <a:latin typeface="Calisto MT" pitchFamily="18" charset="0"/>
              </a:rPr>
              <a:t>Información Financiera</a:t>
            </a:r>
            <a:endParaRPr lang="es-ES" sz="2700" b="1" dirty="0">
              <a:solidFill>
                <a:srgbClr val="0000FF"/>
              </a:solidFill>
              <a:latin typeface="Calisto MT" pitchFamily="18" charset="0"/>
            </a:endParaRPr>
          </a:p>
        </p:txBody>
      </p:sp>
      <p:sp>
        <p:nvSpPr>
          <p:cNvPr id="6" name="Rectangle 16"/>
          <p:cNvSpPr txBox="1">
            <a:spLocks noChangeArrowheads="1"/>
          </p:cNvSpPr>
          <p:nvPr/>
        </p:nvSpPr>
        <p:spPr bwMode="auto">
          <a:xfrm>
            <a:off x="364394" y="1196752"/>
            <a:ext cx="8352928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6350" lvl="1" algn="just" eaLnBrk="1" hangingPunct="1">
              <a:spcBef>
                <a:spcPts val="600"/>
              </a:spcBef>
              <a:buFontTx/>
              <a:buNone/>
            </a:pPr>
            <a:r>
              <a:rPr lang="es-MX" sz="2000" b="1" dirty="0" smtClean="0">
                <a:latin typeface="Tahoma" pitchFamily="34" charset="0"/>
              </a:rPr>
              <a:t>Periodo de Publicación</a:t>
            </a:r>
          </a:p>
          <a:p>
            <a:pPr marL="6350" lvl="1" algn="just" eaLnBrk="1" hangingPunct="1">
              <a:spcBef>
                <a:spcPts val="600"/>
              </a:spcBef>
              <a:buFontTx/>
              <a:buNone/>
            </a:pPr>
            <a:endParaRPr lang="es-MX" sz="2000" b="1" dirty="0" smtClean="0">
              <a:latin typeface="Tahoma" pitchFamily="34" charset="0"/>
            </a:endParaRPr>
          </a:p>
          <a:p>
            <a:pPr marL="6350" lvl="1" algn="just" eaLnBrk="1" hangingPunct="1">
              <a:spcBef>
                <a:spcPts val="600"/>
              </a:spcBef>
              <a:buFontTx/>
              <a:buNone/>
            </a:pPr>
            <a:r>
              <a:rPr lang="es-MX" sz="2000" dirty="0" smtClean="0">
                <a:latin typeface="Tahoma" pitchFamily="34" charset="0"/>
              </a:rPr>
              <a:t>Con fundamento en el artículo 58 de la LGCG, la información que deba incluirse en Internet en términos de Ley, deberá publicarse por lo menos </a:t>
            </a:r>
            <a:r>
              <a:rPr lang="es-MX" sz="2000" b="1" dirty="0" smtClean="0">
                <a:latin typeface="Tahoma" pitchFamily="34" charset="0"/>
              </a:rPr>
              <a:t>trimestralmente, </a:t>
            </a:r>
            <a:r>
              <a:rPr lang="es-MX" sz="2000" dirty="0" smtClean="0">
                <a:latin typeface="Tahoma" pitchFamily="34" charset="0"/>
              </a:rPr>
              <a:t>con excepción de los informes y documentos de naturaleza anual y otros que por virtud de esta Ley o disposición legales aplicable tengan un plazo o periodicidad determinada, y deberá difundirse en dicho medio dentro de los </a:t>
            </a:r>
            <a:r>
              <a:rPr lang="es-MX" sz="2000" b="1" dirty="0" smtClean="0">
                <a:latin typeface="Tahoma" pitchFamily="34" charset="0"/>
              </a:rPr>
              <a:t>treinta días naturales </a:t>
            </a:r>
            <a:r>
              <a:rPr lang="es-MX" sz="2000" dirty="0" smtClean="0">
                <a:latin typeface="Tahoma" pitchFamily="34" charset="0"/>
              </a:rPr>
              <a:t>siguientes al cierre del periodo que corresponda. Deberá permanecer disponible en Internet los últimos </a:t>
            </a:r>
            <a:r>
              <a:rPr lang="es-MX" sz="2000" b="1" dirty="0" smtClean="0">
                <a:latin typeface="Tahoma" pitchFamily="34" charset="0"/>
              </a:rPr>
              <a:t>seis ejercicios fiscales.</a:t>
            </a:r>
            <a:endParaRPr lang="es-MX" sz="2000" b="1" dirty="0">
              <a:latin typeface="Tahoma" pitchFamily="34" charset="0"/>
            </a:endParaRPr>
          </a:p>
          <a:p>
            <a:pPr marL="6350" lvl="1" algn="just" eaLnBrk="1" hangingPunct="1">
              <a:spcBef>
                <a:spcPts val="600"/>
              </a:spcBef>
              <a:buFontTx/>
              <a:buNone/>
            </a:pPr>
            <a:endParaRPr lang="es-ES" sz="2000" dirty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18679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91992" y="116632"/>
            <a:ext cx="871296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50" lvl="1" algn="ctr" eaLnBrk="1" hangingPunct="1">
              <a:lnSpc>
                <a:spcPts val="2800"/>
              </a:lnSpc>
              <a:buFontTx/>
              <a:buNone/>
            </a:pPr>
            <a:r>
              <a:rPr lang="es-MX" sz="2700" b="1" dirty="0">
                <a:solidFill>
                  <a:srgbClr val="0000FF"/>
                </a:solidFill>
                <a:latin typeface="Calisto MT" pitchFamily="18" charset="0"/>
              </a:rPr>
              <a:t>Transparencia y Difusión de la </a:t>
            </a:r>
          </a:p>
          <a:p>
            <a:pPr marL="6350" lvl="1" algn="ctr" eaLnBrk="1" hangingPunct="1">
              <a:lnSpc>
                <a:spcPts val="2800"/>
              </a:lnSpc>
              <a:buFontTx/>
              <a:buNone/>
            </a:pPr>
            <a:r>
              <a:rPr lang="es-MX" sz="2700" b="1" dirty="0">
                <a:solidFill>
                  <a:srgbClr val="0000FF"/>
                </a:solidFill>
                <a:latin typeface="Calisto MT" pitchFamily="18" charset="0"/>
              </a:rPr>
              <a:t>Información Financiera</a:t>
            </a:r>
            <a:endParaRPr lang="es-ES" sz="2700" b="1" dirty="0">
              <a:solidFill>
                <a:srgbClr val="0000FF"/>
              </a:solidFill>
              <a:latin typeface="Calisto MT" pitchFamily="18" charset="0"/>
            </a:endParaRPr>
          </a:p>
        </p:txBody>
      </p:sp>
      <p:sp>
        <p:nvSpPr>
          <p:cNvPr id="8" name="Rectangle 16"/>
          <p:cNvSpPr txBox="1">
            <a:spLocks noChangeArrowheads="1"/>
          </p:cNvSpPr>
          <p:nvPr/>
        </p:nvSpPr>
        <p:spPr bwMode="auto">
          <a:xfrm>
            <a:off x="336786" y="836712"/>
            <a:ext cx="8352928" cy="5616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6350" lvl="1" algn="just" eaLnBrk="1" hangingPunct="1">
              <a:spcBef>
                <a:spcPts val="600"/>
              </a:spcBef>
              <a:buFontTx/>
              <a:buNone/>
            </a:pPr>
            <a:r>
              <a:rPr lang="es-MX" sz="2000" b="1" dirty="0" smtClean="0">
                <a:latin typeface="Tahoma" pitchFamily="34" charset="0"/>
              </a:rPr>
              <a:t>Coordinación Institucional</a:t>
            </a:r>
          </a:p>
          <a:p>
            <a:pPr marL="6350" lvl="1" algn="just" eaLnBrk="1" hangingPunct="1">
              <a:spcBef>
                <a:spcPts val="600"/>
              </a:spcBef>
              <a:buFontTx/>
              <a:buNone/>
            </a:pPr>
            <a:endParaRPr lang="es-MX" sz="1100" b="1" dirty="0" smtClean="0">
              <a:latin typeface="Tahoma" pitchFamily="34" charset="0"/>
            </a:endParaRPr>
          </a:p>
          <a:p>
            <a:pPr marL="6350" lvl="1" algn="just" eaLnBrk="1" hangingPunct="1">
              <a:spcBef>
                <a:spcPts val="600"/>
              </a:spcBef>
              <a:buFontTx/>
              <a:buNone/>
            </a:pPr>
            <a:r>
              <a:rPr lang="es-MX" sz="2000" dirty="0" smtClean="0">
                <a:latin typeface="Tahoma" pitchFamily="34" charset="0"/>
              </a:rPr>
              <a:t>Con fundamento en el artículo 57 de la LGCG, las secretarías de finanzas o sus equivalentes de las entidades federativas, establecerán su respectiva </a:t>
            </a:r>
            <a:r>
              <a:rPr lang="es-MX" sz="2000" b="1" dirty="0" smtClean="0">
                <a:latin typeface="Tahoma" pitchFamily="34" charset="0"/>
              </a:rPr>
              <a:t>páginas de Internet </a:t>
            </a:r>
            <a:r>
              <a:rPr lang="es-MX" sz="2000" dirty="0" smtClean="0">
                <a:latin typeface="Tahoma" pitchFamily="34" charset="0"/>
              </a:rPr>
              <a:t>, los </a:t>
            </a:r>
            <a:r>
              <a:rPr lang="es-MX" sz="2000" b="1" dirty="0" smtClean="0">
                <a:latin typeface="Tahoma" pitchFamily="34" charset="0"/>
              </a:rPr>
              <a:t>enlaces electrónicos  </a:t>
            </a:r>
            <a:r>
              <a:rPr lang="es-MX" sz="2000" dirty="0" smtClean="0">
                <a:latin typeface="Tahoma" pitchFamily="34" charset="0"/>
              </a:rPr>
              <a:t>de cada uno de los entes que forman cada ente de gobierno.</a:t>
            </a:r>
          </a:p>
          <a:p>
            <a:pPr marL="6350" lvl="1" algn="just" eaLnBrk="1" hangingPunct="1">
              <a:spcBef>
                <a:spcPts val="600"/>
              </a:spcBef>
              <a:buFontTx/>
              <a:buNone/>
            </a:pPr>
            <a:endParaRPr lang="es-MX" sz="2000" b="1" dirty="0">
              <a:latin typeface="Tahoma" pitchFamily="34" charset="0"/>
            </a:endParaRPr>
          </a:p>
          <a:p>
            <a:pPr marL="6350" lvl="1" algn="just" eaLnBrk="1" hangingPunct="1">
              <a:spcBef>
                <a:spcPts val="600"/>
              </a:spcBef>
              <a:buFontTx/>
              <a:buNone/>
            </a:pPr>
            <a:r>
              <a:rPr lang="es-MX" sz="2000" dirty="0" smtClean="0">
                <a:latin typeface="Tahoma" pitchFamily="34" charset="0"/>
              </a:rPr>
              <a:t>Como se indica enlaces electrónico, entonces </a:t>
            </a:r>
            <a:r>
              <a:rPr lang="es-MX" sz="2000" b="1" dirty="0" smtClean="0">
                <a:latin typeface="Tahoma" pitchFamily="34" charset="0"/>
              </a:rPr>
              <a:t>cada ente público sujeto deberá tener su página de Internet</a:t>
            </a:r>
            <a:r>
              <a:rPr lang="es-MX" sz="2000" dirty="0" smtClean="0">
                <a:latin typeface="Tahoma" pitchFamily="34" charset="0"/>
              </a:rPr>
              <a:t> </a:t>
            </a:r>
            <a:r>
              <a:rPr lang="es-MX" sz="2000" b="1" dirty="0" smtClean="0">
                <a:latin typeface="Tahoma" pitchFamily="34" charset="0"/>
              </a:rPr>
              <a:t>con la información obligada</a:t>
            </a:r>
            <a:r>
              <a:rPr lang="es-MX" sz="2000" dirty="0" smtClean="0">
                <a:latin typeface="Tahoma" pitchFamily="34" charset="0"/>
              </a:rPr>
              <a:t>, y el </a:t>
            </a:r>
            <a:r>
              <a:rPr lang="es-MX" sz="2000" b="1" dirty="0" smtClean="0">
                <a:latin typeface="Tahoma" pitchFamily="34" charset="0"/>
              </a:rPr>
              <a:t>enlace electrónico </a:t>
            </a:r>
            <a:r>
              <a:rPr lang="es-MX" sz="2000" dirty="0" smtClean="0">
                <a:latin typeface="Tahoma" pitchFamily="34" charset="0"/>
              </a:rPr>
              <a:t>se lo debe proporcionar a la secretaría de finanzas.</a:t>
            </a:r>
          </a:p>
          <a:p>
            <a:pPr marL="6350" lvl="1" algn="just" eaLnBrk="1" hangingPunct="1">
              <a:spcBef>
                <a:spcPts val="600"/>
              </a:spcBef>
              <a:buFontTx/>
              <a:buNone/>
            </a:pPr>
            <a:endParaRPr lang="es-MX" sz="2000" dirty="0">
              <a:latin typeface="Tahoma" pitchFamily="34" charset="0"/>
            </a:endParaRPr>
          </a:p>
          <a:p>
            <a:pPr marL="6350" lvl="1" algn="just" eaLnBrk="1" hangingPunct="1">
              <a:spcBef>
                <a:spcPts val="600"/>
              </a:spcBef>
              <a:buFontTx/>
              <a:buNone/>
            </a:pPr>
            <a:r>
              <a:rPr lang="es-MX" sz="2000" dirty="0" smtClean="0">
                <a:latin typeface="Tahoma" pitchFamily="34" charset="0"/>
              </a:rPr>
              <a:t>Importante es aclarar que el ente púbico está obligado a verificar que su página de Internet incluya la información de Ley y se encuentre bajo </a:t>
            </a:r>
            <a:r>
              <a:rPr lang="es-MX" sz="2000" b="1" dirty="0" smtClean="0">
                <a:latin typeface="Tahoma" pitchFamily="34" charset="0"/>
              </a:rPr>
              <a:t>actualización</a:t>
            </a:r>
            <a:r>
              <a:rPr lang="es-MX" sz="2000" dirty="0" smtClean="0">
                <a:latin typeface="Tahoma" pitchFamily="34" charset="0"/>
              </a:rPr>
              <a:t> mínimo de manera </a:t>
            </a:r>
            <a:r>
              <a:rPr lang="es-MX" sz="2000" b="1" dirty="0" smtClean="0">
                <a:latin typeface="Tahoma" pitchFamily="34" charset="0"/>
              </a:rPr>
              <a:t>trimestral</a:t>
            </a:r>
            <a:r>
              <a:rPr lang="es-MX" sz="2000" dirty="0" smtClean="0">
                <a:latin typeface="Tahoma" pitchFamily="34" charset="0"/>
              </a:rPr>
              <a:t>.</a:t>
            </a:r>
            <a:endParaRPr lang="es-ES" sz="2000" dirty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822124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47198" y="188640"/>
            <a:ext cx="871296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50" lvl="1" algn="ctr" eaLnBrk="1" hangingPunct="1">
              <a:lnSpc>
                <a:spcPts val="2800"/>
              </a:lnSpc>
              <a:buFontTx/>
              <a:buNone/>
            </a:pPr>
            <a:r>
              <a:rPr lang="es-MX" sz="2700" b="1" dirty="0">
                <a:solidFill>
                  <a:srgbClr val="0000FF"/>
                </a:solidFill>
                <a:latin typeface="Calisto MT" pitchFamily="18" charset="0"/>
              </a:rPr>
              <a:t>Transparencia y Difusión de la </a:t>
            </a:r>
          </a:p>
          <a:p>
            <a:pPr marL="6350" lvl="1" algn="ctr" eaLnBrk="1" hangingPunct="1">
              <a:lnSpc>
                <a:spcPts val="2800"/>
              </a:lnSpc>
              <a:buFontTx/>
              <a:buNone/>
            </a:pPr>
            <a:r>
              <a:rPr lang="es-MX" sz="2700" b="1" dirty="0">
                <a:solidFill>
                  <a:srgbClr val="0000FF"/>
                </a:solidFill>
                <a:latin typeface="Calisto MT" pitchFamily="18" charset="0"/>
              </a:rPr>
              <a:t>Información Financiera</a:t>
            </a:r>
            <a:endParaRPr lang="es-ES" sz="2700" b="1" dirty="0">
              <a:solidFill>
                <a:srgbClr val="0000FF"/>
              </a:solidFill>
              <a:latin typeface="Calisto MT" pitchFamily="18" charset="0"/>
            </a:endParaRPr>
          </a:p>
        </p:txBody>
      </p:sp>
      <p:sp>
        <p:nvSpPr>
          <p:cNvPr id="9" name="Rectangle 16"/>
          <p:cNvSpPr txBox="1">
            <a:spLocks noChangeArrowheads="1"/>
          </p:cNvSpPr>
          <p:nvPr/>
        </p:nvSpPr>
        <p:spPr bwMode="auto">
          <a:xfrm>
            <a:off x="252009" y="1177752"/>
            <a:ext cx="8352928" cy="5616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6350" lvl="1" algn="just" eaLnBrk="1" hangingPunct="1">
              <a:spcBef>
                <a:spcPts val="600"/>
              </a:spcBef>
              <a:buFontTx/>
              <a:buNone/>
            </a:pPr>
            <a:r>
              <a:rPr lang="es-MX" sz="1600" b="1" dirty="0" smtClean="0">
                <a:latin typeface="Tahoma" pitchFamily="34" charset="0"/>
              </a:rPr>
              <a:t>Fecha Limite</a:t>
            </a:r>
          </a:p>
          <a:p>
            <a:pPr marL="6350" lvl="1" algn="just" eaLnBrk="1" hangingPunct="1">
              <a:spcBef>
                <a:spcPts val="600"/>
              </a:spcBef>
              <a:buFontTx/>
              <a:buNone/>
            </a:pPr>
            <a:r>
              <a:rPr lang="es-MX" sz="1600" dirty="0" smtClean="0">
                <a:latin typeface="Tahoma" pitchFamily="34" charset="0"/>
              </a:rPr>
              <a:t>A más tardar el 31 de diciembre de 2013, para poderes, autónomos y Paraestatales.</a:t>
            </a:r>
          </a:p>
          <a:p>
            <a:pPr marL="6350" lvl="1" algn="just" eaLnBrk="1" hangingPunct="1">
              <a:spcBef>
                <a:spcPts val="600"/>
              </a:spcBef>
              <a:buFontTx/>
              <a:buNone/>
            </a:pPr>
            <a:r>
              <a:rPr lang="es-MX" sz="1600" dirty="0" smtClean="0">
                <a:latin typeface="Tahoma" pitchFamily="34" charset="0"/>
              </a:rPr>
              <a:t>A más tardar el 31 de diciembre de 2014,  para municipios.</a:t>
            </a:r>
          </a:p>
          <a:p>
            <a:pPr marL="6350" lvl="1" algn="just" eaLnBrk="1" hangingPunct="1">
              <a:spcBef>
                <a:spcPts val="600"/>
              </a:spcBef>
              <a:buFontTx/>
              <a:buNone/>
            </a:pPr>
            <a:endParaRPr lang="es-MX" sz="1400" dirty="0">
              <a:latin typeface="Tahoma" pitchFamily="34" charset="0"/>
            </a:endParaRPr>
          </a:p>
          <a:p>
            <a:pPr marL="6350" lvl="1" algn="just" eaLnBrk="1" hangingPunct="1">
              <a:spcBef>
                <a:spcPts val="600"/>
              </a:spcBef>
              <a:buFontTx/>
              <a:buNone/>
            </a:pPr>
            <a:r>
              <a:rPr lang="es-MX" sz="1600" b="1" dirty="0" smtClean="0">
                <a:latin typeface="Tahoma" pitchFamily="34" charset="0"/>
              </a:rPr>
              <a:t>Información </a:t>
            </a:r>
          </a:p>
          <a:p>
            <a:pPr marL="6350" lvl="1" algn="just" eaLnBrk="1" hangingPunct="1">
              <a:spcBef>
                <a:spcPts val="600"/>
              </a:spcBef>
              <a:buFontTx/>
              <a:buNone/>
            </a:pPr>
            <a:r>
              <a:rPr lang="es-MX" sz="1600" dirty="0" smtClean="0">
                <a:latin typeface="Tahoma" pitchFamily="34" charset="0"/>
              </a:rPr>
              <a:t>Por </a:t>
            </a:r>
            <a:r>
              <a:rPr lang="es-MX" sz="1600" b="1" dirty="0" smtClean="0">
                <a:latin typeface="Tahoma" pitchFamily="34" charset="0"/>
              </a:rPr>
              <a:t>periodo</a:t>
            </a:r>
            <a:r>
              <a:rPr lang="es-MX" sz="1600" dirty="0" smtClean="0">
                <a:latin typeface="Tahoma" pitchFamily="34" charset="0"/>
              </a:rPr>
              <a:t> de publicación se observan </a:t>
            </a:r>
            <a:r>
              <a:rPr lang="es-MX" sz="1600" b="1" dirty="0" smtClean="0">
                <a:latin typeface="Tahoma" pitchFamily="34" charset="0"/>
              </a:rPr>
              <a:t>tres</a:t>
            </a:r>
            <a:r>
              <a:rPr lang="es-MX" sz="1600" dirty="0" smtClean="0">
                <a:latin typeface="Tahoma" pitchFamily="34" charset="0"/>
              </a:rPr>
              <a:t> casos:</a:t>
            </a:r>
          </a:p>
          <a:p>
            <a:pPr marL="349250" lvl="1" indent="-342900" algn="just"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s-MX" sz="1600" dirty="0" smtClean="0">
                <a:latin typeface="Tahoma" pitchFamily="34" charset="0"/>
              </a:rPr>
              <a:t>Trimestral</a:t>
            </a:r>
          </a:p>
          <a:p>
            <a:pPr marL="349250" lvl="1" indent="-342900" algn="just"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s-MX" sz="1600" dirty="0" smtClean="0">
                <a:latin typeface="Tahoma" pitchFamily="34" charset="0"/>
              </a:rPr>
              <a:t>Anual</a:t>
            </a:r>
          </a:p>
          <a:p>
            <a:pPr marL="349250" lvl="1" indent="-342900" algn="just"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s-MX" sz="1600" dirty="0" smtClean="0">
                <a:latin typeface="Tahoma" pitchFamily="34" charset="0"/>
              </a:rPr>
              <a:t>Plazo Determinado</a:t>
            </a:r>
          </a:p>
          <a:p>
            <a:pPr marL="6350" lvl="1" algn="just" eaLnBrk="1" hangingPunct="1">
              <a:spcBef>
                <a:spcPts val="600"/>
              </a:spcBef>
            </a:pPr>
            <a:endParaRPr lang="es-MX" sz="1000" dirty="0" smtClean="0">
              <a:latin typeface="Tahoma" pitchFamily="34" charset="0"/>
            </a:endParaRPr>
          </a:p>
          <a:p>
            <a:pPr marL="6350" lvl="1" algn="just" eaLnBrk="1" hangingPunct="1">
              <a:spcBef>
                <a:spcPts val="600"/>
              </a:spcBef>
            </a:pPr>
            <a:r>
              <a:rPr lang="es-MX" sz="1600" dirty="0" smtClean="0">
                <a:latin typeface="Tahoma" pitchFamily="34" charset="0"/>
              </a:rPr>
              <a:t>Por </a:t>
            </a:r>
            <a:r>
              <a:rPr lang="es-MX" sz="1600" b="1" dirty="0" smtClean="0">
                <a:latin typeface="Tahoma" pitchFamily="34" charset="0"/>
              </a:rPr>
              <a:t>tipo</a:t>
            </a:r>
            <a:r>
              <a:rPr lang="es-MX" sz="1600" dirty="0" smtClean="0">
                <a:latin typeface="Tahoma" pitchFamily="34" charset="0"/>
              </a:rPr>
              <a:t> de Información a publicar se observan </a:t>
            </a:r>
            <a:r>
              <a:rPr lang="es-MX" sz="1600" b="1" dirty="0" smtClean="0">
                <a:latin typeface="Tahoma" pitchFamily="34" charset="0"/>
              </a:rPr>
              <a:t>seis </a:t>
            </a:r>
            <a:r>
              <a:rPr lang="es-MX" sz="1600" dirty="0" smtClean="0">
                <a:latin typeface="Tahoma" pitchFamily="34" charset="0"/>
              </a:rPr>
              <a:t>casos:</a:t>
            </a:r>
          </a:p>
          <a:p>
            <a:pPr marL="292100" lvl="1" indent="-285750" algn="just"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s-MX" sz="1600" dirty="0" smtClean="0">
                <a:latin typeface="Tahoma" pitchFamily="34" charset="0"/>
              </a:rPr>
              <a:t>Contable</a:t>
            </a:r>
          </a:p>
          <a:p>
            <a:pPr marL="292100" lvl="1" indent="-285750" algn="just"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s-MX" sz="1600" dirty="0" smtClean="0">
                <a:latin typeface="Tahoma" pitchFamily="34" charset="0"/>
              </a:rPr>
              <a:t>Presupuestal</a:t>
            </a:r>
          </a:p>
          <a:p>
            <a:pPr marL="292100" lvl="1" indent="-285750" algn="just"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s-MX" sz="1600" dirty="0" smtClean="0">
                <a:latin typeface="Tahoma" pitchFamily="34" charset="0"/>
              </a:rPr>
              <a:t>Inventarios</a:t>
            </a:r>
          </a:p>
          <a:p>
            <a:pPr marL="292100" lvl="1" indent="-285750" algn="just"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s-MX" sz="1600" dirty="0" smtClean="0">
                <a:latin typeface="Tahoma" pitchFamily="34" charset="0"/>
              </a:rPr>
              <a:t>Iniciativas y Proyectos</a:t>
            </a:r>
          </a:p>
          <a:p>
            <a:pPr marL="292100" lvl="1" indent="-285750" algn="just"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s-MX" sz="1600" dirty="0" smtClean="0">
                <a:latin typeface="Tahoma" pitchFamily="34" charset="0"/>
              </a:rPr>
              <a:t>Ley de Ingresos y Presupuesto de Egresos</a:t>
            </a:r>
          </a:p>
          <a:p>
            <a:pPr marL="292100" lvl="1" indent="-285750" algn="just"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s-MX" sz="1600" smtClean="0">
                <a:latin typeface="Tahoma" pitchFamily="34" charset="0"/>
              </a:rPr>
              <a:t>Ejercicio Presupuestario</a:t>
            </a:r>
            <a:endParaRPr lang="es-MX" sz="1600" dirty="0" smtClean="0">
              <a:latin typeface="Tahoma" pitchFamily="34" charset="0"/>
            </a:endParaRPr>
          </a:p>
          <a:p>
            <a:pPr marL="6350" lvl="1" algn="just" eaLnBrk="1" hangingPunct="1">
              <a:spcBef>
                <a:spcPts val="600"/>
              </a:spcBef>
              <a:buFontTx/>
              <a:buNone/>
            </a:pPr>
            <a:endParaRPr lang="es-MX" sz="1600" b="1" dirty="0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394895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91992" y="116632"/>
            <a:ext cx="871296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50" lvl="1" algn="ctr" eaLnBrk="1" hangingPunct="1">
              <a:lnSpc>
                <a:spcPts val="2800"/>
              </a:lnSpc>
              <a:buFontTx/>
              <a:buNone/>
            </a:pPr>
            <a:r>
              <a:rPr lang="es-MX" sz="2700" b="1" dirty="0">
                <a:solidFill>
                  <a:srgbClr val="0000FF"/>
                </a:solidFill>
                <a:latin typeface="Calisto MT" pitchFamily="18" charset="0"/>
              </a:rPr>
              <a:t>Transparencia y Difusión de la </a:t>
            </a:r>
          </a:p>
          <a:p>
            <a:pPr marL="6350" lvl="1" algn="ctr" eaLnBrk="1" hangingPunct="1">
              <a:lnSpc>
                <a:spcPts val="2800"/>
              </a:lnSpc>
              <a:buFontTx/>
              <a:buNone/>
            </a:pPr>
            <a:r>
              <a:rPr lang="es-MX" sz="2700" b="1" dirty="0">
                <a:solidFill>
                  <a:srgbClr val="0000FF"/>
                </a:solidFill>
                <a:latin typeface="Calisto MT" pitchFamily="18" charset="0"/>
              </a:rPr>
              <a:t>Información Financiera</a:t>
            </a:r>
            <a:endParaRPr lang="es-ES" sz="2700" b="1" dirty="0">
              <a:solidFill>
                <a:srgbClr val="0000FF"/>
              </a:solidFill>
              <a:latin typeface="Calisto MT" pitchFamily="18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1416012"/>
              </p:ext>
            </p:extLst>
          </p:nvPr>
        </p:nvGraphicFramePr>
        <p:xfrm>
          <a:off x="467544" y="1397000"/>
          <a:ext cx="8280920" cy="424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6544"/>
                <a:gridCol w="1296144"/>
                <a:gridCol w="20882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Información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Periodo</a:t>
                      </a:r>
                      <a:r>
                        <a:rPr lang="es-MX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Sustento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293008">
                <a:tc>
                  <a:txBody>
                    <a:bodyPr/>
                    <a:lstStyle/>
                    <a:p>
                      <a:r>
                        <a:rPr lang="es-MX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Contable</a:t>
                      </a:r>
                      <a:endParaRPr lang="es-MX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Estado</a:t>
                      </a:r>
                      <a:r>
                        <a:rPr lang="es-MX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 Situación Financiera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Trimestral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LGCG.</a:t>
                      </a:r>
                      <a:r>
                        <a:rPr lang="es-MX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Art. 51 y 58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Estado de Actividades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Trimestral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LGCG.</a:t>
                      </a:r>
                      <a:r>
                        <a:rPr lang="es-MX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Art. 51 y 58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Estado de Variación</a:t>
                      </a:r>
                      <a:r>
                        <a:rPr lang="es-MX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en la Hacienda Pública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Trimestral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LGCG.</a:t>
                      </a:r>
                      <a:r>
                        <a:rPr lang="es-MX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Art. 51 y 58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Estado</a:t>
                      </a:r>
                      <a:r>
                        <a:rPr lang="es-MX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 Cambios en la Situación Financiera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Trimestral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LGCG.</a:t>
                      </a:r>
                      <a:r>
                        <a:rPr lang="es-MX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Art. 51 y 58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Estado de </a:t>
                      </a:r>
                      <a:r>
                        <a:rPr lang="es-MX" sz="1800" kern="120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Flujo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 </a:t>
                      </a:r>
                      <a:r>
                        <a:rPr lang="es-MX" sz="1800" kern="120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Efectivo</a:t>
                      </a:r>
                      <a:endParaRPr lang="es-MX" sz="1800" kern="1200" noProof="0" dirty="0">
                        <a:solidFill>
                          <a:schemeClr val="dk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Trimestral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LGCG.</a:t>
                      </a:r>
                      <a:r>
                        <a:rPr lang="es-MX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Art. 51 y 58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800" kern="120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Notas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 los </a:t>
                      </a:r>
                      <a:r>
                        <a:rPr lang="es-MX" sz="1800" kern="120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Estados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s-MX" sz="1800" kern="120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Financieros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(De </a:t>
                      </a:r>
                      <a:r>
                        <a:rPr lang="es-MX" sz="1800" kern="120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Desglose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De </a:t>
                      </a:r>
                      <a:r>
                        <a:rPr lang="es-MX" sz="1800" kern="120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Memoria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y De </a:t>
                      </a:r>
                      <a:r>
                        <a:rPr lang="es-MX" sz="1800" kern="120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Gestión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s-MX" sz="1800" kern="120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Administrativa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).</a:t>
                      </a:r>
                      <a:endParaRPr lang="es-MX" sz="1800" kern="1200" dirty="0">
                        <a:solidFill>
                          <a:schemeClr val="dk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Trimestral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LGCG.</a:t>
                      </a:r>
                      <a:r>
                        <a:rPr lang="es-MX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Art. 51 y 58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Estado </a:t>
                      </a:r>
                      <a:r>
                        <a:rPr lang="es-MX" noProof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Analítico</a:t>
                      </a:r>
                      <a:r>
                        <a:rPr lang="en-US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 </a:t>
                      </a:r>
                      <a:r>
                        <a:rPr lang="es-MX" baseline="0" noProof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Activo</a:t>
                      </a:r>
                      <a:endParaRPr lang="es-MX" noProof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Trimestral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LGCG.</a:t>
                      </a:r>
                      <a:r>
                        <a:rPr lang="es-MX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Art. 51 y 58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Estado</a:t>
                      </a:r>
                      <a:r>
                        <a:rPr lang="en-US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s-MX" baseline="0" noProof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Analítico</a:t>
                      </a:r>
                      <a:r>
                        <a:rPr lang="en-US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 la </a:t>
                      </a:r>
                      <a:r>
                        <a:rPr lang="es-MX" baseline="0" noProof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Deuda</a:t>
                      </a:r>
                      <a:r>
                        <a:rPr lang="en-US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y </a:t>
                      </a:r>
                      <a:r>
                        <a:rPr lang="es-MX" baseline="0" noProof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Otros</a:t>
                      </a:r>
                      <a:r>
                        <a:rPr lang="en-US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s-MX" baseline="0" noProof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Pasivos</a:t>
                      </a:r>
                      <a:endParaRPr lang="es-MX" noProof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Trimestral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LGCG.</a:t>
                      </a:r>
                      <a:r>
                        <a:rPr lang="es-MX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Art. 51 y 58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4483496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91992" y="116632"/>
            <a:ext cx="871296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50" lvl="1" algn="ctr" eaLnBrk="1" hangingPunct="1">
              <a:lnSpc>
                <a:spcPts val="2800"/>
              </a:lnSpc>
              <a:buFontTx/>
              <a:buNone/>
            </a:pPr>
            <a:r>
              <a:rPr lang="es-MX" sz="2700" b="1" dirty="0">
                <a:solidFill>
                  <a:srgbClr val="0000FF"/>
                </a:solidFill>
                <a:latin typeface="Calisto MT" pitchFamily="18" charset="0"/>
              </a:rPr>
              <a:t>Transparencia y Difusión de la </a:t>
            </a:r>
          </a:p>
          <a:p>
            <a:pPr marL="6350" lvl="1" algn="ctr" eaLnBrk="1" hangingPunct="1">
              <a:lnSpc>
                <a:spcPts val="2800"/>
              </a:lnSpc>
              <a:buFontTx/>
              <a:buNone/>
            </a:pPr>
            <a:r>
              <a:rPr lang="es-MX" sz="2700" b="1" dirty="0">
                <a:solidFill>
                  <a:srgbClr val="0000FF"/>
                </a:solidFill>
                <a:latin typeface="Calisto MT" pitchFamily="18" charset="0"/>
              </a:rPr>
              <a:t>Información Financiera</a:t>
            </a:r>
            <a:endParaRPr lang="es-ES" sz="2700" b="1" dirty="0">
              <a:solidFill>
                <a:srgbClr val="0000FF"/>
              </a:solidFill>
              <a:latin typeface="Calisto MT" pitchFamily="18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9557"/>
              </p:ext>
            </p:extLst>
          </p:nvPr>
        </p:nvGraphicFramePr>
        <p:xfrm>
          <a:off x="467544" y="1397000"/>
          <a:ext cx="8280920" cy="404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68552"/>
                <a:gridCol w="1224136"/>
                <a:gridCol w="20882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Información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Periodo</a:t>
                      </a:r>
                      <a:r>
                        <a:rPr lang="es-MX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Sustento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Presupuestal</a:t>
                      </a:r>
                      <a:endParaRPr lang="es-MX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Estado </a:t>
                      </a:r>
                      <a:r>
                        <a:rPr lang="es-MX" noProof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Analítico</a:t>
                      </a:r>
                      <a:r>
                        <a:rPr lang="en-US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del </a:t>
                      </a:r>
                      <a:r>
                        <a:rPr lang="es-MX" noProof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Ingreso (Económica)</a:t>
                      </a:r>
                      <a:endParaRPr lang="es-MX" noProof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Trimestral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LGCG.</a:t>
                      </a:r>
                      <a:r>
                        <a:rPr lang="es-MX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Art. 51 y 58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Estado </a:t>
                      </a:r>
                      <a:r>
                        <a:rPr lang="es-MX" noProof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Analítico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del </a:t>
                      </a:r>
                      <a:r>
                        <a:rPr lang="es-MX" sz="1800" kern="120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Ingreso (Fuente</a:t>
                      </a:r>
                      <a:r>
                        <a:rPr lang="es-MX" sz="1800" kern="1200" baseline="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 Financiamiento)</a:t>
                      </a:r>
                      <a:endParaRPr lang="es-MX" sz="1800" kern="1200" noProof="0" dirty="0">
                        <a:solidFill>
                          <a:schemeClr val="dk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Trimestral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LGCG.</a:t>
                      </a:r>
                      <a:r>
                        <a:rPr lang="es-MX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Art. 51 y 58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Estado </a:t>
                      </a:r>
                      <a:r>
                        <a:rPr lang="es-MX" noProof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Analítico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del </a:t>
                      </a:r>
                      <a:r>
                        <a:rPr lang="es-MX" sz="1800" kern="120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Ingreso (Concepto</a:t>
                      </a:r>
                      <a:r>
                        <a:rPr lang="es-MX" sz="1800" kern="1200" baseline="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lang="es-MX" sz="1800" kern="1200" noProof="0" dirty="0" smtClean="0">
                        <a:solidFill>
                          <a:schemeClr val="dk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Trimestral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LGCG.</a:t>
                      </a:r>
                      <a:r>
                        <a:rPr lang="es-MX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Art. 51 y 58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Estado </a:t>
                      </a:r>
                      <a:r>
                        <a:rPr lang="es-MX" noProof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Analítico</a:t>
                      </a:r>
                      <a:r>
                        <a:rPr lang="en-US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del </a:t>
                      </a:r>
                      <a:r>
                        <a:rPr lang="es-MX" baseline="0" noProof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Ejercicio</a:t>
                      </a:r>
                      <a:r>
                        <a:rPr lang="en-US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del </a:t>
                      </a:r>
                      <a:r>
                        <a:rPr lang="es-MX" baseline="0" noProof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Presupuesto</a:t>
                      </a:r>
                      <a:r>
                        <a:rPr lang="en-US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 </a:t>
                      </a:r>
                      <a:r>
                        <a:rPr lang="es-MX" baseline="0" noProof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Egresos</a:t>
                      </a:r>
                      <a:r>
                        <a:rPr lang="en-US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</a:t>
                      </a:r>
                      <a:r>
                        <a:rPr lang="es-MX" baseline="0" noProof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Administrativa</a:t>
                      </a:r>
                      <a:r>
                        <a:rPr lang="en-US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Trimestral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LGCG.</a:t>
                      </a:r>
                      <a:r>
                        <a:rPr lang="es-MX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Art. 51 y 58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Estado </a:t>
                      </a:r>
                      <a:r>
                        <a:rPr lang="es-MX" noProof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Analítico</a:t>
                      </a:r>
                      <a:r>
                        <a:rPr lang="en-US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del </a:t>
                      </a:r>
                      <a:r>
                        <a:rPr lang="es-MX" baseline="0" noProof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Ejercicio</a:t>
                      </a:r>
                      <a:r>
                        <a:rPr lang="en-US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del </a:t>
                      </a:r>
                      <a:r>
                        <a:rPr lang="es-MX" baseline="0" noProof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Presupuesto</a:t>
                      </a:r>
                      <a:r>
                        <a:rPr lang="en-US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 </a:t>
                      </a:r>
                      <a:r>
                        <a:rPr lang="es-MX" baseline="0" noProof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Egresos</a:t>
                      </a:r>
                      <a:r>
                        <a:rPr lang="en-US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</a:t>
                      </a:r>
                      <a:r>
                        <a:rPr lang="es-MX" baseline="0" noProof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Económica y por objeto del gasto</a:t>
                      </a:r>
                      <a:r>
                        <a:rPr lang="en-US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Trimestral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LGCG.</a:t>
                      </a:r>
                      <a:r>
                        <a:rPr lang="es-MX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Art. 51 y 58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Estado </a:t>
                      </a:r>
                      <a:r>
                        <a:rPr lang="es-MX" noProof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Analítico</a:t>
                      </a:r>
                      <a:r>
                        <a:rPr lang="en-US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del </a:t>
                      </a:r>
                      <a:r>
                        <a:rPr lang="es-MX" baseline="0" noProof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Ejercicio</a:t>
                      </a:r>
                      <a:r>
                        <a:rPr lang="en-US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del </a:t>
                      </a:r>
                      <a:r>
                        <a:rPr lang="es-MX" baseline="0" noProof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Presupuesto</a:t>
                      </a:r>
                      <a:r>
                        <a:rPr lang="en-US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 </a:t>
                      </a:r>
                      <a:r>
                        <a:rPr lang="es-MX" baseline="0" noProof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Egresos</a:t>
                      </a:r>
                      <a:r>
                        <a:rPr lang="en-US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</a:t>
                      </a:r>
                      <a:r>
                        <a:rPr lang="es-MX" baseline="0" noProof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Funcional-Programática</a:t>
                      </a:r>
                      <a:r>
                        <a:rPr lang="en-US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Trimestral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LGCG.</a:t>
                      </a:r>
                      <a:r>
                        <a:rPr lang="es-MX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Art. 51 y 58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4548886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91992" y="116632"/>
            <a:ext cx="871296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50" lvl="1" algn="ctr" eaLnBrk="1" hangingPunct="1">
              <a:lnSpc>
                <a:spcPts val="2800"/>
              </a:lnSpc>
              <a:buFontTx/>
              <a:buNone/>
            </a:pPr>
            <a:r>
              <a:rPr lang="es-MX" sz="2700" b="1" dirty="0">
                <a:solidFill>
                  <a:srgbClr val="0000FF"/>
                </a:solidFill>
                <a:latin typeface="Calisto MT" pitchFamily="18" charset="0"/>
              </a:rPr>
              <a:t>Transparencia y Difusión de la </a:t>
            </a:r>
          </a:p>
          <a:p>
            <a:pPr marL="6350" lvl="1" algn="ctr" eaLnBrk="1" hangingPunct="1">
              <a:lnSpc>
                <a:spcPts val="2800"/>
              </a:lnSpc>
              <a:buFontTx/>
              <a:buNone/>
            </a:pPr>
            <a:r>
              <a:rPr lang="es-MX" sz="2700" b="1" dirty="0">
                <a:solidFill>
                  <a:srgbClr val="0000FF"/>
                </a:solidFill>
                <a:latin typeface="Calisto MT" pitchFamily="18" charset="0"/>
              </a:rPr>
              <a:t>Información Financiera</a:t>
            </a:r>
            <a:endParaRPr lang="es-ES" sz="2700" b="1" dirty="0">
              <a:solidFill>
                <a:srgbClr val="0000FF"/>
              </a:solidFill>
              <a:latin typeface="Calisto MT" pitchFamily="18" charset="0"/>
            </a:endParaRPr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0303641"/>
              </p:ext>
            </p:extLst>
          </p:nvPr>
        </p:nvGraphicFramePr>
        <p:xfrm>
          <a:off x="395536" y="1801624"/>
          <a:ext cx="828092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68552"/>
                <a:gridCol w="1224136"/>
                <a:gridCol w="20882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Información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Periodo</a:t>
                      </a:r>
                      <a:r>
                        <a:rPr lang="es-MX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Sustento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b="1" noProof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Inventarios</a:t>
                      </a:r>
                      <a:endParaRPr lang="es-MX" b="1" noProof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noProof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Catálogo</a:t>
                      </a:r>
                      <a:r>
                        <a:rPr lang="en-US" noProof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 </a:t>
                      </a:r>
                      <a:r>
                        <a:rPr lang="es-MX" noProof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Bienes</a:t>
                      </a:r>
                      <a:r>
                        <a:rPr lang="en-US" baseline="0" noProof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s-MX" baseline="0" noProof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Muebles</a:t>
                      </a:r>
                      <a:endParaRPr lang="es-MX" noProof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Trimestral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LGCG.</a:t>
                      </a:r>
                      <a:r>
                        <a:rPr lang="es-MX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Art. 23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800" kern="120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Catálogo</a:t>
                      </a:r>
                      <a:r>
                        <a:rPr lang="en-US" sz="1800" kern="1200" baseline="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 </a:t>
                      </a:r>
                      <a:r>
                        <a:rPr lang="es-MX" sz="1800" kern="1200" baseline="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Bienes</a:t>
                      </a:r>
                      <a:r>
                        <a:rPr lang="en-US" sz="1800" kern="1200" baseline="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s-MX" sz="1800" kern="1200" baseline="0" noProof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Inmuebles</a:t>
                      </a:r>
                      <a:endParaRPr lang="es-MX" sz="1800" kern="1200" noProof="0" dirty="0">
                        <a:solidFill>
                          <a:schemeClr val="dk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Trimestral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LGCG.</a:t>
                      </a:r>
                      <a:r>
                        <a:rPr lang="es-MX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Art. 23</a:t>
                      </a:r>
                      <a:endParaRPr lang="es-MX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3616251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10278</TotalTime>
  <Words>1350</Words>
  <Application>Microsoft Office PowerPoint</Application>
  <PresentationFormat>Presentación en pantalla (4:3)</PresentationFormat>
  <Paragraphs>236</Paragraphs>
  <Slides>16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SECRETARIA DE HACIENDA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jviart</dc:creator>
  <cp:lastModifiedBy>jvidalg</cp:lastModifiedBy>
  <cp:revision>1092</cp:revision>
  <cp:lastPrinted>2014-06-20T15:44:26Z</cp:lastPrinted>
  <dcterms:created xsi:type="dcterms:W3CDTF">2010-09-20T19:30:30Z</dcterms:created>
  <dcterms:modified xsi:type="dcterms:W3CDTF">2014-11-27T21:55:30Z</dcterms:modified>
</cp:coreProperties>
</file>