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79" r:id="rId2"/>
    <p:sldId id="425" r:id="rId3"/>
    <p:sldId id="431" r:id="rId4"/>
    <p:sldId id="433" r:id="rId5"/>
    <p:sldId id="415" r:id="rId6"/>
    <p:sldId id="397" r:id="rId7"/>
    <p:sldId id="422" r:id="rId8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8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B3E"/>
    <a:srgbClr val="F7F9F1"/>
    <a:srgbClr val="333333"/>
    <a:srgbClr val="20FC69"/>
    <a:srgbClr val="0C7611"/>
    <a:srgbClr val="717F56"/>
    <a:srgbClr val="91FDB5"/>
    <a:srgbClr val="F8F8F8"/>
    <a:srgbClr val="4D4D4D"/>
    <a:srgbClr val="C5D6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838" autoAdjust="0"/>
    <p:restoredTop sz="97515" autoAdjust="0"/>
  </p:normalViewPr>
  <p:slideViewPr>
    <p:cSldViewPr>
      <p:cViewPr varScale="1">
        <p:scale>
          <a:sx n="97" d="100"/>
          <a:sy n="97" d="100"/>
        </p:scale>
        <p:origin x="-114" y="-270"/>
      </p:cViewPr>
      <p:guideLst>
        <p:guide orient="horz" pos="2160"/>
        <p:guide pos="2880"/>
        <p:guide pos="283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1974" y="-84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3785AF8-92DD-4BA8-8707-89E9ADF2AE71}" type="datetimeFigureOut">
              <a:rPr lang="es-MX" smtClean="0"/>
              <a:t>22/07/2014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C424CE9-E438-47D6-8E04-7205F688C0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05049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0AEA415-F5AF-44B6-AD14-A89BB5CC1771}" type="datetimeFigureOut">
              <a:rPr lang="es-MX" smtClean="0"/>
              <a:pPr/>
              <a:t>22/07/2014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E4F1553-71FC-4944-8CF7-649A17F8372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72126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85B6B-BBA9-4A02-A7C6-BA8A643F6AB9}" type="datetimeFigureOut">
              <a:rPr lang="es-MX" smtClean="0"/>
              <a:pPr/>
              <a:t>22/07/2014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40F87-294F-4557-8FA0-CB5496404332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37708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85B6B-BBA9-4A02-A7C6-BA8A643F6AB9}" type="datetimeFigureOut">
              <a:rPr lang="es-MX" smtClean="0"/>
              <a:pPr/>
              <a:t>22/07/2014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40F87-294F-4557-8FA0-CB5496404332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6404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85B6B-BBA9-4A02-A7C6-BA8A643F6AB9}" type="datetimeFigureOut">
              <a:rPr lang="es-MX" smtClean="0"/>
              <a:pPr/>
              <a:t>22/07/2014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40F87-294F-4557-8FA0-CB5496404332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991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85B6B-BBA9-4A02-A7C6-BA8A643F6AB9}" type="datetimeFigureOut">
              <a:rPr lang="es-MX" smtClean="0"/>
              <a:pPr/>
              <a:t>22/07/2014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40F87-294F-4557-8FA0-CB5496404332}" type="slidenum">
              <a:rPr lang="es-MX" smtClean="0"/>
              <a:pPr/>
              <a:t>‹Nº›</a:t>
            </a:fld>
            <a:endParaRPr lang="es-MX" dirty="0"/>
          </a:p>
        </p:txBody>
      </p:sp>
      <p:pic>
        <p:nvPicPr>
          <p:cNvPr id="7" name="6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549" y="4653136"/>
            <a:ext cx="3654578" cy="1224136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19" y="4722130"/>
            <a:ext cx="3123971" cy="1155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456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85B6B-BBA9-4A02-A7C6-BA8A643F6AB9}" type="datetimeFigureOut">
              <a:rPr lang="es-MX" smtClean="0"/>
              <a:pPr/>
              <a:t>22/07/2014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40F87-294F-4557-8FA0-CB5496404332}" type="slidenum">
              <a:rPr lang="es-MX" smtClean="0"/>
              <a:pPr/>
              <a:t>‹Nº›</a:t>
            </a:fld>
            <a:endParaRPr lang="es-MX" dirty="0"/>
          </a:p>
        </p:txBody>
      </p:sp>
      <p:pic>
        <p:nvPicPr>
          <p:cNvPr id="7" name="6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260648"/>
            <a:ext cx="1310643" cy="484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437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85B6B-BBA9-4A02-A7C6-BA8A643F6AB9}" type="datetimeFigureOut">
              <a:rPr lang="es-MX" smtClean="0"/>
              <a:pPr/>
              <a:t>22/07/2014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40F87-294F-4557-8FA0-CB5496404332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58212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85B6B-BBA9-4A02-A7C6-BA8A643F6AB9}" type="datetimeFigureOut">
              <a:rPr lang="es-MX" smtClean="0"/>
              <a:pPr/>
              <a:t>22/07/2014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40F87-294F-4557-8FA0-CB5496404332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50219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85B6B-BBA9-4A02-A7C6-BA8A643F6AB9}" type="datetimeFigureOut">
              <a:rPr lang="es-MX" smtClean="0"/>
              <a:pPr/>
              <a:t>22/07/2014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40F87-294F-4557-8FA0-CB5496404332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94257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85B6B-BBA9-4A02-A7C6-BA8A643F6AB9}" type="datetimeFigureOut">
              <a:rPr lang="es-MX" smtClean="0"/>
              <a:pPr/>
              <a:t>22/07/2014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40F87-294F-4557-8FA0-CB5496404332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09493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85B6B-BBA9-4A02-A7C6-BA8A643F6AB9}" type="datetimeFigureOut">
              <a:rPr lang="es-MX" smtClean="0"/>
              <a:pPr/>
              <a:t>22/07/2014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40F87-294F-4557-8FA0-CB5496404332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29003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85B6B-BBA9-4A02-A7C6-BA8A643F6AB9}" type="datetimeFigureOut">
              <a:rPr lang="es-MX" smtClean="0"/>
              <a:pPr/>
              <a:t>22/07/2014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40F87-294F-4557-8FA0-CB5496404332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83978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85B6B-BBA9-4A02-A7C6-BA8A643F6AB9}" type="datetimeFigureOut">
              <a:rPr lang="es-MX" smtClean="0"/>
              <a:pPr/>
              <a:t>22/07/2014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40F87-294F-4557-8FA0-CB5496404332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49204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image" Target="http://www.dnit.chiapas.gob.mx/media/theme/Secretaria-de-hacienda.png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adro de texto 2"/>
          <p:cNvSpPr txBox="1">
            <a:spLocks noChangeArrowheads="1"/>
          </p:cNvSpPr>
          <p:nvPr/>
        </p:nvSpPr>
        <p:spPr bwMode="auto">
          <a:xfrm>
            <a:off x="4545857" y="5517806"/>
            <a:ext cx="3705800" cy="1340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brightRoom" dir="t"/>
          </a:scene3d>
          <a:sp3d prstMaterial="translucentPowder"/>
        </p:spPr>
        <p:txBody>
          <a:bodyPr rot="0" vert="horz" wrap="square" lIns="91440" tIns="45720" rIns="91440" bIns="45720" anchor="t" anchorCtr="0">
            <a:noAutofit/>
            <a:sp3d prstMaterial="translucentPowder"/>
          </a:bodyPr>
          <a:lstStyle/>
          <a:p>
            <a:pPr algn="r">
              <a:spcAft>
                <a:spcPts val="0"/>
              </a:spcAft>
            </a:pPr>
            <a:r>
              <a:rPr lang="es-ES" sz="8000" dirty="0" smtClean="0">
                <a:ln w="9208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chemeClr val="bg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HelveticaNeueLT Std Med Cn"/>
                <a:ea typeface="Times New Roman"/>
              </a:rPr>
              <a:t>2 0 1 4</a:t>
            </a:r>
            <a:endParaRPr lang="es-MX" sz="4000" dirty="0">
              <a:solidFill>
                <a:schemeClr val="bg1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Times New Roman"/>
              <a:ea typeface="Times New Roman"/>
            </a:endParaRPr>
          </a:p>
        </p:txBody>
      </p:sp>
      <p:pic>
        <p:nvPicPr>
          <p:cNvPr id="10" name="9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287" y="-1393"/>
            <a:ext cx="9196288" cy="6858000"/>
          </a:xfrm>
          <a:prstGeom prst="rect">
            <a:avLst/>
          </a:prstGeom>
        </p:spPr>
      </p:pic>
      <p:sp>
        <p:nvSpPr>
          <p:cNvPr id="13" name="Freeform 44"/>
          <p:cNvSpPr>
            <a:spLocks/>
          </p:cNvSpPr>
          <p:nvPr/>
        </p:nvSpPr>
        <p:spPr bwMode="auto">
          <a:xfrm>
            <a:off x="467544" y="3717031"/>
            <a:ext cx="2232249" cy="2127883"/>
          </a:xfrm>
          <a:custGeom>
            <a:avLst/>
            <a:gdLst/>
            <a:ahLst/>
            <a:cxnLst>
              <a:cxn ang="0">
                <a:pos x="485" y="146"/>
              </a:cxn>
              <a:cxn ang="0">
                <a:pos x="515" y="170"/>
              </a:cxn>
              <a:cxn ang="0">
                <a:pos x="540" y="194"/>
              </a:cxn>
              <a:cxn ang="0">
                <a:pos x="552" y="194"/>
              </a:cxn>
              <a:cxn ang="0">
                <a:pos x="558" y="201"/>
              </a:cxn>
              <a:cxn ang="0">
                <a:pos x="582" y="213"/>
              </a:cxn>
              <a:cxn ang="0">
                <a:pos x="612" y="237"/>
              </a:cxn>
              <a:cxn ang="0">
                <a:pos x="612" y="249"/>
              </a:cxn>
              <a:cxn ang="0">
                <a:pos x="619" y="261"/>
              </a:cxn>
              <a:cxn ang="0">
                <a:pos x="631" y="267"/>
              </a:cxn>
              <a:cxn ang="0">
                <a:pos x="643" y="279"/>
              </a:cxn>
              <a:cxn ang="0">
                <a:pos x="661" y="285"/>
              </a:cxn>
              <a:cxn ang="0">
                <a:pos x="655" y="292"/>
              </a:cxn>
              <a:cxn ang="0">
                <a:pos x="649" y="310"/>
              </a:cxn>
              <a:cxn ang="0">
                <a:pos x="649" y="322"/>
              </a:cxn>
              <a:cxn ang="0">
                <a:pos x="649" y="334"/>
              </a:cxn>
              <a:cxn ang="0">
                <a:pos x="424" y="340"/>
              </a:cxn>
              <a:cxn ang="0">
                <a:pos x="364" y="516"/>
              </a:cxn>
              <a:cxn ang="0">
                <a:pos x="352" y="546"/>
              </a:cxn>
              <a:cxn ang="0">
                <a:pos x="345" y="583"/>
              </a:cxn>
              <a:cxn ang="0">
                <a:pos x="333" y="607"/>
              </a:cxn>
              <a:cxn ang="0">
                <a:pos x="224" y="498"/>
              </a:cxn>
              <a:cxn ang="0">
                <a:pos x="242" y="510"/>
              </a:cxn>
              <a:cxn ang="0">
                <a:pos x="224" y="492"/>
              </a:cxn>
              <a:cxn ang="0">
                <a:pos x="200" y="480"/>
              </a:cxn>
              <a:cxn ang="0">
                <a:pos x="103" y="395"/>
              </a:cxn>
              <a:cxn ang="0">
                <a:pos x="36" y="346"/>
              </a:cxn>
              <a:cxn ang="0">
                <a:pos x="48" y="346"/>
              </a:cxn>
              <a:cxn ang="0">
                <a:pos x="12" y="328"/>
              </a:cxn>
              <a:cxn ang="0">
                <a:pos x="18" y="304"/>
              </a:cxn>
              <a:cxn ang="0">
                <a:pos x="18" y="237"/>
              </a:cxn>
              <a:cxn ang="0">
                <a:pos x="42" y="194"/>
              </a:cxn>
              <a:cxn ang="0">
                <a:pos x="48" y="176"/>
              </a:cxn>
              <a:cxn ang="0">
                <a:pos x="91" y="122"/>
              </a:cxn>
              <a:cxn ang="0">
                <a:pos x="109" y="85"/>
              </a:cxn>
              <a:cxn ang="0">
                <a:pos x="145" y="6"/>
              </a:cxn>
              <a:cxn ang="0">
                <a:pos x="176" y="12"/>
              </a:cxn>
              <a:cxn ang="0">
                <a:pos x="194" y="49"/>
              </a:cxn>
              <a:cxn ang="0">
                <a:pos x="218" y="85"/>
              </a:cxn>
              <a:cxn ang="0">
                <a:pos x="242" y="116"/>
              </a:cxn>
              <a:cxn ang="0">
                <a:pos x="309" y="49"/>
              </a:cxn>
              <a:cxn ang="0">
                <a:pos x="364" y="37"/>
              </a:cxn>
              <a:cxn ang="0">
                <a:pos x="376" y="19"/>
              </a:cxn>
              <a:cxn ang="0">
                <a:pos x="382" y="25"/>
              </a:cxn>
              <a:cxn ang="0">
                <a:pos x="406" y="19"/>
              </a:cxn>
              <a:cxn ang="0">
                <a:pos x="412" y="43"/>
              </a:cxn>
              <a:cxn ang="0">
                <a:pos x="424" y="49"/>
              </a:cxn>
              <a:cxn ang="0">
                <a:pos x="430" y="85"/>
              </a:cxn>
              <a:cxn ang="0">
                <a:pos x="461" y="103"/>
              </a:cxn>
              <a:cxn ang="0">
                <a:pos x="479" y="122"/>
              </a:cxn>
            </a:cxnLst>
            <a:rect l="0" t="0" r="r" b="b"/>
            <a:pathLst>
              <a:path w="661" h="607">
                <a:moveTo>
                  <a:pt x="473" y="134"/>
                </a:moveTo>
                <a:lnTo>
                  <a:pt x="485" y="146"/>
                </a:lnTo>
                <a:lnTo>
                  <a:pt x="503" y="146"/>
                </a:lnTo>
                <a:lnTo>
                  <a:pt x="515" y="170"/>
                </a:lnTo>
                <a:lnTo>
                  <a:pt x="528" y="176"/>
                </a:lnTo>
                <a:lnTo>
                  <a:pt x="540" y="194"/>
                </a:lnTo>
                <a:lnTo>
                  <a:pt x="552" y="201"/>
                </a:lnTo>
                <a:lnTo>
                  <a:pt x="552" y="194"/>
                </a:lnTo>
                <a:lnTo>
                  <a:pt x="558" y="194"/>
                </a:lnTo>
                <a:lnTo>
                  <a:pt x="558" y="201"/>
                </a:lnTo>
                <a:lnTo>
                  <a:pt x="564" y="207"/>
                </a:lnTo>
                <a:lnTo>
                  <a:pt x="582" y="213"/>
                </a:lnTo>
                <a:lnTo>
                  <a:pt x="600" y="225"/>
                </a:lnTo>
                <a:lnTo>
                  <a:pt x="612" y="237"/>
                </a:lnTo>
                <a:lnTo>
                  <a:pt x="606" y="249"/>
                </a:lnTo>
                <a:lnTo>
                  <a:pt x="612" y="249"/>
                </a:lnTo>
                <a:lnTo>
                  <a:pt x="612" y="261"/>
                </a:lnTo>
                <a:lnTo>
                  <a:pt x="619" y="261"/>
                </a:lnTo>
                <a:lnTo>
                  <a:pt x="612" y="267"/>
                </a:lnTo>
                <a:lnTo>
                  <a:pt x="631" y="267"/>
                </a:lnTo>
                <a:lnTo>
                  <a:pt x="643" y="273"/>
                </a:lnTo>
                <a:lnTo>
                  <a:pt x="643" y="279"/>
                </a:lnTo>
                <a:lnTo>
                  <a:pt x="655" y="279"/>
                </a:lnTo>
                <a:lnTo>
                  <a:pt x="661" y="285"/>
                </a:lnTo>
                <a:lnTo>
                  <a:pt x="649" y="285"/>
                </a:lnTo>
                <a:lnTo>
                  <a:pt x="655" y="292"/>
                </a:lnTo>
                <a:lnTo>
                  <a:pt x="643" y="310"/>
                </a:lnTo>
                <a:lnTo>
                  <a:pt x="649" y="310"/>
                </a:lnTo>
                <a:lnTo>
                  <a:pt x="643" y="316"/>
                </a:lnTo>
                <a:lnTo>
                  <a:pt x="649" y="322"/>
                </a:lnTo>
                <a:lnTo>
                  <a:pt x="643" y="334"/>
                </a:lnTo>
                <a:lnTo>
                  <a:pt x="649" y="334"/>
                </a:lnTo>
                <a:lnTo>
                  <a:pt x="643" y="340"/>
                </a:lnTo>
                <a:lnTo>
                  <a:pt x="424" y="340"/>
                </a:lnTo>
                <a:lnTo>
                  <a:pt x="339" y="480"/>
                </a:lnTo>
                <a:lnTo>
                  <a:pt x="364" y="516"/>
                </a:lnTo>
                <a:lnTo>
                  <a:pt x="345" y="528"/>
                </a:lnTo>
                <a:lnTo>
                  <a:pt x="352" y="546"/>
                </a:lnTo>
                <a:lnTo>
                  <a:pt x="339" y="552"/>
                </a:lnTo>
                <a:lnTo>
                  <a:pt x="345" y="583"/>
                </a:lnTo>
                <a:lnTo>
                  <a:pt x="339" y="601"/>
                </a:lnTo>
                <a:lnTo>
                  <a:pt x="333" y="607"/>
                </a:lnTo>
                <a:lnTo>
                  <a:pt x="236" y="510"/>
                </a:lnTo>
                <a:lnTo>
                  <a:pt x="224" y="498"/>
                </a:lnTo>
                <a:lnTo>
                  <a:pt x="236" y="498"/>
                </a:lnTo>
                <a:lnTo>
                  <a:pt x="242" y="510"/>
                </a:lnTo>
                <a:lnTo>
                  <a:pt x="236" y="498"/>
                </a:lnTo>
                <a:lnTo>
                  <a:pt x="224" y="492"/>
                </a:lnTo>
                <a:lnTo>
                  <a:pt x="224" y="498"/>
                </a:lnTo>
                <a:lnTo>
                  <a:pt x="200" y="480"/>
                </a:lnTo>
                <a:lnTo>
                  <a:pt x="163" y="443"/>
                </a:lnTo>
                <a:lnTo>
                  <a:pt x="103" y="395"/>
                </a:lnTo>
                <a:lnTo>
                  <a:pt x="36" y="352"/>
                </a:lnTo>
                <a:lnTo>
                  <a:pt x="36" y="346"/>
                </a:lnTo>
                <a:lnTo>
                  <a:pt x="42" y="352"/>
                </a:lnTo>
                <a:lnTo>
                  <a:pt x="48" y="346"/>
                </a:lnTo>
                <a:lnTo>
                  <a:pt x="42" y="334"/>
                </a:lnTo>
                <a:lnTo>
                  <a:pt x="12" y="328"/>
                </a:lnTo>
                <a:lnTo>
                  <a:pt x="6" y="328"/>
                </a:lnTo>
                <a:lnTo>
                  <a:pt x="18" y="304"/>
                </a:lnTo>
                <a:lnTo>
                  <a:pt x="0" y="261"/>
                </a:lnTo>
                <a:lnTo>
                  <a:pt x="18" y="237"/>
                </a:lnTo>
                <a:lnTo>
                  <a:pt x="18" y="213"/>
                </a:lnTo>
                <a:lnTo>
                  <a:pt x="42" y="194"/>
                </a:lnTo>
                <a:lnTo>
                  <a:pt x="42" y="176"/>
                </a:lnTo>
                <a:lnTo>
                  <a:pt x="48" y="176"/>
                </a:lnTo>
                <a:lnTo>
                  <a:pt x="48" y="152"/>
                </a:lnTo>
                <a:lnTo>
                  <a:pt x="91" y="122"/>
                </a:lnTo>
                <a:lnTo>
                  <a:pt x="97" y="110"/>
                </a:lnTo>
                <a:lnTo>
                  <a:pt x="109" y="85"/>
                </a:lnTo>
                <a:lnTo>
                  <a:pt x="127" y="67"/>
                </a:lnTo>
                <a:lnTo>
                  <a:pt x="145" y="6"/>
                </a:lnTo>
                <a:lnTo>
                  <a:pt x="151" y="0"/>
                </a:lnTo>
                <a:lnTo>
                  <a:pt x="176" y="12"/>
                </a:lnTo>
                <a:lnTo>
                  <a:pt x="200" y="12"/>
                </a:lnTo>
                <a:lnTo>
                  <a:pt x="194" y="49"/>
                </a:lnTo>
                <a:lnTo>
                  <a:pt x="200" y="79"/>
                </a:lnTo>
                <a:lnTo>
                  <a:pt x="218" y="85"/>
                </a:lnTo>
                <a:lnTo>
                  <a:pt x="230" y="103"/>
                </a:lnTo>
                <a:lnTo>
                  <a:pt x="242" y="116"/>
                </a:lnTo>
                <a:lnTo>
                  <a:pt x="309" y="61"/>
                </a:lnTo>
                <a:lnTo>
                  <a:pt x="309" y="49"/>
                </a:lnTo>
                <a:lnTo>
                  <a:pt x="345" y="37"/>
                </a:lnTo>
                <a:lnTo>
                  <a:pt x="364" y="37"/>
                </a:lnTo>
                <a:lnTo>
                  <a:pt x="358" y="31"/>
                </a:lnTo>
                <a:lnTo>
                  <a:pt x="376" y="19"/>
                </a:lnTo>
                <a:lnTo>
                  <a:pt x="382" y="19"/>
                </a:lnTo>
                <a:lnTo>
                  <a:pt x="382" y="25"/>
                </a:lnTo>
                <a:lnTo>
                  <a:pt x="388" y="19"/>
                </a:lnTo>
                <a:lnTo>
                  <a:pt x="406" y="19"/>
                </a:lnTo>
                <a:lnTo>
                  <a:pt x="412" y="25"/>
                </a:lnTo>
                <a:lnTo>
                  <a:pt x="412" y="43"/>
                </a:lnTo>
                <a:lnTo>
                  <a:pt x="412" y="49"/>
                </a:lnTo>
                <a:lnTo>
                  <a:pt x="424" y="49"/>
                </a:lnTo>
                <a:lnTo>
                  <a:pt x="430" y="61"/>
                </a:lnTo>
                <a:lnTo>
                  <a:pt x="430" y="85"/>
                </a:lnTo>
                <a:lnTo>
                  <a:pt x="461" y="91"/>
                </a:lnTo>
                <a:lnTo>
                  <a:pt x="461" y="103"/>
                </a:lnTo>
                <a:lnTo>
                  <a:pt x="473" y="110"/>
                </a:lnTo>
                <a:lnTo>
                  <a:pt x="479" y="122"/>
                </a:lnTo>
                <a:lnTo>
                  <a:pt x="473" y="13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 cap="flat" cmpd="sng">
            <a:solidFill>
              <a:srgbClr val="00642D"/>
            </a:solidFill>
            <a:prstDash val="solid"/>
            <a:round/>
            <a:headEnd type="none" w="med" len="med"/>
            <a:tailEnd type="none" w="med" len="med"/>
          </a:ln>
          <a:effectLst>
            <a:innerShdw blurRad="241300" dist="88900">
              <a:schemeClr val="tx1"/>
            </a:innerShdw>
            <a:softEdge rad="1270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>
              <a:latin typeface="Arial" charset="0"/>
              <a:cs typeface="Arial" pitchFamily="34" charset="0"/>
            </a:endParaRPr>
          </a:p>
        </p:txBody>
      </p:sp>
      <p:pic>
        <p:nvPicPr>
          <p:cNvPr id="15" name="1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1584176" cy="530635"/>
          </a:xfrm>
          <a:prstGeom prst="rect">
            <a:avLst/>
          </a:prstGeom>
        </p:spPr>
      </p:pic>
      <p:pic>
        <p:nvPicPr>
          <p:cNvPr id="16" name="15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69" y="6187903"/>
            <a:ext cx="1310643" cy="484633"/>
          </a:xfrm>
          <a:prstGeom prst="rect">
            <a:avLst/>
          </a:prstGeom>
        </p:spPr>
      </p:pic>
      <p:sp>
        <p:nvSpPr>
          <p:cNvPr id="18" name="1 Título"/>
          <p:cNvSpPr txBox="1">
            <a:spLocks/>
          </p:cNvSpPr>
          <p:nvPr/>
        </p:nvSpPr>
        <p:spPr>
          <a:xfrm>
            <a:off x="1137242" y="2276872"/>
            <a:ext cx="6639235" cy="646331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just"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127000" dist="127000" dir="13500000">
                    <a:schemeClr val="tx1">
                      <a:alpha val="50000"/>
                    </a:schemeClr>
                  </a:innerShdw>
                </a:effectLst>
                <a:latin typeface="HelveticaNeueLTStd-HvCn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/>
            <a:r>
              <a:rPr lang="es-MX" sz="3600" b="1" dirty="0" smtClean="0"/>
              <a:t>Grupo de Trabajo:</a:t>
            </a:r>
            <a:endParaRPr lang="es-MX" sz="3600" b="1" dirty="0"/>
          </a:p>
        </p:txBody>
      </p:sp>
      <p:sp>
        <p:nvSpPr>
          <p:cNvPr id="4" name="Rectángulo 3"/>
          <p:cNvSpPr/>
          <p:nvPr/>
        </p:nvSpPr>
        <p:spPr>
          <a:xfrm>
            <a:off x="7524328" y="116632"/>
            <a:ext cx="1619672" cy="814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2" name="Picture 4" descr="http://www.dnit.chiapas.gob.mx/media/theme/Secretaria-de-hacienda.png"/>
          <p:cNvPicPr>
            <a:picLocks noChangeAspect="1" noChangeArrowheads="1"/>
          </p:cNvPicPr>
          <p:nvPr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65618"/>
            <a:ext cx="1981636" cy="763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1 Título"/>
          <p:cNvSpPr txBox="1">
            <a:spLocks/>
          </p:cNvSpPr>
          <p:nvPr/>
        </p:nvSpPr>
        <p:spPr>
          <a:xfrm>
            <a:off x="2843808" y="3330858"/>
            <a:ext cx="6122198" cy="646331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just"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127000" dist="127000" dir="13500000">
                    <a:schemeClr val="tx1">
                      <a:alpha val="50000"/>
                    </a:schemeClr>
                  </a:innerShdw>
                </a:effectLst>
                <a:latin typeface="HelveticaNeueLTStd-HvCn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MX" sz="3600" b="1" dirty="0" smtClean="0">
                <a:solidFill>
                  <a:srgbClr val="333333"/>
                </a:solidFill>
              </a:rPr>
              <a:t>Programa Anual de Evaluación </a:t>
            </a:r>
            <a:endParaRPr lang="es-MX" sz="3600" b="1" dirty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74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-108520" y="404664"/>
            <a:ext cx="8109359" cy="576064"/>
          </a:xfr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s-MX" sz="3200" b="1" dirty="0" smtClean="0">
                <a:solidFill>
                  <a:schemeClr val="tx2">
                    <a:lumMod val="75000"/>
                  </a:schemeClr>
                </a:solidFill>
              </a:rPr>
              <a:t>Programa Anual de Evaluación (PAE) 2014</a:t>
            </a:r>
            <a:endParaRPr lang="es-MX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CuadroTexto 15"/>
          <p:cNvSpPr txBox="1"/>
          <p:nvPr/>
        </p:nvSpPr>
        <p:spPr>
          <a:xfrm>
            <a:off x="467544" y="1052736"/>
            <a:ext cx="3195234" cy="4001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s-ES" sz="2000" b="1" dirty="0" smtClean="0">
                <a:solidFill>
                  <a:schemeClr val="bg1"/>
                </a:solidFill>
              </a:rPr>
              <a:t>Principales Tareas del Grupo</a:t>
            </a:r>
            <a:endParaRPr lang="es-ES" sz="2000" b="1" dirty="0">
              <a:solidFill>
                <a:schemeClr val="bg1"/>
              </a:solidFill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179512" y="1556792"/>
            <a:ext cx="878497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La Secretaría de Función Pública y la Secretaría de Planeación, Gestión Pública y Programa de Gobierno de forma individual deberán reiterar petición a los O.P.  para designación del o los Enlace (s).</a:t>
            </a:r>
          </a:p>
          <a:p>
            <a:pPr algn="just"/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Con base a la Propuesta de los Términos de Referencia, la SFP, y </a:t>
            </a:r>
            <a:r>
              <a:rPr lang="es-MX" b="1" dirty="0" err="1" smtClean="0">
                <a:latin typeface="Arial" pitchFamily="34" charset="0"/>
                <a:cs typeface="Arial" pitchFamily="34" charset="0"/>
              </a:rPr>
              <a:t>SPGPyPG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, deberán enviar los comentarios correspondientes.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Los Organismos Invitados (Colegio de Contadores Públicos y Consejo de la Judicatura) en la medida de sus posibilidades deberán enviar los comentarios correspondientes a la «Propuesta de los Términos de Referencia».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Integrar y concluir con los términos de referencia.</a:t>
            </a:r>
          </a:p>
          <a:p>
            <a:pPr algn="just"/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Realizar la evaluación.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Difundir los resultados de la evaluación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30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-108520" y="404664"/>
            <a:ext cx="8109359" cy="576064"/>
          </a:xfr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s-MX" sz="3200" b="1" dirty="0" smtClean="0">
                <a:solidFill>
                  <a:schemeClr val="tx2">
                    <a:lumMod val="75000"/>
                  </a:schemeClr>
                </a:solidFill>
              </a:rPr>
              <a:t>Programa Anual de Evaluación (PAE) 2014</a:t>
            </a:r>
            <a:endParaRPr lang="es-MX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467544" y="1196752"/>
            <a:ext cx="8352928" cy="553998"/>
          </a:xfrm>
          <a:prstGeom prst="roundRect">
            <a:avLst>
              <a:gd name="adj" fmla="val 7145"/>
            </a:avLst>
          </a:prstGeom>
          <a:noFill/>
          <a:ln>
            <a:solidFill>
              <a:srgbClr val="006B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400"/>
          </a:p>
        </p:txBody>
      </p:sp>
      <p:sp>
        <p:nvSpPr>
          <p:cNvPr id="8" name="7 CuadroTexto"/>
          <p:cNvSpPr txBox="1"/>
          <p:nvPr/>
        </p:nvSpPr>
        <p:spPr>
          <a:xfrm>
            <a:off x="612775" y="1293437"/>
            <a:ext cx="8063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 smtClean="0"/>
              <a:t>Relación de Organismos Públicos </a:t>
            </a:r>
            <a:r>
              <a:rPr lang="es-MX" b="1" dirty="0" smtClean="0"/>
              <a:t>Pendientes </a:t>
            </a:r>
            <a:r>
              <a:rPr lang="es-MX" sz="1600" b="1" dirty="0" smtClean="0"/>
              <a:t>de enviar enlace (s) del PAE:</a:t>
            </a:r>
            <a:endParaRPr lang="es-MX" sz="1600" b="1" dirty="0"/>
          </a:p>
        </p:txBody>
      </p:sp>
      <p:grpSp>
        <p:nvGrpSpPr>
          <p:cNvPr id="10" name="9 Grupo"/>
          <p:cNvGrpSpPr/>
          <p:nvPr/>
        </p:nvGrpSpPr>
        <p:grpSpPr>
          <a:xfrm>
            <a:off x="251520" y="1916832"/>
            <a:ext cx="8640959" cy="4160499"/>
            <a:chOff x="251520" y="4005063"/>
            <a:chExt cx="8784976" cy="4160499"/>
          </a:xfrm>
        </p:grpSpPr>
        <p:sp>
          <p:nvSpPr>
            <p:cNvPr id="11" name="10 Rectángulo"/>
            <p:cNvSpPr/>
            <p:nvPr/>
          </p:nvSpPr>
          <p:spPr>
            <a:xfrm>
              <a:off x="251520" y="4005063"/>
              <a:ext cx="8784976" cy="41604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251520" y="4149080"/>
              <a:ext cx="2808312" cy="2862322"/>
            </a:xfrm>
            <a:prstGeom prst="rect">
              <a:avLst/>
            </a:prstGeom>
            <a:noFill/>
          </p:spPr>
          <p:txBody>
            <a:bodyPr wrap="square" numCol="1" rtlCol="0">
              <a:spAutoFit/>
            </a:bodyPr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es-MX" sz="1500" b="1" dirty="0" err="1" smtClean="0"/>
                <a:t>Banchiapas</a:t>
              </a:r>
              <a:endParaRPr lang="es-MX" sz="1500" b="1" dirty="0" smtClean="0"/>
            </a:p>
            <a:p>
              <a:pPr marL="171450" indent="-171450">
                <a:buFont typeface="Arial" pitchFamily="34" charset="0"/>
                <a:buChar char="•"/>
              </a:pPr>
              <a:r>
                <a:rPr lang="es-MX" sz="1500" b="1" dirty="0" smtClean="0"/>
                <a:t>Sec. de Pesca y </a:t>
              </a:r>
              <a:r>
                <a:rPr lang="es-MX" sz="1500" b="1" dirty="0" err="1" smtClean="0"/>
                <a:t>Acua</a:t>
              </a:r>
              <a:r>
                <a:rPr lang="es-MX" sz="1500" b="1" dirty="0" smtClean="0"/>
                <a:t>.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es-MX" sz="1500" b="1" dirty="0" smtClean="0"/>
                <a:t>Inst. de </a:t>
              </a:r>
              <a:r>
                <a:rPr lang="es-MX" sz="1500" b="1" dirty="0" err="1" smtClean="0"/>
                <a:t>Form</a:t>
              </a:r>
              <a:r>
                <a:rPr lang="es-MX" sz="1500" b="1" dirty="0" smtClean="0"/>
                <a:t>. Policial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es-MX" sz="1500" b="1" dirty="0" smtClean="0"/>
                <a:t>Coord. de </a:t>
              </a:r>
              <a:r>
                <a:rPr lang="es-MX" sz="1500" b="1" dirty="0" err="1" smtClean="0"/>
                <a:t>Transp</a:t>
              </a:r>
              <a:r>
                <a:rPr lang="es-MX" sz="1500" b="1" dirty="0" smtClean="0"/>
                <a:t>. Aéreos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es-MX" sz="1500" b="1" dirty="0" smtClean="0"/>
                <a:t>Inst. de Prof. del </a:t>
              </a:r>
              <a:r>
                <a:rPr lang="es-MX" sz="1500" b="1" dirty="0" err="1" smtClean="0"/>
                <a:t>Serv</a:t>
              </a:r>
              <a:r>
                <a:rPr lang="es-MX" sz="1500" b="1" dirty="0" smtClean="0"/>
                <a:t>. Pub. 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es-MX" sz="1500" b="1" dirty="0" smtClean="0"/>
                <a:t>FOFOE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es-MX" sz="1500" b="1" dirty="0" smtClean="0"/>
                <a:t>Sec. de </a:t>
              </a:r>
              <a:r>
                <a:rPr lang="es-MX" sz="1500" b="1" dirty="0" err="1" smtClean="0"/>
                <a:t>Med</a:t>
              </a:r>
              <a:r>
                <a:rPr lang="es-MX" sz="1500" b="1" dirty="0" smtClean="0"/>
                <a:t>. </a:t>
              </a:r>
              <a:r>
                <a:rPr lang="es-MX" sz="1500" b="1" dirty="0" err="1" smtClean="0"/>
                <a:t>Amb</a:t>
              </a:r>
              <a:r>
                <a:rPr lang="es-MX" sz="1500" b="1" dirty="0" smtClean="0"/>
                <a:t>. e Hist. </a:t>
              </a:r>
              <a:r>
                <a:rPr lang="es-MX" sz="1500" b="1" dirty="0" err="1" smtClean="0"/>
                <a:t>Nral</a:t>
              </a:r>
              <a:r>
                <a:rPr lang="es-MX" sz="1500" b="1" dirty="0" smtClean="0"/>
                <a:t>. 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es-MX" sz="1500" b="1" dirty="0" smtClean="0"/>
                <a:t>Coord. </a:t>
              </a:r>
              <a:r>
                <a:rPr lang="es-MX" sz="1500" b="1" dirty="0" err="1" smtClean="0"/>
                <a:t>Estal</a:t>
              </a:r>
              <a:r>
                <a:rPr lang="es-MX" sz="1500" b="1" dirty="0" smtClean="0"/>
                <a:t>. para el </a:t>
              </a:r>
              <a:r>
                <a:rPr lang="es-MX" sz="1500" b="1" dirty="0" err="1" smtClean="0"/>
                <a:t>Mej</a:t>
              </a:r>
              <a:r>
                <a:rPr lang="es-MX" sz="1500" b="1" dirty="0" smtClean="0"/>
                <a:t>. del ZOOMAT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es-MX" sz="1500" b="1" dirty="0" smtClean="0"/>
                <a:t>Inst. de </a:t>
              </a:r>
              <a:r>
                <a:rPr lang="es-MX" sz="1500" b="1" dirty="0" err="1" smtClean="0"/>
                <a:t>Pob</a:t>
              </a:r>
              <a:r>
                <a:rPr lang="es-MX" sz="1500" b="1" dirty="0" smtClean="0"/>
                <a:t>. y </a:t>
              </a:r>
              <a:r>
                <a:rPr lang="es-MX" sz="1500" b="1" dirty="0" err="1" smtClean="0"/>
                <a:t>Ciud</a:t>
              </a:r>
              <a:r>
                <a:rPr lang="es-MX" sz="1500" b="1" dirty="0" smtClean="0"/>
                <a:t>. Rurales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es-MX" sz="1500" b="1" dirty="0" smtClean="0"/>
                <a:t>Sec. de la </a:t>
              </a:r>
              <a:r>
                <a:rPr lang="es-MX" sz="1500" b="1" dirty="0" err="1" smtClean="0"/>
                <a:t>Juv</a:t>
              </a:r>
              <a:r>
                <a:rPr lang="es-MX" sz="1500" b="1" dirty="0" smtClean="0"/>
                <a:t>., Rec. y </a:t>
              </a:r>
              <a:r>
                <a:rPr lang="es-MX" sz="1500" b="1" dirty="0" err="1" smtClean="0"/>
                <a:t>Dep</a:t>
              </a:r>
              <a:r>
                <a:rPr lang="es-MX" sz="1500" b="1" dirty="0" smtClean="0"/>
                <a:t>. </a:t>
              </a:r>
            </a:p>
          </p:txBody>
        </p:sp>
        <p:sp>
          <p:nvSpPr>
            <p:cNvPr id="13" name="12 Rectángulo"/>
            <p:cNvSpPr/>
            <p:nvPr/>
          </p:nvSpPr>
          <p:spPr>
            <a:xfrm>
              <a:off x="3059832" y="4149079"/>
              <a:ext cx="2506588" cy="3554819"/>
            </a:xfrm>
            <a:prstGeom prst="rect">
              <a:avLst/>
            </a:prstGeom>
            <a:noFill/>
          </p:spPr>
          <p:txBody>
            <a:bodyPr wrap="square" numCol="1" rtlCol="0">
              <a:spAutoFit/>
            </a:bodyPr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es-MX" sz="1500" b="1" dirty="0" err="1" smtClean="0"/>
                <a:t>Trib</a:t>
              </a:r>
              <a:r>
                <a:rPr lang="es-MX" sz="1500" b="1" dirty="0"/>
                <a:t>. del </a:t>
              </a:r>
              <a:r>
                <a:rPr lang="es-MX" sz="1500" b="1" dirty="0" err="1"/>
                <a:t>Trab</a:t>
              </a:r>
              <a:r>
                <a:rPr lang="es-MX" sz="1500" b="1" dirty="0"/>
                <a:t>. Burocrático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es-MX" sz="1500" b="1" dirty="0" err="1"/>
                <a:t>Trib</a:t>
              </a:r>
              <a:r>
                <a:rPr lang="es-MX" sz="1500" b="1" dirty="0"/>
                <a:t>. de </a:t>
              </a:r>
              <a:r>
                <a:rPr lang="es-MX" sz="1500" b="1" dirty="0" err="1"/>
                <a:t>Just</a:t>
              </a:r>
              <a:r>
                <a:rPr lang="es-MX" sz="1500" b="1" dirty="0"/>
                <a:t>. </a:t>
              </a:r>
              <a:r>
                <a:rPr lang="es-MX" sz="1500" b="1" dirty="0" err="1"/>
                <a:t>Elect</a:t>
              </a:r>
              <a:r>
                <a:rPr lang="es-MX" sz="1500" b="1" dirty="0"/>
                <a:t>. </a:t>
              </a:r>
              <a:r>
                <a:rPr lang="es-MX" sz="1500" b="1" dirty="0" smtClean="0"/>
                <a:t>y </a:t>
              </a:r>
              <a:r>
                <a:rPr lang="es-MX" sz="1500" b="1" dirty="0" err="1"/>
                <a:t>Admitiva</a:t>
              </a:r>
              <a:r>
                <a:rPr lang="es-MX" sz="1500" b="1" dirty="0"/>
                <a:t>. 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es-MX" sz="1500" b="1" dirty="0" err="1"/>
                <a:t>Trib</a:t>
              </a:r>
              <a:r>
                <a:rPr lang="es-MX" sz="1500" b="1" dirty="0"/>
                <a:t>. Constitucional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es-MX" sz="1500" b="1" dirty="0"/>
                <a:t>Inst. de </a:t>
              </a:r>
              <a:r>
                <a:rPr lang="es-MX" sz="1500" b="1" dirty="0" err="1"/>
                <a:t>Elecc</a:t>
              </a:r>
              <a:r>
                <a:rPr lang="es-MX" sz="1500" b="1" dirty="0"/>
                <a:t>. y </a:t>
              </a:r>
              <a:r>
                <a:rPr lang="es-MX" sz="1500" b="1" dirty="0" err="1"/>
                <a:t>Part</a:t>
              </a:r>
              <a:r>
                <a:rPr lang="es-MX" sz="1500" b="1" dirty="0"/>
                <a:t>. </a:t>
              </a:r>
              <a:r>
                <a:rPr lang="es-MX" sz="1500" b="1" dirty="0" err="1" smtClean="0"/>
                <a:t>Ciud</a:t>
              </a:r>
              <a:r>
                <a:rPr lang="es-MX" sz="1500" b="1" dirty="0" smtClean="0"/>
                <a:t>. </a:t>
              </a:r>
              <a:endParaRPr lang="es-MX" sz="1500" b="1" dirty="0"/>
            </a:p>
            <a:p>
              <a:pPr marL="171450" indent="-171450">
                <a:buFont typeface="Arial" pitchFamily="34" charset="0"/>
                <a:buChar char="•"/>
              </a:pPr>
              <a:r>
                <a:rPr lang="es-MX" sz="1500" b="1" dirty="0" smtClean="0"/>
                <a:t>Consejo </a:t>
              </a:r>
              <a:r>
                <a:rPr lang="es-MX" sz="1500" b="1" dirty="0" err="1"/>
                <a:t>Estal</a:t>
              </a:r>
              <a:r>
                <a:rPr lang="es-MX" sz="1500" b="1" dirty="0"/>
                <a:t>. de los Der. </a:t>
              </a:r>
              <a:r>
                <a:rPr lang="es-MX" sz="1500" b="1" dirty="0" err="1"/>
                <a:t>Hum</a:t>
              </a:r>
              <a:r>
                <a:rPr lang="es-MX" sz="1500" b="1" dirty="0"/>
                <a:t>. 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es-MX" sz="1500" b="1" dirty="0" err="1"/>
                <a:t>Proc</a:t>
              </a:r>
              <a:r>
                <a:rPr lang="es-MX" sz="1500" b="1" dirty="0"/>
                <a:t>. Gral. de </a:t>
              </a:r>
              <a:r>
                <a:rPr lang="es-MX" sz="1500" b="1" dirty="0" err="1"/>
                <a:t>Just</a:t>
              </a:r>
              <a:r>
                <a:rPr lang="es-MX" sz="1500" b="1" dirty="0"/>
                <a:t>. del Edo. </a:t>
              </a:r>
              <a:endParaRPr lang="es-MX" sz="1500" b="1" dirty="0" smtClean="0"/>
            </a:p>
            <a:p>
              <a:pPr marL="171450" indent="-171450">
                <a:buFont typeface="Arial" pitchFamily="34" charset="0"/>
                <a:buChar char="•"/>
              </a:pPr>
              <a:r>
                <a:rPr lang="es-MX" sz="1500" b="1" dirty="0" smtClean="0"/>
                <a:t>UNACH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es-MX" sz="1500" b="1" dirty="0" smtClean="0"/>
                <a:t>Inst. </a:t>
              </a:r>
              <a:r>
                <a:rPr lang="es-MX" sz="1500" b="1" dirty="0" err="1" smtClean="0"/>
                <a:t>Tec</a:t>
              </a:r>
              <a:r>
                <a:rPr lang="es-MX" sz="1500" b="1" dirty="0" smtClean="0"/>
                <a:t>. </a:t>
              </a:r>
              <a:r>
                <a:rPr lang="es-MX" sz="1500" b="1" dirty="0" err="1" smtClean="0"/>
                <a:t>Sup</a:t>
              </a:r>
              <a:r>
                <a:rPr lang="es-MX" sz="1500" b="1" dirty="0" smtClean="0"/>
                <a:t>. de </a:t>
              </a:r>
              <a:r>
                <a:rPr lang="es-MX" sz="1500" b="1" dirty="0" err="1" smtClean="0"/>
                <a:t>Cintalapa</a:t>
              </a:r>
              <a:endParaRPr lang="es-MX" sz="1500" b="1" dirty="0" smtClean="0"/>
            </a:p>
            <a:p>
              <a:pPr marL="171450" indent="-171450">
                <a:buFont typeface="Arial" pitchFamily="34" charset="0"/>
                <a:buChar char="•"/>
              </a:pPr>
              <a:r>
                <a:rPr lang="es-MX" sz="1500" b="1" dirty="0" smtClean="0"/>
                <a:t>Inst. de Cap. y </a:t>
              </a:r>
              <a:r>
                <a:rPr lang="es-MX" sz="1500" b="1" dirty="0" err="1" smtClean="0"/>
                <a:t>Vinc</a:t>
              </a:r>
              <a:r>
                <a:rPr lang="es-MX" sz="1500" b="1" dirty="0" smtClean="0"/>
                <a:t>. </a:t>
              </a:r>
              <a:r>
                <a:rPr lang="es-MX" sz="1500" b="1" dirty="0" err="1" smtClean="0"/>
                <a:t>Tec</a:t>
              </a:r>
              <a:r>
                <a:rPr lang="es-MX" sz="1500" b="1" dirty="0" smtClean="0"/>
                <a:t>. del Edo. de Chis. 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es-MX" sz="1500" b="1" dirty="0"/>
                <a:t>Cent. Reg. de </a:t>
              </a:r>
              <a:r>
                <a:rPr lang="es-MX" sz="1500" b="1" dirty="0" err="1"/>
                <a:t>Form</a:t>
              </a:r>
              <a:r>
                <a:rPr lang="es-MX" sz="1500" b="1" dirty="0"/>
                <a:t>. Doc. e Inv. </a:t>
              </a:r>
              <a:r>
                <a:rPr lang="es-MX" sz="1500" b="1" dirty="0" smtClean="0"/>
                <a:t>Educativa.</a:t>
              </a:r>
              <a:endParaRPr lang="es-MX" sz="1500" b="1" dirty="0"/>
            </a:p>
          </p:txBody>
        </p:sp>
        <p:sp>
          <p:nvSpPr>
            <p:cNvPr id="14" name="13 Rectángulo"/>
            <p:cNvSpPr/>
            <p:nvPr/>
          </p:nvSpPr>
          <p:spPr>
            <a:xfrm>
              <a:off x="5742131" y="4149080"/>
              <a:ext cx="3226922" cy="2631490"/>
            </a:xfrm>
            <a:prstGeom prst="rect">
              <a:avLst/>
            </a:prstGeom>
            <a:noFill/>
          </p:spPr>
          <p:txBody>
            <a:bodyPr wrap="square" numCol="1" rtlCol="0">
              <a:spAutoFit/>
            </a:bodyPr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es-MX" sz="1500" b="1" dirty="0" smtClean="0"/>
                <a:t>Cent</a:t>
              </a:r>
              <a:r>
                <a:rPr lang="es-MX" sz="1500" b="1" dirty="0"/>
                <a:t>. </a:t>
              </a:r>
              <a:r>
                <a:rPr lang="es-MX" sz="1500" b="1" dirty="0" err="1"/>
                <a:t>Estal</a:t>
              </a:r>
              <a:r>
                <a:rPr lang="es-MX" sz="1500" b="1" dirty="0"/>
                <a:t>. de </a:t>
              </a:r>
              <a:r>
                <a:rPr lang="es-MX" sz="1500" b="1" dirty="0" err="1"/>
                <a:t>Prev</a:t>
              </a:r>
              <a:r>
                <a:rPr lang="es-MX" sz="1500" b="1" dirty="0"/>
                <a:t>. Soc. de la </a:t>
              </a:r>
              <a:r>
                <a:rPr lang="es-MX" sz="1500" b="1" dirty="0" err="1"/>
                <a:t>Viol</a:t>
              </a:r>
              <a:r>
                <a:rPr lang="es-MX" sz="1500" b="1" dirty="0"/>
                <a:t>. y </a:t>
              </a:r>
              <a:r>
                <a:rPr lang="es-MX" sz="1500" b="1" dirty="0" err="1"/>
                <a:t>Part</a:t>
              </a:r>
              <a:r>
                <a:rPr lang="es-MX" sz="1500" b="1" dirty="0"/>
                <a:t>. </a:t>
              </a:r>
              <a:r>
                <a:rPr lang="es-MX" sz="1500" b="1" dirty="0" err="1" smtClean="0"/>
                <a:t>Ciud</a:t>
              </a:r>
              <a:r>
                <a:rPr lang="es-MX" sz="1500" b="1" dirty="0" smtClean="0"/>
                <a:t>. </a:t>
              </a:r>
              <a:endParaRPr lang="es-MX" sz="1500" b="1" dirty="0"/>
            </a:p>
            <a:p>
              <a:pPr marL="171450" indent="-171450">
                <a:buFont typeface="Arial" pitchFamily="34" charset="0"/>
                <a:buChar char="•"/>
              </a:pPr>
              <a:r>
                <a:rPr lang="es-MX" sz="1500" b="1" dirty="0" err="1"/>
                <a:t>COCyTECH</a:t>
              </a:r>
              <a:endParaRPr lang="es-MX" sz="1500" b="1" dirty="0"/>
            </a:p>
            <a:p>
              <a:pPr marL="171450" indent="-171450">
                <a:buFont typeface="Arial" pitchFamily="34" charset="0"/>
                <a:buChar char="•"/>
              </a:pPr>
              <a:r>
                <a:rPr lang="es-MX" sz="1500" b="1" dirty="0"/>
                <a:t>INIFECH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es-MX" sz="1500" b="1" dirty="0"/>
                <a:t>Inst. Casa </a:t>
              </a:r>
              <a:r>
                <a:rPr lang="es-MX" sz="1500" b="1" dirty="0" smtClean="0"/>
                <a:t>Chiapas </a:t>
              </a:r>
              <a:endParaRPr lang="es-MX" sz="1500" b="1" dirty="0"/>
            </a:p>
            <a:p>
              <a:pPr marL="171450" indent="-171450">
                <a:buFont typeface="Arial" pitchFamily="34" charset="0"/>
                <a:buChar char="•"/>
              </a:pPr>
              <a:r>
                <a:rPr lang="es-MX" sz="1500" b="1" dirty="0" smtClean="0"/>
                <a:t>Consejo de </a:t>
              </a:r>
              <a:r>
                <a:rPr lang="es-MX" sz="1500" b="1" dirty="0" err="1" smtClean="0"/>
                <a:t>Invest</a:t>
              </a:r>
              <a:r>
                <a:rPr lang="es-MX" sz="1500" b="1" dirty="0" smtClean="0"/>
                <a:t>. y </a:t>
              </a:r>
              <a:r>
                <a:rPr lang="es-MX" sz="1500" b="1" dirty="0" err="1" smtClean="0"/>
                <a:t>Eval</a:t>
              </a:r>
              <a:r>
                <a:rPr lang="es-MX" sz="1500" b="1" dirty="0" smtClean="0"/>
                <a:t> de la Pol. Soc. del Edo.</a:t>
              </a:r>
              <a:endParaRPr lang="es-MX" sz="1500" b="1" dirty="0"/>
            </a:p>
            <a:p>
              <a:pPr marL="171450" indent="-171450">
                <a:buFont typeface="Arial" pitchFamily="34" charset="0"/>
                <a:buChar char="•"/>
              </a:pPr>
              <a:r>
                <a:rPr lang="es-MX" sz="1500" b="1" dirty="0"/>
                <a:t>Inst. para el Des. del Tur. Aéreo en el Edo. 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es-MX" sz="1500" b="1" dirty="0"/>
                <a:t>OCV Palenque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es-MX" sz="1500" b="1" dirty="0"/>
                <a:t>Municipios</a:t>
              </a:r>
            </a:p>
          </p:txBody>
        </p:sp>
      </p:grpSp>
      <p:sp>
        <p:nvSpPr>
          <p:cNvPr id="2" name="1 CuadroTexto"/>
          <p:cNvSpPr txBox="1"/>
          <p:nvPr/>
        </p:nvSpPr>
        <p:spPr>
          <a:xfrm>
            <a:off x="395536" y="622802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Total: </a:t>
            </a:r>
            <a:r>
              <a:rPr lang="es-MX" b="1" dirty="0" smtClean="0"/>
              <a:t>28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39197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-108520" y="404664"/>
            <a:ext cx="8109359" cy="576064"/>
          </a:xfr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s-MX" sz="3200" b="1" dirty="0" smtClean="0">
                <a:solidFill>
                  <a:schemeClr val="tx2">
                    <a:lumMod val="75000"/>
                  </a:schemeClr>
                </a:solidFill>
              </a:rPr>
              <a:t>Programa Anual de Evaluación (PAE) 2014</a:t>
            </a:r>
            <a:endParaRPr lang="es-MX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467544" y="1196752"/>
            <a:ext cx="8352928" cy="553998"/>
          </a:xfrm>
          <a:prstGeom prst="roundRect">
            <a:avLst>
              <a:gd name="adj" fmla="val 7145"/>
            </a:avLst>
          </a:prstGeom>
          <a:noFill/>
          <a:ln>
            <a:solidFill>
              <a:srgbClr val="006B3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400"/>
          </a:p>
        </p:txBody>
      </p:sp>
      <p:sp>
        <p:nvSpPr>
          <p:cNvPr id="8" name="7 CuadroTexto"/>
          <p:cNvSpPr txBox="1"/>
          <p:nvPr/>
        </p:nvSpPr>
        <p:spPr>
          <a:xfrm>
            <a:off x="467544" y="1157263"/>
            <a:ext cx="806390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 smtClean="0"/>
              <a:t>Relación de Organismos Públicos </a:t>
            </a:r>
            <a:r>
              <a:rPr lang="es-MX" b="1" dirty="0" smtClean="0"/>
              <a:t>Pendientes </a:t>
            </a:r>
            <a:r>
              <a:rPr lang="es-MX" sz="1600" b="1" dirty="0" smtClean="0"/>
              <a:t>de enviar enlace (s) del PAE que Ejecutan recursos del Ramo 33:</a:t>
            </a:r>
            <a:endParaRPr lang="es-MX" sz="1600" b="1" dirty="0"/>
          </a:p>
        </p:txBody>
      </p:sp>
      <p:grpSp>
        <p:nvGrpSpPr>
          <p:cNvPr id="10" name="9 Grupo"/>
          <p:cNvGrpSpPr/>
          <p:nvPr/>
        </p:nvGrpSpPr>
        <p:grpSpPr>
          <a:xfrm>
            <a:off x="251520" y="1916833"/>
            <a:ext cx="8640959" cy="1585745"/>
            <a:chOff x="251520" y="4005063"/>
            <a:chExt cx="8784976" cy="4160499"/>
          </a:xfrm>
        </p:grpSpPr>
        <p:sp>
          <p:nvSpPr>
            <p:cNvPr id="11" name="10 Rectángulo"/>
            <p:cNvSpPr/>
            <p:nvPr/>
          </p:nvSpPr>
          <p:spPr>
            <a:xfrm>
              <a:off x="251520" y="4005063"/>
              <a:ext cx="8784976" cy="41604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251520" y="4382913"/>
              <a:ext cx="3733615" cy="2059148"/>
            </a:xfrm>
            <a:prstGeom prst="rect">
              <a:avLst/>
            </a:prstGeom>
            <a:noFill/>
          </p:spPr>
          <p:txBody>
            <a:bodyPr wrap="square" numCol="1" rtlCol="0">
              <a:spAutoFit/>
            </a:bodyPr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es-MX" sz="1500" b="1" dirty="0" smtClean="0"/>
                <a:t>Procuraduría General </a:t>
              </a:r>
              <a:r>
                <a:rPr lang="es-MX" sz="1500" b="1" dirty="0"/>
                <a:t>de </a:t>
              </a:r>
              <a:r>
                <a:rPr lang="es-MX" sz="1500" b="1" dirty="0" smtClean="0"/>
                <a:t>Justicia </a:t>
              </a:r>
              <a:r>
                <a:rPr lang="es-MX" sz="1500" b="1" dirty="0"/>
                <a:t>del Edo. </a:t>
              </a:r>
              <a:endParaRPr lang="es-MX" sz="1500" b="1" dirty="0" smtClean="0"/>
            </a:p>
            <a:p>
              <a:pPr marL="171450" indent="-171450">
                <a:buFont typeface="Arial" pitchFamily="34" charset="0"/>
                <a:buChar char="•"/>
              </a:pPr>
              <a:r>
                <a:rPr lang="es-MX" sz="1500" b="1" dirty="0" smtClean="0"/>
                <a:t>Universidad Autónoma de Chiapas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es-MX" sz="1500" b="1" dirty="0" smtClean="0"/>
                <a:t>Municipios</a:t>
              </a:r>
            </a:p>
          </p:txBody>
        </p:sp>
        <p:sp>
          <p:nvSpPr>
            <p:cNvPr id="14" name="13 Rectángulo"/>
            <p:cNvSpPr/>
            <p:nvPr/>
          </p:nvSpPr>
          <p:spPr>
            <a:xfrm>
              <a:off x="4351176" y="4324250"/>
              <a:ext cx="4685320" cy="2059148"/>
            </a:xfrm>
            <a:prstGeom prst="rect">
              <a:avLst/>
            </a:prstGeom>
            <a:noFill/>
          </p:spPr>
          <p:txBody>
            <a:bodyPr wrap="square" numCol="1" rtlCol="0">
              <a:spAutoFit/>
            </a:bodyPr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es-MX" sz="1500" b="1" dirty="0"/>
                <a:t>Centro Estatal de Prevención Social de la Violencia y Participación Ciudadana.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es-MX" sz="1500" b="1" dirty="0" smtClean="0"/>
                <a:t>Instituto </a:t>
              </a:r>
              <a:r>
                <a:rPr lang="es-MX" sz="1500" b="1" dirty="0"/>
                <a:t>de Infraestructura Física Educativa</a:t>
              </a:r>
              <a:r>
                <a:rPr lang="es-MX" sz="1500" b="1" dirty="0" smtClean="0"/>
                <a:t>.</a:t>
              </a:r>
              <a:endParaRPr lang="es-MX" sz="1500" b="1" dirty="0"/>
            </a:p>
          </p:txBody>
        </p:sp>
      </p:grpSp>
      <p:sp>
        <p:nvSpPr>
          <p:cNvPr id="2" name="1 CuadroTexto"/>
          <p:cNvSpPr txBox="1"/>
          <p:nvPr/>
        </p:nvSpPr>
        <p:spPr>
          <a:xfrm>
            <a:off x="462283" y="3707740"/>
            <a:ext cx="1991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Total: </a:t>
            </a:r>
            <a:r>
              <a:rPr lang="es-MX" b="1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80931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395536" y="3789040"/>
            <a:ext cx="5235245" cy="2330082"/>
          </a:xfrm>
          <a:prstGeom prst="round2DiagRect">
            <a:avLst/>
          </a:prstGeom>
          <a:solidFill>
            <a:schemeClr val="bg1">
              <a:lumMod val="85000"/>
            </a:schemeClr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80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108520" y="404664"/>
            <a:ext cx="8109359" cy="576064"/>
          </a:xfr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s-MX" sz="3200" b="1" dirty="0" smtClean="0">
                <a:solidFill>
                  <a:schemeClr val="tx2">
                    <a:lumMod val="75000"/>
                  </a:schemeClr>
                </a:solidFill>
              </a:rPr>
              <a:t>Programa Anual de Evaluación (PAE) 2014</a:t>
            </a:r>
            <a:endParaRPr lang="es-MX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467544" y="1340768"/>
            <a:ext cx="3279231" cy="4001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s-ES" sz="2000" b="1" dirty="0" smtClean="0">
                <a:solidFill>
                  <a:schemeClr val="bg1"/>
                </a:solidFill>
              </a:rPr>
              <a:t>Términos de Referencia (</a:t>
            </a:r>
            <a:r>
              <a:rPr lang="es-ES" sz="2000" b="1" dirty="0" err="1" smtClean="0">
                <a:solidFill>
                  <a:schemeClr val="bg1"/>
                </a:solidFill>
              </a:rPr>
              <a:t>TdR</a:t>
            </a:r>
            <a:r>
              <a:rPr lang="es-ES" sz="2000" b="1" dirty="0" smtClean="0">
                <a:solidFill>
                  <a:schemeClr val="bg1"/>
                </a:solidFill>
              </a:rPr>
              <a:t>)</a:t>
            </a:r>
            <a:endParaRPr lang="es-ES" sz="2000" b="1" dirty="0">
              <a:solidFill>
                <a:schemeClr val="bg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51520" y="2148804"/>
            <a:ext cx="532859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/>
              <a:t>Los términos de referencia de la Evaluación de</a:t>
            </a:r>
            <a:r>
              <a:rPr lang="es-MX" b="1" dirty="0" smtClean="0"/>
              <a:t> “Consistencia </a:t>
            </a:r>
            <a:r>
              <a:rPr lang="es-MX" b="1" dirty="0"/>
              <a:t>y </a:t>
            </a:r>
            <a:r>
              <a:rPr lang="es-MX" b="1" dirty="0" smtClean="0"/>
              <a:t>Resultados”</a:t>
            </a:r>
            <a:r>
              <a:rPr lang="es-MX" dirty="0" smtClean="0"/>
              <a:t> </a:t>
            </a:r>
            <a:r>
              <a:rPr lang="es-MX" dirty="0"/>
              <a:t>se </a:t>
            </a:r>
            <a:r>
              <a:rPr lang="es-MX" dirty="0" smtClean="0"/>
              <a:t>tomarán como base lo publicado por el Consejo Nacional de Evaluación de la Política de Desarrollo Social (CONEVAL), mismo que contendrá lo siguiente:</a:t>
            </a:r>
          </a:p>
          <a:p>
            <a:pPr algn="just"/>
            <a:endParaRPr lang="es-MX" b="1" dirty="0"/>
          </a:p>
          <a:p>
            <a:pPr marL="536575" indent="-174625" algn="just"/>
            <a:r>
              <a:rPr lang="es-MX" b="1" dirty="0"/>
              <a:t>I</a:t>
            </a:r>
            <a:r>
              <a:rPr lang="es-MX" b="1" dirty="0" smtClean="0"/>
              <a:t>.-Antecedentes </a:t>
            </a:r>
          </a:p>
          <a:p>
            <a:pPr marL="536575" indent="-174625" algn="just"/>
            <a:r>
              <a:rPr lang="es-MX" b="1" dirty="0" smtClean="0"/>
              <a:t>II.-Objetivo General</a:t>
            </a:r>
          </a:p>
          <a:p>
            <a:pPr marL="536575" indent="-174625" algn="just"/>
            <a:r>
              <a:rPr lang="es-MX" b="1" dirty="0" smtClean="0"/>
              <a:t>III.-Objetivos Específicos</a:t>
            </a:r>
          </a:p>
          <a:p>
            <a:pPr marL="536575" indent="-174625" algn="just"/>
            <a:r>
              <a:rPr lang="es-MX" b="1" dirty="0" smtClean="0"/>
              <a:t>IV.-Alcance y Enfoque </a:t>
            </a:r>
          </a:p>
          <a:p>
            <a:pPr marL="536575" indent="-174625" algn="just"/>
            <a:r>
              <a:rPr lang="es-MX" b="1" dirty="0"/>
              <a:t>V</a:t>
            </a:r>
            <a:r>
              <a:rPr lang="es-MX" b="1" dirty="0" smtClean="0"/>
              <a:t>.-Actores Involucrados y sus responsabilidades</a:t>
            </a:r>
          </a:p>
          <a:p>
            <a:pPr marL="536575" indent="-174625" algn="just"/>
            <a:r>
              <a:rPr lang="es-MX" b="1" dirty="0" smtClean="0"/>
              <a:t>VI.-Metodología y actividades a realizar</a:t>
            </a:r>
          </a:p>
          <a:p>
            <a:pPr marL="536575" indent="-174625" algn="just"/>
            <a:r>
              <a:rPr lang="es-MX" b="1" dirty="0" smtClean="0"/>
              <a:t>VII.-Facilidades que se otorgarán</a:t>
            </a:r>
          </a:p>
          <a:p>
            <a:pPr marL="536575" indent="-174625" algn="just"/>
            <a:r>
              <a:rPr lang="es-MX" b="1" dirty="0" smtClean="0"/>
              <a:t>VIII.-Glosario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97" t="17408" r="26010" b="11251"/>
          <a:stretch/>
        </p:blipFill>
        <p:spPr bwMode="auto">
          <a:xfrm>
            <a:off x="6012160" y="2132856"/>
            <a:ext cx="2719216" cy="358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7375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-108520" y="404664"/>
            <a:ext cx="8109359" cy="576064"/>
          </a:xfr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s-MX" sz="3200" b="1" dirty="0" smtClean="0">
                <a:solidFill>
                  <a:schemeClr val="tx2">
                    <a:lumMod val="75000"/>
                  </a:schemeClr>
                </a:solidFill>
              </a:rPr>
              <a:t>Programa Anual de Evaluación (PAE) 2014</a:t>
            </a:r>
            <a:endParaRPr lang="es-MX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CuadroTexto 15"/>
          <p:cNvSpPr txBox="1"/>
          <p:nvPr/>
        </p:nvSpPr>
        <p:spPr>
          <a:xfrm>
            <a:off x="467544" y="1196752"/>
            <a:ext cx="5510226" cy="4001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s-ES" sz="2000" b="1" dirty="0" smtClean="0">
                <a:solidFill>
                  <a:schemeClr val="bg1"/>
                </a:solidFill>
              </a:rPr>
              <a:t>Productos y Plazos de Entrega de las Evaluaciones </a:t>
            </a:r>
            <a:endParaRPr lang="es-E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919759"/>
              </p:ext>
            </p:extLst>
          </p:nvPr>
        </p:nvGraphicFramePr>
        <p:xfrm>
          <a:off x="1259632" y="1916832"/>
          <a:ext cx="7488834" cy="4050276"/>
        </p:xfrm>
        <a:graphic>
          <a:graphicData uri="http://schemas.openxmlformats.org/drawingml/2006/table">
            <a:tbl>
              <a:tblPr firstRow="1" firstCol="1" bandRow="1"/>
              <a:tblGrid>
                <a:gridCol w="1224136"/>
                <a:gridCol w="2978704"/>
                <a:gridCol w="1483708"/>
                <a:gridCol w="1802286"/>
              </a:tblGrid>
              <a:tr h="525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solidFill>
                            <a:srgbClr val="FFFFFF"/>
                          </a:solidFill>
                          <a:effectLst/>
                          <a:latin typeface="Helvetica LT Std" pitchFamily="34" charset="0"/>
                          <a:ea typeface="Times New Roman"/>
                          <a:cs typeface="Arial"/>
                        </a:rPr>
                        <a:t>Fondos a Evaluar</a:t>
                      </a:r>
                      <a:endParaRPr lang="es-ES" sz="1400" dirty="0">
                        <a:effectLst/>
                        <a:latin typeface="Helvetica LT St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solidFill>
                            <a:srgbClr val="FFFFFF"/>
                          </a:solidFill>
                          <a:effectLst/>
                          <a:latin typeface="Helvetica LT Std" pitchFamily="34" charset="0"/>
                          <a:ea typeface="Times New Roman"/>
                          <a:cs typeface="Arial"/>
                        </a:rPr>
                        <a:t>Organismos Públicos </a:t>
                      </a:r>
                      <a:r>
                        <a:rPr lang="es-MX" sz="1400" b="1" dirty="0" smtClean="0">
                          <a:solidFill>
                            <a:srgbClr val="FFFFFF"/>
                          </a:solidFill>
                          <a:effectLst/>
                          <a:latin typeface="Helvetica LT Std" pitchFamily="34" charset="0"/>
                          <a:ea typeface="Times New Roman"/>
                          <a:cs typeface="Arial"/>
                        </a:rPr>
                        <a:t>Coordinadores </a:t>
                      </a:r>
                      <a:r>
                        <a:rPr lang="es-MX" sz="1400" b="1" dirty="0">
                          <a:solidFill>
                            <a:srgbClr val="FFFFFF"/>
                          </a:solidFill>
                          <a:effectLst/>
                          <a:latin typeface="Helvetica LT Std" pitchFamily="34" charset="0"/>
                          <a:ea typeface="Times New Roman"/>
                          <a:cs typeface="Arial"/>
                        </a:rPr>
                        <a:t>de los Fondos</a:t>
                      </a:r>
                      <a:endParaRPr lang="es-ES" sz="1400" dirty="0">
                        <a:effectLst/>
                        <a:latin typeface="Helvetica LT Std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solidFill>
                            <a:srgbClr val="FFFFFF"/>
                          </a:solidFill>
                          <a:effectLst/>
                          <a:latin typeface="Helvetica LT Std" pitchFamily="34" charset="0"/>
                          <a:ea typeface="Times New Roman"/>
                          <a:cs typeface="Arial"/>
                        </a:rPr>
                        <a:t>Tipo de Evaluación</a:t>
                      </a:r>
                      <a:endParaRPr lang="es-ES" sz="1400" dirty="0">
                        <a:effectLst/>
                        <a:latin typeface="Helvetica LT St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F1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solidFill>
                            <a:srgbClr val="FFFFFF"/>
                          </a:solidFill>
                          <a:effectLst/>
                          <a:latin typeface="Helvetica LT Std" pitchFamily="34" charset="0"/>
                          <a:ea typeface="Times New Roman"/>
                          <a:cs typeface="Arial"/>
                        </a:rPr>
                        <a:t>Producto Entregable</a:t>
                      </a:r>
                      <a:endParaRPr lang="es-ES" sz="1400" dirty="0">
                        <a:effectLst/>
                        <a:latin typeface="Helvetica LT St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E3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568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solidFill>
                            <a:srgbClr val="FFFFFF"/>
                          </a:solidFill>
                          <a:effectLst/>
                          <a:latin typeface="Helvetica LT Std" pitchFamily="34" charset="0"/>
                          <a:ea typeface="Times New Roman"/>
                          <a:cs typeface="Arial"/>
                        </a:rPr>
                        <a:t>FAEB</a:t>
                      </a:r>
                      <a:endParaRPr lang="es-ES" sz="1400" dirty="0">
                        <a:effectLst/>
                        <a:latin typeface="Helvetica LT St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Helvetica LT Std" pitchFamily="34" charset="0"/>
                          <a:ea typeface="Times New Roman"/>
                          <a:cs typeface="Arial"/>
                        </a:rPr>
                        <a:t>Secretaría de Educación</a:t>
                      </a:r>
                      <a:endParaRPr lang="es-ES" sz="1400" dirty="0">
                        <a:effectLst/>
                        <a:latin typeface="Helvetica LT Std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F1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Helvetica LT Std" pitchFamily="34" charset="0"/>
                          <a:ea typeface="Times New Roman"/>
                          <a:cs typeface="Arial"/>
                        </a:rPr>
                        <a:t>Evaluación de Consistencia y Resultados</a:t>
                      </a:r>
                      <a:endParaRPr lang="es-ES" sz="1400" dirty="0">
                        <a:effectLst/>
                        <a:latin typeface="Helvetica LT St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EAF1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F1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F1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F1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Helvetica LT Std" pitchFamily="34" charset="0"/>
                          <a:ea typeface="Times New Roman"/>
                          <a:cs typeface="Arial"/>
                        </a:rPr>
                        <a:t>Informe Final a más tardar el 31 de Diciembre de 2014</a:t>
                      </a:r>
                      <a:endParaRPr lang="es-ES" sz="1400" dirty="0">
                        <a:effectLst/>
                        <a:latin typeface="Helvetica LT St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EAF1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6E3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6E3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E3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68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solidFill>
                            <a:srgbClr val="FFFFFF"/>
                          </a:solidFill>
                          <a:effectLst/>
                          <a:latin typeface="Helvetica LT Std" pitchFamily="34" charset="0"/>
                          <a:ea typeface="Times New Roman"/>
                          <a:cs typeface="Arial"/>
                        </a:rPr>
                        <a:t>FASSA</a:t>
                      </a:r>
                      <a:endParaRPr lang="es-ES" sz="1400" dirty="0">
                        <a:effectLst/>
                        <a:latin typeface="Helvetica LT St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Helvetica LT Std" pitchFamily="34" charset="0"/>
                          <a:ea typeface="Times New Roman"/>
                          <a:cs typeface="Arial"/>
                        </a:rPr>
                        <a:t>Instituto de Salud</a:t>
                      </a:r>
                      <a:endParaRPr lang="es-ES" sz="1400" dirty="0">
                        <a:effectLst/>
                        <a:latin typeface="Helvetica LT Std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F1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25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solidFill>
                            <a:srgbClr val="FFFFFF"/>
                          </a:solidFill>
                          <a:effectLst/>
                          <a:latin typeface="Helvetica LT Std" pitchFamily="34" charset="0"/>
                          <a:ea typeface="Times New Roman"/>
                          <a:cs typeface="Arial"/>
                        </a:rPr>
                        <a:t>FAIS Estatal</a:t>
                      </a:r>
                      <a:endParaRPr lang="es-ES" sz="1400" dirty="0">
                        <a:effectLst/>
                        <a:latin typeface="Helvetica LT St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Helvetica LT Std" pitchFamily="34" charset="0"/>
                          <a:ea typeface="Times New Roman"/>
                          <a:cs typeface="Arial"/>
                        </a:rPr>
                        <a:t>Secretaría de Hacienda</a:t>
                      </a:r>
                      <a:endParaRPr lang="es-ES" sz="1400" dirty="0">
                        <a:effectLst/>
                        <a:latin typeface="Helvetica LT Std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F1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5687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kern="1200" dirty="0" smtClean="0">
                          <a:solidFill>
                            <a:srgbClr val="FFFFFF"/>
                          </a:solidFill>
                          <a:effectLst/>
                          <a:latin typeface="Helvetica LT Std" pitchFamily="34" charset="0"/>
                          <a:ea typeface="Times New Roman"/>
                          <a:cs typeface="Arial"/>
                        </a:rPr>
                        <a:t>FORTAMUN</a:t>
                      </a:r>
                      <a:endParaRPr lang="es-ES" sz="1400" b="1" kern="1200" dirty="0">
                        <a:solidFill>
                          <a:srgbClr val="FFFFFF"/>
                        </a:solidFill>
                        <a:effectLst/>
                        <a:latin typeface="Helvetica LT Std" pitchFamily="34" charset="0"/>
                        <a:ea typeface="Times New Roman"/>
                        <a:cs typeface="Arial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Helvetica LT Std" pitchFamily="34" charset="0"/>
                          <a:ea typeface="Times New Roman"/>
                          <a:cs typeface="Times New Roman"/>
                        </a:rPr>
                        <a:t>Municipios</a:t>
                      </a:r>
                      <a:endParaRPr lang="es-ES" sz="1400" dirty="0">
                        <a:effectLst/>
                        <a:latin typeface="Helvetica LT Std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F1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568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solidFill>
                            <a:srgbClr val="FFFFFF"/>
                          </a:solidFill>
                          <a:effectLst/>
                          <a:latin typeface="Helvetica LT Std" pitchFamily="34" charset="0"/>
                          <a:ea typeface="Times New Roman"/>
                          <a:cs typeface="Arial"/>
                        </a:rPr>
                        <a:t>FAM</a:t>
                      </a:r>
                      <a:endParaRPr lang="es-ES" sz="1400" dirty="0">
                        <a:effectLst/>
                        <a:latin typeface="Helvetica LT St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Helvetica LT Std" pitchFamily="34" charset="0"/>
                          <a:ea typeface="Times New Roman"/>
                          <a:cs typeface="Arial"/>
                        </a:rPr>
                        <a:t>DIF-Chiapas</a:t>
                      </a:r>
                      <a:endParaRPr lang="es-ES" sz="1400" dirty="0">
                        <a:effectLst/>
                        <a:latin typeface="Helvetica LT Std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F1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360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solidFill>
                            <a:srgbClr val="FFFFFF"/>
                          </a:solidFill>
                          <a:effectLst/>
                          <a:latin typeface="Helvetica LT Std" pitchFamily="34" charset="0"/>
                          <a:ea typeface="Times New Roman"/>
                          <a:cs typeface="Arial"/>
                        </a:rPr>
                        <a:t>FAETA</a:t>
                      </a:r>
                      <a:endParaRPr lang="es-ES" sz="1400" dirty="0">
                        <a:effectLst/>
                        <a:latin typeface="Helvetica LT St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Helvetica LT Std" pitchFamily="34" charset="0"/>
                          <a:ea typeface="Times New Roman"/>
                          <a:cs typeface="Arial"/>
                        </a:rPr>
                        <a:t>CONALEP</a:t>
                      </a:r>
                      <a:endParaRPr lang="es-ES" sz="1400" dirty="0">
                        <a:effectLst/>
                        <a:latin typeface="Helvetica LT Std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F1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568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solidFill>
                            <a:srgbClr val="FFFFFF"/>
                          </a:solidFill>
                          <a:effectLst/>
                          <a:latin typeface="Helvetica LT Std" pitchFamily="34" charset="0"/>
                          <a:ea typeface="Times New Roman"/>
                          <a:cs typeface="Arial"/>
                        </a:rPr>
                        <a:t>FASP</a:t>
                      </a:r>
                      <a:endParaRPr lang="es-ES" sz="1400" dirty="0">
                        <a:effectLst/>
                        <a:latin typeface="Helvetica LT St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Helvetica LT Std" pitchFamily="34" charset="0"/>
                          <a:ea typeface="Times New Roman"/>
                          <a:cs typeface="Arial"/>
                        </a:rPr>
                        <a:t>Secretariado Ejecutivo del Sistema Estatal de Seguridad Publica</a:t>
                      </a:r>
                      <a:endParaRPr lang="es-ES" sz="1400" dirty="0">
                        <a:effectLst/>
                        <a:latin typeface="Helvetica LT Std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F1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8457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 smtClean="0">
                          <a:solidFill>
                            <a:srgbClr val="FFFFFF"/>
                          </a:solidFill>
                          <a:effectLst/>
                          <a:latin typeface="Helvetica LT Std" pitchFamily="34" charset="0"/>
                          <a:ea typeface="Times New Roman"/>
                          <a:cs typeface="Arial"/>
                        </a:rPr>
                        <a:t>FAFEF</a:t>
                      </a:r>
                      <a:endParaRPr lang="es-ES" sz="1400" dirty="0">
                        <a:effectLst/>
                        <a:latin typeface="Helvetica LT St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Helvetica LT Std" pitchFamily="34" charset="0"/>
                          <a:ea typeface="Times New Roman"/>
                          <a:cs typeface="Times New Roman"/>
                        </a:rPr>
                        <a:t>Secretaría</a:t>
                      </a:r>
                      <a:r>
                        <a:rPr lang="es-MX" sz="1400" baseline="0" dirty="0" smtClean="0">
                          <a:effectLst/>
                          <a:latin typeface="Helvetica LT Std" pitchFamily="34" charset="0"/>
                          <a:ea typeface="Times New Roman"/>
                          <a:cs typeface="Times New Roman"/>
                        </a:rPr>
                        <a:t> de Hacienda</a:t>
                      </a:r>
                      <a:endParaRPr lang="es-ES" sz="1400" dirty="0">
                        <a:effectLst/>
                        <a:latin typeface="Helvetica LT Std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F1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effectLst/>
                        <a:latin typeface="Helvetica LT St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EAF1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F1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F1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F1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effectLst/>
                        <a:latin typeface="Helvetica LT Std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EAF1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6E3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6E3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6E3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6476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-108520" y="404664"/>
            <a:ext cx="8109359" cy="576064"/>
          </a:xfr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s-MX" sz="3200" b="1" dirty="0" smtClean="0">
                <a:solidFill>
                  <a:schemeClr val="tx2">
                    <a:lumMod val="75000"/>
                  </a:schemeClr>
                </a:solidFill>
              </a:rPr>
              <a:t>Programa Anual de Evaluación (PAE) 2014</a:t>
            </a:r>
            <a:endParaRPr lang="es-MX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CuadroTexto 15"/>
          <p:cNvSpPr txBox="1"/>
          <p:nvPr/>
        </p:nvSpPr>
        <p:spPr>
          <a:xfrm>
            <a:off x="467544" y="1300698"/>
            <a:ext cx="2759153" cy="4001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s-ES" sz="2000" b="1" dirty="0" smtClean="0">
                <a:solidFill>
                  <a:schemeClr val="bg1"/>
                </a:solidFill>
              </a:rPr>
              <a:t>Compromisos del Grupo</a:t>
            </a:r>
            <a:endParaRPr lang="es-ES" sz="2000" b="1" dirty="0">
              <a:solidFill>
                <a:schemeClr val="bg1"/>
              </a:solidFill>
            </a:endParaRPr>
          </a:p>
        </p:txBody>
      </p:sp>
      <p:sp>
        <p:nvSpPr>
          <p:cNvPr id="6" name="5 Redondear rectángulo de esquina diagonal"/>
          <p:cNvSpPr/>
          <p:nvPr/>
        </p:nvSpPr>
        <p:spPr>
          <a:xfrm>
            <a:off x="1757954" y="1988840"/>
            <a:ext cx="5955325" cy="1363002"/>
          </a:xfrm>
          <a:prstGeom prst="round2Diag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800"/>
          </a:p>
        </p:txBody>
      </p:sp>
      <p:sp>
        <p:nvSpPr>
          <p:cNvPr id="10" name="9 CuadroTexto"/>
          <p:cNvSpPr txBox="1"/>
          <p:nvPr/>
        </p:nvSpPr>
        <p:spPr>
          <a:xfrm>
            <a:off x="1843967" y="2060848"/>
            <a:ext cx="57252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 smtClean="0">
                <a:latin typeface="Arial" pitchFamily="34" charset="0"/>
                <a:cs typeface="Arial" pitchFamily="34" charset="0"/>
              </a:rPr>
              <a:t>Publicación del 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Programa Anual de 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Evaluación en la Página de Internet a más tardar el último día hábil del mes de Abril  2014.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Redondear rectángulo de esquina diagonal"/>
          <p:cNvSpPr/>
          <p:nvPr/>
        </p:nvSpPr>
        <p:spPr>
          <a:xfrm>
            <a:off x="1731552" y="3068960"/>
            <a:ext cx="5981727" cy="1301294"/>
          </a:xfrm>
          <a:prstGeom prst="round2Diag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800" b="1"/>
          </a:p>
        </p:txBody>
      </p:sp>
      <p:sp>
        <p:nvSpPr>
          <p:cNvPr id="15" name="14 CuadroTexto"/>
          <p:cNvSpPr txBox="1"/>
          <p:nvPr/>
        </p:nvSpPr>
        <p:spPr>
          <a:xfrm>
            <a:off x="1757954" y="3146118"/>
            <a:ext cx="58113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 smtClean="0">
                <a:latin typeface="Arial" pitchFamily="34" charset="0"/>
                <a:cs typeface="Arial" pitchFamily="34" charset="0"/>
              </a:rPr>
              <a:t>Publicación de los Fondos o Programa a evaluar a más tardar en el mes de Julio  del año 2014, por las Instancias Internas.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6 Redondear rectángulo de esquina diagonal"/>
          <p:cNvSpPr/>
          <p:nvPr/>
        </p:nvSpPr>
        <p:spPr>
          <a:xfrm>
            <a:off x="1731552" y="4187248"/>
            <a:ext cx="5981727" cy="1041952"/>
          </a:xfrm>
          <a:prstGeom prst="round2Diag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800" b="1"/>
          </a:p>
        </p:txBody>
      </p:sp>
      <p:sp>
        <p:nvSpPr>
          <p:cNvPr id="19" name="18 CuadroTexto"/>
          <p:cNvSpPr txBox="1"/>
          <p:nvPr/>
        </p:nvSpPr>
        <p:spPr>
          <a:xfrm>
            <a:off x="1763687" y="4280974"/>
            <a:ext cx="58326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 smtClean="0">
                <a:latin typeface="Arial" pitchFamily="34" charset="0"/>
                <a:cs typeface="Arial" pitchFamily="34" charset="0"/>
              </a:rPr>
              <a:t>Conclusión de la Evaluación, 31 de Diciembre de 2014.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19 Redondear rectángulo de esquina diagonal"/>
          <p:cNvSpPr/>
          <p:nvPr/>
        </p:nvSpPr>
        <p:spPr>
          <a:xfrm>
            <a:off x="1736616" y="5013176"/>
            <a:ext cx="5976664" cy="1031681"/>
          </a:xfrm>
          <a:prstGeom prst="round2Diag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800" b="1"/>
          </a:p>
        </p:txBody>
      </p:sp>
      <p:sp>
        <p:nvSpPr>
          <p:cNvPr id="23" name="22 CuadroTexto"/>
          <p:cNvSpPr txBox="1"/>
          <p:nvPr/>
        </p:nvSpPr>
        <p:spPr>
          <a:xfrm>
            <a:off x="1736615" y="5013177"/>
            <a:ext cx="5976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 smtClean="0">
                <a:latin typeface="Arial" pitchFamily="34" charset="0"/>
                <a:cs typeface="Arial" pitchFamily="34" charset="0"/>
              </a:rPr>
              <a:t>Publicación de los 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informes finales 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más tardar a los 30 días posteriores a la conclusión de las 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evaluaciones.</a:t>
            </a:r>
            <a:endParaRPr lang="es-ES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917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14298</TotalTime>
  <Words>701</Words>
  <Application>Microsoft Office PowerPoint</Application>
  <PresentationFormat>Presentación en pantalla (4:3)</PresentationFormat>
  <Paragraphs>97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Programa Anual de Evaluación (PAE) 2014</vt:lpstr>
      <vt:lpstr>Programa Anual de Evaluación (PAE) 2014</vt:lpstr>
      <vt:lpstr>Programa Anual de Evaluación (PAE) 2014</vt:lpstr>
      <vt:lpstr>Programa Anual de Evaluación (PAE) 2014</vt:lpstr>
      <vt:lpstr>Programa Anual de Evaluación (PAE) 2014</vt:lpstr>
      <vt:lpstr>Programa Anual de Evaluación (PAE) 2014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Moises Alejandro Dichi Coutiño</dc:creator>
  <cp:lastModifiedBy>Blanca Irene Escobar Megchúm</cp:lastModifiedBy>
  <cp:revision>934</cp:revision>
  <cp:lastPrinted>2014-07-04T19:27:20Z</cp:lastPrinted>
  <dcterms:created xsi:type="dcterms:W3CDTF">2013-02-06T18:36:17Z</dcterms:created>
  <dcterms:modified xsi:type="dcterms:W3CDTF">2014-07-22T17:33:12Z</dcterms:modified>
</cp:coreProperties>
</file>