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521" r:id="rId2"/>
    <p:sldId id="522" r:id="rId3"/>
    <p:sldId id="524" r:id="rId4"/>
    <p:sldId id="526" r:id="rId5"/>
    <p:sldId id="531" r:id="rId6"/>
    <p:sldId id="532" r:id="rId7"/>
    <p:sldId id="533" r:id="rId8"/>
    <p:sldId id="534" r:id="rId9"/>
  </p:sldIdLst>
  <p:sldSz cx="9144000" cy="6858000" type="screen4x3"/>
  <p:notesSz cx="6797675" cy="9928225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men Molina Pérez" initials="CM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FF"/>
    <a:srgbClr val="FAE2F7"/>
    <a:srgbClr val="FF0000"/>
    <a:srgbClr val="0000FF"/>
    <a:srgbClr val="F6224F"/>
    <a:srgbClr val="99FF99"/>
    <a:srgbClr val="EAF18D"/>
    <a:srgbClr val="E8E896"/>
    <a:srgbClr val="FF66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21" autoAdjust="0"/>
    <p:restoredTop sz="94689" autoAdjust="0"/>
  </p:normalViewPr>
  <p:slideViewPr>
    <p:cSldViewPr>
      <p:cViewPr>
        <p:scale>
          <a:sx n="44" d="100"/>
          <a:sy n="44" d="100"/>
        </p:scale>
        <p:origin x="-1920" y="-12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2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6400" cy="4968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689" y="3"/>
            <a:ext cx="2946400" cy="4968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CC4F6868-89E0-4B44-B97A-B37412D0148B}" type="datetimeFigureOut">
              <a:rPr lang="es-MX" smtClean="0"/>
              <a:pPr/>
              <a:t>31/07/2014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9753"/>
            <a:ext cx="2946400" cy="4968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689" y="9429753"/>
            <a:ext cx="2946400" cy="4968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60A4639C-3C0E-4812-9F03-FF001F7F804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157951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8" y="1"/>
            <a:ext cx="2946275" cy="496750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9868" y="1"/>
            <a:ext cx="2946275" cy="496750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pPr>
              <a:defRPr/>
            </a:pPr>
            <a:fld id="{05E6CAA4-701C-4B63-8C2F-E504D71746CC}" type="datetimeFigureOut">
              <a:rPr lang="es-ES"/>
              <a:pPr>
                <a:defRPr/>
              </a:pPr>
              <a:t>31/07/2014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1" tIns="47425" rIns="94851" bIns="47425" rtlCol="0" anchor="ctr"/>
          <a:lstStyle/>
          <a:p>
            <a:pPr lvl="0"/>
            <a:endParaRPr lang="es-ES" noProof="0" dirty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0387" y="4716592"/>
            <a:ext cx="5436909" cy="4467363"/>
          </a:xfrm>
          <a:prstGeom prst="rect">
            <a:avLst/>
          </a:prstGeom>
        </p:spPr>
        <p:txBody>
          <a:bodyPr vert="horz" lIns="94851" tIns="47425" rIns="94851" bIns="47425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8" y="9429780"/>
            <a:ext cx="2946275" cy="496750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9868" y="9429780"/>
            <a:ext cx="2946275" cy="496750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pPr>
              <a:defRPr/>
            </a:pPr>
            <a:fld id="{8CF22D1E-EF90-43AE-8A74-E8F1D77E835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409542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DF91BAD2-8126-426E-AAC0-3938D75372BB}" type="datetimeFigureOut">
              <a:rPr lang="es-MX"/>
              <a:pPr>
                <a:defRPr/>
              </a:pPr>
              <a:t>31/07/2014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B22A0FEE-18F3-437C-9BDD-8432828CDEA5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1861837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A315574B-EDF3-4653-8E84-6FE297F46F70}" type="datetimeFigureOut">
              <a:rPr lang="es-MX"/>
              <a:pPr>
                <a:defRPr/>
              </a:pPr>
              <a:t>31/07/2014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F926B2A9-C2C1-4057-9C5E-4E4927F2CEF6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15962242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87E6106E-23F6-4A15-9597-14CCEACCBC7E}" type="datetimeFigureOut">
              <a:rPr lang="es-MX"/>
              <a:pPr>
                <a:defRPr/>
              </a:pPr>
              <a:t>31/07/2014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A83734EF-E674-4E79-90AB-D2BC8A183807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9869050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C0BCFADF-EF9B-47CF-9A84-D872396C3937}" type="datetimeFigureOut">
              <a:rPr lang="es-MX"/>
              <a:pPr>
                <a:defRPr/>
              </a:pPr>
              <a:t>31/07/2014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16B9106-D787-476B-8CB3-3B8BE9ACF554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9351665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F08DE222-427F-423E-B817-A2E449774EFF}" type="datetimeFigureOut">
              <a:rPr lang="es-MX"/>
              <a:pPr>
                <a:defRPr/>
              </a:pPr>
              <a:t>31/07/2014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DBF63D4E-C6EF-49CC-8705-906984CA8E7A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77657541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6DE10F44-E3DA-4CAD-85D6-925EA419EBCE}" type="datetimeFigureOut">
              <a:rPr lang="es-MX"/>
              <a:pPr>
                <a:defRPr/>
              </a:pPr>
              <a:t>31/07/2014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EDC1540-6171-40C6-975B-BC00D1F23F20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52316660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921A9FB0-D015-48E6-B1DC-E9A622BC0E4B}" type="datetimeFigureOut">
              <a:rPr lang="es-MX"/>
              <a:pPr>
                <a:defRPr/>
              </a:pPr>
              <a:t>31/07/2014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5D371154-AE5A-4CC2-AA29-1C8A867D40FC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67129232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B469A238-ECF1-4CEC-A734-068A0409F763}" type="datetimeFigureOut">
              <a:rPr lang="es-MX"/>
              <a:pPr>
                <a:defRPr/>
              </a:pPr>
              <a:t>31/07/2014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800F4020-4EB0-4B6F-B483-706F9A35AA0D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88302766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70DBDFDB-BC1C-420D-825F-9D442B96D1CA}" type="datetimeFigureOut">
              <a:rPr lang="es-MX"/>
              <a:pPr>
                <a:defRPr/>
              </a:pPr>
              <a:t>31/07/2014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412CC7FE-C1E9-45B5-8B96-EF7C8CD6797B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35582122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F944C15-C512-445C-A280-A3092F2A3CBF}" type="datetimeFigureOut">
              <a:rPr lang="es-MX"/>
              <a:pPr>
                <a:defRPr/>
              </a:pPr>
              <a:t>31/07/2014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995850A9-4827-45E3-B8E6-6A63AACF581F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7587045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574A55E-854A-4A00-9377-9DE1F4825A43}" type="datetimeFigureOut">
              <a:rPr lang="es-MX"/>
              <a:pPr>
                <a:defRPr/>
              </a:pPr>
              <a:t>31/07/2014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86BD5F5E-DE5E-416B-AF78-D2C613F804A7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49549245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 userDrawn="1"/>
        </p:nvPicPr>
        <p:blipFill rotWithShape="1">
          <a:blip r:embed="rId1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23"/>
          <a:stretch/>
        </p:blipFill>
        <p:spPr>
          <a:xfrm>
            <a:off x="163285" y="1078302"/>
            <a:ext cx="8817429" cy="5779698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 userDrawn="1"/>
        </p:nvPicPr>
        <p:blipFill rotWithShape="1">
          <a:blip r:embed="rId14" cstate="print">
            <a:grayscl/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84277"/>
          <a:stretch/>
        </p:blipFill>
        <p:spPr>
          <a:xfrm>
            <a:off x="163285" y="0"/>
            <a:ext cx="8817429" cy="10783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2" descr="C:\Users\carevalo\Desktop\diseño\vectores\cace\logotipocacenaranjapng.png"/>
          <p:cNvPicPr>
            <a:picLocks noChangeAspect="1" noChangeArrowheads="1"/>
          </p:cNvPicPr>
          <p:nvPr userDrawn="1"/>
        </p:nvPicPr>
        <p:blipFill>
          <a:blip r:embed="rId16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7078" y="6429415"/>
            <a:ext cx="2952328" cy="428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043608" y="476672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rgbClr val="0070C0"/>
                </a:solidFill>
              </a:rPr>
              <a:t>Grupo de Trabajo 3. Marco Normativo</a:t>
            </a:r>
            <a:endParaRPr lang="es-MX" dirty="0">
              <a:solidFill>
                <a:srgbClr val="0070C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752020" y="5733256"/>
            <a:ext cx="39244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200" dirty="0" smtClean="0"/>
              <a:t>Reunión: 31 de julio del 2014</a:t>
            </a:r>
            <a:endParaRPr lang="es-MX" sz="2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611560" y="2121818"/>
            <a:ext cx="80648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s-MX" dirty="0" smtClean="0"/>
              <a:t>Verificar el cumplimiento de los acuerdos realizados en la reunión del 30 de junio.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MX" dirty="0" smtClean="0"/>
              <a:t>Análisis de próximas publicaciones del CONAC.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MX" dirty="0" smtClean="0"/>
              <a:t>Propuestas diversas de los integrantes del grupo. 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899592" y="1332057"/>
            <a:ext cx="71287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Puntos a tratar: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4675104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46070"/>
              </p:ext>
            </p:extLst>
          </p:nvPr>
        </p:nvGraphicFramePr>
        <p:xfrm>
          <a:off x="1043608" y="1796375"/>
          <a:ext cx="7632848" cy="45129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3990"/>
                <a:gridCol w="5898517"/>
                <a:gridCol w="1410341"/>
              </a:tblGrid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Educación Estatal</a:t>
                      </a:r>
                      <a:endParaRPr lang="es-MX" sz="1800" b="1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r" fontAlgn="t"/>
                      <a:r>
                        <a:rPr lang="es-MX" sz="1800" u="none" strike="noStrike" dirty="0">
                          <a:effectLst/>
                        </a:rPr>
                        <a:t>1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800" u="none" strike="noStrike" dirty="0">
                          <a:effectLst/>
                        </a:rPr>
                        <a:t>Financiamiento a la Vivienda para el </a:t>
                      </a:r>
                      <a:r>
                        <a:rPr lang="es-MX" sz="1800" u="none" strike="noStrike" dirty="0" smtClean="0">
                          <a:effectLst/>
                        </a:rPr>
                        <a:t>Magisterio </a:t>
                      </a:r>
                      <a:r>
                        <a:rPr lang="es-MX" sz="1800" u="none" strike="noStrike" dirty="0">
                          <a:effectLst/>
                        </a:rPr>
                        <a:t>del Estado de Chiapas (FOVIMCHIS)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u="none" strike="noStrike" dirty="0">
                          <a:effectLst/>
                        </a:rPr>
                        <a:t>7,130,030.00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s-MX" sz="1800" b="1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Secretaría de Economía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algn="r" fontAlgn="t"/>
                      <a:r>
                        <a:rPr lang="es-MX" sz="1800" u="none" strike="noStrike" dirty="0">
                          <a:effectLst/>
                        </a:rPr>
                        <a:t>1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800" u="none" strike="noStrike" dirty="0">
                          <a:effectLst/>
                        </a:rPr>
                        <a:t>Fondo Estatal de Fomento Industrial de Chiapas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u="none" strike="noStrike" dirty="0">
                          <a:effectLst/>
                        </a:rPr>
                        <a:t>6,145,000.00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s-MX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s-MX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Fideicomiso para el desarrollo Industrial del Estado de Chiapas</a:t>
                      </a:r>
                    </a:p>
                  </a:txBody>
                  <a:tcPr marL="9525" marR="9525" marT="9525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u="none" strike="noStrike" dirty="0">
                          <a:effectLst/>
                        </a:rPr>
                        <a:t>584,333.07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es-MX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s-MX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Fondo de Apoyo a los Jóvenes Empresarios Chiapanecos</a:t>
                      </a:r>
                    </a:p>
                  </a:txBody>
                  <a:tcPr marL="9525" marR="9525" marT="9525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u="none" strike="noStrike" dirty="0">
                          <a:effectLst/>
                        </a:rPr>
                        <a:t>200,000.00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42890">
                <a:tc>
                  <a:txBody>
                    <a:bodyPr/>
                    <a:lstStyle/>
                    <a:p>
                      <a:pPr algn="r" fontAlgn="t"/>
                      <a:r>
                        <a:rPr lang="es-MX" sz="1800" u="none" strike="noStrike" dirty="0">
                          <a:effectLst/>
                        </a:rPr>
                        <a:t>4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800" u="none" strike="noStrike" dirty="0">
                          <a:effectLst/>
                        </a:rPr>
                        <a:t>Fondo de Financiamiento para las Empresas de Solidaridad del Sector Artesanal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u="none" strike="noStrike" dirty="0">
                          <a:effectLst/>
                        </a:rPr>
                        <a:t>21,050,570.10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t"/>
                      <a:r>
                        <a:rPr lang="es-MX" sz="1800" u="none" strike="noStrike" dirty="0">
                          <a:effectLst/>
                        </a:rPr>
                        <a:t>5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u="none" strike="noStrike" dirty="0">
                          <a:effectLst/>
                        </a:rPr>
                        <a:t>Fortalecimiento al fideicomiso FOFESA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u="none" strike="noStrike" dirty="0">
                          <a:effectLst/>
                        </a:rPr>
                        <a:t>12,000,000.00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t"/>
                      <a:r>
                        <a:rPr lang="es-MX" sz="1800" u="none" strike="noStrike" dirty="0">
                          <a:effectLst/>
                        </a:rPr>
                        <a:t>6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u="none" strike="noStrike" dirty="0">
                          <a:effectLst/>
                        </a:rPr>
                        <a:t>Fondo de garantía para la modernización del parque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u="none" strike="noStrike" dirty="0">
                          <a:effectLst/>
                        </a:rPr>
                        <a:t>3,000,000.00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t"/>
                      <a:r>
                        <a:rPr lang="es-MX" sz="1800" u="none" strike="noStrike">
                          <a:effectLst/>
                        </a:rPr>
                        <a:t>7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u="none" strike="noStrike" dirty="0">
                          <a:effectLst/>
                        </a:rPr>
                        <a:t>Fideicomiso para la habilitación y administración del recinto fiscalizado Estratégico de Puerto C</a:t>
                      </a:r>
                      <a:r>
                        <a:rPr lang="es-MX" sz="1800" u="none" strike="noStrike" dirty="0" smtClean="0">
                          <a:effectLst/>
                        </a:rPr>
                        <a:t>hiapas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u="none" strike="noStrike" dirty="0">
                          <a:effectLst/>
                        </a:rPr>
                        <a:t>430,000.00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s-MX" sz="1800" b="1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DIF-CHIAPAS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t"/>
                      <a:r>
                        <a:rPr lang="es-MX" sz="1800" u="none" strike="noStrike" dirty="0">
                          <a:effectLst/>
                        </a:rPr>
                        <a:t>1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u="none" strike="noStrike" dirty="0">
                          <a:effectLst/>
                        </a:rPr>
                        <a:t>Fomento y Financiamiento de la Educación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u="none" strike="noStrike" dirty="0">
                          <a:effectLst/>
                        </a:rPr>
                        <a:t>29,500.00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u="none" strike="noStrike" dirty="0">
                          <a:effectLst/>
                        </a:rPr>
                        <a:t>Total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u="none" strike="noStrike" dirty="0">
                          <a:effectLst/>
                        </a:rPr>
                        <a:t>50,569,433.17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10 CuadroTexto"/>
          <p:cNvSpPr txBox="1"/>
          <p:nvPr/>
        </p:nvSpPr>
        <p:spPr>
          <a:xfrm>
            <a:off x="379038" y="1007730"/>
            <a:ext cx="874846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b="1" dirty="0" smtClean="0">
                <a:solidFill>
                  <a:srgbClr val="FF0000"/>
                </a:solidFill>
              </a:rPr>
              <a:t>Acuerdo 4.</a:t>
            </a:r>
            <a:r>
              <a:rPr lang="es-MX" sz="1800" b="1" dirty="0" smtClean="0">
                <a:solidFill>
                  <a:srgbClr val="0070C0"/>
                </a:solidFill>
              </a:rPr>
              <a:t> Relación</a:t>
            </a:r>
            <a:r>
              <a:rPr lang="es-MX" sz="2500" b="1" dirty="0" smtClean="0">
                <a:solidFill>
                  <a:srgbClr val="00B050"/>
                </a:solidFill>
              </a:rPr>
              <a:t> </a:t>
            </a:r>
            <a:r>
              <a:rPr lang="es-MX" sz="1800" b="1" dirty="0">
                <a:solidFill>
                  <a:srgbClr val="0070C0"/>
                </a:solidFill>
              </a:rPr>
              <a:t>de Fideicomisos contabilizados en los Entes Públicos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2451956" y="333817"/>
            <a:ext cx="36640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solidFill>
                  <a:srgbClr val="0070C0"/>
                </a:solidFill>
              </a:rPr>
              <a:t>ACUERDOS 30 /JUNI14</a:t>
            </a:r>
            <a:endParaRPr lang="es-MX" sz="2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47319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3 Marcador de contenido"/>
          <p:cNvPicPr>
            <a:picLocks noGrp="1"/>
          </p:cNvPicPr>
          <p:nvPr>
            <p:ph idx="1"/>
          </p:nvPr>
        </p:nvPicPr>
        <p:blipFill rotWithShape="1">
          <a:blip r:embed="rId2"/>
          <a:srcRect l="11820" t="11012" r="10686" b="6645"/>
          <a:stretch/>
        </p:blipFill>
        <p:spPr>
          <a:xfrm>
            <a:off x="1934904" y="692697"/>
            <a:ext cx="6813560" cy="5688631"/>
          </a:xfrm>
          <a:prstGeom prst="rect">
            <a:avLst/>
          </a:prstGeom>
        </p:spPr>
      </p:pic>
      <p:sp>
        <p:nvSpPr>
          <p:cNvPr id="9" name="8 Rectángulo"/>
          <p:cNvSpPr/>
          <p:nvPr/>
        </p:nvSpPr>
        <p:spPr>
          <a:xfrm>
            <a:off x="2073491" y="664230"/>
            <a:ext cx="6696744" cy="576064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Elipse"/>
          <p:cNvSpPr/>
          <p:nvPr/>
        </p:nvSpPr>
        <p:spPr>
          <a:xfrm>
            <a:off x="6622174" y="5957088"/>
            <a:ext cx="894314" cy="2082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CuadroTexto"/>
          <p:cNvSpPr txBox="1"/>
          <p:nvPr/>
        </p:nvSpPr>
        <p:spPr>
          <a:xfrm>
            <a:off x="251520" y="1331476"/>
            <a:ext cx="17281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b="1" dirty="0">
                <a:solidFill>
                  <a:srgbClr val="FF0000"/>
                </a:solidFill>
              </a:rPr>
              <a:t>Acuerdo 4.</a:t>
            </a:r>
            <a:r>
              <a:rPr lang="es-MX" sz="1800" b="1" dirty="0">
                <a:solidFill>
                  <a:srgbClr val="0070C0"/>
                </a:solidFill>
              </a:rPr>
              <a:t> </a:t>
            </a:r>
            <a:r>
              <a:rPr lang="es-MX" sz="1800" b="1" dirty="0" smtClean="0">
                <a:solidFill>
                  <a:srgbClr val="0070C0"/>
                </a:solidFill>
              </a:rPr>
              <a:t>Cuenta </a:t>
            </a:r>
            <a:r>
              <a:rPr lang="es-MX" sz="1800" b="1" dirty="0" smtClean="0">
                <a:solidFill>
                  <a:srgbClr val="FF0000"/>
                </a:solidFill>
              </a:rPr>
              <a:t>1213.</a:t>
            </a:r>
            <a:r>
              <a:rPr lang="es-MX" sz="1800" b="1" dirty="0" smtClean="0">
                <a:solidFill>
                  <a:srgbClr val="0070C0"/>
                </a:solidFill>
              </a:rPr>
              <a:t> Fideicomisos, Mandatos y Contratos Análogos</a:t>
            </a:r>
            <a:endParaRPr lang="es-MX" sz="1800" b="1" dirty="0">
              <a:solidFill>
                <a:srgbClr val="0070C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451956" y="290275"/>
            <a:ext cx="36640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solidFill>
                  <a:srgbClr val="0070C0"/>
                </a:solidFill>
              </a:rPr>
              <a:t>ACUERDOS 30 /JUN/14</a:t>
            </a:r>
            <a:endParaRPr lang="es-MX" sz="2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92784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1187624" y="705470"/>
            <a:ext cx="83169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b="1" dirty="0" smtClean="0">
                <a:solidFill>
                  <a:srgbClr val="FF0000"/>
                </a:solidFill>
              </a:rPr>
              <a:t>Asuntos Generales: </a:t>
            </a:r>
            <a:r>
              <a:rPr lang="es-MX" sz="1800" b="1" dirty="0" smtClean="0">
                <a:solidFill>
                  <a:srgbClr val="0070C0"/>
                </a:solidFill>
              </a:rPr>
              <a:t>Grupos de Trabajo en Sitio CACE. http</a:t>
            </a:r>
            <a:r>
              <a:rPr lang="es-MX" sz="1800" b="1" dirty="0">
                <a:solidFill>
                  <a:srgbClr val="0070C0"/>
                </a:solidFill>
              </a:rPr>
              <a:t>://www.cace.chiapas.gob.mx</a:t>
            </a:r>
            <a:r>
              <a:rPr lang="es-MX" sz="1800" dirty="0"/>
              <a:t>/</a:t>
            </a:r>
          </a:p>
          <a:p>
            <a:endParaRPr lang="es-MX" sz="1800" b="1" dirty="0">
              <a:solidFill>
                <a:srgbClr val="0070C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1" t="19246" r="12797" b="6250"/>
          <a:stretch/>
        </p:blipFill>
        <p:spPr bwMode="auto">
          <a:xfrm>
            <a:off x="1844077" y="1290531"/>
            <a:ext cx="6957707" cy="5112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7 Conector recto de flecha"/>
          <p:cNvCxnSpPr/>
          <p:nvPr/>
        </p:nvCxnSpPr>
        <p:spPr>
          <a:xfrm flipV="1">
            <a:off x="6115980" y="5157192"/>
            <a:ext cx="1264333" cy="864096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2699792" y="333817"/>
            <a:ext cx="36640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solidFill>
                  <a:srgbClr val="0070C0"/>
                </a:solidFill>
              </a:rPr>
              <a:t>ACUERDOS 30 /JUN/14</a:t>
            </a:r>
            <a:endParaRPr lang="es-MX" sz="2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69840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03648" y="395372"/>
            <a:ext cx="61926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solidFill>
                  <a:srgbClr val="0070C0"/>
                </a:solidFill>
              </a:rPr>
              <a:t>PRÓXIMAS PUBLICACIONES DEL CONAC</a:t>
            </a:r>
            <a:endParaRPr lang="es-MX" sz="2200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114095"/>
              </p:ext>
            </p:extLst>
          </p:nvPr>
        </p:nvGraphicFramePr>
        <p:xfrm>
          <a:off x="705339" y="1604736"/>
          <a:ext cx="7776865" cy="47320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0240"/>
                <a:gridCol w="2448272"/>
                <a:gridCol w="3168353"/>
              </a:tblGrid>
              <a:tr h="2464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DOCUMENTO</a:t>
                      </a:r>
                      <a:endParaRPr lang="es-MX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CONTENIDO</a:t>
                      </a:r>
                      <a:endParaRPr lang="es-MX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ANÁLISIS</a:t>
                      </a:r>
                      <a:endParaRPr lang="es-MX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504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1. Norma </a:t>
                      </a:r>
                      <a:r>
                        <a:rPr lang="es-ES" sz="1800" dirty="0">
                          <a:effectLst/>
                        </a:rPr>
                        <a:t>en materia de consolidación de estados financieros y demás información contable</a:t>
                      </a:r>
                      <a:endParaRPr lang="es-MX" sz="18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 </a:t>
                      </a:r>
                      <a:endParaRPr lang="es-MX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Indica cómo se realiza la consolidación, los grupos de Entes Públicos que se consolidan, los estados financieros que se consolidan y criterios de consolidación.</a:t>
                      </a:r>
                      <a:endParaRPr lang="es-MX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Actualmente el Estado cumple con esta disposición. </a:t>
                      </a:r>
                      <a:endParaRPr lang="es-MX" sz="18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8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La DCG informó a la SUBEP para que en la  Cuenta Pública 2014 elabore una consolidación de Organismos Autónomos.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Del grupo Entidades Paraestatales, falta determinar cómo y quién hará la consolidación, ya que se evalúa una parte en la DCG y otra parte en la SUBEP</a:t>
                      </a:r>
                      <a:endParaRPr lang="es-MX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530532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2539575"/>
              </p:ext>
            </p:extLst>
          </p:nvPr>
        </p:nvGraphicFramePr>
        <p:xfrm>
          <a:off x="899592" y="1700808"/>
          <a:ext cx="7344816" cy="41010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9839"/>
                <a:gridCol w="2030518"/>
                <a:gridCol w="3284459"/>
              </a:tblGrid>
              <a:tr h="2864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DOCUMENTO</a:t>
                      </a:r>
                      <a:endParaRPr lang="es-MX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CONTENIDO</a:t>
                      </a:r>
                      <a:endParaRPr lang="es-MX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ANÁLISIS</a:t>
                      </a:r>
                      <a:endParaRPr lang="es-MX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208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effectLst/>
                        </a:rPr>
                        <a:t>2. Acuerdo </a:t>
                      </a:r>
                      <a:r>
                        <a:rPr lang="es-MX" sz="1800" dirty="0">
                          <a:effectLst/>
                        </a:rPr>
                        <a:t>por el que se emite el formato de conciliación entre los ingresos presupuestarios y contables, así como entre los egresos presupuestarios y los gastos contables.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 </a:t>
                      </a:r>
                      <a:endParaRPr lang="es-MX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Establece dos formatos oficiales para conciliar cifras presupuestarias con las contables de los ingresos y de los egresos (devengados).</a:t>
                      </a:r>
                      <a:endParaRPr lang="es-MX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La DCG realiza actividades de conciliación de cifras presupuestarias y contables, sin embargo no tienen un formato establecido para ello, por lo que será agregado en el Catálogo de Formatos e Instructivos para que los entes públicos lo realicen.</a:t>
                      </a:r>
                      <a:endParaRPr lang="es-MX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403648" y="395372"/>
            <a:ext cx="61926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solidFill>
                  <a:srgbClr val="0070C0"/>
                </a:solidFill>
              </a:rPr>
              <a:t>PRÓXIMAS PUBLICACIONES DEL CONAC</a:t>
            </a:r>
            <a:endParaRPr lang="es-MX" sz="2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06119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925333"/>
              </p:ext>
            </p:extLst>
          </p:nvPr>
        </p:nvGraphicFramePr>
        <p:xfrm>
          <a:off x="683567" y="1196752"/>
          <a:ext cx="7776865" cy="46738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6185"/>
                <a:gridCol w="4176464"/>
                <a:gridCol w="1944216"/>
              </a:tblGrid>
              <a:tr h="167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+mn-lt"/>
                          <a:cs typeface="Arial" pitchFamily="34" charset="0"/>
                        </a:rPr>
                        <a:t>DOCUMENTO</a:t>
                      </a:r>
                      <a:endParaRPr lang="es-MX" sz="180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+mn-lt"/>
                          <a:cs typeface="Arial" pitchFamily="34" charset="0"/>
                        </a:rPr>
                        <a:t>CONTENIDO</a:t>
                      </a:r>
                      <a:endParaRPr lang="es-MX" sz="180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  <a:latin typeface="+mn-lt"/>
                          <a:cs typeface="Arial" pitchFamily="34" charset="0"/>
                        </a:rPr>
                        <a:t>ANÁLISIS</a:t>
                      </a:r>
                      <a:endParaRPr lang="es-MX" sz="180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9631" marR="59631" marT="0" marB="0"/>
                </a:tc>
              </a:tr>
              <a:tr h="43583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  <a:latin typeface="+mn-lt"/>
                          <a:cs typeface="Arial" pitchFamily="34" charset="0"/>
                        </a:rPr>
                        <a:t>3 Acuerdo </a:t>
                      </a:r>
                      <a:r>
                        <a:rPr lang="es-ES" sz="1800" dirty="0">
                          <a:effectLst/>
                          <a:latin typeface="+mn-lt"/>
                          <a:cs typeface="Arial" pitchFamily="34" charset="0"/>
                        </a:rPr>
                        <a:t>por el que se reforman y adicionan las Reglas Específicas del Registro y Valoración del Patrimonio</a:t>
                      </a:r>
                      <a:endParaRPr lang="es-MX" sz="1800" dirty="0">
                        <a:effectLst/>
                        <a:latin typeface="+mn-lt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lang="es-MX" sz="180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800" dirty="0">
                          <a:effectLst/>
                          <a:latin typeface="+mn-lt"/>
                          <a:cs typeface="Arial" pitchFamily="34" charset="0"/>
                        </a:rPr>
                        <a:t>Establece que el activo circulante de los entes públicos </a:t>
                      </a:r>
                      <a:r>
                        <a:rPr lang="es-MX" sz="1800" u="sng" dirty="0">
                          <a:effectLst/>
                          <a:latin typeface="+mn-lt"/>
                          <a:cs typeface="Arial" pitchFamily="34" charset="0"/>
                        </a:rPr>
                        <a:t>no se deprecia</a:t>
                      </a:r>
                      <a:r>
                        <a:rPr lang="es-MX" sz="1800" dirty="0">
                          <a:effectLst/>
                          <a:latin typeface="+mn-lt"/>
                          <a:cs typeface="Arial" pitchFamily="34" charset="0"/>
                        </a:rPr>
                        <a:t>, (excepto entidades paraestatales financieras y no financieras).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800" dirty="0">
                          <a:effectLst/>
                          <a:latin typeface="+mn-lt"/>
                          <a:cs typeface="Arial" pitchFamily="34" charset="0"/>
                        </a:rPr>
                        <a:t>Señala los supuestos en los cuáles  el saldo de la cuenta de Infraestructura es capitalizable.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800" dirty="0">
                          <a:effectLst/>
                          <a:latin typeface="+mn-lt"/>
                          <a:cs typeface="Arial" pitchFamily="34" charset="0"/>
                        </a:rPr>
                        <a:t>Establece registros contables de bienes por las diferencias resultante en la conciliación física-contables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800" dirty="0">
                          <a:effectLst/>
                          <a:latin typeface="+mn-lt"/>
                          <a:cs typeface="Arial" pitchFamily="34" charset="0"/>
                        </a:rPr>
                        <a:t>Establece la </a:t>
                      </a:r>
                      <a:r>
                        <a:rPr lang="es-MX" sz="1800" dirty="0" err="1">
                          <a:effectLst/>
                          <a:latin typeface="+mn-lt"/>
                          <a:cs typeface="Arial" pitchFamily="34" charset="0"/>
                        </a:rPr>
                        <a:t>reexpresión</a:t>
                      </a:r>
                      <a:r>
                        <a:rPr lang="es-MX" sz="1800" dirty="0">
                          <a:effectLst/>
                          <a:latin typeface="+mn-lt"/>
                          <a:cs typeface="Arial" pitchFamily="34" charset="0"/>
                        </a:rPr>
                        <a:t> de estados financieros, cuando el INPC acumulado a tres años sea igual o mayor a 100%</a:t>
                      </a:r>
                      <a:endParaRPr lang="es-MX" sz="180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  <a:latin typeface="+mn-lt"/>
                          <a:cs typeface="Arial" pitchFamily="34" charset="0"/>
                        </a:rPr>
                        <a:t>La DCG, comunicará a los Entes Públicos la modificación y adición que realizará a la NC vigente en los artículos relativos a los temas del presente Acuerdo.</a:t>
                      </a:r>
                      <a:endParaRPr lang="es-MX" sz="180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9631" marR="59631" marT="0" marB="0"/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403648" y="395372"/>
            <a:ext cx="61926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solidFill>
                  <a:srgbClr val="0070C0"/>
                </a:solidFill>
              </a:rPr>
              <a:t>PRÓXIMAS PUBLICACIONES DEL CONAC</a:t>
            </a:r>
            <a:endParaRPr lang="es-MX" sz="2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22474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422203"/>
              </p:ext>
            </p:extLst>
          </p:nvPr>
        </p:nvGraphicFramePr>
        <p:xfrm>
          <a:off x="3059832" y="2516134"/>
          <a:ext cx="3240359" cy="15609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40359"/>
              </a:tblGrid>
              <a:tr h="15609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4500" dirty="0">
                          <a:effectLst/>
                        </a:rPr>
                        <a:t>GRACIAS</a:t>
                      </a:r>
                      <a:endParaRPr lang="es-MX" sz="4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1908054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Tema de Offic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10600</TotalTime>
  <Words>506</Words>
  <Application>Microsoft Office PowerPoint</Application>
  <PresentationFormat>Presentación en pantalla (4:3)</PresentationFormat>
  <Paragraphs>76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SECRETARIA DE HACIENDA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jviart</dc:creator>
  <cp:lastModifiedBy>Martha Rosalinda Espinosa Marroquín</cp:lastModifiedBy>
  <cp:revision>1056</cp:revision>
  <cp:lastPrinted>2014-06-26T17:35:39Z</cp:lastPrinted>
  <dcterms:created xsi:type="dcterms:W3CDTF">2010-09-20T19:30:30Z</dcterms:created>
  <dcterms:modified xsi:type="dcterms:W3CDTF">2014-07-31T15:04:24Z</dcterms:modified>
</cp:coreProperties>
</file>