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521" r:id="rId2"/>
    <p:sldId id="522" r:id="rId3"/>
    <p:sldId id="524" r:id="rId4"/>
    <p:sldId id="525" r:id="rId5"/>
    <p:sldId id="526" r:id="rId6"/>
    <p:sldId id="531" r:id="rId7"/>
    <p:sldId id="530" r:id="rId8"/>
    <p:sldId id="528" r:id="rId9"/>
    <p:sldId id="527" r:id="rId10"/>
  </p:sldIdLst>
  <p:sldSz cx="9144000" cy="6858000" type="screen4x3"/>
  <p:notesSz cx="6797675" cy="9928225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men Molina Pérez" initials="CM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FAE2F7"/>
    <a:srgbClr val="FF0000"/>
    <a:srgbClr val="0000FF"/>
    <a:srgbClr val="F6224F"/>
    <a:srgbClr val="99FF99"/>
    <a:srgbClr val="EAF18D"/>
    <a:srgbClr val="E8E896"/>
    <a:srgbClr val="FF66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21" autoAdjust="0"/>
    <p:restoredTop sz="94689" autoAdjust="0"/>
  </p:normalViewPr>
  <p:slideViewPr>
    <p:cSldViewPr>
      <p:cViewPr>
        <p:scale>
          <a:sx n="66" d="100"/>
          <a:sy n="66" d="100"/>
        </p:scale>
        <p:origin x="-62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2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6400" cy="4968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9" y="3"/>
            <a:ext cx="2946400" cy="4968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CC4F6868-89E0-4B44-B97A-B37412D0148B}" type="datetimeFigureOut">
              <a:rPr lang="es-MX" smtClean="0"/>
              <a:pPr/>
              <a:t>03/07/2014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9753"/>
            <a:ext cx="2946400" cy="4968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9" y="9429753"/>
            <a:ext cx="2946400" cy="4968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60A4639C-3C0E-4812-9F03-FF001F7F804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15795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8" y="1"/>
            <a:ext cx="2946275" cy="496750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868" y="1"/>
            <a:ext cx="2946275" cy="496750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pPr>
              <a:defRPr/>
            </a:pPr>
            <a:fld id="{05E6CAA4-701C-4B63-8C2F-E504D71746CC}" type="datetimeFigureOut">
              <a:rPr lang="es-ES"/>
              <a:pPr>
                <a:defRPr/>
              </a:pPr>
              <a:t>03/07/2014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1" tIns="47425" rIns="94851" bIns="47425" rtlCol="0" anchor="ctr"/>
          <a:lstStyle/>
          <a:p>
            <a:pPr lvl="0"/>
            <a:endParaRPr lang="es-ES" noProof="0" dirty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0387" y="4716592"/>
            <a:ext cx="5436909" cy="4467363"/>
          </a:xfrm>
          <a:prstGeom prst="rect">
            <a:avLst/>
          </a:prstGeom>
        </p:spPr>
        <p:txBody>
          <a:bodyPr vert="horz" lIns="94851" tIns="47425" rIns="94851" bIns="47425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8" y="9429780"/>
            <a:ext cx="2946275" cy="496750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868" y="9429780"/>
            <a:ext cx="2946275" cy="496750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pPr>
              <a:defRPr/>
            </a:pPr>
            <a:fld id="{8CF22D1E-EF90-43AE-8A74-E8F1D77E835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409542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DF91BAD2-8126-426E-AAC0-3938D75372BB}" type="datetimeFigureOut">
              <a:rPr lang="es-MX"/>
              <a:pPr>
                <a:defRPr/>
              </a:pPr>
              <a:t>03/07/2014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B22A0FEE-18F3-437C-9BDD-8432828CDEA5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1861837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A315574B-EDF3-4653-8E84-6FE297F46F70}" type="datetimeFigureOut">
              <a:rPr lang="es-MX"/>
              <a:pPr>
                <a:defRPr/>
              </a:pPr>
              <a:t>03/07/2014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F926B2A9-C2C1-4057-9C5E-4E4927F2CEF6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15962242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87E6106E-23F6-4A15-9597-14CCEACCBC7E}" type="datetimeFigureOut">
              <a:rPr lang="es-MX"/>
              <a:pPr>
                <a:defRPr/>
              </a:pPr>
              <a:t>03/07/2014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A83734EF-E674-4E79-90AB-D2BC8A183807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9869050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C0BCFADF-EF9B-47CF-9A84-D872396C3937}" type="datetimeFigureOut">
              <a:rPr lang="es-MX"/>
              <a:pPr>
                <a:defRPr/>
              </a:pPr>
              <a:t>03/07/2014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116B9106-D787-476B-8CB3-3B8BE9ACF554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9351665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F08DE222-427F-423E-B817-A2E449774EFF}" type="datetimeFigureOut">
              <a:rPr lang="es-MX"/>
              <a:pPr>
                <a:defRPr/>
              </a:pPr>
              <a:t>03/07/2014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DBF63D4E-C6EF-49CC-8705-906984CA8E7A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77657541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6DE10F44-E3DA-4CAD-85D6-925EA419EBCE}" type="datetimeFigureOut">
              <a:rPr lang="es-MX"/>
              <a:pPr>
                <a:defRPr/>
              </a:pPr>
              <a:t>03/07/2014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1EDC1540-6171-40C6-975B-BC00D1F23F20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52316660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921A9FB0-D015-48E6-B1DC-E9A622BC0E4B}" type="datetimeFigureOut">
              <a:rPr lang="es-MX"/>
              <a:pPr>
                <a:defRPr/>
              </a:pPr>
              <a:t>03/07/2014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5D371154-AE5A-4CC2-AA29-1C8A867D40FC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67129232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B469A238-ECF1-4CEC-A734-068A0409F763}" type="datetimeFigureOut">
              <a:rPr lang="es-MX"/>
              <a:pPr>
                <a:defRPr/>
              </a:pPr>
              <a:t>03/07/2014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800F4020-4EB0-4B6F-B483-706F9A35AA0D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88302766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70DBDFDB-BC1C-420D-825F-9D442B96D1CA}" type="datetimeFigureOut">
              <a:rPr lang="es-MX"/>
              <a:pPr>
                <a:defRPr/>
              </a:pPr>
              <a:t>03/07/2014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412CC7FE-C1E9-45B5-8B96-EF7C8CD6797B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35582122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1F944C15-C512-445C-A280-A3092F2A3CBF}" type="datetimeFigureOut">
              <a:rPr lang="es-MX"/>
              <a:pPr>
                <a:defRPr/>
              </a:pPr>
              <a:t>03/07/2014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995850A9-4827-45E3-B8E6-6A63AACF581F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27587045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1574A55E-854A-4A00-9377-9DE1F4825A43}" type="datetimeFigureOut">
              <a:rPr lang="es-MX"/>
              <a:pPr>
                <a:defRPr/>
              </a:pPr>
              <a:t>03/07/2014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86BD5F5E-DE5E-416B-AF78-D2C613F804A7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49549245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 userDrawn="1"/>
        </p:nvPicPr>
        <p:blipFill rotWithShape="1">
          <a:blip r:embed="rId1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23"/>
          <a:stretch/>
        </p:blipFill>
        <p:spPr>
          <a:xfrm>
            <a:off x="163285" y="1078302"/>
            <a:ext cx="8817429" cy="5779698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 userDrawn="1"/>
        </p:nvPicPr>
        <p:blipFill rotWithShape="1">
          <a:blip r:embed="rId14" cstate="print">
            <a:grayscl/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84277"/>
          <a:stretch/>
        </p:blipFill>
        <p:spPr>
          <a:xfrm>
            <a:off x="163285" y="0"/>
            <a:ext cx="8817429" cy="10783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2" descr="C:\Users\carevalo\Desktop\diseño\vectores\cace\logotipocacenaranjapng.png"/>
          <p:cNvPicPr>
            <a:picLocks noChangeAspect="1" noChangeArrowheads="1"/>
          </p:cNvPicPr>
          <p:nvPr userDrawn="1"/>
        </p:nvPicPr>
        <p:blipFill>
          <a:blip r:embed="rId16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7078" y="6429415"/>
            <a:ext cx="2952328" cy="428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conac_sriotecnico@hacienda.gob.m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conac_sriotecnico@hacienda.gob.m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475656" y="2276872"/>
            <a:ext cx="65527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rgbClr val="9933FF"/>
                </a:solidFill>
              </a:rPr>
              <a:t>DE ACUERDO AL MANDATO DEL CONAC, EN COMPLEMENTO AL ARTÍCULO 7 Y 15  DE LA LEY GENERAL DE CONTABILIDAD GUBERNAMENTAL</a:t>
            </a:r>
            <a:endParaRPr lang="es-MX" dirty="0">
              <a:solidFill>
                <a:srgbClr val="9933FF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043608" y="476672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rgbClr val="0070C0"/>
                </a:solidFill>
              </a:rPr>
              <a:t>Grupo de Trabajo 3. Marco Normativo</a:t>
            </a:r>
            <a:endParaRPr lang="es-MX" dirty="0">
              <a:solidFill>
                <a:srgbClr val="0070C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752020" y="5733256"/>
            <a:ext cx="39244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200" dirty="0" smtClean="0"/>
              <a:t>Reunión: 30 de junio del 2014</a:t>
            </a:r>
            <a:endParaRPr lang="es-MX" sz="2200" dirty="0"/>
          </a:p>
        </p:txBody>
      </p:sp>
    </p:spTree>
    <p:extLst>
      <p:ext uri="{BB962C8B-B14F-4D97-AF65-F5344CB8AC3E}">
        <p14:creationId xmlns:p14="http://schemas.microsoft.com/office/powerpoint/2010/main" val="314675104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188568"/>
              </p:ext>
            </p:extLst>
          </p:nvPr>
        </p:nvGraphicFramePr>
        <p:xfrm>
          <a:off x="611560" y="1340768"/>
          <a:ext cx="7920880" cy="36499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6104"/>
                <a:gridCol w="864096"/>
                <a:gridCol w="864096"/>
                <a:gridCol w="936104"/>
                <a:gridCol w="926661"/>
                <a:gridCol w="873539"/>
                <a:gridCol w="792088"/>
                <a:gridCol w="792088"/>
                <a:gridCol w="936104"/>
              </a:tblGrid>
              <a:tr h="1905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MX" sz="1500" u="none" strike="noStrike" dirty="0">
                          <a:effectLst/>
                        </a:rPr>
                        <a:t>EJERCICIO</a:t>
                      </a:r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F7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MX" sz="1500" u="none" strike="noStrike" dirty="0">
                          <a:effectLst/>
                        </a:rPr>
                        <a:t>TOTAL EMITIDAS</a:t>
                      </a:r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F7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MX" sz="1500" u="none" strike="noStrike" dirty="0">
                          <a:effectLst/>
                        </a:rPr>
                        <a:t>SIN EFECTO</a:t>
                      </a:r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F7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MX" sz="1500" u="none" strike="noStrike" dirty="0">
                          <a:effectLst/>
                        </a:rPr>
                        <a:t>VIGENTES</a:t>
                      </a:r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F7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MX" sz="1500" u="none" strike="noStrike" dirty="0">
                          <a:effectLst/>
                        </a:rPr>
                        <a:t>INTEGRACIÓN</a:t>
                      </a:r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7622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1500" b="1" u="sng" strike="noStrike" dirty="0">
                          <a:solidFill>
                            <a:srgbClr val="9933FF"/>
                          </a:solidFill>
                          <a:effectLst/>
                        </a:rPr>
                        <a:t>PUBLICACIONES PARA ADOPTAR E IMPLEMENTAR</a:t>
                      </a:r>
                      <a:endParaRPr lang="es-MX" sz="1500" b="1" i="0" u="sng" strike="noStrike" dirty="0">
                        <a:solidFill>
                          <a:srgbClr val="9933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500" u="none" strike="noStrike" dirty="0">
                          <a:effectLst/>
                        </a:rPr>
                        <a:t>PLAN </a:t>
                      </a:r>
                      <a:r>
                        <a:rPr lang="es-MX" sz="1500" u="none" strike="noStrike" dirty="0" smtClean="0">
                          <a:effectLst/>
                        </a:rPr>
                        <a:t> DE </a:t>
                      </a:r>
                      <a:r>
                        <a:rPr lang="es-MX" sz="1500" u="none" strike="noStrike" dirty="0">
                          <a:effectLst/>
                        </a:rPr>
                        <a:t>TRABAJO ANUAL </a:t>
                      </a:r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500" u="none" strike="noStrike" dirty="0">
                          <a:effectLst/>
                        </a:rPr>
                        <a:t>OTRAS (INCLUYE REFORMAS)</a:t>
                      </a:r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8575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u="none" strike="noStrike" dirty="0">
                          <a:effectLst/>
                        </a:rPr>
                        <a:t>PRIMERA EMISIÓN</a:t>
                      </a:r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s-MX" sz="1500" u="none" strike="noStrike" dirty="0">
                          <a:effectLst/>
                        </a:rPr>
                        <a:t>REFORMAS O ADICIONES</a:t>
                      </a:r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u="none" strike="noStrike" dirty="0">
                          <a:effectLst/>
                        </a:rPr>
                        <a:t>MEJORAS</a:t>
                      </a:r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</a:rPr>
                        <a:t>2009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</a:rPr>
                        <a:t>10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>
                          <a:effectLst/>
                        </a:rPr>
                        <a:t>0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</a:rPr>
                        <a:t>10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>
                          <a:effectLst/>
                        </a:rPr>
                        <a:t>9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</a:rPr>
                        <a:t> </a:t>
                      </a:r>
                      <a:r>
                        <a:rPr lang="es-MX" sz="1800" u="none" strike="noStrike" dirty="0" smtClean="0">
                          <a:effectLst/>
                        </a:rPr>
                        <a:t>0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</a:rPr>
                        <a:t> </a:t>
                      </a:r>
                      <a:r>
                        <a:rPr lang="es-MX" sz="1800" u="none" strike="noStrike" dirty="0" smtClean="0">
                          <a:effectLst/>
                        </a:rPr>
                        <a:t>0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</a:rPr>
                        <a:t>1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</a:rPr>
                        <a:t> </a:t>
                      </a:r>
                      <a:r>
                        <a:rPr lang="es-MX" sz="1800" u="none" strike="noStrike" dirty="0" smtClean="0">
                          <a:effectLst/>
                        </a:rPr>
                        <a:t>0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</a:rPr>
                        <a:t>2010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</a:rPr>
                        <a:t>9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</a:rPr>
                        <a:t>0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</a:rPr>
                        <a:t>9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</a:rPr>
                        <a:t>5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</a:rPr>
                        <a:t>3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</a:rPr>
                        <a:t> </a:t>
                      </a:r>
                      <a:r>
                        <a:rPr lang="es-MX" sz="1800" u="none" strike="noStrike" dirty="0" smtClean="0">
                          <a:effectLst/>
                        </a:rPr>
                        <a:t>0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</a:rPr>
                        <a:t>1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</a:rPr>
                        <a:t> </a:t>
                      </a:r>
                      <a:r>
                        <a:rPr lang="es-MX" sz="1800" u="none" strike="noStrike" dirty="0" smtClean="0">
                          <a:effectLst/>
                        </a:rPr>
                        <a:t>0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</a:rPr>
                        <a:t>2011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>
                          <a:effectLst/>
                        </a:rPr>
                        <a:t>8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>
                          <a:effectLst/>
                        </a:rPr>
                        <a:t>1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</a:rPr>
                        <a:t>7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>
                          <a:effectLst/>
                        </a:rPr>
                        <a:t>5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</a:rPr>
                        <a:t>1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</a:rPr>
                        <a:t> </a:t>
                      </a:r>
                      <a:r>
                        <a:rPr lang="es-MX" sz="1800" u="none" strike="noStrike" dirty="0" smtClean="0">
                          <a:effectLst/>
                        </a:rPr>
                        <a:t>0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</a:rPr>
                        <a:t>1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</a:rPr>
                        <a:t> </a:t>
                      </a:r>
                      <a:r>
                        <a:rPr lang="es-MX" sz="1800" u="none" strike="noStrike" dirty="0" smtClean="0">
                          <a:effectLst/>
                        </a:rPr>
                        <a:t>0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</a:rPr>
                        <a:t>2012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>
                          <a:effectLst/>
                        </a:rPr>
                        <a:t>5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>
                          <a:effectLst/>
                        </a:rPr>
                        <a:t>0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</a:rPr>
                        <a:t>5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>
                          <a:effectLst/>
                        </a:rPr>
                        <a:t>4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</a:rPr>
                        <a:t> </a:t>
                      </a:r>
                      <a:r>
                        <a:rPr lang="es-MX" sz="1800" u="none" strike="noStrike" dirty="0" smtClean="0">
                          <a:effectLst/>
                        </a:rPr>
                        <a:t>0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</a:rPr>
                        <a:t> </a:t>
                      </a:r>
                      <a:r>
                        <a:rPr lang="es-MX" sz="1800" u="none" strike="noStrike" dirty="0" smtClean="0">
                          <a:effectLst/>
                        </a:rPr>
                        <a:t>0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</a:rPr>
                        <a:t>1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</a:rPr>
                        <a:t> </a:t>
                      </a:r>
                      <a:r>
                        <a:rPr lang="es-MX" sz="1800" u="none" strike="noStrike" dirty="0" smtClean="0">
                          <a:effectLst/>
                        </a:rPr>
                        <a:t>0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</a:rPr>
                        <a:t>2013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>
                          <a:effectLst/>
                        </a:rPr>
                        <a:t>37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>
                          <a:effectLst/>
                        </a:rPr>
                        <a:t>1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</a:rPr>
                        <a:t>36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</a:rPr>
                        <a:t>23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>
                          <a:effectLst/>
                        </a:rPr>
                        <a:t>5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</a:rPr>
                        <a:t>1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</a:rPr>
                        <a:t>1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</a:rPr>
                        <a:t>6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</a:rPr>
                        <a:t>2014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>
                          <a:effectLst/>
                        </a:rPr>
                        <a:t>1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>
                          <a:effectLst/>
                        </a:rPr>
                        <a:t>0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>
                          <a:effectLst/>
                        </a:rPr>
                        <a:t>1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</a:rPr>
                        <a:t> </a:t>
                      </a:r>
                      <a:r>
                        <a:rPr lang="es-MX" sz="1800" u="none" strike="noStrike" dirty="0" smtClean="0">
                          <a:effectLst/>
                        </a:rPr>
                        <a:t>0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 smtClean="0">
                          <a:effectLst/>
                        </a:rPr>
                        <a:t>0</a:t>
                      </a:r>
                      <a:r>
                        <a:rPr lang="es-MX" sz="1800" u="none" strike="noStrike" dirty="0">
                          <a:effectLst/>
                        </a:rPr>
                        <a:t> 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</a:rPr>
                        <a:t> </a:t>
                      </a:r>
                      <a:r>
                        <a:rPr lang="es-MX" sz="1800" u="none" strike="noStrike" dirty="0" smtClean="0">
                          <a:effectLst/>
                        </a:rPr>
                        <a:t>0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</a:rPr>
                        <a:t>1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 smtClean="0">
                          <a:effectLst/>
                        </a:rPr>
                        <a:t>0</a:t>
                      </a:r>
                      <a:r>
                        <a:rPr lang="es-MX" sz="1800" u="none" strike="noStrike" dirty="0">
                          <a:effectLst/>
                        </a:rPr>
                        <a:t> 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 dirty="0">
                          <a:effectLst/>
                        </a:rPr>
                        <a:t>sumas: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>
                          <a:effectLst/>
                        </a:rPr>
                        <a:t>70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>
                          <a:effectLst/>
                        </a:rPr>
                        <a:t>2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>
                          <a:effectLst/>
                        </a:rPr>
                        <a:t>68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</a:rPr>
                        <a:t>46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>
                          <a:effectLst/>
                        </a:rPr>
                        <a:t>9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</a:rPr>
                        <a:t>1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>
                          <a:effectLst/>
                        </a:rPr>
                        <a:t>6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</a:rPr>
                        <a:t>6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800" dirty="0"/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800" dirty="0"/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800" dirty="0"/>
                    </a:p>
                  </a:txBody>
                  <a:tcPr marL="0" marR="0" marT="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u="none" strike="noStrike" dirty="0" smtClean="0">
                          <a:effectLst/>
                        </a:rPr>
                        <a:t>56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800" dirty="0"/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800"/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800" dirty="0"/>
                    </a:p>
                  </a:txBody>
                  <a:tcPr marL="0" marR="0" marT="0" marB="0" anchor="b">
                    <a:lnR w="12700" cmpd="sng">
                      <a:noFill/>
                    </a:lnR>
                    <a:noFill/>
                  </a:tcPr>
                </a:tc>
              </a:tr>
            </a:tbl>
          </a:graphicData>
        </a:graphic>
      </p:graphicFrame>
      <p:sp>
        <p:nvSpPr>
          <p:cNvPr id="4" name="4 Llamada de flecha hacia abajo"/>
          <p:cNvSpPr/>
          <p:nvPr/>
        </p:nvSpPr>
        <p:spPr>
          <a:xfrm>
            <a:off x="4436715" y="4534644"/>
            <a:ext cx="2295525" cy="190500"/>
          </a:xfrm>
          <a:prstGeom prst="downArrowCallout">
            <a:avLst>
              <a:gd name="adj1" fmla="val 25000"/>
              <a:gd name="adj2" fmla="val 25000"/>
              <a:gd name="adj3" fmla="val 24999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MX" sz="1100"/>
          </a:p>
        </p:txBody>
      </p:sp>
      <p:sp>
        <p:nvSpPr>
          <p:cNvPr id="5" name="4 CuadroTexto"/>
          <p:cNvSpPr txBox="1"/>
          <p:nvPr/>
        </p:nvSpPr>
        <p:spPr>
          <a:xfrm>
            <a:off x="899592" y="5157192"/>
            <a:ext cx="72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ctr"/>
            <a:r>
              <a:rPr lang="es-MX" sz="2000" dirty="0"/>
              <a:t>De los </a:t>
            </a:r>
            <a:r>
              <a:rPr lang="es-MX" sz="2000" dirty="0" smtClean="0"/>
              <a:t>70 </a:t>
            </a:r>
            <a:r>
              <a:rPr lang="es-MX" sz="2000" dirty="0"/>
              <a:t>documentos que el CONAC ha publicado, 2 quedaron sin efecto el 08 de agosto del 2013, y de los </a:t>
            </a:r>
            <a:r>
              <a:rPr lang="es-MX" sz="2000" dirty="0" smtClean="0"/>
              <a:t>68 vigentes, </a:t>
            </a:r>
            <a:r>
              <a:rPr lang="es-MX" sz="2000" dirty="0"/>
              <a:t>56 son publicaciones para adoptar e implementar.</a:t>
            </a:r>
            <a:endParaRPr lang="es-MX" sz="2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67544" y="694437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800" b="1" dirty="0">
                <a:solidFill>
                  <a:srgbClr val="0070C0"/>
                </a:solidFill>
              </a:rPr>
              <a:t>RESUMEN DE PUBLICACIONES DEL CONAC AL </a:t>
            </a:r>
            <a:r>
              <a:rPr lang="es-MX" sz="1800" b="1" dirty="0" smtClean="0">
                <a:solidFill>
                  <a:srgbClr val="0070C0"/>
                </a:solidFill>
              </a:rPr>
              <a:t>13 </a:t>
            </a:r>
            <a:r>
              <a:rPr lang="es-MX" sz="1800" b="1" dirty="0">
                <a:solidFill>
                  <a:srgbClr val="0070C0"/>
                </a:solidFill>
              </a:rPr>
              <a:t>DE MARZO DEL 2014</a:t>
            </a:r>
            <a:endParaRPr lang="es-MX" sz="1800" b="1" dirty="0">
              <a:solidFill>
                <a:srgbClr val="0070C0"/>
              </a:solidFill>
              <a:latin typeface="Calibri"/>
            </a:endParaRPr>
          </a:p>
          <a:p>
            <a:endParaRPr lang="es-MX" sz="1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47319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503548" y="404664"/>
            <a:ext cx="3916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800" b="1" dirty="0" smtClean="0">
                <a:solidFill>
                  <a:srgbClr val="0070C0"/>
                </a:solidFill>
              </a:rPr>
              <a:t>70 PUBLICACIONES DEL CONAC</a:t>
            </a:r>
            <a:endParaRPr lang="es-MX" sz="1800" b="1" dirty="0">
              <a:solidFill>
                <a:srgbClr val="0070C0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611560" y="1268760"/>
            <a:ext cx="29523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>
                <a:solidFill>
                  <a:srgbClr val="FF0000"/>
                </a:solidFill>
              </a:rPr>
              <a:t>Acciones:</a:t>
            </a:r>
          </a:p>
          <a:p>
            <a:pPr algn="just"/>
            <a:r>
              <a:rPr lang="es-MX" sz="2400" dirty="0" smtClean="0"/>
              <a:t>Difusión y publicación de los 70 documentos técnicos y normativos emitidos por el CONAC, en 17 Periódicos Oficiales y vía Internet:</a:t>
            </a:r>
            <a:endParaRPr lang="es-MX" sz="2400" dirty="0"/>
          </a:p>
        </p:txBody>
      </p:sp>
      <p:sp>
        <p:nvSpPr>
          <p:cNvPr id="8" name="7 CuadroTexto"/>
          <p:cNvSpPr txBox="1"/>
          <p:nvPr/>
        </p:nvSpPr>
        <p:spPr>
          <a:xfrm>
            <a:off x="1259632" y="5157192"/>
            <a:ext cx="71287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dirty="0" smtClean="0">
                <a:solidFill>
                  <a:srgbClr val="00B0F0"/>
                </a:solidFill>
              </a:rPr>
              <a:t>Página de la Secretaría de Hacienda</a:t>
            </a:r>
          </a:p>
          <a:p>
            <a:r>
              <a:rPr lang="es-MX" sz="2200" dirty="0" smtClean="0"/>
              <a:t>Link: </a:t>
            </a:r>
            <a:r>
              <a:rPr lang="es-MX" sz="2200" dirty="0"/>
              <a:t>http://www.haciendachiapas.gob.mx/informacion-interes/armonizacion-contable/doctos-publicados.asp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453578"/>
              </p:ext>
            </p:extLst>
          </p:nvPr>
        </p:nvGraphicFramePr>
        <p:xfrm>
          <a:off x="3995936" y="2132856"/>
          <a:ext cx="4608512" cy="26990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0475"/>
                <a:gridCol w="3348037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kern="1200" dirty="0">
                          <a:effectLst/>
                        </a:rPr>
                        <a:t>Ejercicio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No. de Periódico Oficial</a:t>
                      </a:r>
                      <a:endParaRPr lang="es-MX" sz="1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kern="1200">
                          <a:effectLst/>
                        </a:rPr>
                        <a:t>2009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kern="1200">
                          <a:effectLst/>
                        </a:rPr>
                        <a:t>193 y 206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kern="1200">
                          <a:effectLst/>
                        </a:rPr>
                        <a:t>2010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kern="1200" dirty="0" smtClean="0">
                          <a:effectLst/>
                        </a:rPr>
                        <a:t>241</a:t>
                      </a:r>
                      <a:r>
                        <a:rPr lang="es-MX" sz="2200" kern="1200" baseline="0" dirty="0" smtClean="0">
                          <a:effectLst/>
                        </a:rPr>
                        <a:t> y </a:t>
                      </a:r>
                      <a:r>
                        <a:rPr lang="es-MX" sz="2200" kern="1200" dirty="0" smtClean="0">
                          <a:effectLst/>
                        </a:rPr>
                        <a:t>269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kern="1200">
                          <a:effectLst/>
                        </a:rPr>
                        <a:t>2011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200" kern="1200" dirty="0" smtClean="0">
                          <a:effectLst/>
                        </a:rPr>
                        <a:t>278, 317 </a:t>
                      </a:r>
                      <a:r>
                        <a:rPr lang="es-MX" sz="2200" kern="1200" dirty="0">
                          <a:effectLst/>
                        </a:rPr>
                        <a:t>y 344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kern="1200">
                          <a:effectLst/>
                        </a:rPr>
                        <a:t>2012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kern="1200">
                          <a:effectLst/>
                        </a:rPr>
                        <a:t>382 y 386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kern="1200">
                          <a:effectLst/>
                        </a:rPr>
                        <a:t>2013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kern="1200" dirty="0">
                          <a:effectLst/>
                        </a:rPr>
                        <a:t>11, 30, 38, 39, </a:t>
                      </a:r>
                      <a:r>
                        <a:rPr lang="es-MX" sz="2200" kern="1200" dirty="0" smtClean="0">
                          <a:effectLst/>
                        </a:rPr>
                        <a:t>40 y 53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kern="1200" dirty="0">
                          <a:effectLst/>
                        </a:rPr>
                        <a:t>2014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200" kern="1200" dirty="0" smtClean="0">
                          <a:effectLst/>
                        </a:rPr>
                        <a:t>86 y 95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992784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503548" y="404664"/>
            <a:ext cx="3916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800" b="1" dirty="0" smtClean="0">
                <a:solidFill>
                  <a:srgbClr val="0070C0"/>
                </a:solidFill>
              </a:rPr>
              <a:t>70 PUBLICACIONES DEL CONAC</a:t>
            </a:r>
            <a:endParaRPr lang="es-MX" sz="1800" b="1" dirty="0">
              <a:solidFill>
                <a:srgbClr val="0070C0"/>
              </a:solidFill>
            </a:endParaRPr>
          </a:p>
        </p:txBody>
      </p:sp>
      <p:sp>
        <p:nvSpPr>
          <p:cNvPr id="6" name="3 CuadroTexto"/>
          <p:cNvSpPr txBox="1"/>
          <p:nvPr/>
        </p:nvSpPr>
        <p:spPr>
          <a:xfrm>
            <a:off x="665514" y="3583176"/>
            <a:ext cx="78669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342900" indent="-342900" algn="just">
              <a:buFont typeface="+mj-lt"/>
              <a:buAutoNum type="arabicPeriod"/>
            </a:pPr>
            <a:r>
              <a:rPr lang="es-MX" sz="2000" dirty="0" smtClean="0"/>
              <a:t>Código de la Hacienda Pública para el Estado de Chiapas</a:t>
            </a:r>
          </a:p>
          <a:p>
            <a:pPr marL="342900" indent="-342900" algn="just">
              <a:buFont typeface="+mj-lt"/>
              <a:buAutoNum type="arabicPeriod"/>
            </a:pPr>
            <a:endParaRPr lang="es-MX" sz="2000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es-MX" sz="2000" dirty="0" smtClean="0"/>
              <a:t>Normas Presupuestarias para la Administración Pública del Estado de Chiapas.</a:t>
            </a:r>
          </a:p>
          <a:p>
            <a:pPr marL="342900" indent="-342900" algn="just">
              <a:buFont typeface="+mj-lt"/>
              <a:buAutoNum type="arabicPeriod"/>
            </a:pPr>
            <a:endParaRPr lang="es-MX" sz="2000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es-MX" sz="2000" dirty="0" smtClean="0"/>
              <a:t>Normatividad Contable</a:t>
            </a:r>
            <a:endParaRPr lang="es-MX" sz="2000" dirty="0"/>
          </a:p>
        </p:txBody>
      </p:sp>
      <p:sp>
        <p:nvSpPr>
          <p:cNvPr id="9" name="4 CuadroTexto"/>
          <p:cNvSpPr txBox="1"/>
          <p:nvPr/>
        </p:nvSpPr>
        <p:spPr>
          <a:xfrm>
            <a:off x="539552" y="2169731"/>
            <a:ext cx="81369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just"/>
            <a:r>
              <a:rPr lang="es-MX" sz="2000" dirty="0" smtClean="0"/>
              <a:t>Con base en la Ley General de Contabilidad Gubernamental (última reforma 09 de diciembre del 2013), se han modificado </a:t>
            </a:r>
            <a:r>
              <a:rPr lang="es-MX" sz="2000" dirty="0"/>
              <a:t>l</a:t>
            </a:r>
            <a:r>
              <a:rPr lang="es-MX" sz="2000" dirty="0" smtClean="0"/>
              <a:t>os siguientes documentos locales:</a:t>
            </a:r>
            <a:endParaRPr lang="es-MX" sz="2000" dirty="0"/>
          </a:p>
        </p:txBody>
      </p:sp>
      <p:sp>
        <p:nvSpPr>
          <p:cNvPr id="10" name="5 Rectángulo"/>
          <p:cNvSpPr/>
          <p:nvPr/>
        </p:nvSpPr>
        <p:spPr>
          <a:xfrm>
            <a:off x="251520" y="1335832"/>
            <a:ext cx="6408712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s-MX" sz="2400" b="1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Marco legal estatal armonizado </a:t>
            </a:r>
            <a:endParaRPr lang="es-MX" sz="2400" b="1" u="sng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78080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503548" y="404664"/>
            <a:ext cx="3916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800" b="1" dirty="0" smtClean="0">
                <a:solidFill>
                  <a:srgbClr val="0070C0"/>
                </a:solidFill>
              </a:rPr>
              <a:t>Implementaciones  en proceso</a:t>
            </a:r>
            <a:endParaRPr lang="es-MX" sz="1800" b="1" dirty="0">
              <a:solidFill>
                <a:srgbClr val="0070C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590872" y="1981622"/>
            <a:ext cx="7560840" cy="56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just">
              <a:lnSpc>
                <a:spcPct val="115000"/>
              </a:lnSpc>
              <a:spcAft>
                <a:spcPts val="0"/>
              </a:spcAft>
              <a:defRPr sz="1400" b="1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s-MX" dirty="0"/>
              <a:t>29. Metodología que permita hacer comparables las cifras presupuestales de los últimos seis ejercicios fiscales del ámbito federal. (D.O.29/mayo/12)</a:t>
            </a:r>
          </a:p>
        </p:txBody>
      </p:sp>
      <p:graphicFrame>
        <p:nvGraphicFramePr>
          <p:cNvPr id="19" name="1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70095"/>
              </p:ext>
            </p:extLst>
          </p:nvPr>
        </p:nvGraphicFramePr>
        <p:xfrm>
          <a:off x="590872" y="2764404"/>
          <a:ext cx="8229600" cy="9814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9643"/>
                <a:gridCol w="6689957"/>
              </a:tblGrid>
              <a:tr h="1445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RESPONSABLE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5" marR="62835" marT="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PENDIENTE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5" marR="62835" marT="0" marB="0"/>
                </a:tc>
              </a:tr>
              <a:tr h="5620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Dirección de Política del Gasto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5" marR="62835" marT="0" marB="0"/>
                </a:tc>
                <a:tc>
                  <a:txBody>
                    <a:bodyPr/>
                    <a:lstStyle/>
                    <a:p>
                      <a:pPr marL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Aplicar la metodología indicada en este documento para convertir los informes (en donde se presenta el presupuesto por partidas, por tipo de gasto y por funciones).de los seis ejercicio anteriores, de tal forma que estos sean comparables</a:t>
                      </a:r>
                      <a:r>
                        <a:rPr lang="es-MX" sz="1400" dirty="0" smtClean="0">
                          <a:effectLst/>
                        </a:rPr>
                        <a:t>.</a:t>
                      </a:r>
                      <a:r>
                        <a:rPr lang="es-MX" sz="1400" dirty="0">
                          <a:effectLst/>
                        </a:rPr>
                        <a:t> </a:t>
                      </a:r>
                    </a:p>
                  </a:txBody>
                  <a:tcPr marL="62835" marR="628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069840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503548" y="404664"/>
            <a:ext cx="3916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800" b="1" dirty="0" smtClean="0">
                <a:solidFill>
                  <a:srgbClr val="0070C0"/>
                </a:solidFill>
              </a:rPr>
              <a:t>Implementaciones  en proceso</a:t>
            </a:r>
            <a:endParaRPr lang="es-MX" sz="1800" b="1" dirty="0">
              <a:solidFill>
                <a:srgbClr val="0070C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649898" y="1772816"/>
            <a:ext cx="7560840" cy="814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just">
              <a:lnSpc>
                <a:spcPct val="115000"/>
              </a:lnSpc>
              <a:spcAft>
                <a:spcPts val="0"/>
              </a:spcAft>
              <a:defRPr sz="1400" b="1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s-MX" dirty="0" smtClean="0"/>
              <a:t>31. Lineamientos </a:t>
            </a:r>
            <a:r>
              <a:rPr lang="es-MX" dirty="0"/>
              <a:t>para la elaboración del Catálogo de Bienes Inmuebles que permita la interrelación automática con el Clasificador por Objeto del Gasto y la Lista de Cuentas. (</a:t>
            </a:r>
            <a:r>
              <a:rPr lang="es-MX" dirty="0" smtClean="0"/>
              <a:t>D.O.15/agosto/12</a:t>
            </a:r>
            <a:r>
              <a:rPr lang="es-MX" dirty="0"/>
              <a:t>)</a:t>
            </a:r>
          </a:p>
        </p:txBody>
      </p:sp>
      <p:graphicFrame>
        <p:nvGraphicFramePr>
          <p:cNvPr id="18" name="1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807554"/>
              </p:ext>
            </p:extLst>
          </p:nvPr>
        </p:nvGraphicFramePr>
        <p:xfrm>
          <a:off x="543457" y="2636912"/>
          <a:ext cx="8229600" cy="31897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0823"/>
                <a:gridCol w="6478777"/>
              </a:tblGrid>
              <a:tr h="1445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RESPONSABLE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5" marR="62835" marT="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PENDIENTE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5" marR="62835" marT="0" marB="0"/>
                </a:tc>
              </a:tr>
              <a:tr h="8671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Dirección de </a:t>
                      </a:r>
                      <a:r>
                        <a:rPr lang="es-MX" sz="1400" dirty="0" smtClean="0">
                          <a:effectLst/>
                        </a:rPr>
                        <a:t>Política de Gasto</a:t>
                      </a:r>
                      <a:endParaRPr lang="es-MX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5" marR="62835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400" dirty="0">
                          <a:effectLst/>
                        </a:rPr>
                        <a:t>Comunicar a la Dirección de Patrimonio del Instituto de la Consejería Jurídica y de Asistencia Legal, que es de su competencia la elaboración del Catálogo, así como la participación en el grupo de armonización para enlazar los sistemas de inventarios con el SIAHE. (DNC</a:t>
                      </a:r>
                      <a:r>
                        <a:rPr lang="es-MX" sz="1400" dirty="0" smtClean="0">
                          <a:effectLst/>
                        </a:rPr>
                        <a:t>).</a:t>
                      </a:r>
                      <a:endParaRPr lang="es-MX" sz="1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400" dirty="0">
                          <a:effectLst/>
                        </a:rPr>
                        <a:t>Proporcionar a la Dirección de Patrimonio del Instituto de la Consejería Jurídica y de Asistencia Legal los elementos (COG y Lista de Cuentas) que le servirán para elaborar el catálogo.</a:t>
                      </a:r>
                    </a:p>
                    <a:p>
                      <a:pPr marL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5" marR="62835" marT="0" marB="0"/>
                </a:tc>
              </a:tr>
              <a:tr h="7440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Instituto de la Consejería Jurídica y de Asistencia Legal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 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5" marR="62835" marT="0" marB="0"/>
                </a:tc>
                <a:tc>
                  <a:txBody>
                    <a:bodyPr/>
                    <a:lstStyle/>
                    <a:p>
                      <a:pPr marL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Elaborar el catálogo de bienes interrelacionado con el Clasificador por Objeto del Gasto y Lista de Cuentas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5" marR="628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430031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503548" y="404664"/>
            <a:ext cx="3916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800" b="1" dirty="0" smtClean="0">
                <a:solidFill>
                  <a:srgbClr val="0070C0"/>
                </a:solidFill>
              </a:rPr>
              <a:t>Implementaciones  en proceso</a:t>
            </a:r>
            <a:endParaRPr lang="es-MX" sz="1800" b="1" dirty="0">
              <a:solidFill>
                <a:srgbClr val="0070C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640084" y="1484784"/>
            <a:ext cx="7820347" cy="58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just">
              <a:lnSpc>
                <a:spcPct val="115000"/>
              </a:lnSpc>
              <a:spcAft>
                <a:spcPts val="0"/>
              </a:spcAft>
              <a:defRPr sz="1400" b="1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s-MX" dirty="0" smtClean="0"/>
              <a:t>43-51. Normas y formatos de información financiera de la 7 a la 15, en su mayoría relativa a recursos federales, que se deben publicar en las páginas de internet. (03 y 04/abril/13).</a:t>
            </a:r>
            <a:endParaRPr lang="es-MX" dirty="0"/>
          </a:p>
        </p:txBody>
      </p:sp>
      <p:graphicFrame>
        <p:nvGraphicFramePr>
          <p:cNvPr id="17" name="1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439595"/>
              </p:ext>
            </p:extLst>
          </p:nvPr>
        </p:nvGraphicFramePr>
        <p:xfrm>
          <a:off x="503548" y="2204864"/>
          <a:ext cx="8229600" cy="9670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9643"/>
                <a:gridCol w="6689957"/>
              </a:tblGrid>
              <a:tr h="1445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RESPONSABLE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5" marR="62835" marT="0" marB="0" anchor="ctr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PENDIENTE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5" marR="62835" marT="0" marB="0" anchor="ctr"/>
                </a:tc>
              </a:tr>
              <a:tr h="4335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Secretaría de la Función</a:t>
                      </a:r>
                      <a:r>
                        <a:rPr lang="es-MX" sz="1400" baseline="0" dirty="0" smtClean="0">
                          <a:effectLst/>
                        </a:rPr>
                        <a:t> Pública</a:t>
                      </a:r>
                      <a:endParaRPr lang="es-MX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5" marR="62835" marT="0" marB="0"/>
                </a:tc>
                <a:tc>
                  <a:txBody>
                    <a:bodyPr/>
                    <a:lstStyle/>
                    <a:p>
                      <a:pPr marL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 seguimiento al cumplimiento de la publicación del formato correspondiente en las páginas de los Entes Públicos.</a:t>
                      </a:r>
                      <a:r>
                        <a:rPr lang="es-MX" sz="14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5" marR="62835" marT="0" marB="0"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640085" y="3582322"/>
            <a:ext cx="7560840" cy="56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just">
              <a:lnSpc>
                <a:spcPct val="115000"/>
              </a:lnSpc>
              <a:spcAft>
                <a:spcPts val="0"/>
              </a:spcAft>
              <a:defRPr sz="1400" b="1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s-MX" dirty="0" smtClean="0"/>
              <a:t>59</a:t>
            </a:r>
            <a:r>
              <a:rPr lang="es-MX" dirty="0"/>
              <a:t>. Acuerdo por el que se determina la norma para establecer la estructura del formato de la relación de bienes que componen el patrimonio del ente público. (08/agosto/13).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996094"/>
              </p:ext>
            </p:extLst>
          </p:nvPr>
        </p:nvGraphicFramePr>
        <p:xfrm>
          <a:off x="503548" y="4434428"/>
          <a:ext cx="8229600" cy="12124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9643"/>
                <a:gridCol w="6689957"/>
              </a:tblGrid>
              <a:tr h="1445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RESPONSABLE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5" marR="62835" marT="0" marB="0" anchor="ctr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PENDIENTE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5" marR="62835" marT="0" marB="0" anchor="ctr"/>
                </a:tc>
              </a:tr>
              <a:tr h="4335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Dirección de </a:t>
                      </a:r>
                      <a:r>
                        <a:rPr lang="es-MX" sz="1400" dirty="0" smtClean="0">
                          <a:effectLst/>
                        </a:rPr>
                        <a:t> </a:t>
                      </a:r>
                      <a:r>
                        <a:rPr lang="es-MX" sz="1400" dirty="0" smtClean="0">
                          <a:effectLst/>
                        </a:rPr>
                        <a:t>Contabilidad Gubernamental</a:t>
                      </a:r>
                      <a:endParaRPr lang="es-MX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5" marR="62835" marT="0" marB="0"/>
                </a:tc>
                <a:tc>
                  <a:txBody>
                    <a:bodyPr/>
                    <a:lstStyle/>
                    <a:p>
                      <a:pPr marL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Comunicar a la Subsecretaría de Entidades Paraestatales, sobre este acuerdo</a:t>
                      </a:r>
                      <a:r>
                        <a:rPr lang="es-MX" sz="1400" dirty="0" smtClean="0">
                          <a:effectLst/>
                        </a:rPr>
                        <a:t>.</a:t>
                      </a:r>
                      <a:endParaRPr lang="es-MX" sz="1400" dirty="0">
                        <a:effectLst/>
                      </a:endParaRPr>
                    </a:p>
                    <a:p>
                      <a:pPr marL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5" marR="628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992322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503548" y="404664"/>
            <a:ext cx="3916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800" b="1" dirty="0" smtClean="0">
                <a:solidFill>
                  <a:srgbClr val="0070C0"/>
                </a:solidFill>
              </a:rPr>
              <a:t>Implementaciones  en proceso</a:t>
            </a:r>
            <a:endParaRPr lang="es-MX" sz="1800" b="1" dirty="0">
              <a:solidFill>
                <a:srgbClr val="0070C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640085" y="1786649"/>
            <a:ext cx="7560840" cy="814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just">
              <a:lnSpc>
                <a:spcPct val="115000"/>
              </a:lnSpc>
              <a:spcAft>
                <a:spcPts val="0"/>
              </a:spcAft>
              <a:defRPr sz="1400" b="1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s-MX" dirty="0"/>
              <a:t>67. ACUERDO que reforma los Lineamientos que deberán observar los Entes Públicos para Registrar en las Cuentas de Activo los Fideicomisos sin Estructura Orgánica y Contratos Análogos, incluyendo Mandatos. (D.O. 30/dic/2013).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365604"/>
              </p:ext>
            </p:extLst>
          </p:nvPr>
        </p:nvGraphicFramePr>
        <p:xfrm>
          <a:off x="305705" y="2996952"/>
          <a:ext cx="8229600" cy="2944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9643"/>
                <a:gridCol w="6689957"/>
              </a:tblGrid>
              <a:tr h="1445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RESPONSABLE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35" marR="62835" marT="0" marB="0" anchor="ctr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PENDIENTE</a:t>
                      </a:r>
                      <a:endParaRPr lang="es-MX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35" marR="62835" marT="0" marB="0" anchor="ctr"/>
                </a:tc>
              </a:tr>
              <a:tr h="10116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Dirección de Contabilidad Gubernamental</a:t>
                      </a:r>
                      <a:endParaRPr lang="es-MX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35" marR="62835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Vigilar que los responsables de los Organismos </a:t>
                      </a:r>
                      <a:r>
                        <a:rPr lang="es-MX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Públicos realicen el registro contable de Fideicomisos sin estructura orgánica, en la cuenta </a:t>
                      </a: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1213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s-MX" sz="14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Presentar la Relación de Entes Públicos que manejan este tipo de fideicomisos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Comunicar a más tardar dentro de un plazo de 15 días hábiles contados a partir de la conclusión del plazo fijado por el CONAC (15 de enero 2016) los actos realizados de adopción e implementación a la dirección electrónica </a:t>
                      </a:r>
                      <a:r>
                        <a:rPr lang="es-MX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conac_sriotecnico@hacienda.gob.mx</a:t>
                      </a:r>
                      <a:r>
                        <a:rPr lang="es-MX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(DNC)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35" marR="628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003475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503548" y="404664"/>
            <a:ext cx="3916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800" b="1" dirty="0" smtClean="0">
                <a:solidFill>
                  <a:srgbClr val="0070C0"/>
                </a:solidFill>
              </a:rPr>
              <a:t>Implementaciones  en proceso</a:t>
            </a:r>
            <a:endParaRPr lang="es-MX" sz="1800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891143"/>
              </p:ext>
            </p:extLst>
          </p:nvPr>
        </p:nvGraphicFramePr>
        <p:xfrm>
          <a:off x="457200" y="2056684"/>
          <a:ext cx="7931224" cy="37541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2168"/>
                <a:gridCol w="6419056"/>
              </a:tblGrid>
              <a:tr h="289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RESPONSABLE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35" marR="628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PENDIENTE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35" marR="62835" marT="0" marB="0"/>
                </a:tc>
              </a:tr>
              <a:tr h="17313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Dirección de Contabilidad Gubernamental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35" marR="628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4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Comunicar </a:t>
                      </a:r>
                      <a:r>
                        <a:rPr lang="es-MX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la Unidad de Informática los nuevos requerimientos de Estados financieros de Ingresos, Deuda Pública, </a:t>
                      </a: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Egresos (parcial) </a:t>
                      </a:r>
                      <a:r>
                        <a:rPr lang="es-MX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 Tesorería para el sistema 2014. (DNC)</a:t>
                      </a:r>
                    </a:p>
                    <a:p>
                      <a:pPr marL="201295" algn="just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Comunicar a más tardar dentro de un plazo de 15 días hábiles contados a partir de la conclusión del plazo fijado por el CONAC </a:t>
                      </a:r>
                      <a:r>
                        <a:rPr lang="es-MX" sz="1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(15 de enero 2016) </a:t>
                      </a:r>
                      <a:r>
                        <a:rPr lang="es-MX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los actos realizados de adopción e implementación a la dirección electrónica </a:t>
                      </a:r>
                      <a:r>
                        <a:rPr lang="es-MX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conac_sriotecnico@hacienda.gob.mx</a:t>
                      </a:r>
                      <a:r>
                        <a:rPr lang="es-MX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(DNC</a:t>
                      </a: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35" marR="62835" marT="0" marB="0"/>
                </a:tc>
              </a:tr>
              <a:tr h="4335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Subsecretaría de Entidades Paraestatales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35" marR="628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s-MX" sz="14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Modificar </a:t>
                      </a:r>
                      <a:r>
                        <a:rPr lang="es-MX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 adicionar los estados para su presentación a nivel rubros y nuevo contenido en los catálogos de Formatos e Instructivos de Cuenta Pública 2014.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35" marR="62835" marT="0" marB="0"/>
                </a:tc>
              </a:tr>
              <a:tr h="4335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 de Informática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35" marR="628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Girar </a:t>
                      </a:r>
                      <a:r>
                        <a:rPr lang="es-MX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instrucciones a sus respectivas Áreas de Informática para que realicen los cambios respectivos en la emisión de estados financieros en el sistema, </a:t>
                      </a: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posterior a la solicitud de la Dirección de Contabilidad Gubernamental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35" marR="62835" marT="0" marB="0"/>
                </a:tc>
              </a:tr>
            </a:tbl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827584" y="1196752"/>
            <a:ext cx="7560840" cy="58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MX" sz="1400" b="1" dirty="0">
                <a:solidFill>
                  <a:schemeClr val="accent3">
                    <a:lumMod val="75000"/>
                  </a:schemeClr>
                </a:solidFill>
              </a:rPr>
              <a:t>68. ACUERDO que reforma los capítulos III y VII del Manual de Contabilidad Gubernamental. (D.O.  30/dic/2013</a:t>
            </a:r>
            <a:r>
              <a:rPr lang="es-MX" sz="1400" b="1" dirty="0" smtClean="0">
                <a:solidFill>
                  <a:schemeClr val="accent3">
                    <a:lumMod val="75000"/>
                  </a:schemeClr>
                </a:solidFill>
              </a:rPr>
              <a:t>).</a:t>
            </a:r>
            <a:r>
              <a:rPr lang="es-MX" sz="1400" b="1" dirty="0">
                <a:solidFill>
                  <a:schemeClr val="accent3">
                    <a:lumMod val="75000"/>
                  </a:schemeClr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3464226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9873</TotalTime>
  <Words>817</Words>
  <Application>Microsoft Office PowerPoint</Application>
  <PresentationFormat>Presentación en pantalla (4:3)</PresentationFormat>
  <Paragraphs>165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SECRETARIA DE HACIENDA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jviart</dc:creator>
  <cp:lastModifiedBy>Carmen Molina Pérez</cp:lastModifiedBy>
  <cp:revision>1031</cp:revision>
  <cp:lastPrinted>2014-06-26T17:35:39Z</cp:lastPrinted>
  <dcterms:created xsi:type="dcterms:W3CDTF">2010-09-20T19:30:30Z</dcterms:created>
  <dcterms:modified xsi:type="dcterms:W3CDTF">2014-07-03T20:36:08Z</dcterms:modified>
</cp:coreProperties>
</file>