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21" r:id="rId2"/>
    <p:sldId id="522" r:id="rId3"/>
    <p:sldId id="524" r:id="rId4"/>
    <p:sldId id="525" r:id="rId5"/>
    <p:sldId id="526" r:id="rId6"/>
    <p:sldId id="531" r:id="rId7"/>
    <p:sldId id="530" r:id="rId8"/>
    <p:sldId id="528" r:id="rId9"/>
    <p:sldId id="527" r:id="rId10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FAE2F7"/>
    <a:srgbClr val="FF0000"/>
    <a:srgbClr val="0000FF"/>
    <a:srgbClr val="F6224F"/>
    <a:srgbClr val="99FF99"/>
    <a:srgbClr val="EAF18D"/>
    <a:srgbClr val="E8E89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94689" autoAdjust="0"/>
  </p:normalViewPr>
  <p:slideViewPr>
    <p:cSldViewPr>
      <p:cViewPr>
        <p:scale>
          <a:sx n="66" d="100"/>
          <a:sy n="66" d="100"/>
        </p:scale>
        <p:origin x="-6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03/07/2014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03/07/2014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7" y="4716592"/>
            <a:ext cx="5436909" cy="446736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03/07/2014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onac_sriotecnico@hacienda.gob.m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onac_sriotecnico@hacienda.gob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2276872"/>
            <a:ext cx="65527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9933FF"/>
                </a:solidFill>
              </a:rPr>
              <a:t>DE ACUERDO AL MANDATO DEL CONAC, EN COMPLEMENTO AL ARTÍCULO 7 Y 15  DE LA LEY GENERAL DE CONTABILIDAD GUBERNAMENTAL</a:t>
            </a:r>
            <a:endParaRPr lang="es-MX" dirty="0">
              <a:solidFill>
                <a:srgbClr val="9933FF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43608" y="47667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Grupo de Trabajo 3. Marco Normativo</a:t>
            </a:r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52020" y="5733256"/>
            <a:ext cx="3924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200" dirty="0" smtClean="0"/>
              <a:t>Reunión: 30 de junio del 2014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88568"/>
              </p:ext>
            </p:extLst>
          </p:nvPr>
        </p:nvGraphicFramePr>
        <p:xfrm>
          <a:off x="611560" y="1340768"/>
          <a:ext cx="7920880" cy="3649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864096"/>
                <a:gridCol w="864096"/>
                <a:gridCol w="936104"/>
                <a:gridCol w="926661"/>
                <a:gridCol w="873539"/>
                <a:gridCol w="792088"/>
                <a:gridCol w="792088"/>
                <a:gridCol w="936104"/>
              </a:tblGrid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EJERCICIO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TOTAL EMITIDAS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SIN EFECTO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VIGENTES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INTEGRACIÓN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62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500" b="1" u="sng" strike="noStrike" dirty="0">
                          <a:solidFill>
                            <a:srgbClr val="9933FF"/>
                          </a:solidFill>
                          <a:effectLst/>
                        </a:rPr>
                        <a:t>PUBLICACIONES PARA ADOPTAR E IMPLEMENTAR</a:t>
                      </a:r>
                      <a:endParaRPr lang="es-MX" sz="1500" b="1" i="0" u="sng" strike="noStrike" dirty="0">
                        <a:solidFill>
                          <a:srgbClr val="9933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PLAN </a:t>
                      </a:r>
                      <a:r>
                        <a:rPr lang="es-MX" sz="1500" u="none" strike="noStrike" dirty="0" smtClean="0">
                          <a:effectLst/>
                        </a:rPr>
                        <a:t> DE </a:t>
                      </a:r>
                      <a:r>
                        <a:rPr lang="es-MX" sz="1500" u="none" strike="noStrike" dirty="0">
                          <a:effectLst/>
                        </a:rPr>
                        <a:t>TRABAJO ANUAL 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OTRAS (INCLUYE REFORMAS)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PRIMERA EMISIÓN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s-MX" sz="1500" u="none" strike="noStrike" dirty="0">
                          <a:effectLst/>
                        </a:rPr>
                        <a:t>REFORMAS O ADICIONES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500" u="none" strike="noStrike" dirty="0">
                          <a:effectLst/>
                        </a:rPr>
                        <a:t>MEJORAS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2009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9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2010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9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9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5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3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2011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8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7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2012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5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4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2013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37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36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23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2014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 smtClean="0">
                          <a:effectLst/>
                        </a:rPr>
                        <a:t>0</a:t>
                      </a:r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sumas: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70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68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2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46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9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6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0" marR="0" marT="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u="none" strike="noStrike" dirty="0" smtClean="0">
                          <a:effectLst/>
                        </a:rPr>
                        <a:t>56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/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0" marR="0" marT="0" marB="0" anchor="b">
                    <a:lnR w="12700" cmpd="sng">
                      <a:noFill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4" name="4 Llamada de flecha hacia abajo"/>
          <p:cNvSpPr/>
          <p:nvPr/>
        </p:nvSpPr>
        <p:spPr>
          <a:xfrm>
            <a:off x="4436715" y="4534644"/>
            <a:ext cx="2295525" cy="190500"/>
          </a:xfrm>
          <a:prstGeom prst="downArrowCallout">
            <a:avLst>
              <a:gd name="adj1" fmla="val 25000"/>
              <a:gd name="adj2" fmla="val 25000"/>
              <a:gd name="adj3" fmla="val 24999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MX" sz="1100"/>
          </a:p>
        </p:txBody>
      </p:sp>
      <p:sp>
        <p:nvSpPr>
          <p:cNvPr id="5" name="4 CuadroTexto"/>
          <p:cNvSpPr txBox="1"/>
          <p:nvPr/>
        </p:nvSpPr>
        <p:spPr>
          <a:xfrm>
            <a:off x="899592" y="5157192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ctr"/>
            <a:r>
              <a:rPr lang="es-MX" sz="2000" dirty="0"/>
              <a:t>De los </a:t>
            </a:r>
            <a:r>
              <a:rPr lang="es-MX" sz="2000" dirty="0" smtClean="0"/>
              <a:t>70 </a:t>
            </a:r>
            <a:r>
              <a:rPr lang="es-MX" sz="2000" dirty="0"/>
              <a:t>documentos que el CONAC ha publicado, 2 quedaron sin efecto el 08 de agosto del 2013, y de los </a:t>
            </a:r>
            <a:r>
              <a:rPr lang="es-MX" sz="2000" dirty="0" smtClean="0"/>
              <a:t>68 vigentes, </a:t>
            </a:r>
            <a:r>
              <a:rPr lang="es-MX" sz="2000" dirty="0"/>
              <a:t>56 son publicaciones para adoptar e implementar.</a:t>
            </a:r>
            <a:endParaRPr lang="es-MX" sz="2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694437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>
                <a:solidFill>
                  <a:srgbClr val="0070C0"/>
                </a:solidFill>
              </a:rPr>
              <a:t>RESUMEN DE PUBLICACIONES DEL CONAC AL </a:t>
            </a:r>
            <a:r>
              <a:rPr lang="es-MX" sz="1800" b="1" dirty="0" smtClean="0">
                <a:solidFill>
                  <a:srgbClr val="0070C0"/>
                </a:solidFill>
              </a:rPr>
              <a:t>13 </a:t>
            </a:r>
            <a:r>
              <a:rPr lang="es-MX" sz="1800" b="1" dirty="0">
                <a:solidFill>
                  <a:srgbClr val="0070C0"/>
                </a:solidFill>
              </a:rPr>
              <a:t>DE MARZO DEL 2014</a:t>
            </a:r>
            <a:endParaRPr lang="es-MX" sz="1800" b="1" dirty="0">
              <a:solidFill>
                <a:srgbClr val="0070C0"/>
              </a:solidFill>
              <a:latin typeface="Calibri"/>
            </a:endParaRPr>
          </a:p>
          <a:p>
            <a:endParaRPr lang="es-MX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731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70 PUBLICACIONES DEL CONAC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11560" y="1268760"/>
            <a:ext cx="29523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rgbClr val="FF0000"/>
                </a:solidFill>
              </a:rPr>
              <a:t>Acciones:</a:t>
            </a:r>
          </a:p>
          <a:p>
            <a:pPr algn="just"/>
            <a:r>
              <a:rPr lang="es-MX" sz="2400" dirty="0" smtClean="0"/>
              <a:t>Difusión y publicación de los 70 documentos técnicos y normativos emitidos por el CONAC, en 17 Periódicos Oficiales y vía Internet:</a:t>
            </a:r>
            <a:endParaRPr lang="es-MX" sz="2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515719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>
                <a:solidFill>
                  <a:srgbClr val="00B0F0"/>
                </a:solidFill>
              </a:rPr>
              <a:t>Página de la Secretaría de Hacienda</a:t>
            </a:r>
          </a:p>
          <a:p>
            <a:r>
              <a:rPr lang="es-MX" sz="2200" dirty="0" smtClean="0"/>
              <a:t>Link: </a:t>
            </a:r>
            <a:r>
              <a:rPr lang="es-MX" sz="2200" dirty="0"/>
              <a:t>http://www.haciendachiapas.gob.mx/informacion-interes/armonizacion-contable/doctos-publicados.asp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453578"/>
              </p:ext>
            </p:extLst>
          </p:nvPr>
        </p:nvGraphicFramePr>
        <p:xfrm>
          <a:off x="3995936" y="2132856"/>
          <a:ext cx="4608512" cy="2699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475"/>
                <a:gridCol w="33480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 dirty="0">
                          <a:effectLst/>
                        </a:rPr>
                        <a:t>Ejercicio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No. de Periódico Oficial</a:t>
                      </a:r>
                      <a:endParaRPr lang="es-MX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2009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193 y 206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2010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 dirty="0" smtClean="0">
                          <a:effectLst/>
                        </a:rPr>
                        <a:t>241</a:t>
                      </a:r>
                      <a:r>
                        <a:rPr lang="es-MX" sz="2200" kern="1200" baseline="0" dirty="0" smtClean="0">
                          <a:effectLst/>
                        </a:rPr>
                        <a:t> y </a:t>
                      </a:r>
                      <a:r>
                        <a:rPr lang="es-MX" sz="2200" kern="1200" dirty="0" smtClean="0">
                          <a:effectLst/>
                        </a:rPr>
                        <a:t>269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2011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kern="1200" dirty="0" smtClean="0">
                          <a:effectLst/>
                        </a:rPr>
                        <a:t>278, 317 </a:t>
                      </a:r>
                      <a:r>
                        <a:rPr lang="es-MX" sz="2200" kern="1200" dirty="0">
                          <a:effectLst/>
                        </a:rPr>
                        <a:t>y 344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2012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382 y 386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>
                          <a:effectLst/>
                        </a:rPr>
                        <a:t>2013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 dirty="0">
                          <a:effectLst/>
                        </a:rPr>
                        <a:t>11, 30, 38, 39, </a:t>
                      </a:r>
                      <a:r>
                        <a:rPr lang="es-MX" sz="2200" kern="1200" dirty="0" smtClean="0">
                          <a:effectLst/>
                        </a:rPr>
                        <a:t>40 y 53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200" kern="1200" dirty="0">
                          <a:effectLst/>
                        </a:rPr>
                        <a:t>2014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kern="1200" dirty="0" smtClean="0">
                          <a:effectLst/>
                        </a:rPr>
                        <a:t>86 y 95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9278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70 PUBLICACIONES DEL CONAC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6" name="3 CuadroTexto"/>
          <p:cNvSpPr txBox="1"/>
          <p:nvPr/>
        </p:nvSpPr>
        <p:spPr>
          <a:xfrm>
            <a:off x="665514" y="3583176"/>
            <a:ext cx="78669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Código de la Hacienda Pública para el Estado de Chiapas</a:t>
            </a:r>
          </a:p>
          <a:p>
            <a:pPr marL="342900" indent="-342900" algn="just">
              <a:buFont typeface="+mj-lt"/>
              <a:buAutoNum type="arabicPeriod"/>
            </a:pPr>
            <a:endParaRPr lang="es-MX" sz="20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Normas Presupuestarias para la Administración Pública del Estado de Chiapas.</a:t>
            </a:r>
          </a:p>
          <a:p>
            <a:pPr marL="342900" indent="-342900" algn="just">
              <a:buFont typeface="+mj-lt"/>
              <a:buAutoNum type="arabicPeriod"/>
            </a:pPr>
            <a:endParaRPr lang="es-MX" sz="20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MX" sz="2000" dirty="0" smtClean="0"/>
              <a:t>Normatividad Contable</a:t>
            </a:r>
            <a:endParaRPr lang="es-MX" sz="2000" dirty="0"/>
          </a:p>
        </p:txBody>
      </p:sp>
      <p:sp>
        <p:nvSpPr>
          <p:cNvPr id="9" name="4 CuadroTexto"/>
          <p:cNvSpPr txBox="1"/>
          <p:nvPr/>
        </p:nvSpPr>
        <p:spPr>
          <a:xfrm>
            <a:off x="539552" y="2169731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s-MX" sz="2000" dirty="0" smtClean="0"/>
              <a:t>Con base en la Ley General de Contabilidad Gubernamental (última reforma 09 de diciembre del 2013), se han modificado </a:t>
            </a:r>
            <a:r>
              <a:rPr lang="es-MX" sz="2000" dirty="0"/>
              <a:t>l</a:t>
            </a:r>
            <a:r>
              <a:rPr lang="es-MX" sz="2000" dirty="0" smtClean="0"/>
              <a:t>os siguientes documentos locales:</a:t>
            </a:r>
            <a:endParaRPr lang="es-MX" sz="2000" dirty="0"/>
          </a:p>
        </p:txBody>
      </p:sp>
      <p:sp>
        <p:nvSpPr>
          <p:cNvPr id="10" name="5 Rectángulo"/>
          <p:cNvSpPr/>
          <p:nvPr/>
        </p:nvSpPr>
        <p:spPr>
          <a:xfrm>
            <a:off x="251520" y="1335832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s-MX" sz="24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Marco legal estatal armonizado </a:t>
            </a:r>
            <a:endParaRPr lang="es-MX" sz="2400" b="1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808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Implementaciones  en proceso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90872" y="1981622"/>
            <a:ext cx="7560840" cy="56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lnSpc>
                <a:spcPct val="115000"/>
              </a:lnSpc>
              <a:spcAft>
                <a:spcPts val="0"/>
              </a:spcAft>
              <a:defRPr sz="1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s-MX" dirty="0"/>
              <a:t>29. Metodología que permita hacer comparables las cifras presupuestales de los últimos seis ejercicios fiscales del ámbito federal. (D.O.29/mayo/12)</a:t>
            </a:r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0095"/>
              </p:ext>
            </p:extLst>
          </p:nvPr>
        </p:nvGraphicFramePr>
        <p:xfrm>
          <a:off x="590872" y="2764404"/>
          <a:ext cx="8229600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643"/>
                <a:gridCol w="6689957"/>
              </a:tblGrid>
              <a:tr h="14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RESPONSABLE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PENDIENTE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  <a:tr h="5620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Dirección de Política del Gasto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Aplicar la metodología indicada en este documento para convertir los informes (en donde se presenta el presupuesto por partidas, por tipo de gasto y por funciones).de los seis ejercicio anteriores, de tal forma que estos sean comparables</a:t>
                      </a:r>
                      <a:r>
                        <a:rPr lang="es-MX" sz="1400" dirty="0" smtClean="0">
                          <a:effectLst/>
                        </a:rPr>
                        <a:t>.</a:t>
                      </a: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</a:txBody>
                  <a:tcPr marL="62835" marR="628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6984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Implementaciones  en proceso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9898" y="1772816"/>
            <a:ext cx="7560840" cy="814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lnSpc>
                <a:spcPct val="115000"/>
              </a:lnSpc>
              <a:spcAft>
                <a:spcPts val="0"/>
              </a:spcAft>
              <a:defRPr sz="1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s-MX" dirty="0" smtClean="0"/>
              <a:t>31. Lineamientos </a:t>
            </a:r>
            <a:r>
              <a:rPr lang="es-MX" dirty="0"/>
              <a:t>para la elaboración del Catálogo de Bienes Inmuebles que permita la interrelación automática con el Clasificador por Objeto del Gasto y la Lista de Cuentas. (</a:t>
            </a:r>
            <a:r>
              <a:rPr lang="es-MX" dirty="0" smtClean="0"/>
              <a:t>D.O.15/agosto/12</a:t>
            </a:r>
            <a:r>
              <a:rPr lang="es-MX" dirty="0"/>
              <a:t>)</a:t>
            </a:r>
          </a:p>
        </p:txBody>
      </p:sp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07554"/>
              </p:ext>
            </p:extLst>
          </p:nvPr>
        </p:nvGraphicFramePr>
        <p:xfrm>
          <a:off x="543457" y="2636912"/>
          <a:ext cx="8229600" cy="318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0823"/>
                <a:gridCol w="6478777"/>
              </a:tblGrid>
              <a:tr h="14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RESPONSABLE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PENDIENTE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  <a:tr h="8671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Dirección de </a:t>
                      </a:r>
                      <a:r>
                        <a:rPr lang="es-MX" sz="1400" dirty="0" smtClean="0">
                          <a:effectLst/>
                        </a:rPr>
                        <a:t>Política de Gasto</a:t>
                      </a:r>
                      <a:endParaRPr lang="es-MX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</a:rPr>
                        <a:t>Comunicar a la Dirección de Patrimonio del Instituto de la Consejería Jurídica y de Asistencia Legal, que es de su competencia la elaboración del Catálogo, así como la participación en el grupo de armonización para enlazar los sistemas de inventarios con el SIAHE. (DNC</a:t>
                      </a:r>
                      <a:r>
                        <a:rPr lang="es-MX" sz="1400" dirty="0" smtClean="0">
                          <a:effectLst/>
                        </a:rPr>
                        <a:t>).</a:t>
                      </a:r>
                      <a:endParaRPr lang="es-MX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</a:rPr>
                        <a:t>Proporcionar a la Dirección de Patrimonio del Instituto de la Consejería Jurídica y de Asistencia Legal los elementos (COG y Lista de Cuentas) que le servirán para elaborar el catálogo.</a:t>
                      </a: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  <a:tr h="744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Instituto de la Consejería Jurídica y de Asistencia Legal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 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Elaborar el catálogo de bienes interrelacionado con el Clasificador por Objeto del Gasto y Lista de Cuentas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3003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Implementaciones  en proceso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0084" y="1484784"/>
            <a:ext cx="7820347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lnSpc>
                <a:spcPct val="115000"/>
              </a:lnSpc>
              <a:spcAft>
                <a:spcPts val="0"/>
              </a:spcAft>
              <a:defRPr sz="1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s-MX" dirty="0" smtClean="0"/>
              <a:t>43-51. Normas y formatos de información financiera de la 7 a la 15, en su mayoría relativa a recursos federales, que se deben publicar en las páginas de internet. (03 y 04/abril/13).</a:t>
            </a:r>
            <a:endParaRPr lang="es-MX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39595"/>
              </p:ext>
            </p:extLst>
          </p:nvPr>
        </p:nvGraphicFramePr>
        <p:xfrm>
          <a:off x="503548" y="2204864"/>
          <a:ext cx="8229600" cy="967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643"/>
                <a:gridCol w="6689957"/>
              </a:tblGrid>
              <a:tr h="14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RESPONSABLE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 anchor="ctr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PENDIENTE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 anchor="ctr"/>
                </a:tc>
              </a:tr>
              <a:tr h="433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Secretaría de la Función</a:t>
                      </a:r>
                      <a:r>
                        <a:rPr lang="es-MX" sz="1400" baseline="0" dirty="0" smtClean="0">
                          <a:effectLst/>
                        </a:rPr>
                        <a:t> Pública</a:t>
                      </a:r>
                      <a:endParaRPr lang="es-MX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 seguimiento al cumplimiento de la publicación del formato correspondiente en las páginas de los Entes Públicos.</a:t>
                      </a:r>
                      <a:r>
                        <a:rPr lang="es-MX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40085" y="3582322"/>
            <a:ext cx="7560840" cy="56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lnSpc>
                <a:spcPct val="115000"/>
              </a:lnSpc>
              <a:spcAft>
                <a:spcPts val="0"/>
              </a:spcAft>
              <a:defRPr sz="1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s-MX" dirty="0" smtClean="0"/>
              <a:t>59</a:t>
            </a:r>
            <a:r>
              <a:rPr lang="es-MX" dirty="0"/>
              <a:t>. Acuerdo por el que se determina la norma para establecer la estructura del formato de la relación de bienes que componen el patrimonio del ente público. (08/agosto/13).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96094"/>
              </p:ext>
            </p:extLst>
          </p:nvPr>
        </p:nvGraphicFramePr>
        <p:xfrm>
          <a:off x="503548" y="4434428"/>
          <a:ext cx="8229600" cy="1212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643"/>
                <a:gridCol w="6689957"/>
              </a:tblGrid>
              <a:tr h="14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RESPONSABLE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 anchor="ctr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PENDIENTE</a:t>
                      </a:r>
                      <a:endParaRPr lang="es-MX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 anchor="ctr"/>
                </a:tc>
              </a:tr>
              <a:tr h="433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Dirección de </a:t>
                      </a:r>
                      <a:r>
                        <a:rPr lang="es-MX" sz="1400" dirty="0" smtClean="0">
                          <a:effectLst/>
                        </a:rPr>
                        <a:t> </a:t>
                      </a:r>
                      <a:r>
                        <a:rPr lang="es-MX" sz="1400" dirty="0" smtClean="0">
                          <a:effectLst/>
                        </a:rPr>
                        <a:t>Contabilidad Gubernamental</a:t>
                      </a:r>
                      <a:endParaRPr lang="es-MX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Comunicar a la Subsecretaría de Entidades Paraestatales, sobre este acuerdo</a:t>
                      </a:r>
                      <a:r>
                        <a:rPr lang="es-MX" sz="1400" dirty="0" smtClean="0">
                          <a:effectLst/>
                        </a:rPr>
                        <a:t>.</a:t>
                      </a:r>
                      <a:endParaRPr lang="es-MX" sz="1400" dirty="0">
                        <a:effectLst/>
                      </a:endParaRPr>
                    </a:p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5" marR="628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9232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Implementaciones  en proceso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0085" y="1786649"/>
            <a:ext cx="7560840" cy="814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lnSpc>
                <a:spcPct val="115000"/>
              </a:lnSpc>
              <a:spcAft>
                <a:spcPts val="0"/>
              </a:spcAft>
              <a:defRPr sz="14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s-MX" dirty="0"/>
              <a:t>67. ACUERDO que reforma los Lineamientos que deberán observar los Entes Públicos para Registrar en las Cuentas de Activo los Fideicomisos sin Estructura Orgánica y Contratos Análogos, incluyendo Mandatos. (D.O. 30/dic/2013).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65604"/>
              </p:ext>
            </p:extLst>
          </p:nvPr>
        </p:nvGraphicFramePr>
        <p:xfrm>
          <a:off x="305705" y="2996952"/>
          <a:ext cx="8229600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643"/>
                <a:gridCol w="6689957"/>
              </a:tblGrid>
              <a:tr h="14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RESPONSABLE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 anchor="ctr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PENDIENTE</a:t>
                      </a:r>
                      <a:endParaRPr lang="es-MX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 anchor="ctr"/>
                </a:tc>
              </a:tr>
              <a:tr h="1011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Contabilidad Gubernamental</a:t>
                      </a:r>
                      <a:endParaRPr lang="es-MX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Vigilar que los responsables de los Organismos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Públicos realicen el registro contable de Fideicomisos sin estructura orgánica, en la cuenta 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1213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s-MX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Presentar la Relación de Entes Públicos que manejan este tipo de fideicomisos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 a más tardar dentro de un plazo de 15 días hábiles contados a partir de la conclusión del plazo fijado por el CONAC (15 de enero 2016) los actos realizados de adopción e implementación a la dirección electrónica </a:t>
                      </a:r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conac_sriotecnico@hacienda.gob.mx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(DNC)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0347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03548" y="404664"/>
            <a:ext cx="391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0070C0"/>
                </a:solidFill>
              </a:rPr>
              <a:t>Implementaciones  en proceso</a:t>
            </a:r>
            <a:endParaRPr lang="es-MX" sz="18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891143"/>
              </p:ext>
            </p:extLst>
          </p:nvPr>
        </p:nvGraphicFramePr>
        <p:xfrm>
          <a:off x="457200" y="2056684"/>
          <a:ext cx="7931224" cy="3754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6419056"/>
              </a:tblGrid>
              <a:tr h="28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RESPONSABLE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PENDIENTE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</a:tr>
              <a:tr h="1731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Dirección de Contabilidad Gubernamental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la Unidad de Informática los nuevos requerimientos de Estados financieros de Ingresos, Deuda Pública, 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Egresos (parcial)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Tesorería para el sistema 2014. (DNC)</a:t>
                      </a:r>
                    </a:p>
                    <a:p>
                      <a:pPr marL="201295"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 a más tardar dentro de un plazo de 15 días hábiles contados a partir de la conclusión del plazo fijado por el CONAC </a:t>
                      </a:r>
                      <a:r>
                        <a:rPr lang="es-MX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 de enero 2016)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actos realizados de adopción e implementación a la dirección electrónica </a:t>
                      </a:r>
                      <a:r>
                        <a:rPr lang="es-MX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conac_sriotecnico@hacienda.gob.mx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(DNC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</a:tr>
              <a:tr h="433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Subsecretaría de Entidades Paraestatales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Modificar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adicionar los estados para su presentación a nivel rubros y nuevo contenido en los catálogos de Formatos e Instructivos de Cuenta Pública 2014.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</a:tr>
              <a:tr h="433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de Informática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Girar </a:t>
                      </a:r>
                      <a:r>
                        <a:rPr lang="es-MX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instrucciones a sus respectivas Áreas de Informática para que realicen los cambios respectivos en la emisión de estados financieros en el sistema, 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posterior a la solicitud de la Dirección de Contabilidad Gubernamental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35" marR="62835" marT="0" marB="0"/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827584" y="1196752"/>
            <a:ext cx="756084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1400" b="1" dirty="0">
                <a:solidFill>
                  <a:schemeClr val="accent3">
                    <a:lumMod val="75000"/>
                  </a:schemeClr>
                </a:solidFill>
              </a:rPr>
              <a:t>68. ACUERDO que reforma los capítulos III y VII del Manual de Contabilidad Gubernamental. (D.O.  30/dic/2013</a:t>
            </a:r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).</a:t>
            </a:r>
            <a:r>
              <a:rPr lang="es-MX" sz="1400" b="1" dirty="0">
                <a:solidFill>
                  <a:schemeClr val="accent3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346422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9873</TotalTime>
  <Words>817</Words>
  <Application>Microsoft Office PowerPoint</Application>
  <PresentationFormat>Presentación en pantalla (4:3)</PresentationFormat>
  <Paragraphs>165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Carmen Molina Pérez</cp:lastModifiedBy>
  <cp:revision>1031</cp:revision>
  <cp:lastPrinted>2014-06-26T17:35:39Z</cp:lastPrinted>
  <dcterms:created xsi:type="dcterms:W3CDTF">2010-09-20T19:30:30Z</dcterms:created>
  <dcterms:modified xsi:type="dcterms:W3CDTF">2014-07-03T20:36:08Z</dcterms:modified>
</cp:coreProperties>
</file>