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61" r:id="rId2"/>
    <p:sldId id="533" r:id="rId3"/>
    <p:sldId id="521" r:id="rId4"/>
    <p:sldId id="528" r:id="rId5"/>
    <p:sldId id="530" r:id="rId6"/>
    <p:sldId id="531" r:id="rId7"/>
    <p:sldId id="532" r:id="rId8"/>
    <p:sldId id="526" r:id="rId9"/>
    <p:sldId id="534" r:id="rId10"/>
    <p:sldId id="535" r:id="rId11"/>
    <p:sldId id="290" r:id="rId12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00FF"/>
    <a:srgbClr val="FF0000"/>
    <a:srgbClr val="F6224F"/>
    <a:srgbClr val="FFCC00"/>
    <a:srgbClr val="99FF99"/>
    <a:srgbClr val="EAF18D"/>
    <a:srgbClr val="E8E89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94689" autoAdjust="0"/>
  </p:normalViewPr>
  <p:slideViewPr>
    <p:cSldViewPr>
      <p:cViewPr>
        <p:scale>
          <a:sx n="59" d="100"/>
          <a:sy n="59" d="100"/>
        </p:scale>
        <p:origin x="-1554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03/07/2014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03/07/2014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7" y="4716592"/>
            <a:ext cx="5436909" cy="446736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27/06/2014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2843808" y="774416"/>
            <a:ext cx="6264696" cy="59708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Reunión de Trabajo 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r>
              <a:rPr lang="es-MX" sz="3600" b="1" dirty="0" smtClean="0">
                <a:solidFill>
                  <a:srgbClr val="FF0000"/>
                </a:solidFill>
                <a:latin typeface="Calisto MT" pitchFamily="18" charset="0"/>
              </a:rPr>
              <a:t>Jefes de Unidades de Apoyo Administrativo. 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ES" sz="3600" b="1" dirty="0" smtClean="0">
                <a:solidFill>
                  <a:srgbClr val="00B050"/>
                </a:solidFill>
                <a:latin typeface="Calisto MT" pitchFamily="18" charset="0"/>
              </a:rPr>
              <a:t>Grupo 2. Registro y Control de bienes e inventarios</a:t>
            </a:r>
            <a:endParaRPr lang="es-MX" sz="3600" b="1" dirty="0" smtClean="0">
              <a:solidFill>
                <a:srgbClr val="00B050"/>
              </a:solidFill>
              <a:latin typeface="Calisto MT" pitchFamily="18" charset="0"/>
            </a:endParaRP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endParaRPr lang="es-MX" sz="1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algn="r" eaLnBrk="1" hangingPunct="1"/>
            <a:endParaRPr lang="es-MX" sz="1400" b="1" dirty="0">
              <a:solidFill>
                <a:schemeClr val="tx1"/>
              </a:solidFill>
              <a:latin typeface="Verdana" pitchFamily="34" charset="0"/>
            </a:endParaRPr>
          </a:p>
          <a:p>
            <a:pPr algn="r" eaLnBrk="1" hangingPunct="1"/>
            <a:endParaRPr lang="es-MX" sz="1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algn="r" eaLnBrk="1" hangingPunct="1"/>
            <a:endParaRPr lang="es-MX" sz="1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algn="r" eaLnBrk="1" hangingPunct="1"/>
            <a:endParaRPr lang="es-MX" sz="1400" b="1" dirty="0">
              <a:solidFill>
                <a:schemeClr val="tx1"/>
              </a:solidFill>
              <a:latin typeface="Verdana" pitchFamily="34" charset="0"/>
            </a:endParaRP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Tuxtla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Julio 02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2014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MX" b="1" dirty="0" smtClean="0">
                <a:solidFill>
                  <a:srgbClr val="009E47"/>
                </a:solidFill>
              </a:rPr>
              <a:t>Acuerdos</a:t>
            </a:r>
            <a:endParaRPr lang="es-MX" b="1" dirty="0">
              <a:solidFill>
                <a:srgbClr val="009E47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69160"/>
          </a:xfrm>
        </p:spPr>
        <p:txBody>
          <a:bodyPr/>
          <a:lstStyle/>
          <a:p>
            <a:pPr marL="0" marR="71755" indent="0" algn="just">
              <a:spcAft>
                <a:spcPts val="0"/>
              </a:spcAft>
              <a:buNone/>
            </a:pPr>
            <a:r>
              <a:rPr lang="es-ES" sz="2400" b="1" dirty="0">
                <a:latin typeface="Arial"/>
                <a:ea typeface="Times New Roman"/>
              </a:rPr>
              <a:t>Organismos </a:t>
            </a:r>
            <a:r>
              <a:rPr lang="es-ES" sz="2400" b="1" dirty="0" smtClean="0">
                <a:latin typeface="Arial"/>
                <a:ea typeface="Times New Roman"/>
              </a:rPr>
              <a:t>Públicos</a:t>
            </a:r>
            <a:endParaRPr lang="es-MX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400" dirty="0" smtClean="0">
                <a:latin typeface="Arial"/>
                <a:ea typeface="Times New Roman"/>
              </a:rPr>
              <a:t>Las Unidades </a:t>
            </a:r>
            <a:r>
              <a:rPr lang="es-ES" sz="2400" dirty="0">
                <a:latin typeface="Arial"/>
                <a:ea typeface="Times New Roman"/>
              </a:rPr>
              <a:t>de Apoyo Administrativo, </a:t>
            </a:r>
            <a:r>
              <a:rPr lang="es-ES" sz="2400" dirty="0" smtClean="0">
                <a:latin typeface="Arial"/>
                <a:ea typeface="Times New Roman"/>
              </a:rPr>
              <a:t>serán </a:t>
            </a:r>
            <a:r>
              <a:rPr lang="es-ES" sz="2400" dirty="0">
                <a:latin typeface="Arial"/>
                <a:ea typeface="Times New Roman"/>
              </a:rPr>
              <a:t>responsables del Levantamiento y Confronta de Inventarios físicos con Registros Contables, a más tardar el 30 de Septiembre 2014. Efectuando los Ajustes y reclasificaciones contables, a fin de obtener Estados Financieros de la Hacienda Pública depurados en los rubros Bienes Muebles e Inmuebles</a:t>
            </a:r>
            <a:r>
              <a:rPr lang="es-ES" sz="2400" dirty="0" smtClean="0">
                <a:latin typeface="Arial"/>
                <a:ea typeface="Times New Roman"/>
              </a:rPr>
              <a:t>.</a:t>
            </a:r>
            <a:endParaRPr lang="es-MX" sz="2400" dirty="0">
              <a:latin typeface="Times New Roman"/>
              <a:ea typeface="Times New Roman"/>
            </a:endParaRPr>
          </a:p>
          <a:p>
            <a:pPr marL="0" marR="71755" indent="0" algn="just">
              <a:spcAft>
                <a:spcPts val="0"/>
              </a:spcAft>
              <a:buNone/>
            </a:pPr>
            <a:r>
              <a:rPr lang="es-ES" sz="2400" b="1" dirty="0">
                <a:latin typeface="Arial"/>
                <a:ea typeface="Times New Roman"/>
              </a:rPr>
              <a:t>Asuntos Generales:</a:t>
            </a:r>
            <a:endParaRPr lang="es-MX" sz="2400" dirty="0">
              <a:latin typeface="Times New Roman"/>
              <a:ea typeface="Times New Roman"/>
            </a:endParaRPr>
          </a:p>
          <a:p>
            <a:pPr marR="71755" algn="just">
              <a:spcAft>
                <a:spcPts val="0"/>
              </a:spcAft>
            </a:pPr>
            <a:r>
              <a:rPr lang="es-ES" sz="2400" dirty="0">
                <a:latin typeface="Arial"/>
                <a:ea typeface="Times New Roman"/>
              </a:rPr>
              <a:t>Se define que la próxima reunión de seguimiento se llevará a cabo el próximo </a:t>
            </a:r>
            <a:r>
              <a:rPr lang="es-ES" sz="2400" dirty="0" smtClean="0">
                <a:latin typeface="Arial"/>
                <a:ea typeface="Times New Roman"/>
              </a:rPr>
              <a:t>27 </a:t>
            </a:r>
            <a:r>
              <a:rPr lang="es-ES" sz="2400" dirty="0">
                <a:latin typeface="Arial"/>
                <a:ea typeface="Times New Roman"/>
              </a:rPr>
              <a:t>de Agosto, a las 19:00 horas en las oficinas de la Sala de Juntas del piso 20, edificio Torre Chiapas.</a:t>
            </a:r>
            <a:endParaRPr lang="es-MX" sz="2400" dirty="0">
              <a:latin typeface="Times New Roman"/>
              <a:ea typeface="Times New Roman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4387587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009E47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B050"/>
                </a:solidFill>
              </a:rPr>
              <a:t>Gracias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>
              <a:defRPr/>
            </a:pPr>
            <a:r>
              <a:rPr lang="es-MX" sz="3200" b="1" dirty="0" smtClean="0">
                <a:ln w="50800">
                  <a:noFill/>
                </a:ln>
                <a:solidFill>
                  <a:srgbClr val="00B050"/>
                </a:solidFill>
                <a:latin typeface="Arial" charset="0"/>
                <a:ea typeface="+mn-ea"/>
                <a:cs typeface="+mn-cs"/>
              </a:rPr>
              <a:t>Objetivos </a:t>
            </a:r>
            <a:r>
              <a:rPr lang="es-MX" sz="3200" b="1" dirty="0">
                <a:ln w="50800">
                  <a:noFill/>
                </a:ln>
                <a:solidFill>
                  <a:srgbClr val="00B050"/>
                </a:solidFill>
                <a:latin typeface="Arial" charset="0"/>
                <a:ea typeface="+mn-ea"/>
                <a:cs typeface="+mn-cs"/>
              </a:rPr>
              <a:t>de la Reunión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s-ES" dirty="0" smtClean="0">
                <a:latin typeface="Arial"/>
                <a:ea typeface="Times New Roman"/>
              </a:rPr>
              <a:t>Dar a conocer las obligaciones y plazos de vencimiento que se derivan del marco jurídico que regula el registro y control patrimonial; 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ES" dirty="0" smtClean="0">
              <a:latin typeface="Arial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Arial"/>
                <a:ea typeface="Times New Roman"/>
              </a:rPr>
              <a:t>Precisar las responsabilidades por el incumplimiento de la Ley General de Contabilidad Gubernamental. </a:t>
            </a:r>
            <a:endParaRPr lang="es-MX" dirty="0">
              <a:latin typeface="Times New Roman"/>
              <a:ea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83912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467544" y="323945"/>
            <a:ext cx="83529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b="1" dirty="0" smtClean="0">
                <a:ln w="50800">
                  <a:noFill/>
                </a:ln>
                <a:solidFill>
                  <a:srgbClr val="00B050"/>
                </a:solidFill>
              </a:rPr>
              <a:t>Antecedentes</a:t>
            </a:r>
            <a:endParaRPr lang="es-MX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98795" y="1064633"/>
            <a:ext cx="8796739" cy="570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100" b="1" dirty="0"/>
              <a:t>En Diciembre de 2008, el Gobierno Federal publicó la nueva </a:t>
            </a:r>
            <a:r>
              <a:rPr lang="es-ES" sz="2100" b="1" dirty="0">
                <a:solidFill>
                  <a:srgbClr val="FF0000"/>
                </a:solidFill>
              </a:rPr>
              <a:t>Ley General de Contabilidad Gubernamental</a:t>
            </a:r>
            <a:r>
              <a:rPr lang="es-ES" sz="2100" b="1" dirty="0"/>
              <a:t>, como instrumento normativo que obliga entre otros temas a un Fortalecimiento de la Contabilidad Patrimonial, al exigir el registro de las operaciones de ingresos, gastos, activo, pasivo, y patrimoniales. Es decir, en materia contable debe darse el reconocimiento contable inicial a valor de adquisición, su clasificación y control de los bienes muebles e inmuebles que integran el patrimonio, asimismo, se realizarán conciliaciones de saldos contables contra inventarios.</a:t>
            </a:r>
            <a:endParaRPr lang="es-MX" sz="21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8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100" b="1" dirty="0" smtClean="0"/>
              <a:t>Es </a:t>
            </a:r>
            <a:r>
              <a:rPr lang="es-MX" sz="2100" b="1" dirty="0"/>
              <a:t>de observancia obligatoria para los poderes Ejecutivo, Legislativo y Judicial de la Federación, los estados y el Distrito Federal; los ayuntamientos de los municipios; los órganos político-administrativos de las demarcaciones territoriales del Distrito Federal; las entidades de la administración pública paraestatal, ya sean federales, estatales o municipales y los órganos autónomos federales y </a:t>
            </a:r>
            <a:r>
              <a:rPr lang="es-MX" sz="2100" b="1" dirty="0" smtClean="0"/>
              <a:t>estatales</a:t>
            </a:r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51520" y="241484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2800" b="1" dirty="0" smtClean="0">
                <a:ln w="50800">
                  <a:noFill/>
                </a:ln>
                <a:solidFill>
                  <a:srgbClr val="00B050"/>
                </a:solidFill>
              </a:rPr>
              <a:t>Marco Jurídico que regula el Registro Patrimonial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98795" y="980728"/>
            <a:ext cx="879673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i="1" dirty="0" smtClean="0"/>
              <a:t>Ley General de Contabilidad Gubernamental</a:t>
            </a:r>
          </a:p>
          <a:p>
            <a:pPr algn="just"/>
            <a:r>
              <a:rPr lang="es-ES" sz="1800" i="1" u="sng" dirty="0" smtClean="0"/>
              <a:t>Artículos 23 al 32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1800" b="1" dirty="0" smtClean="0"/>
              <a:t>Señalan </a:t>
            </a:r>
            <a:r>
              <a:rPr lang="es-MX" sz="1800" b="1" dirty="0"/>
              <a:t>el tratamiento que deberá darse a los bienes muebles e inmuebles de los entes públicos en los tres niveles de gobierno</a:t>
            </a:r>
            <a:r>
              <a:rPr lang="es-MX" sz="1800" b="1" dirty="0" smtClean="0"/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9E47"/>
                </a:solidFill>
                <a:cs typeface="Arial" pitchFamily="34" charset="0"/>
              </a:rPr>
              <a:t>Los entes públicos deberán llevar a cabo el levantamiento físico del inventario de los </a:t>
            </a:r>
            <a:r>
              <a:rPr lang="es-ES" sz="1800" dirty="0" smtClean="0">
                <a:solidFill>
                  <a:srgbClr val="009E47"/>
                </a:solidFill>
                <a:cs typeface="Arial" pitchFamily="34" charset="0"/>
              </a:rPr>
              <a:t>bienes, el cual </a:t>
            </a:r>
            <a:r>
              <a:rPr lang="es-ES" sz="1800" dirty="0">
                <a:solidFill>
                  <a:srgbClr val="009E47"/>
                </a:solidFill>
                <a:cs typeface="Arial" pitchFamily="34" charset="0"/>
              </a:rPr>
              <a:t>deberá estar debidamente conciliado con el registro contable;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En el caso de los bienes inmuebles, no podrá establecerse un valor inferior al catastral que le </a:t>
            </a:r>
            <a:r>
              <a:rPr lang="es-MX" sz="1800" dirty="0" smtClean="0">
                <a:solidFill>
                  <a:srgbClr val="009E47"/>
                </a:solidFill>
              </a:rPr>
              <a:t>corresponda;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Los entes públicos contarán con un plazo de </a:t>
            </a:r>
            <a:r>
              <a:rPr lang="es-MX" sz="1800" b="1" dirty="0">
                <a:solidFill>
                  <a:srgbClr val="009E47"/>
                </a:solidFill>
              </a:rPr>
              <a:t>30 días há</a:t>
            </a:r>
            <a:r>
              <a:rPr lang="es-MX" sz="1800" dirty="0">
                <a:solidFill>
                  <a:srgbClr val="009E47"/>
                </a:solidFill>
              </a:rPr>
              <a:t>biles para incluir en el inventario físico los bienes que adquieran. Los entes públicos publicarán el inventario de sus bienes a través de internet, el cual deberán actualizar, por lo menos, cada seis </a:t>
            </a:r>
            <a:r>
              <a:rPr lang="es-MX" sz="1800" dirty="0" smtClean="0">
                <a:solidFill>
                  <a:srgbClr val="009E47"/>
                </a:solidFill>
              </a:rPr>
              <a:t>meses;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Los bienes muebles e intangibles cuyo costo unitario de adquisición sea menor a </a:t>
            </a:r>
            <a:r>
              <a:rPr lang="es-MX" sz="1800" b="1" dirty="0">
                <a:solidFill>
                  <a:srgbClr val="009E47"/>
                </a:solidFill>
              </a:rPr>
              <a:t>35 días de salario mínimo </a:t>
            </a:r>
            <a:r>
              <a:rPr lang="es-MX" sz="1800" dirty="0">
                <a:solidFill>
                  <a:srgbClr val="009E47"/>
                </a:solidFill>
              </a:rPr>
              <a:t>vigente en el Distrito Federal podrán registrarse contablemente como un gasto y serán sujetos a los controles correspondientes</a:t>
            </a:r>
            <a:endParaRPr lang="es-MX" sz="1800" dirty="0" smtClean="0">
              <a:solidFill>
                <a:srgbClr val="009E47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1800" b="1" dirty="0" smtClean="0"/>
              <a:t>La Federación, </a:t>
            </a:r>
            <a:r>
              <a:rPr lang="es-MX" sz="1800" b="1" dirty="0"/>
              <a:t>las Entidades Federativas y sus respectivos entes públicos a más tardar al </a:t>
            </a:r>
            <a:r>
              <a:rPr lang="es-MX" sz="1800" b="1" u="sng" dirty="0"/>
              <a:t>31 de Diciembre 2014</a:t>
            </a:r>
            <a:r>
              <a:rPr lang="es-MX" sz="1800" b="1" dirty="0"/>
              <a:t>, deben realizar los registros contables con base en las Reglas de Registro y Valoración del </a:t>
            </a:r>
            <a:r>
              <a:rPr lang="es-MX" sz="1800" b="1" dirty="0" smtClean="0"/>
              <a:t>Patrimonio.</a:t>
            </a:r>
            <a:endParaRPr lang="es-E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3278369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solidFill>
                  <a:srgbClr val="009E47"/>
                </a:solidFill>
                <a:latin typeface="Arial" pitchFamily="34" charset="0"/>
                <a:cs typeface="Arial" pitchFamily="34" charset="0"/>
              </a:rPr>
              <a:t>Diagnóstico de la Situación Patrimonial Actual</a:t>
            </a:r>
            <a:endParaRPr lang="es-ES" sz="2800" dirty="0">
              <a:solidFill>
                <a:srgbClr val="009E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 descr="Mármol blanco"/>
          <p:cNvSpPr txBox="1">
            <a:spLocks noChangeArrowheads="1"/>
          </p:cNvSpPr>
          <p:nvPr/>
        </p:nvSpPr>
        <p:spPr bwMode="auto">
          <a:xfrm rot="16200000">
            <a:off x="3280502" y="3388639"/>
            <a:ext cx="338437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 marL="1436688" indent="-14366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6271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8176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081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986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55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130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702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274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3200" b="1" dirty="0">
                <a:latin typeface="+mn-lt"/>
              </a:rPr>
              <a:t>PROBLEMÁTICA</a:t>
            </a:r>
            <a:r>
              <a:rPr lang="es-MX" sz="3200" b="1" dirty="0"/>
              <a:t>: </a:t>
            </a:r>
            <a:endParaRPr lang="es-ES" sz="3200" b="1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552" y="908720"/>
            <a:ext cx="3744416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0513" indent="-2905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10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Los Inventarios </a:t>
            </a:r>
            <a:r>
              <a:rPr lang="es-MX" sz="1900" b="1" dirty="0" smtClean="0">
                <a:latin typeface="+mn-lt"/>
              </a:rPr>
              <a:t>físicos </a:t>
            </a:r>
            <a:r>
              <a:rPr lang="es-MX" sz="1900" b="1" dirty="0">
                <a:latin typeface="+mn-lt"/>
              </a:rPr>
              <a:t>de bienes consumibles en los Almacenes no coinciden con los que refleja los estados financieros.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En la mayor parte de los Organismos Públicos no realizan el inventario físico al 100%  por lo que no se </a:t>
            </a:r>
            <a:r>
              <a:rPr lang="es-MX" sz="1900" b="1" dirty="0" smtClean="0">
                <a:latin typeface="+mn-lt"/>
              </a:rPr>
              <a:t>efectúa </a:t>
            </a:r>
            <a:r>
              <a:rPr lang="es-MX" sz="1900" b="1" dirty="0">
                <a:latin typeface="+mn-lt"/>
              </a:rPr>
              <a:t>la actualización de los registros contables</a:t>
            </a:r>
            <a:r>
              <a:rPr lang="es-MX" sz="1900" b="1" dirty="0" smtClean="0">
                <a:latin typeface="+mn-lt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Existen bienes inventariables que no están incorporados al estado financiero por carecer de valor y documentación soporte.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Las cifras de los sistemas implantados por </a:t>
            </a:r>
            <a:r>
              <a:rPr lang="es-MX" sz="1900" b="1" dirty="0" smtClean="0">
                <a:latin typeface="+mn-lt"/>
              </a:rPr>
              <a:t>el Instituto de la Consejería Jurídica, no </a:t>
            </a:r>
            <a:r>
              <a:rPr lang="es-MX" sz="1900" b="1" dirty="0">
                <a:latin typeface="+mn-lt"/>
              </a:rPr>
              <a:t>coinciden con los inventarios reales</a:t>
            </a:r>
            <a:r>
              <a:rPr lang="es-MX" sz="1900" b="1" dirty="0" smtClean="0">
                <a:latin typeface="+mn-lt"/>
              </a:rPr>
              <a:t>.</a:t>
            </a:r>
            <a:endParaRPr lang="es-ES" sz="1900" b="1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8104" y="1052736"/>
            <a:ext cx="3168352" cy="488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800" dirty="0" smtClean="0"/>
              <a:t> </a:t>
            </a:r>
            <a:r>
              <a:rPr lang="es-MX" sz="1900" b="1" dirty="0">
                <a:latin typeface="+mn-lt"/>
              </a:rPr>
              <a:t>Los organismos no cuentan con un sistema de control de inventario para los bienes inmuebles. 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 Existen Obras realizadas por la Secretaría de Infraestructura e  INIFECH, que no están incorporadas en el organismo responsable de su administración.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es-ES" altLang="es-MX" sz="1900" b="1" dirty="0">
                <a:latin typeface="+mn-lt"/>
              </a:rPr>
              <a:t>No </a:t>
            </a:r>
            <a:r>
              <a:rPr lang="es-ES" altLang="es-MX" sz="1900" b="1" dirty="0" smtClean="0">
                <a:latin typeface="+mn-lt"/>
              </a:rPr>
              <a:t>se han re-expresado </a:t>
            </a:r>
            <a:r>
              <a:rPr lang="es-ES" altLang="es-MX" sz="1900" b="1" dirty="0">
                <a:latin typeface="+mn-lt"/>
              </a:rPr>
              <a:t>los valores históricos de los </a:t>
            </a:r>
            <a:r>
              <a:rPr lang="es-ES" altLang="es-MX" sz="1900" b="1" dirty="0" smtClean="0">
                <a:latin typeface="+mn-lt"/>
              </a:rPr>
              <a:t>activos, provocando </a:t>
            </a:r>
            <a:r>
              <a:rPr lang="es-ES" altLang="es-MX" sz="1900" b="1" dirty="0">
                <a:latin typeface="+mn-lt"/>
              </a:rPr>
              <a:t>en su mayoría </a:t>
            </a:r>
            <a:r>
              <a:rPr lang="es-ES" altLang="es-MX" sz="1900" b="1" dirty="0" smtClean="0">
                <a:latin typeface="+mn-lt"/>
              </a:rPr>
              <a:t>se </a:t>
            </a:r>
            <a:r>
              <a:rPr lang="es-ES" altLang="es-MX" sz="1900" b="1" dirty="0">
                <a:latin typeface="+mn-lt"/>
              </a:rPr>
              <a:t>aprecien valores patrimoniales </a:t>
            </a:r>
            <a:r>
              <a:rPr lang="es-ES" altLang="es-MX" sz="1900" b="1" dirty="0" smtClean="0">
                <a:latin typeface="+mn-lt"/>
              </a:rPr>
              <a:t>irreales</a:t>
            </a:r>
            <a:r>
              <a:rPr lang="es-ES" altLang="es-MX" sz="1900" b="1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89162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72"/>
          <p:cNvSpPr>
            <a:spLocks noChangeArrowheads="1"/>
          </p:cNvSpPr>
          <p:nvPr/>
        </p:nvSpPr>
        <p:spPr bwMode="auto">
          <a:xfrm>
            <a:off x="457200" y="1219200"/>
            <a:ext cx="4203700" cy="5162128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4787900" y="1219199"/>
            <a:ext cx="4203700" cy="5175857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3" name="42 Rectángulo"/>
          <p:cNvSpPr>
            <a:spLocks noChangeArrowheads="1"/>
          </p:cNvSpPr>
          <p:nvPr/>
        </p:nvSpPr>
        <p:spPr bwMode="auto">
          <a:xfrm>
            <a:off x="755576" y="191493"/>
            <a:ext cx="8151812" cy="357187"/>
          </a:xfrm>
          <a:prstGeom prst="rect">
            <a:avLst/>
          </a:prstGeom>
          <a:noFill/>
          <a:ln>
            <a:noFill/>
          </a:ln>
          <a:effectLst>
            <a:outerShdw dist="254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7F7F7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s-MX" altLang="es-MX" sz="3000" b="1" dirty="0">
                <a:solidFill>
                  <a:schemeClr val="bg1"/>
                </a:solidFill>
              </a:rPr>
              <a:t>Acciones Inmediatas</a:t>
            </a:r>
            <a:endParaRPr lang="es-ES" altLang="es-MX" sz="3000" b="1" dirty="0">
              <a:solidFill>
                <a:schemeClr val="bg1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 flipH="1">
            <a:off x="450850" y="757238"/>
            <a:ext cx="4197350" cy="523220"/>
          </a:xfrm>
          <a:prstGeom prst="rect">
            <a:avLst/>
          </a:prstGeom>
          <a:solidFill>
            <a:srgbClr val="009E47"/>
          </a:solidFill>
          <a:ln>
            <a:noFill/>
          </a:ln>
          <a:effectLst>
            <a:prstShdw prst="shdw17" dist="53882" dir="2700000">
              <a:srgbClr val="F68222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altLang="es-MX" sz="2800" b="1" dirty="0" smtClean="0">
                <a:solidFill>
                  <a:schemeClr val="bg1"/>
                </a:solidFill>
              </a:rPr>
              <a:t>Descripción</a:t>
            </a:r>
            <a:endParaRPr lang="es-MX" altLang="es-MX" sz="2800" b="1" dirty="0">
              <a:solidFill>
                <a:schemeClr val="bg1"/>
              </a:solidFill>
            </a:endParaRP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 flipH="1">
            <a:off x="4784725" y="757238"/>
            <a:ext cx="4221163" cy="523220"/>
          </a:xfrm>
          <a:prstGeom prst="rect">
            <a:avLst/>
          </a:prstGeom>
          <a:solidFill>
            <a:srgbClr val="009E47"/>
          </a:solidFill>
          <a:ln>
            <a:noFill/>
          </a:ln>
          <a:effectLst>
            <a:prstShdw prst="shdw17" dist="53882" dir="2700000">
              <a:srgbClr val="F68222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altLang="es-MX" sz="2800" b="1" dirty="0">
                <a:solidFill>
                  <a:schemeClr val="bg1"/>
                </a:solidFill>
              </a:rPr>
              <a:t>Objetivo</a:t>
            </a:r>
            <a:endParaRPr lang="es-MX" altLang="es-MX" sz="2800" b="1" dirty="0">
              <a:solidFill>
                <a:schemeClr val="bg1"/>
              </a:solidFill>
            </a:endParaRPr>
          </a:p>
        </p:txBody>
      </p:sp>
      <p:grpSp>
        <p:nvGrpSpPr>
          <p:cNvPr id="46" name="Group 66"/>
          <p:cNvGrpSpPr>
            <a:grpSpLocks/>
          </p:cNvGrpSpPr>
          <p:nvPr/>
        </p:nvGrpSpPr>
        <p:grpSpPr bwMode="auto">
          <a:xfrm>
            <a:off x="82550" y="1317625"/>
            <a:ext cx="7065963" cy="549275"/>
            <a:chOff x="-12" y="878"/>
            <a:chExt cx="4451" cy="346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 flipH="1">
              <a:off x="-12" y="878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1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208" y="918"/>
              <a:ext cx="258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Reuniones </a:t>
              </a:r>
              <a:r>
                <a:rPr lang="es-MX" altLang="es-MX" sz="1600" b="1" dirty="0" smtClean="0"/>
                <a:t>de las áreas </a:t>
              </a:r>
              <a:r>
                <a:rPr lang="es-MX" altLang="es-MX" sz="1600" b="1" dirty="0"/>
                <a:t>Normativas.</a:t>
              </a:r>
              <a:endParaRPr lang="es-ES" altLang="es-MX" sz="1600" b="1" dirty="0"/>
            </a:p>
          </p:txBody>
        </p:sp>
        <p:sp>
          <p:nvSpPr>
            <p:cNvPr id="49" name="Rectangle 31"/>
            <p:cNvSpPr>
              <a:spLocks noChangeArrowheads="1"/>
            </p:cNvSpPr>
            <p:nvPr/>
          </p:nvSpPr>
          <p:spPr bwMode="auto">
            <a:xfrm>
              <a:off x="3075" y="918"/>
              <a:ext cx="136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Establecer </a:t>
              </a:r>
              <a:r>
                <a:rPr lang="es-MX" altLang="es-MX" sz="1600" b="1" dirty="0" smtClean="0"/>
                <a:t>Programa de Trabajo.</a:t>
              </a:r>
              <a:endParaRPr lang="es-ES" altLang="es-MX" sz="1600" b="1" dirty="0"/>
            </a:p>
          </p:txBody>
        </p:sp>
      </p:grpSp>
      <p:grpSp>
        <p:nvGrpSpPr>
          <p:cNvPr id="50" name="Group 65"/>
          <p:cNvGrpSpPr>
            <a:grpSpLocks/>
          </p:cNvGrpSpPr>
          <p:nvPr/>
        </p:nvGrpSpPr>
        <p:grpSpPr bwMode="auto">
          <a:xfrm>
            <a:off x="101600" y="1916832"/>
            <a:ext cx="7065963" cy="549275"/>
            <a:chOff x="0" y="1195"/>
            <a:chExt cx="4451" cy="346"/>
          </a:xfrm>
        </p:grpSpPr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 flipH="1">
              <a:off x="0" y="1195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2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220" y="1251"/>
              <a:ext cx="258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Reuniones con Organismos Públicos.</a:t>
              </a:r>
              <a:endParaRPr lang="es-ES" altLang="es-MX" sz="1600" b="1" dirty="0"/>
            </a:p>
          </p:txBody>
        </p:sp>
        <p:sp>
          <p:nvSpPr>
            <p:cNvPr id="53" name="Rectangle 35"/>
            <p:cNvSpPr>
              <a:spLocks noChangeArrowheads="1"/>
            </p:cNvSpPr>
            <p:nvPr/>
          </p:nvSpPr>
          <p:spPr bwMode="auto">
            <a:xfrm>
              <a:off x="3087" y="1251"/>
              <a:ext cx="136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Presentar </a:t>
              </a:r>
              <a:r>
                <a:rPr lang="es-MX" altLang="es-MX" sz="1600" b="1" dirty="0" smtClean="0"/>
                <a:t>la Estrategia.</a:t>
              </a:r>
              <a:endParaRPr lang="es-ES" altLang="es-MX" sz="1600" b="1" dirty="0"/>
            </a:p>
          </p:txBody>
        </p:sp>
      </p:grpSp>
      <p:grpSp>
        <p:nvGrpSpPr>
          <p:cNvPr id="54" name="Group 64"/>
          <p:cNvGrpSpPr>
            <a:grpSpLocks/>
          </p:cNvGrpSpPr>
          <p:nvPr/>
        </p:nvGrpSpPr>
        <p:grpSpPr bwMode="auto">
          <a:xfrm>
            <a:off x="101600" y="2564904"/>
            <a:ext cx="8285163" cy="549275"/>
            <a:chOff x="0" y="1598"/>
            <a:chExt cx="5219" cy="346"/>
          </a:xfrm>
        </p:grpSpPr>
        <p:sp>
          <p:nvSpPr>
            <p:cNvPr id="55" name="Text Box 37"/>
            <p:cNvSpPr txBox="1">
              <a:spLocks noChangeArrowheads="1"/>
            </p:cNvSpPr>
            <p:nvPr/>
          </p:nvSpPr>
          <p:spPr bwMode="auto">
            <a:xfrm flipH="1">
              <a:off x="0" y="1598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3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56" name="Rectangle 38"/>
            <p:cNvSpPr>
              <a:spLocks noChangeArrowheads="1"/>
            </p:cNvSpPr>
            <p:nvPr/>
          </p:nvSpPr>
          <p:spPr bwMode="auto">
            <a:xfrm>
              <a:off x="220" y="1638"/>
              <a:ext cx="2039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Integración de grupos de </a:t>
              </a:r>
              <a:r>
                <a:rPr lang="es-MX" altLang="es-MX" sz="1600" b="1" dirty="0" smtClean="0"/>
                <a:t>Trabajo </a:t>
              </a:r>
              <a:r>
                <a:rPr lang="es-MX" altLang="es-MX" sz="1200" b="1" dirty="0" smtClean="0"/>
                <a:t>(</a:t>
              </a:r>
              <a:r>
                <a:rPr lang="es-MX" altLang="es-MX" sz="1200" b="1" dirty="0" err="1" smtClean="0"/>
                <a:t>Org.Púb</a:t>
              </a:r>
              <a:r>
                <a:rPr lang="es-MX" altLang="es-MX" sz="1200" b="1" dirty="0" smtClean="0"/>
                <a:t>).</a:t>
              </a:r>
              <a:endParaRPr lang="es-ES" altLang="es-MX" sz="1200" b="1" dirty="0"/>
            </a:p>
          </p:txBody>
        </p:sp>
        <p:sp>
          <p:nvSpPr>
            <p:cNvPr id="57" name="Rectangle 39"/>
            <p:cNvSpPr>
              <a:spLocks noChangeArrowheads="1"/>
            </p:cNvSpPr>
            <p:nvPr/>
          </p:nvSpPr>
          <p:spPr bwMode="auto">
            <a:xfrm>
              <a:off x="3087" y="1638"/>
              <a:ext cx="2132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ES" altLang="es-MX" sz="1600" b="1" dirty="0"/>
                <a:t>Contar con un inventario físico, confiable, veraz y actualizado</a:t>
              </a:r>
            </a:p>
          </p:txBody>
        </p:sp>
      </p:grpSp>
      <p:grpSp>
        <p:nvGrpSpPr>
          <p:cNvPr id="58" name="Group 63"/>
          <p:cNvGrpSpPr>
            <a:grpSpLocks/>
          </p:cNvGrpSpPr>
          <p:nvPr/>
        </p:nvGrpSpPr>
        <p:grpSpPr bwMode="auto">
          <a:xfrm>
            <a:off x="101600" y="3284984"/>
            <a:ext cx="9144000" cy="549275"/>
            <a:chOff x="0" y="1919"/>
            <a:chExt cx="5760" cy="346"/>
          </a:xfrm>
        </p:grpSpPr>
        <p:sp>
          <p:nvSpPr>
            <p:cNvPr id="59" name="Text Box 41"/>
            <p:cNvSpPr txBox="1">
              <a:spLocks noChangeArrowheads="1"/>
            </p:cNvSpPr>
            <p:nvPr/>
          </p:nvSpPr>
          <p:spPr bwMode="auto">
            <a:xfrm flipH="1">
              <a:off x="0" y="1919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4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0" name="Rectangle 42"/>
            <p:cNvSpPr>
              <a:spLocks noChangeArrowheads="1"/>
            </p:cNvSpPr>
            <p:nvPr/>
          </p:nvSpPr>
          <p:spPr bwMode="auto">
            <a:xfrm>
              <a:off x="220" y="1967"/>
              <a:ext cx="271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Levantamiento y Confronta de Inventarios con Registros Contables.</a:t>
              </a:r>
              <a:endParaRPr lang="es-ES" altLang="es-MX" sz="1600" b="1" dirty="0"/>
            </a:p>
          </p:txBody>
        </p:sp>
        <p:sp>
          <p:nvSpPr>
            <p:cNvPr id="61" name="Rectangle 43"/>
            <p:cNvSpPr>
              <a:spLocks noChangeArrowheads="1"/>
            </p:cNvSpPr>
            <p:nvPr/>
          </p:nvSpPr>
          <p:spPr bwMode="auto">
            <a:xfrm>
              <a:off x="3087" y="1967"/>
              <a:ext cx="2673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Actualización de saldos en los </a:t>
              </a:r>
              <a:r>
                <a:rPr lang="es-MX" altLang="es-MX" sz="1600" b="1" dirty="0" smtClean="0"/>
                <a:t>Sistemas Contables y Patrimoniales</a:t>
              </a:r>
              <a:endParaRPr lang="es-ES" altLang="es-MX" sz="1600" b="1" dirty="0"/>
            </a:p>
          </p:txBody>
        </p:sp>
      </p:grpSp>
      <p:grpSp>
        <p:nvGrpSpPr>
          <p:cNvPr id="62" name="Group 62"/>
          <p:cNvGrpSpPr>
            <a:grpSpLocks/>
          </p:cNvGrpSpPr>
          <p:nvPr/>
        </p:nvGrpSpPr>
        <p:grpSpPr bwMode="auto">
          <a:xfrm>
            <a:off x="101600" y="4005064"/>
            <a:ext cx="8621713" cy="549275"/>
            <a:chOff x="0" y="2228"/>
            <a:chExt cx="5431" cy="346"/>
          </a:xfrm>
        </p:grpSpPr>
        <p:sp>
          <p:nvSpPr>
            <p:cNvPr id="63" name="Text Box 50"/>
            <p:cNvSpPr txBox="1">
              <a:spLocks noChangeArrowheads="1"/>
            </p:cNvSpPr>
            <p:nvPr/>
          </p:nvSpPr>
          <p:spPr bwMode="auto">
            <a:xfrm flipH="1">
              <a:off x="0" y="2228"/>
              <a:ext cx="27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5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4" name="Rectangle 51"/>
            <p:cNvSpPr>
              <a:spLocks noChangeArrowheads="1"/>
            </p:cNvSpPr>
            <p:nvPr/>
          </p:nvSpPr>
          <p:spPr bwMode="auto">
            <a:xfrm>
              <a:off x="220" y="2276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Reuniones de Evaluación y Seguimiento.</a:t>
              </a:r>
              <a:endParaRPr lang="es-ES" altLang="es-MX" sz="1600" b="1" dirty="0"/>
            </a:p>
          </p:txBody>
        </p:sp>
        <p:sp>
          <p:nvSpPr>
            <p:cNvPr id="65" name="Rectangle 52"/>
            <p:cNvSpPr>
              <a:spLocks noChangeArrowheads="1"/>
            </p:cNvSpPr>
            <p:nvPr/>
          </p:nvSpPr>
          <p:spPr bwMode="auto">
            <a:xfrm>
              <a:off x="3087" y="2276"/>
              <a:ext cx="234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/>
                <a:t>Revisión de avances trimestrales.</a:t>
              </a:r>
              <a:endParaRPr lang="es-ES" altLang="es-MX" sz="1600" b="1"/>
            </a:p>
          </p:txBody>
        </p:sp>
      </p:grpSp>
      <p:grpSp>
        <p:nvGrpSpPr>
          <p:cNvPr id="66" name="Group 60"/>
          <p:cNvGrpSpPr>
            <a:grpSpLocks/>
          </p:cNvGrpSpPr>
          <p:nvPr/>
        </p:nvGrpSpPr>
        <p:grpSpPr bwMode="auto">
          <a:xfrm>
            <a:off x="101600" y="4679925"/>
            <a:ext cx="8621713" cy="549275"/>
            <a:chOff x="0" y="2544"/>
            <a:chExt cx="5431" cy="346"/>
          </a:xfrm>
        </p:grpSpPr>
        <p:sp>
          <p:nvSpPr>
            <p:cNvPr id="67" name="Text Box 54"/>
            <p:cNvSpPr txBox="1">
              <a:spLocks noChangeArrowheads="1"/>
            </p:cNvSpPr>
            <p:nvPr/>
          </p:nvSpPr>
          <p:spPr bwMode="auto">
            <a:xfrm flipH="1">
              <a:off x="0" y="2544"/>
              <a:ext cx="25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6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8" name="Rectangle 55"/>
            <p:cNvSpPr>
              <a:spLocks noChangeArrowheads="1"/>
            </p:cNvSpPr>
            <p:nvPr/>
          </p:nvSpPr>
          <p:spPr bwMode="auto">
            <a:xfrm>
              <a:off x="220" y="2600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 smtClean="0"/>
                <a:t>Revisión de las disposiciones normativas estatales para </a:t>
              </a:r>
              <a:r>
                <a:rPr lang="es-MX" altLang="es-MX" sz="1600" b="1" dirty="0"/>
                <a:t>su </a:t>
              </a:r>
              <a:r>
                <a:rPr lang="es-MX" altLang="es-MX" sz="1600" b="1" dirty="0" smtClean="0"/>
                <a:t>actualización</a:t>
              </a:r>
              <a:r>
                <a:rPr lang="es-MX" altLang="es-MX" sz="1600" b="1" dirty="0"/>
                <a:t>.</a:t>
              </a:r>
              <a:endParaRPr lang="es-ES" altLang="es-MX" sz="1600" b="1" dirty="0"/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3087" y="2600"/>
              <a:ext cx="234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/>
                <a:t>Solventar casos de registros irregulares.</a:t>
              </a:r>
              <a:endParaRPr lang="es-ES" altLang="es-MX" sz="1600" b="1"/>
            </a:p>
          </p:txBody>
        </p:sp>
      </p:grpSp>
      <p:grpSp>
        <p:nvGrpSpPr>
          <p:cNvPr id="70" name="Group 61"/>
          <p:cNvGrpSpPr>
            <a:grpSpLocks/>
          </p:cNvGrpSpPr>
          <p:nvPr/>
        </p:nvGrpSpPr>
        <p:grpSpPr bwMode="auto">
          <a:xfrm>
            <a:off x="101600" y="5472013"/>
            <a:ext cx="8805863" cy="549275"/>
            <a:chOff x="0" y="3239"/>
            <a:chExt cx="5547" cy="346"/>
          </a:xfrm>
        </p:grpSpPr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 flipH="1">
              <a:off x="0" y="3239"/>
              <a:ext cx="25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7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220" y="3293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Ajustes y reclasificaciones contables.</a:t>
              </a:r>
              <a:endParaRPr lang="es-ES" altLang="es-MX" sz="1600" dirty="0"/>
            </a:p>
          </p:txBody>
        </p:sp>
        <p:sp>
          <p:nvSpPr>
            <p:cNvPr id="73" name="Rectangle 59"/>
            <p:cNvSpPr>
              <a:spLocks noChangeArrowheads="1"/>
            </p:cNvSpPr>
            <p:nvPr/>
          </p:nvSpPr>
          <p:spPr bwMode="auto">
            <a:xfrm>
              <a:off x="3087" y="3293"/>
              <a:ext cx="2460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ES" altLang="es-MX" sz="1600" b="1" dirty="0"/>
                <a:t>Obtener Estados Financieros de la Hacienda Pública depurados en los rubros Bienes Muebles e Inmuebles</a:t>
              </a:r>
              <a:r>
                <a:rPr lang="es-MX" altLang="es-MX" sz="1600" b="1" dirty="0" smtClean="0"/>
                <a:t>.</a:t>
              </a:r>
              <a:endParaRPr lang="es-ES" altLang="es-MX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361284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35307" y="260648"/>
            <a:ext cx="89011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ES" sz="2800" b="1" dirty="0" smtClean="0">
                <a:ln w="50800">
                  <a:noFill/>
                </a:ln>
                <a:solidFill>
                  <a:srgbClr val="00B050"/>
                </a:solidFill>
              </a:rPr>
              <a:t>Responsabilidades por incumplimiento de la LGCG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58516" y="908720"/>
            <a:ext cx="8461956" cy="5509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es-MX" sz="2200" b="1" dirty="0">
                <a:solidFill>
                  <a:srgbClr val="009E47"/>
                </a:solidFill>
              </a:rPr>
              <a:t>Artículo 85.- </a:t>
            </a:r>
            <a:r>
              <a:rPr lang="es-MX" sz="2200" b="1" dirty="0"/>
              <a:t>Se sancionará administrativamente a los servidores públicos en los términos de la legislación en materia de responsabilidades administrativas aplicables en cualquiera de los siguientes supuestos: </a:t>
            </a:r>
          </a:p>
          <a:p>
            <a:pPr algn="just"/>
            <a:r>
              <a:rPr lang="es-MX" sz="2200" b="1" dirty="0"/>
              <a:t>I. Cuando omitan realizar los registros de la contabilidad de los entes públicos, así como la difusión de la información financiera en los términos a que se refiere la presente Ley; </a:t>
            </a:r>
          </a:p>
          <a:p>
            <a:pPr algn="just"/>
            <a:r>
              <a:rPr lang="es-MX" sz="2200" b="1" dirty="0"/>
              <a:t>II. Cuando de manera dolosa: </a:t>
            </a:r>
          </a:p>
          <a:p>
            <a:pPr algn="just"/>
            <a:r>
              <a:rPr lang="es-MX" sz="2200" b="1" dirty="0"/>
              <a:t>a) Omitan o alteren los documentos o registros que integran la contabilidad con la finalidad de desvirtuar la veracidad de la información financiera, o </a:t>
            </a:r>
          </a:p>
          <a:p>
            <a:pPr algn="just"/>
            <a:r>
              <a:rPr lang="es-MX" sz="2200" b="1" dirty="0"/>
              <a:t>b) </a:t>
            </a:r>
            <a:r>
              <a:rPr lang="es-MX" sz="2200" b="1" dirty="0">
                <a:solidFill>
                  <a:srgbClr val="FF0000"/>
                </a:solidFill>
              </a:rPr>
              <a:t>Incumplan con la obligación de difundir la información financiera en los términos a que se refiere la presente Ley</a:t>
            </a:r>
            <a:r>
              <a:rPr lang="es-MX" sz="2200" b="1" dirty="0"/>
              <a:t>; </a:t>
            </a:r>
          </a:p>
          <a:p>
            <a:pPr algn="just"/>
            <a:r>
              <a:rPr lang="es-MX" sz="2200" b="1" dirty="0"/>
              <a:t>III. </a:t>
            </a:r>
            <a:r>
              <a:rPr lang="es-MX" sz="2200" b="1" dirty="0">
                <a:solidFill>
                  <a:srgbClr val="FF0000"/>
                </a:solidFill>
              </a:rPr>
              <a:t>No realizar los registros presupuestarios y contables en la forma y términos que establece esta Ley y demás disposiciones aplicables, con información confiable y veraz</a:t>
            </a:r>
            <a:r>
              <a:rPr lang="es-MX" sz="2200" b="1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277117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35307" y="260648"/>
            <a:ext cx="89011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ES" sz="2800" b="1" dirty="0" smtClean="0">
                <a:ln w="50800">
                  <a:noFill/>
                </a:ln>
                <a:solidFill>
                  <a:srgbClr val="00B050"/>
                </a:solidFill>
              </a:rPr>
              <a:t>Responsabilidades por incumplimiento de la LGCG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58516" y="908720"/>
            <a:ext cx="8820472" cy="584775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es-MX" sz="2200" b="1" dirty="0" smtClean="0"/>
              <a:t>IV</a:t>
            </a:r>
            <a:r>
              <a:rPr lang="es-MX" sz="2200" b="1" dirty="0"/>
              <a:t>. Cuando por razón de la naturaleza de sus funciones tengan conocimiento de la alteración o falsedad de la documentación o de la información que tenga como consecuencia daños a la hacienda pública o al patrimonio de cualquier ente público y, estando dentro de sus atribuciones, no lo eviten o no lo hagan del conocimiento a su superior jerárquico o autoridad competente, y </a:t>
            </a:r>
          </a:p>
          <a:p>
            <a:pPr algn="just"/>
            <a:r>
              <a:rPr lang="es-MX" sz="2200" b="1" dirty="0">
                <a:solidFill>
                  <a:srgbClr val="FF0000"/>
                </a:solidFill>
              </a:rPr>
              <a:t>V. No tener o no conservar, en los términos de la normativa, la documentación comprobatoria del patrimonio, así como de los ingresos y egresos de los entes públicos</a:t>
            </a:r>
            <a:r>
              <a:rPr lang="es-MX" sz="2200" b="1" dirty="0"/>
              <a:t>. </a:t>
            </a:r>
            <a:endParaRPr lang="es-MX" sz="2200" b="1" dirty="0" smtClean="0"/>
          </a:p>
          <a:p>
            <a:pPr algn="just"/>
            <a:endParaRPr lang="es-MX" sz="2200" b="1" dirty="0">
              <a:solidFill>
                <a:srgbClr val="FF0000"/>
              </a:solidFill>
            </a:endParaRPr>
          </a:p>
          <a:p>
            <a:pPr algn="just"/>
            <a:r>
              <a:rPr lang="es-MX" sz="2200" b="1" dirty="0">
                <a:solidFill>
                  <a:srgbClr val="009E47"/>
                </a:solidFill>
              </a:rPr>
              <a:t>Artículo 86.- </a:t>
            </a:r>
            <a:r>
              <a:rPr lang="es-MX" sz="2200" b="1" dirty="0">
                <a:solidFill>
                  <a:srgbClr val="FF0000"/>
                </a:solidFill>
              </a:rPr>
              <a:t>Se impondrá una pena de dos a siete años de prisión, y multa de mil a quinientos mil días de salario mínimo general vigente en el Distrito Federal</a:t>
            </a:r>
            <a:r>
              <a:rPr lang="es-MX" sz="2200" b="1" dirty="0"/>
              <a:t>, a quien causando un daño a la hacienda pública o al patrimonio del ente público correspondiente, incurra en las conductas previstas en las fracciones II y IV del artículo 85 de esta Ley. </a:t>
            </a:r>
            <a:endParaRPr lang="es-MX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521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MX" b="1" dirty="0" smtClean="0">
                <a:solidFill>
                  <a:srgbClr val="009E47"/>
                </a:solidFill>
              </a:rPr>
              <a:t>Acuerdos</a:t>
            </a:r>
            <a:endParaRPr lang="es-MX" b="1" dirty="0">
              <a:solidFill>
                <a:srgbClr val="009E47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052736"/>
            <a:ext cx="8435280" cy="514116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s-ES" sz="2400" b="1" dirty="0">
                <a:latin typeface="Arial"/>
                <a:ea typeface="Times New Roman"/>
              </a:rPr>
              <a:t>Instituto de la Consejería Jurídica y Asistencia Legal:</a:t>
            </a:r>
            <a:endParaRPr lang="es-MX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400" dirty="0" smtClean="0">
                <a:latin typeface="Arial"/>
                <a:ea typeface="Times New Roman"/>
              </a:rPr>
              <a:t>A </a:t>
            </a:r>
            <a:r>
              <a:rPr lang="es-ES" sz="2400" dirty="0">
                <a:latin typeface="Arial"/>
                <a:ea typeface="Times New Roman"/>
              </a:rPr>
              <a:t>través de la Dirección de Patrimonio, </a:t>
            </a:r>
            <a:r>
              <a:rPr lang="es-ES" sz="2400" dirty="0" smtClean="0">
                <a:latin typeface="Arial"/>
                <a:ea typeface="Times New Roman"/>
              </a:rPr>
              <a:t>elaborará </a:t>
            </a:r>
            <a:r>
              <a:rPr lang="es-ES" sz="2400" dirty="0">
                <a:latin typeface="Arial"/>
                <a:ea typeface="Times New Roman"/>
              </a:rPr>
              <a:t>y publicará en </a:t>
            </a:r>
            <a:r>
              <a:rPr lang="es-ES" sz="2400" dirty="0" smtClean="0">
                <a:latin typeface="Arial"/>
                <a:ea typeface="Times New Roman"/>
              </a:rPr>
              <a:t>su </a:t>
            </a:r>
            <a:r>
              <a:rPr lang="es-ES" sz="2400" dirty="0">
                <a:latin typeface="Arial"/>
                <a:ea typeface="Times New Roman"/>
              </a:rPr>
              <a:t>página Web </a:t>
            </a:r>
            <a:r>
              <a:rPr lang="es-ES" sz="2400" dirty="0" smtClean="0">
                <a:latin typeface="Arial"/>
                <a:ea typeface="Times New Roman"/>
              </a:rPr>
              <a:t>un </a:t>
            </a:r>
            <a:r>
              <a:rPr lang="es-ES" sz="2400" dirty="0">
                <a:latin typeface="Arial"/>
                <a:ea typeface="Times New Roman"/>
              </a:rPr>
              <a:t>procedimiento que facilite a los Organismo Públicos </a:t>
            </a:r>
            <a:r>
              <a:rPr lang="es-MX" sz="2400" dirty="0">
                <a:latin typeface="Arial"/>
                <a:ea typeface="Times New Roman"/>
              </a:rPr>
              <a:t>la  Identificación y actualización de los  registros en los Sistemas de Control Patrimonial, y con ellos efectúen la conciliación de sus registros contables, con base en el </a:t>
            </a:r>
            <a:r>
              <a:rPr lang="es-ES" sz="2400" dirty="0">
                <a:latin typeface="Arial"/>
                <a:ea typeface="Times New Roman"/>
              </a:rPr>
              <a:t>levantamiento del inventario físico, costeo y depuración (Altas y Bajas) de los bienes muebles, </a:t>
            </a:r>
            <a:r>
              <a:rPr lang="es-ES" sz="2400" dirty="0" smtClean="0">
                <a:latin typeface="Arial"/>
                <a:ea typeface="Times New Roman"/>
              </a:rPr>
              <a:t>a </a:t>
            </a:r>
            <a:r>
              <a:rPr lang="es-ES" sz="2400" dirty="0">
                <a:latin typeface="Arial"/>
                <a:ea typeface="Times New Roman"/>
              </a:rPr>
              <a:t>más tardar el 18 de Julio 2014.</a:t>
            </a:r>
            <a:endParaRPr lang="es-MX" sz="2400" dirty="0">
              <a:latin typeface="Times New Roman"/>
              <a:ea typeface="Times New Roman"/>
            </a:endParaRPr>
          </a:p>
          <a:p>
            <a:pPr marL="0" marR="71755" indent="0" algn="just">
              <a:spcAft>
                <a:spcPts val="0"/>
              </a:spcAft>
              <a:buNone/>
            </a:pPr>
            <a:r>
              <a:rPr lang="es-ES" sz="2400" b="1" dirty="0">
                <a:latin typeface="Arial"/>
                <a:ea typeface="Times New Roman"/>
              </a:rPr>
              <a:t>Secretaría de Hacienda</a:t>
            </a:r>
            <a:r>
              <a:rPr lang="es-ES" sz="2400" b="1" dirty="0" smtClean="0">
                <a:latin typeface="Arial"/>
                <a:ea typeface="Times New Roman"/>
              </a:rPr>
              <a:t>:</a:t>
            </a:r>
            <a:r>
              <a:rPr lang="es-ES" sz="1200" dirty="0">
                <a:latin typeface="Arial"/>
                <a:ea typeface="Times New Roman"/>
              </a:rPr>
              <a:t> </a:t>
            </a:r>
            <a:endParaRPr lang="es-MX" sz="2400" dirty="0">
              <a:latin typeface="Times New Roman"/>
              <a:ea typeface="Times New Roman"/>
            </a:endParaRPr>
          </a:p>
          <a:p>
            <a:pPr algn="just"/>
            <a:r>
              <a:rPr lang="es-ES" sz="2400" dirty="0">
                <a:latin typeface="Arial"/>
                <a:ea typeface="Times New Roman"/>
              </a:rPr>
              <a:t>A través de la Dirección de Contabilidad Gubernamental, proporcionará, en su caso, a los organismos públicos que lo soliciten, la asesoría necesaria para que éstos realicen el registro contable de aquellos bienes sujetos al proceso de depuración.</a:t>
            </a:r>
            <a:endParaRPr lang="es-MX" sz="2400" dirty="0">
              <a:latin typeface="Arial"/>
              <a:ea typeface="Times New Roman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3718805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9779</TotalTime>
  <Words>1228</Words>
  <Application>Microsoft Office PowerPoint</Application>
  <PresentationFormat>Presentación en pantalla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Objetivos de la Reunión</vt:lpstr>
      <vt:lpstr>Presentación de PowerPoint</vt:lpstr>
      <vt:lpstr>Presentación de PowerPoint</vt:lpstr>
      <vt:lpstr>Diagnóstico de la Situación Patrimonial Actual</vt:lpstr>
      <vt:lpstr>Presentación de PowerPoint</vt:lpstr>
      <vt:lpstr>Presentación de PowerPoint</vt:lpstr>
      <vt:lpstr>Presentación de PowerPoint</vt:lpstr>
      <vt:lpstr>Acuerdos</vt:lpstr>
      <vt:lpstr>Acuerdos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Maritza Campos Fernández</cp:lastModifiedBy>
  <cp:revision>1111</cp:revision>
  <cp:lastPrinted>2014-07-01T20:03:41Z</cp:lastPrinted>
  <dcterms:created xsi:type="dcterms:W3CDTF">2010-09-20T19:30:30Z</dcterms:created>
  <dcterms:modified xsi:type="dcterms:W3CDTF">2014-07-03T13:42:27Z</dcterms:modified>
</cp:coreProperties>
</file>