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1" r:id="rId2"/>
    <p:sldId id="521" r:id="rId3"/>
    <p:sldId id="528" r:id="rId4"/>
    <p:sldId id="529" r:id="rId5"/>
    <p:sldId id="530" r:id="rId6"/>
    <p:sldId id="531" r:id="rId7"/>
    <p:sldId id="523" r:id="rId8"/>
    <p:sldId id="525" r:id="rId9"/>
    <p:sldId id="532" r:id="rId10"/>
    <p:sldId id="526" r:id="rId11"/>
    <p:sldId id="290" r:id="rId12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0000FF"/>
    <a:srgbClr val="FF0000"/>
    <a:srgbClr val="F6224F"/>
    <a:srgbClr val="FFCC00"/>
    <a:srgbClr val="99FF99"/>
    <a:srgbClr val="EAF18D"/>
    <a:srgbClr val="E8E896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94689" autoAdjust="0"/>
  </p:normalViewPr>
  <p:slideViewPr>
    <p:cSldViewPr>
      <p:cViewPr>
        <p:scale>
          <a:sx n="59" d="100"/>
          <a:sy n="59" d="100"/>
        </p:scale>
        <p:origin x="-8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27/06/2014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27/06/2014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7" y="4716592"/>
            <a:ext cx="5436909" cy="446736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27/06/2014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27/06/2014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843808" y="774416"/>
            <a:ext cx="6264696" cy="54476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ES" sz="3600" b="1" dirty="0" smtClean="0">
                <a:solidFill>
                  <a:srgbClr val="00B050"/>
                </a:solidFill>
                <a:latin typeface="Calisto MT" pitchFamily="18" charset="0"/>
              </a:rPr>
              <a:t>Grupo 2. Registro y Control de bienes e inventarios</a:t>
            </a:r>
            <a:endParaRPr lang="es-MX" sz="3600" b="1" dirty="0" smtClean="0">
              <a:solidFill>
                <a:srgbClr val="00B050"/>
              </a:solidFill>
              <a:latin typeface="Calisto MT" pitchFamily="18" charset="0"/>
            </a:endParaRP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junio 27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2014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42811" y="323945"/>
            <a:ext cx="86527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ES" b="1" dirty="0" smtClean="0">
                <a:ln w="50800">
                  <a:noFill/>
                </a:ln>
                <a:solidFill>
                  <a:srgbClr val="00B050"/>
                </a:solidFill>
              </a:rPr>
              <a:t>Asuntos Generales</a:t>
            </a:r>
            <a:endParaRPr lang="es-MX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161764" y="1700808"/>
            <a:ext cx="8820472" cy="40318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ES" dirty="0" smtClean="0"/>
              <a:t>En 2014 fenece el plazo para la adopción de las disposiciones en materia de Registro Patrimonial, emitidas por el CONAC;</a:t>
            </a:r>
          </a:p>
          <a:p>
            <a:pPr algn="just" eaLnBrk="1" hangingPunct="1"/>
            <a:endParaRPr lang="es-MX" dirty="0" smtClean="0"/>
          </a:p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dirty="0" smtClean="0"/>
              <a:t>Con la finalidad de dar seguimiento a los acuerdos tomados se propone la siguiente reunión del Grupo 2, se celebre el </a:t>
            </a:r>
            <a:r>
              <a:rPr lang="es-MX" u="sng" dirty="0" smtClean="0">
                <a:solidFill>
                  <a:srgbClr val="00B050"/>
                </a:solidFill>
              </a:rPr>
              <a:t>día miércoles 30 de julio</a:t>
            </a:r>
            <a:r>
              <a:rPr lang="es-MX" dirty="0" smtClean="0">
                <a:solidFill>
                  <a:srgbClr val="00B050"/>
                </a:solidFill>
              </a:rPr>
              <a:t> </a:t>
            </a:r>
            <a:r>
              <a:rPr lang="es-MX" dirty="0" smtClean="0"/>
              <a:t>del 2014.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521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009E47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B050"/>
                </a:solidFill>
              </a:rPr>
              <a:t>Gracias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67544" y="323945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2800" b="1" dirty="0" smtClean="0">
                <a:ln w="50800">
                  <a:noFill/>
                </a:ln>
                <a:solidFill>
                  <a:srgbClr val="00B050"/>
                </a:solidFill>
              </a:rPr>
              <a:t>Justificación del Control Patrimonial 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98795" y="980728"/>
            <a:ext cx="8796739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800" i="1" dirty="0" smtClean="0"/>
              <a:t>El patrimonio público está constituido por los bienes muebles e inmuebles, sobre los cuales los entes públicos ostentan la propiedad o posesión, por lo que éstos tienen la obligación y responsabilidad de administrarlo eficaz y eficientemente, estableciendo un adecuado sistema de control interno para salvaguardar dichos bienes, a fin de facilitar su registro.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800" i="1" dirty="0" smtClean="0"/>
              <a:t>En la actualidad, los Entes Públicos, utilizan criterios heterogéneos para la incorporación al inventario patrimonial de los bienes muebles e inmuebles de su propiedad o administración, lo que posibilita contar con información que favorezca un ambiente de control dentro de la gestión pública.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800" i="1" dirty="0" smtClean="0"/>
              <a:t>La Secretaría de Hacienda, a través de la Dirección de Contabilidad Gubernamental desde el ejercicio fiscal 2003, ha impulsado la depuración de los </a:t>
            </a:r>
            <a:r>
              <a:rPr lang="es-ES" sz="1800" i="1" dirty="0"/>
              <a:t>activos fijos que administran los organismos </a:t>
            </a:r>
            <a:r>
              <a:rPr lang="es-ES" sz="1800" i="1" dirty="0" smtClean="0"/>
              <a:t>públicos.</a:t>
            </a:r>
            <a:endParaRPr lang="es-ES" sz="1800" i="1" dirty="0"/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es-MX" sz="1800" i="1" dirty="0"/>
              <a:t>En el ejercicio fiscal 2006, la firma internacional de auditoría Galaz, </a:t>
            </a:r>
            <a:r>
              <a:rPr lang="es-ES" altLang="es-MX" sz="1800" i="1" dirty="0" err="1"/>
              <a:t>Yamazaki</a:t>
            </a:r>
            <a:r>
              <a:rPr lang="es-ES" altLang="es-MX" sz="1800" i="1" dirty="0"/>
              <a:t>, Ruiz Urquiza, S.C., se abstuvo de opinar sobre la razonabilidad de los Estados Financieros del Gobierno del Estado, </a:t>
            </a:r>
            <a:r>
              <a:rPr lang="es-MX" altLang="es-MX" sz="1800" i="1" dirty="0"/>
              <a:t>al considerar que existen diversas inconsistencias: falta de homologación de los esquemas de registro y control, no estandarización de la información, falta de continuidad en los programas de registro y verificación de los bienes, inexistencia de un registro integral </a:t>
            </a:r>
            <a:r>
              <a:rPr lang="es-MX" altLang="es-MX" sz="1800" i="1" dirty="0" smtClean="0"/>
              <a:t>inmobiliario</a:t>
            </a:r>
            <a:r>
              <a:rPr lang="es-MX" altLang="es-MX" sz="1800" i="1" dirty="0"/>
              <a:t>, registros no actualizados</a:t>
            </a:r>
            <a:endParaRPr lang="es-ES" altLang="es-MX" sz="18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51520" y="241484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2800" b="1" dirty="0" smtClean="0">
                <a:ln w="50800">
                  <a:noFill/>
                </a:ln>
                <a:solidFill>
                  <a:srgbClr val="00B050"/>
                </a:solidFill>
              </a:rPr>
              <a:t>Marco Jurídico que regula el Registro Patrimonial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98795" y="980728"/>
            <a:ext cx="87967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i="1" dirty="0" smtClean="0"/>
              <a:t>Ley General de Contabilidad Gubernamental</a:t>
            </a:r>
          </a:p>
          <a:p>
            <a:pPr algn="just"/>
            <a:r>
              <a:rPr lang="es-ES" sz="1800" i="1" u="sng" dirty="0" smtClean="0"/>
              <a:t>Artículos 23 al 32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1800" b="1" dirty="0" smtClean="0"/>
              <a:t>Señalan </a:t>
            </a:r>
            <a:r>
              <a:rPr lang="es-MX" sz="1800" b="1" dirty="0"/>
              <a:t>el tratamiento que deberá darse a los bienes muebles e inmuebles de los entes públicos en los tres niveles de gobierno</a:t>
            </a:r>
            <a:r>
              <a:rPr lang="es-MX" sz="1800" b="1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9E47"/>
                </a:solidFill>
                <a:cs typeface="Arial" pitchFamily="34" charset="0"/>
              </a:rPr>
              <a:t>Los entes públicos deberán llevar a cabo el levantamiento físico del inventario de los </a:t>
            </a:r>
            <a:r>
              <a:rPr lang="es-ES" sz="1800" dirty="0" smtClean="0">
                <a:solidFill>
                  <a:srgbClr val="009E47"/>
                </a:solidFill>
                <a:cs typeface="Arial" pitchFamily="34" charset="0"/>
              </a:rPr>
              <a:t>bienes, el cual </a:t>
            </a:r>
            <a:r>
              <a:rPr lang="es-ES" sz="1800" dirty="0">
                <a:solidFill>
                  <a:srgbClr val="009E47"/>
                </a:solidFill>
                <a:cs typeface="Arial" pitchFamily="34" charset="0"/>
              </a:rPr>
              <a:t>deberá estar debidamente conciliado con el registro contable;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En el caso de los bienes inmuebles, no podrá establecerse un valor inferior al catastral que le </a:t>
            </a:r>
            <a:r>
              <a:rPr lang="es-MX" sz="1800" dirty="0" smtClean="0">
                <a:solidFill>
                  <a:srgbClr val="009E47"/>
                </a:solidFill>
              </a:rPr>
              <a:t>corresponda;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Los entes públicos contarán con un plazo de </a:t>
            </a:r>
            <a:r>
              <a:rPr lang="es-MX" sz="1800" b="1" dirty="0">
                <a:solidFill>
                  <a:srgbClr val="009E47"/>
                </a:solidFill>
              </a:rPr>
              <a:t>30 días há</a:t>
            </a:r>
            <a:r>
              <a:rPr lang="es-MX" sz="1800" dirty="0">
                <a:solidFill>
                  <a:srgbClr val="009E47"/>
                </a:solidFill>
              </a:rPr>
              <a:t>biles para incluir en el inventario físico los bienes que adquieran. Los entes públicos publicarán el inventario de sus bienes a través de internet, el cual deberán actualizar, por lo menos, cada seis </a:t>
            </a:r>
            <a:r>
              <a:rPr lang="es-MX" sz="1800" dirty="0" smtClean="0">
                <a:solidFill>
                  <a:srgbClr val="009E47"/>
                </a:solidFill>
              </a:rPr>
              <a:t>meses;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Los bienes muebles e intangibles cuyo costo unitario de adquisición sea menor a </a:t>
            </a:r>
            <a:r>
              <a:rPr lang="es-MX" sz="1800" b="1" dirty="0">
                <a:solidFill>
                  <a:srgbClr val="009E47"/>
                </a:solidFill>
              </a:rPr>
              <a:t>35 días de salario mínimo </a:t>
            </a:r>
            <a:r>
              <a:rPr lang="es-MX" sz="1800" dirty="0">
                <a:solidFill>
                  <a:srgbClr val="009E47"/>
                </a:solidFill>
              </a:rPr>
              <a:t>vigente en el Distrito Federal podrán registrarse contablemente como un gasto y serán sujetos a los controles correspondientes</a:t>
            </a:r>
            <a:endParaRPr lang="es-MX" sz="1800" dirty="0" smtClean="0">
              <a:solidFill>
                <a:srgbClr val="009E47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1800" b="1" dirty="0" smtClean="0"/>
              <a:t>La Federación, </a:t>
            </a:r>
            <a:r>
              <a:rPr lang="es-MX" sz="1800" b="1" dirty="0"/>
              <a:t>las Entidades Federativas y sus respectivos entes públicos a más tardar al 31 de Diciembre 2014, deben realizar los registros contables con base en las Reglas de Registro y Valoración del </a:t>
            </a:r>
            <a:r>
              <a:rPr lang="es-MX" sz="1800" b="1" dirty="0" smtClean="0"/>
              <a:t>Patrimonio.</a:t>
            </a:r>
            <a:endParaRPr lang="es-E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3278369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51520" y="116632"/>
            <a:ext cx="8820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2800" b="1" dirty="0" smtClean="0">
                <a:ln w="50800">
                  <a:noFill/>
                </a:ln>
                <a:solidFill>
                  <a:srgbClr val="00B050"/>
                </a:solidFill>
              </a:rPr>
              <a:t>Proceso de adopción de las disposiciones</a:t>
            </a:r>
          </a:p>
          <a:p>
            <a:pPr algn="ctr">
              <a:defRPr/>
            </a:pPr>
            <a:r>
              <a:rPr lang="es-MX" sz="2800" b="1" dirty="0" smtClean="0">
                <a:ln w="50800">
                  <a:noFill/>
                </a:ln>
                <a:solidFill>
                  <a:srgbClr val="00B050"/>
                </a:solidFill>
              </a:rPr>
              <a:t> para el Registro Patrimonial (CONAC)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98795" y="1341923"/>
            <a:ext cx="879673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/>
              <a:t>Publicación en el Periódico Oficial de los ordenamientos que regulan el registro y control patrimonial;</a:t>
            </a:r>
          </a:p>
          <a:p>
            <a:pPr algn="just"/>
            <a:endParaRPr lang="es-MX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/>
              <a:t>Adecuaciones al Marco Normativo Contable y Presupuestario;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Capacitación a funcionarios de los 3 Poderes y Organismos Públicos </a:t>
            </a:r>
            <a:r>
              <a:rPr lang="es-ES" sz="2000" b="1" dirty="0" smtClean="0"/>
              <a:t>Autónomos;</a:t>
            </a:r>
            <a:endParaRPr lang="es-MX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/>
              <a:t>Emisión de las Circulares Nos. SH/SUBE/DGPCP/A/1058/13 de fecha 07 de Octubre 2013 y SH/0084/2013 del 07 de Noviembre </a:t>
            </a:r>
            <a:r>
              <a:rPr lang="es-MX" sz="2000" b="1" dirty="0" smtClean="0"/>
              <a:t>2013;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6 </a:t>
            </a:r>
            <a:r>
              <a:rPr lang="es-ES" sz="2000" b="1" dirty="0"/>
              <a:t>Reuniones de coordinación y seguimiento de los avances en materia de registro patrimonial con la Dirección de Patrimonio y la Secretaría de la Función </a:t>
            </a:r>
            <a:r>
              <a:rPr lang="es-ES" sz="2000" b="1" dirty="0" smtClean="0"/>
              <a:t>Pública.</a:t>
            </a:r>
            <a:endParaRPr lang="es-MX" sz="2000" b="1" dirty="0" smtClean="0"/>
          </a:p>
          <a:p>
            <a:pPr lvl="1" algn="just"/>
            <a:endParaRPr lang="es-E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6148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Diagnóstico de la Situación Patrimonial Actual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 descr="Mármol blanco"/>
          <p:cNvSpPr txBox="1">
            <a:spLocks noChangeArrowheads="1"/>
          </p:cNvSpPr>
          <p:nvPr/>
        </p:nvSpPr>
        <p:spPr bwMode="auto">
          <a:xfrm rot="16200000">
            <a:off x="3280502" y="3388639"/>
            <a:ext cx="338437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marL="1436688" indent="-1436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627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817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08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9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55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1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02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274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3200" b="1" dirty="0">
                <a:latin typeface="+mn-lt"/>
              </a:rPr>
              <a:t>PROBLEMÁTICA</a:t>
            </a:r>
            <a:r>
              <a:rPr lang="es-MX" sz="3200" b="1" dirty="0"/>
              <a:t>: </a:t>
            </a:r>
            <a:endParaRPr lang="es-ES" sz="3200" b="1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9552" y="908720"/>
            <a:ext cx="3744416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1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Los Inventarios </a:t>
            </a:r>
            <a:r>
              <a:rPr lang="es-MX" sz="1900" b="1" dirty="0" smtClean="0">
                <a:latin typeface="+mn-lt"/>
              </a:rPr>
              <a:t>físicos </a:t>
            </a:r>
            <a:r>
              <a:rPr lang="es-MX" sz="1900" b="1" dirty="0">
                <a:latin typeface="+mn-lt"/>
              </a:rPr>
              <a:t>de bienes consumibles en los Almacenes no coinciden con los que refleja los estados financieros.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En la mayor parte de los Organismos Públicos no realizan el inventario físico al 100%  por lo que no se </a:t>
            </a:r>
            <a:r>
              <a:rPr lang="es-MX" sz="1900" b="1" dirty="0" smtClean="0">
                <a:latin typeface="+mn-lt"/>
              </a:rPr>
              <a:t>efectúa </a:t>
            </a:r>
            <a:r>
              <a:rPr lang="es-MX" sz="1900" b="1" dirty="0">
                <a:latin typeface="+mn-lt"/>
              </a:rPr>
              <a:t>la actualización de los registros contables</a:t>
            </a:r>
            <a:r>
              <a:rPr lang="es-MX" sz="1900" b="1" dirty="0" smtClean="0">
                <a:latin typeface="+mn-lt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Existen bienes inventariables que no están incorporados al estado financiero por carecer de valor y documentación soporte.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Las cifras de los sistemas implantados por </a:t>
            </a:r>
            <a:r>
              <a:rPr lang="es-MX" sz="1900" b="1" dirty="0" smtClean="0">
                <a:latin typeface="+mn-lt"/>
              </a:rPr>
              <a:t>el Instituto de la Consejería Jurídica, no </a:t>
            </a:r>
            <a:r>
              <a:rPr lang="es-MX" sz="1900" b="1" dirty="0">
                <a:latin typeface="+mn-lt"/>
              </a:rPr>
              <a:t>coinciden con los inventarios reales</a:t>
            </a:r>
            <a:r>
              <a:rPr lang="es-MX" sz="1900" b="1" dirty="0" smtClean="0">
                <a:latin typeface="+mn-lt"/>
              </a:rPr>
              <a:t>.</a:t>
            </a:r>
            <a:endParaRPr lang="es-ES" sz="19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8104" y="1052736"/>
            <a:ext cx="3168352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800" dirty="0" smtClean="0"/>
              <a:t> </a:t>
            </a:r>
            <a:r>
              <a:rPr lang="es-MX" sz="1900" b="1" dirty="0">
                <a:latin typeface="+mn-lt"/>
              </a:rPr>
              <a:t>Los organismos no cuentan con un sistema de control de inventario para los bienes inmuebles. 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 Existen Obras realizadas por la Secretaría de Infraestructura e  INIFECH, que no están incorporadas en el organismo responsable de su administración.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s-ES" altLang="es-MX" sz="1900" b="1" dirty="0">
                <a:latin typeface="+mn-lt"/>
              </a:rPr>
              <a:t>No </a:t>
            </a:r>
            <a:r>
              <a:rPr lang="es-ES" altLang="es-MX" sz="1900" b="1" dirty="0" smtClean="0">
                <a:latin typeface="+mn-lt"/>
              </a:rPr>
              <a:t>se han re-expresado </a:t>
            </a:r>
            <a:r>
              <a:rPr lang="es-ES" altLang="es-MX" sz="1900" b="1" dirty="0">
                <a:latin typeface="+mn-lt"/>
              </a:rPr>
              <a:t>los valores históricos de los </a:t>
            </a:r>
            <a:r>
              <a:rPr lang="es-ES" altLang="es-MX" sz="1900" b="1" dirty="0" smtClean="0">
                <a:latin typeface="+mn-lt"/>
              </a:rPr>
              <a:t>activos, provocando </a:t>
            </a:r>
            <a:r>
              <a:rPr lang="es-ES" altLang="es-MX" sz="1900" b="1" dirty="0">
                <a:latin typeface="+mn-lt"/>
              </a:rPr>
              <a:t>en su mayoría </a:t>
            </a:r>
            <a:r>
              <a:rPr lang="es-ES" altLang="es-MX" sz="1900" b="1" dirty="0" smtClean="0">
                <a:latin typeface="+mn-lt"/>
              </a:rPr>
              <a:t>se </a:t>
            </a:r>
            <a:r>
              <a:rPr lang="es-ES" altLang="es-MX" sz="1900" b="1" dirty="0">
                <a:latin typeface="+mn-lt"/>
              </a:rPr>
              <a:t>aprecien valores patrimoniales </a:t>
            </a:r>
            <a:r>
              <a:rPr lang="es-ES" altLang="es-MX" sz="1900" b="1" dirty="0" smtClean="0">
                <a:latin typeface="+mn-lt"/>
              </a:rPr>
              <a:t>irreales</a:t>
            </a:r>
            <a:r>
              <a:rPr lang="es-ES" altLang="es-MX" sz="1900" b="1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9162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2"/>
          <p:cNvSpPr>
            <a:spLocks noChangeArrowheads="1"/>
          </p:cNvSpPr>
          <p:nvPr/>
        </p:nvSpPr>
        <p:spPr bwMode="auto">
          <a:xfrm>
            <a:off x="457200" y="1219200"/>
            <a:ext cx="4203700" cy="5162128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4787900" y="1219199"/>
            <a:ext cx="4203700" cy="5175857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42 Rectángulo"/>
          <p:cNvSpPr>
            <a:spLocks noChangeArrowheads="1"/>
          </p:cNvSpPr>
          <p:nvPr/>
        </p:nvSpPr>
        <p:spPr bwMode="auto">
          <a:xfrm>
            <a:off x="755576" y="191493"/>
            <a:ext cx="8151812" cy="357187"/>
          </a:xfrm>
          <a:prstGeom prst="rect">
            <a:avLst/>
          </a:prstGeom>
          <a:noFill/>
          <a:ln>
            <a:noFill/>
          </a:ln>
          <a:effectLst>
            <a:outerShdw dist="254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7F7F7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s-MX" altLang="es-MX" sz="3000" b="1" dirty="0">
                <a:solidFill>
                  <a:schemeClr val="bg1"/>
                </a:solidFill>
              </a:rPr>
              <a:t>Acciones Inmediatas</a:t>
            </a:r>
            <a:endParaRPr lang="es-ES" altLang="es-MX" sz="3000" b="1" dirty="0">
              <a:solidFill>
                <a:schemeClr val="bg1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 flipH="1">
            <a:off x="450850" y="757238"/>
            <a:ext cx="4197350" cy="523220"/>
          </a:xfrm>
          <a:prstGeom prst="rect">
            <a:avLst/>
          </a:prstGeom>
          <a:solidFill>
            <a:srgbClr val="009E47"/>
          </a:solidFill>
          <a:ln>
            <a:noFill/>
          </a:ln>
          <a:effectLst>
            <a:prstShdw prst="shdw17" dist="53882" dir="2700000">
              <a:srgbClr val="F68222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altLang="es-MX" sz="2800" b="1" dirty="0" smtClean="0">
                <a:solidFill>
                  <a:schemeClr val="bg1"/>
                </a:solidFill>
              </a:rPr>
              <a:t>Descripción</a:t>
            </a:r>
            <a:endParaRPr lang="es-MX" altLang="es-MX" sz="2800" b="1" dirty="0">
              <a:solidFill>
                <a:schemeClr val="bg1"/>
              </a:solidFill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 flipH="1">
            <a:off x="4784725" y="757238"/>
            <a:ext cx="4221163" cy="523220"/>
          </a:xfrm>
          <a:prstGeom prst="rect">
            <a:avLst/>
          </a:prstGeom>
          <a:solidFill>
            <a:srgbClr val="009E47"/>
          </a:solidFill>
          <a:ln>
            <a:noFill/>
          </a:ln>
          <a:effectLst>
            <a:prstShdw prst="shdw17" dist="53882" dir="2700000">
              <a:srgbClr val="F68222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altLang="es-MX" sz="2800" b="1" dirty="0">
                <a:solidFill>
                  <a:schemeClr val="bg1"/>
                </a:solidFill>
              </a:rPr>
              <a:t>Objetivo</a:t>
            </a:r>
            <a:endParaRPr lang="es-MX" altLang="es-MX" sz="2800" b="1" dirty="0">
              <a:solidFill>
                <a:schemeClr val="bg1"/>
              </a:solidFill>
            </a:endParaRPr>
          </a:p>
        </p:txBody>
      </p:sp>
      <p:grpSp>
        <p:nvGrpSpPr>
          <p:cNvPr id="46" name="Group 66"/>
          <p:cNvGrpSpPr>
            <a:grpSpLocks/>
          </p:cNvGrpSpPr>
          <p:nvPr/>
        </p:nvGrpSpPr>
        <p:grpSpPr bwMode="auto">
          <a:xfrm>
            <a:off x="82550" y="1317625"/>
            <a:ext cx="7065963" cy="549275"/>
            <a:chOff x="-12" y="878"/>
            <a:chExt cx="4451" cy="346"/>
          </a:xfrm>
        </p:grpSpPr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 flipH="1">
              <a:off x="-12" y="878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1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208" y="918"/>
              <a:ext cx="258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Reuniones </a:t>
              </a:r>
              <a:r>
                <a:rPr lang="es-MX" altLang="es-MX" sz="1600" b="1" dirty="0" smtClean="0"/>
                <a:t>de las áreas </a:t>
              </a:r>
              <a:r>
                <a:rPr lang="es-MX" altLang="es-MX" sz="1600" b="1" dirty="0"/>
                <a:t>Normativas.</a:t>
              </a:r>
              <a:endParaRPr lang="es-ES" altLang="es-MX" sz="1600" b="1" dirty="0"/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3075" y="918"/>
              <a:ext cx="136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Establecer </a:t>
              </a:r>
              <a:r>
                <a:rPr lang="es-MX" altLang="es-MX" sz="1600" b="1" dirty="0" smtClean="0"/>
                <a:t>Programa de Trabajo.</a:t>
              </a:r>
              <a:endParaRPr lang="es-ES" altLang="es-MX" sz="1600" b="1" dirty="0"/>
            </a:p>
          </p:txBody>
        </p:sp>
      </p:grpSp>
      <p:grpSp>
        <p:nvGrpSpPr>
          <p:cNvPr id="50" name="Group 65"/>
          <p:cNvGrpSpPr>
            <a:grpSpLocks/>
          </p:cNvGrpSpPr>
          <p:nvPr/>
        </p:nvGrpSpPr>
        <p:grpSpPr bwMode="auto">
          <a:xfrm>
            <a:off x="101600" y="1916832"/>
            <a:ext cx="7065963" cy="549275"/>
            <a:chOff x="0" y="1195"/>
            <a:chExt cx="4451" cy="346"/>
          </a:xfrm>
        </p:grpSpPr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 flipH="1">
              <a:off x="0" y="1195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2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220" y="1251"/>
              <a:ext cx="258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Reuniones con Organismos Públicos.</a:t>
              </a:r>
              <a:endParaRPr lang="es-ES" altLang="es-MX" sz="1600" b="1" dirty="0"/>
            </a:p>
          </p:txBody>
        </p:sp>
        <p:sp>
          <p:nvSpPr>
            <p:cNvPr id="53" name="Rectangle 35"/>
            <p:cNvSpPr>
              <a:spLocks noChangeArrowheads="1"/>
            </p:cNvSpPr>
            <p:nvPr/>
          </p:nvSpPr>
          <p:spPr bwMode="auto">
            <a:xfrm>
              <a:off x="3087" y="1251"/>
              <a:ext cx="136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Presentar </a:t>
              </a:r>
              <a:r>
                <a:rPr lang="es-MX" altLang="es-MX" sz="1600" b="1" dirty="0" smtClean="0"/>
                <a:t>la Estrategia.</a:t>
              </a:r>
              <a:endParaRPr lang="es-ES" altLang="es-MX" sz="1600" b="1" dirty="0"/>
            </a:p>
          </p:txBody>
        </p:sp>
      </p:grpSp>
      <p:grpSp>
        <p:nvGrpSpPr>
          <p:cNvPr id="54" name="Group 64"/>
          <p:cNvGrpSpPr>
            <a:grpSpLocks/>
          </p:cNvGrpSpPr>
          <p:nvPr/>
        </p:nvGrpSpPr>
        <p:grpSpPr bwMode="auto">
          <a:xfrm>
            <a:off x="101600" y="2564904"/>
            <a:ext cx="8285163" cy="549275"/>
            <a:chOff x="0" y="1598"/>
            <a:chExt cx="5219" cy="346"/>
          </a:xfrm>
        </p:grpSpPr>
        <p:sp>
          <p:nvSpPr>
            <p:cNvPr id="55" name="Text Box 37"/>
            <p:cNvSpPr txBox="1">
              <a:spLocks noChangeArrowheads="1"/>
            </p:cNvSpPr>
            <p:nvPr/>
          </p:nvSpPr>
          <p:spPr bwMode="auto">
            <a:xfrm flipH="1">
              <a:off x="0" y="1598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3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220" y="1638"/>
              <a:ext cx="2039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Integración de grupos de </a:t>
              </a:r>
              <a:r>
                <a:rPr lang="es-MX" altLang="es-MX" sz="1600" b="1" dirty="0" smtClean="0"/>
                <a:t>Trabajo </a:t>
              </a:r>
              <a:r>
                <a:rPr lang="es-MX" altLang="es-MX" sz="1200" b="1" dirty="0" smtClean="0"/>
                <a:t>(</a:t>
              </a:r>
              <a:r>
                <a:rPr lang="es-MX" altLang="es-MX" sz="1200" b="1" dirty="0" err="1" smtClean="0"/>
                <a:t>Org.Púb</a:t>
              </a:r>
              <a:r>
                <a:rPr lang="es-MX" altLang="es-MX" sz="1200" b="1" dirty="0" smtClean="0"/>
                <a:t>).</a:t>
              </a:r>
              <a:endParaRPr lang="es-ES" altLang="es-MX" sz="1200" b="1" dirty="0"/>
            </a:p>
          </p:txBody>
        </p:sp>
        <p:sp>
          <p:nvSpPr>
            <p:cNvPr id="57" name="Rectangle 39"/>
            <p:cNvSpPr>
              <a:spLocks noChangeArrowheads="1"/>
            </p:cNvSpPr>
            <p:nvPr/>
          </p:nvSpPr>
          <p:spPr bwMode="auto">
            <a:xfrm>
              <a:off x="3087" y="1638"/>
              <a:ext cx="213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ES" altLang="es-MX" sz="1600" b="1" dirty="0"/>
                <a:t>Contar con un inventario físico, confiable, veraz y actualizado</a:t>
              </a:r>
            </a:p>
          </p:txBody>
        </p:sp>
      </p:grpSp>
      <p:grpSp>
        <p:nvGrpSpPr>
          <p:cNvPr id="58" name="Group 63"/>
          <p:cNvGrpSpPr>
            <a:grpSpLocks/>
          </p:cNvGrpSpPr>
          <p:nvPr/>
        </p:nvGrpSpPr>
        <p:grpSpPr bwMode="auto">
          <a:xfrm>
            <a:off x="101600" y="3284984"/>
            <a:ext cx="9144000" cy="549275"/>
            <a:chOff x="0" y="1919"/>
            <a:chExt cx="5760" cy="346"/>
          </a:xfrm>
        </p:grpSpPr>
        <p:sp>
          <p:nvSpPr>
            <p:cNvPr id="59" name="Text Box 41"/>
            <p:cNvSpPr txBox="1">
              <a:spLocks noChangeArrowheads="1"/>
            </p:cNvSpPr>
            <p:nvPr/>
          </p:nvSpPr>
          <p:spPr bwMode="auto">
            <a:xfrm flipH="1">
              <a:off x="0" y="1919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4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220" y="1967"/>
              <a:ext cx="271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Levantamiento y Confronta de Inventarios con Registros Contables.</a:t>
              </a:r>
              <a:endParaRPr lang="es-ES" altLang="es-MX" sz="1600" b="1" dirty="0"/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3087" y="1967"/>
              <a:ext cx="267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Actualización de saldos en los </a:t>
              </a:r>
              <a:r>
                <a:rPr lang="es-MX" altLang="es-MX" sz="1600" b="1" dirty="0" smtClean="0"/>
                <a:t>Sistemas Contables y Patrimoniales</a:t>
              </a:r>
              <a:endParaRPr lang="es-ES" altLang="es-MX" sz="1600" b="1" dirty="0"/>
            </a:p>
          </p:txBody>
        </p:sp>
      </p:grp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101600" y="4005064"/>
            <a:ext cx="8621713" cy="549275"/>
            <a:chOff x="0" y="2228"/>
            <a:chExt cx="5431" cy="346"/>
          </a:xfrm>
        </p:grpSpPr>
        <p:sp>
          <p:nvSpPr>
            <p:cNvPr id="63" name="Text Box 50"/>
            <p:cNvSpPr txBox="1">
              <a:spLocks noChangeArrowheads="1"/>
            </p:cNvSpPr>
            <p:nvPr/>
          </p:nvSpPr>
          <p:spPr bwMode="auto">
            <a:xfrm flipH="1">
              <a:off x="0" y="2228"/>
              <a:ext cx="27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5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4" name="Rectangle 51"/>
            <p:cNvSpPr>
              <a:spLocks noChangeArrowheads="1"/>
            </p:cNvSpPr>
            <p:nvPr/>
          </p:nvSpPr>
          <p:spPr bwMode="auto">
            <a:xfrm>
              <a:off x="220" y="2276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Reuniones de Evaluación y Seguimiento.</a:t>
              </a:r>
              <a:endParaRPr lang="es-ES" altLang="es-MX" sz="1600" b="1" dirty="0"/>
            </a:p>
          </p:txBody>
        </p:sp>
        <p:sp>
          <p:nvSpPr>
            <p:cNvPr id="65" name="Rectangle 52"/>
            <p:cNvSpPr>
              <a:spLocks noChangeArrowheads="1"/>
            </p:cNvSpPr>
            <p:nvPr/>
          </p:nvSpPr>
          <p:spPr bwMode="auto">
            <a:xfrm>
              <a:off x="3087" y="2276"/>
              <a:ext cx="234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/>
                <a:t>Revisión de avances trimestrales.</a:t>
              </a:r>
              <a:endParaRPr lang="es-ES" altLang="es-MX" sz="1600" b="1"/>
            </a:p>
          </p:txBody>
        </p:sp>
      </p:grpSp>
      <p:grpSp>
        <p:nvGrpSpPr>
          <p:cNvPr id="66" name="Group 60"/>
          <p:cNvGrpSpPr>
            <a:grpSpLocks/>
          </p:cNvGrpSpPr>
          <p:nvPr/>
        </p:nvGrpSpPr>
        <p:grpSpPr bwMode="auto">
          <a:xfrm>
            <a:off x="101600" y="4679925"/>
            <a:ext cx="8621713" cy="549275"/>
            <a:chOff x="0" y="2544"/>
            <a:chExt cx="5431" cy="346"/>
          </a:xfrm>
        </p:grpSpPr>
        <p:sp>
          <p:nvSpPr>
            <p:cNvPr id="67" name="Text Box 54"/>
            <p:cNvSpPr txBox="1">
              <a:spLocks noChangeArrowheads="1"/>
            </p:cNvSpPr>
            <p:nvPr/>
          </p:nvSpPr>
          <p:spPr bwMode="auto">
            <a:xfrm flipH="1">
              <a:off x="0" y="2544"/>
              <a:ext cx="25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6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8" name="Rectangle 55"/>
            <p:cNvSpPr>
              <a:spLocks noChangeArrowheads="1"/>
            </p:cNvSpPr>
            <p:nvPr/>
          </p:nvSpPr>
          <p:spPr bwMode="auto">
            <a:xfrm>
              <a:off x="220" y="2600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 smtClean="0"/>
                <a:t>Revisión de las disposiciones normativas estatales para </a:t>
              </a:r>
              <a:r>
                <a:rPr lang="es-MX" altLang="es-MX" sz="1600" b="1" dirty="0"/>
                <a:t>su </a:t>
              </a:r>
              <a:r>
                <a:rPr lang="es-MX" altLang="es-MX" sz="1600" b="1" dirty="0" smtClean="0"/>
                <a:t>actualización</a:t>
              </a:r>
              <a:r>
                <a:rPr lang="es-MX" altLang="es-MX" sz="1600" b="1" dirty="0"/>
                <a:t>.</a:t>
              </a:r>
              <a:endParaRPr lang="es-ES" altLang="es-MX" sz="1600" b="1" dirty="0"/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3087" y="2600"/>
              <a:ext cx="234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/>
                <a:t>Solventar casos de registros irregulares.</a:t>
              </a:r>
              <a:endParaRPr lang="es-ES" altLang="es-MX" sz="1600" b="1"/>
            </a:p>
          </p:txBody>
        </p:sp>
      </p:grpSp>
      <p:grpSp>
        <p:nvGrpSpPr>
          <p:cNvPr id="70" name="Group 61"/>
          <p:cNvGrpSpPr>
            <a:grpSpLocks/>
          </p:cNvGrpSpPr>
          <p:nvPr/>
        </p:nvGrpSpPr>
        <p:grpSpPr bwMode="auto">
          <a:xfrm>
            <a:off x="101600" y="5472013"/>
            <a:ext cx="8805863" cy="549275"/>
            <a:chOff x="0" y="3239"/>
            <a:chExt cx="5547" cy="346"/>
          </a:xfrm>
        </p:grpSpPr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 flipH="1">
              <a:off x="0" y="3239"/>
              <a:ext cx="25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7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20" y="3293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Ajustes y reclasificaciones contables.</a:t>
              </a:r>
              <a:endParaRPr lang="es-ES" altLang="es-MX" sz="1600" dirty="0"/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3087" y="3293"/>
              <a:ext cx="2460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ES" altLang="es-MX" sz="1600" b="1" dirty="0"/>
                <a:t>Obtener Estados Financieros de la Hacienda Pública depurados en los rubros Bienes Muebles e Inmuebles</a:t>
              </a:r>
              <a:r>
                <a:rPr lang="es-MX" altLang="es-MX" sz="1600" b="1" dirty="0" smtClean="0"/>
                <a:t>.</a:t>
              </a:r>
              <a:endParaRPr lang="es-ES" altLang="es-MX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61284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42811" y="116632"/>
            <a:ext cx="86527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ES" sz="2400" b="1" dirty="0" smtClean="0">
                <a:ln w="50800">
                  <a:noFill/>
                </a:ln>
                <a:solidFill>
                  <a:srgbClr val="00B050"/>
                </a:solidFill>
              </a:rPr>
              <a:t>Avances de la Armonización Contable-Patrimonial / Instituto de la Consejería Jurídica y de Asistencia Legal</a:t>
            </a:r>
            <a:endParaRPr lang="es-MX" sz="24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40470"/>
              </p:ext>
            </p:extLst>
          </p:nvPr>
        </p:nvGraphicFramePr>
        <p:xfrm>
          <a:off x="356704" y="1412776"/>
          <a:ext cx="8424936" cy="514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120"/>
                <a:gridCol w="2952328"/>
                <a:gridCol w="2841488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endParaRPr lang="es-MX" sz="18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MX" sz="1800" dirty="0" smtClean="0">
                          <a:solidFill>
                            <a:schemeClr val="tx1"/>
                          </a:solidFill>
                        </a:rPr>
                        <a:t>Acuerdo</a:t>
                      </a:r>
                      <a:endParaRPr lang="es-MX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A v a n c e s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rgbClr val="009E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6953">
                <a:tc v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  <a:endParaRPr lang="es-MX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</a:tr>
              <a:tr h="115173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 de reforma al marco normativo y jurídico que regula el patrimonio público estatal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 de avance en el proceso de actualización de la Ley Patrimonial, estimándose su conclusión en la segunda quincena del mes de marzo de 2014.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 de avance en el proceso de actualización de la Ley Patrimonial, estimándose su conclusión incluido el Reglamento de la misma, a más tardar el 30 de Junio de 2014.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0725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Notificar el avance en la actualización del software de la aplicación informática utilizado en la administración de los bienes patrimoniales, el cual deberá generar información en línea y en tiempo real.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Considerando a la cantidad de bienes y sus clasificaciones se acordó iniciar primeramente con la adecuación del SISMOB, mismo que a la fecha presenta un avance de entre 70% y 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Persiste el avance del 70% reportado con anterioridad, derivado al proceso de homologación de los Catálogos Internos al Clasificador por Objeto del Gasto y al Catálogo de Bienes.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Consultar con el área normativa patrimonial, a cerca de la factibilidad jurídica normativa de incorporar el 100% de los bienes inmuebles del </a:t>
                      </a:r>
                      <a:r>
                        <a:rPr lang="es-E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Gobierno Estatal </a:t>
                      </a:r>
                      <a:r>
                        <a:rPr lang="es-E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Estado de Situación Financiera del Inst. de la Consejería Jurídica</a:t>
                      </a: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051720" y="98072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Reuniones de Trabajo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6845738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13868"/>
              </p:ext>
            </p:extLst>
          </p:nvPr>
        </p:nvGraphicFramePr>
        <p:xfrm>
          <a:off x="356704" y="1363176"/>
          <a:ext cx="842493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120"/>
                <a:gridCol w="2952328"/>
                <a:gridCol w="2841488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endParaRPr lang="es-MX" sz="18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s-MX" sz="1800" dirty="0" smtClean="0">
                          <a:solidFill>
                            <a:schemeClr val="tx1"/>
                          </a:solidFill>
                        </a:rPr>
                        <a:t>Acuerdo</a:t>
                      </a:r>
                      <a:endParaRPr lang="es-MX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A v a n c e s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rgbClr val="009E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6953">
                <a:tc v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  <a:endParaRPr lang="es-MX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9E47"/>
                    </a:solidFill>
                  </a:tcPr>
                </a:tc>
              </a:tr>
              <a:tr h="115173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Informar el estatus que guarde la conciliación de las cifras contables vs inventario físico que reporten los organismo públicos, en cumplimiento a la Circular SH/0084/2013.</a:t>
                      </a: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comunicados del estatus que guarda el levantamiento del inventario físico por parte de los organismos públicos.</a:t>
                      </a: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comunicados del estatus que guarda el levantamiento del inventario físico por parte de los organismos públicos.</a:t>
                      </a: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517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Contralores Internos están realizando al interior de cada organismo público, trabajos relacionados con la obligatoriedad de efectuar la actualización del inventario físico.</a:t>
                      </a: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51720" y="83671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Reuniones de Trabajo</a:t>
            </a:r>
            <a:endParaRPr lang="es-MX" sz="2400" b="1" dirty="0"/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242811" y="77723"/>
            <a:ext cx="86527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ES" sz="2400" b="1" dirty="0" smtClean="0">
                <a:ln w="50800">
                  <a:noFill/>
                </a:ln>
                <a:solidFill>
                  <a:srgbClr val="00B050"/>
                </a:solidFill>
              </a:rPr>
              <a:t>Avances de la Armonización Contable-Patrimonial / Secretaría de la Función </a:t>
            </a:r>
            <a:r>
              <a:rPr lang="es-ES" sz="2400" b="1" dirty="0" smtClean="0">
                <a:ln w="50800">
                  <a:noFill/>
                </a:ln>
                <a:solidFill>
                  <a:srgbClr val="00B050"/>
                </a:solidFill>
              </a:rPr>
              <a:t>Pública y </a:t>
            </a:r>
            <a:r>
              <a:rPr lang="es-ES" sz="2400" b="1" dirty="0" err="1" smtClean="0">
                <a:ln w="50800">
                  <a:noFill/>
                </a:ln>
                <a:solidFill>
                  <a:srgbClr val="00B050"/>
                </a:solidFill>
              </a:rPr>
              <a:t>Sría</a:t>
            </a:r>
            <a:r>
              <a:rPr lang="es-ES" sz="2400" b="1" dirty="0" smtClean="0">
                <a:ln w="50800">
                  <a:noFill/>
                </a:ln>
                <a:solidFill>
                  <a:srgbClr val="00B050"/>
                </a:solidFill>
              </a:rPr>
              <a:t>. de </a:t>
            </a:r>
            <a:r>
              <a:rPr lang="es-ES" sz="2400" b="1" dirty="0" err="1" smtClean="0">
                <a:ln w="50800">
                  <a:noFill/>
                </a:ln>
                <a:solidFill>
                  <a:srgbClr val="00B050"/>
                </a:solidFill>
              </a:rPr>
              <a:t>Hda</a:t>
            </a:r>
            <a:r>
              <a:rPr lang="es-ES" sz="2400" b="1" dirty="0" smtClean="0">
                <a:ln w="50800">
                  <a:noFill/>
                </a:ln>
                <a:solidFill>
                  <a:srgbClr val="00B050"/>
                </a:solidFill>
              </a:rPr>
              <a:t>.</a:t>
            </a:r>
            <a:endParaRPr lang="es-MX" sz="24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342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42811" y="323945"/>
            <a:ext cx="86527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ES" b="1" dirty="0" smtClean="0">
                <a:ln w="50800">
                  <a:noFill/>
                </a:ln>
                <a:solidFill>
                  <a:srgbClr val="00B050"/>
                </a:solidFill>
              </a:rPr>
              <a:t>Acciones en proceso de Atención</a:t>
            </a:r>
            <a:endParaRPr lang="es-MX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161764" y="1556792"/>
            <a:ext cx="8820472" cy="48320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ES" sz="2800" dirty="0"/>
              <a:t>R</a:t>
            </a:r>
            <a:r>
              <a:rPr lang="es-ES" sz="2800" dirty="0" smtClean="0"/>
              <a:t>eforma del </a:t>
            </a:r>
            <a:r>
              <a:rPr lang="es-ES" sz="2800" dirty="0"/>
              <a:t>marco normativo y jurídico que regula el patrimonio público estatal;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sz="2800" dirty="0"/>
              <a:t>A</a:t>
            </a:r>
            <a:r>
              <a:rPr lang="es-ES" sz="2800" dirty="0" smtClean="0"/>
              <a:t>ctualización </a:t>
            </a:r>
            <a:r>
              <a:rPr lang="es-ES" sz="2800" dirty="0"/>
              <a:t>del software de la aplicación informática utilizado en la administración de los bienes patrimoniales, el cual deberá generar información en línea y en tiempo </a:t>
            </a:r>
            <a:r>
              <a:rPr lang="es-ES" sz="2800" dirty="0" smtClean="0"/>
              <a:t>real;</a:t>
            </a:r>
            <a:endParaRPr lang="es-MX" sz="2800" dirty="0"/>
          </a:p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sz="2800" dirty="0" smtClean="0"/>
              <a:t>Implementar Programa de Trabajo para que en coordinación con los organismos públicos se alcance la meta de levantar el inventario físico y confrontarlo con los registros contables antes del 31 de Diciembre 2014.</a:t>
            </a: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051720" y="102311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Dirección de Patrimonio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2154715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9658</TotalTime>
  <Words>1329</Words>
  <Application>Microsoft Office PowerPoint</Application>
  <PresentationFormat>Presentación en pantalla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Diagnóstico de la Situación Patrimonial Actual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Reynol Ramos Zambrano</cp:lastModifiedBy>
  <cp:revision>1068</cp:revision>
  <cp:lastPrinted>2014-06-20T00:02:19Z</cp:lastPrinted>
  <dcterms:created xsi:type="dcterms:W3CDTF">2010-09-20T19:30:30Z</dcterms:created>
  <dcterms:modified xsi:type="dcterms:W3CDTF">2014-06-27T14:56:35Z</dcterms:modified>
</cp:coreProperties>
</file>