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61" r:id="rId2"/>
    <p:sldId id="521" r:id="rId3"/>
    <p:sldId id="528" r:id="rId4"/>
    <p:sldId id="529" r:id="rId5"/>
    <p:sldId id="530" r:id="rId6"/>
    <p:sldId id="531" r:id="rId7"/>
    <p:sldId id="523" r:id="rId8"/>
    <p:sldId id="525" r:id="rId9"/>
    <p:sldId id="532" r:id="rId10"/>
    <p:sldId id="526" r:id="rId11"/>
    <p:sldId id="290" r:id="rId12"/>
  </p:sldIdLst>
  <p:sldSz cx="9144000" cy="6858000" type="screen4x3"/>
  <p:notesSz cx="6797675" cy="9928225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men Molina Pérez" initials="C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47"/>
    <a:srgbClr val="0000FF"/>
    <a:srgbClr val="FF0000"/>
    <a:srgbClr val="F6224F"/>
    <a:srgbClr val="FFCC00"/>
    <a:srgbClr val="99FF99"/>
    <a:srgbClr val="EAF18D"/>
    <a:srgbClr val="E8E896"/>
    <a:srgbClr val="FF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1" autoAdjust="0"/>
    <p:restoredTop sz="94689" autoAdjust="0"/>
  </p:normalViewPr>
  <p:slideViewPr>
    <p:cSldViewPr>
      <p:cViewPr>
        <p:scale>
          <a:sx n="59" d="100"/>
          <a:sy n="59" d="100"/>
        </p:scale>
        <p:origin x="-888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96"/>
    </p:cViewPr>
  </p:sorterViewPr>
  <p:notesViewPr>
    <p:cSldViewPr>
      <p:cViewPr varScale="1">
        <p:scale>
          <a:sx n="77" d="100"/>
          <a:sy n="77" d="100"/>
        </p:scale>
        <p:origin x="-2142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8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9" y="3"/>
            <a:ext cx="2946400" cy="4968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CC4F6868-89E0-4B44-B97A-B37412D0148B}" type="datetimeFigureOut">
              <a:rPr lang="es-MX" smtClean="0"/>
              <a:pPr/>
              <a:t>27/06/2014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3"/>
            <a:ext cx="2946400" cy="4968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9" y="9429753"/>
            <a:ext cx="2946400" cy="4968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60A4639C-3C0E-4812-9F03-FF001F7F804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5795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8" y="1"/>
            <a:ext cx="2946275" cy="49675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868" y="1"/>
            <a:ext cx="2946275" cy="49675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pPr>
              <a:defRPr/>
            </a:pPr>
            <a:fld id="{05E6CAA4-701C-4B63-8C2F-E504D71746CC}" type="datetimeFigureOut">
              <a:rPr lang="es-ES"/>
              <a:pPr>
                <a:defRPr/>
              </a:pPr>
              <a:t>27/06/2014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387" y="4716592"/>
            <a:ext cx="5436909" cy="4467363"/>
          </a:xfrm>
          <a:prstGeom prst="rect">
            <a:avLst/>
          </a:prstGeom>
        </p:spPr>
        <p:txBody>
          <a:bodyPr vert="horz" lIns="94851" tIns="47425" rIns="94851" bIns="47425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8" y="9429780"/>
            <a:ext cx="2946275" cy="49675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868" y="9429780"/>
            <a:ext cx="2946275" cy="49675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pPr>
              <a:defRPr/>
            </a:pPr>
            <a:fld id="{8CF22D1E-EF90-43AE-8A74-E8F1D77E835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095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F91BAD2-8126-426E-AAC0-3938D75372BB}" type="datetimeFigureOut">
              <a:rPr lang="es-MX"/>
              <a:pPr>
                <a:defRPr/>
              </a:pPr>
              <a:t>27/06/2014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22A0FEE-18F3-437C-9BDD-8432828CDEA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86183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315574B-EDF3-4653-8E84-6FE297F46F70}" type="datetimeFigureOut">
              <a:rPr lang="es-MX"/>
              <a:pPr>
                <a:defRPr/>
              </a:pPr>
              <a:t>27/06/2014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926B2A9-C2C1-4057-9C5E-4E4927F2CEF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596224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7E6106E-23F6-4A15-9597-14CCEACCBC7E}" type="datetimeFigureOut">
              <a:rPr lang="es-MX"/>
              <a:pPr>
                <a:defRPr/>
              </a:pPr>
              <a:t>27/06/2014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83734EF-E674-4E79-90AB-D2BC8A18380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86905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r>
              <a:rPr lang="es-ES" dirty="0" smtClean="0"/>
              <a:t>27/06/2014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16B9106-D787-476B-8CB3-3B8BE9ACF55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35166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08DE222-427F-423E-B817-A2E449774EFF}" type="datetimeFigureOut">
              <a:rPr lang="es-MX"/>
              <a:pPr>
                <a:defRPr/>
              </a:pPr>
              <a:t>27/06/2014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BF63D4E-C6EF-49CC-8705-906984CA8E7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765754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6DE10F44-E3DA-4CAD-85D6-925EA419EBCE}" type="datetimeFigureOut">
              <a:rPr lang="es-MX"/>
              <a:pPr>
                <a:defRPr/>
              </a:pPr>
              <a:t>27/06/2014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EDC1540-6171-40C6-975B-BC00D1F23F20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231666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21A9FB0-D015-48E6-B1DC-E9A622BC0E4B}" type="datetimeFigureOut">
              <a:rPr lang="es-MX"/>
              <a:pPr>
                <a:defRPr/>
              </a:pPr>
              <a:t>27/06/2014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5D371154-AE5A-4CC2-AA29-1C8A867D40F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712923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469A238-ECF1-4CEC-A734-068A0409F763}" type="datetimeFigureOut">
              <a:rPr lang="es-MX"/>
              <a:pPr>
                <a:defRPr/>
              </a:pPr>
              <a:t>27/06/2014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00F4020-4EB0-4B6F-B483-706F9A35AA0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30276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70DBDFDB-BC1C-420D-825F-9D442B96D1CA}" type="datetimeFigureOut">
              <a:rPr lang="es-MX"/>
              <a:pPr>
                <a:defRPr/>
              </a:pPr>
              <a:t>27/06/2014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412CC7FE-C1E9-45B5-8B96-EF7C8CD6797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558212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F944C15-C512-445C-A280-A3092F2A3CBF}" type="datetimeFigureOut">
              <a:rPr lang="es-MX"/>
              <a:pPr>
                <a:defRPr/>
              </a:pPr>
              <a:t>27/06/2014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95850A9-4827-45E3-B8E6-6A63AACF58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758704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574A55E-854A-4A00-9377-9DE1F4825A43}" type="datetimeFigureOut">
              <a:rPr lang="es-MX"/>
              <a:pPr>
                <a:defRPr/>
              </a:pPr>
              <a:t>27/06/2014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6BD5F5E-DE5E-416B-AF78-D2C613F804A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954924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 userDrawn="1"/>
        </p:nvPicPr>
        <p:blipFill rotWithShape="1">
          <a:blip r:embed="rId1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3"/>
          <a:stretch/>
        </p:blipFill>
        <p:spPr>
          <a:xfrm>
            <a:off x="163285" y="1078302"/>
            <a:ext cx="8817429" cy="577969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 userDrawn="1"/>
        </p:nvPicPr>
        <p:blipFill rotWithShape="1">
          <a:blip r:embed="rId14" cstate="print">
            <a:grayscl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4277"/>
          <a:stretch/>
        </p:blipFill>
        <p:spPr>
          <a:xfrm>
            <a:off x="163285" y="0"/>
            <a:ext cx="8817429" cy="107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C:\Users\carevalo\Desktop\diseño\vectores\cace\logotipocacenaranjapng.png"/>
          <p:cNvPicPr>
            <a:picLocks noChangeAspect="1" noChangeArrowheads="1"/>
          </p:cNvPicPr>
          <p:nvPr userDrawn="1"/>
        </p:nvPicPr>
        <p:blipFill>
          <a:blip r:embed="rId1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078" y="6429415"/>
            <a:ext cx="2952328" cy="4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>
          <a:xfrm>
            <a:off x="0" y="0"/>
            <a:ext cx="9467527" cy="6858000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>
            <a:off x="2843808" y="774416"/>
            <a:ext cx="6264696" cy="544764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eaLnBrk="1" hangingPunct="1"/>
            <a:r>
              <a:rPr lang="es-MX" sz="3600" b="1" dirty="0">
                <a:solidFill>
                  <a:srgbClr val="00B050"/>
                </a:solidFill>
                <a:latin typeface="Calisto MT" pitchFamily="18" charset="0"/>
              </a:rPr>
              <a:t>Consejo de Armonización Contable del Estado de Chiapas (CACE</a:t>
            </a:r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)</a:t>
            </a:r>
          </a:p>
          <a:p>
            <a:pPr algn="ctr" eaLnBrk="1" hangingPunct="1"/>
            <a:endParaRPr lang="es-MX" sz="36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18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r>
              <a:rPr lang="es-ES" sz="3600" b="1" dirty="0" smtClean="0">
                <a:solidFill>
                  <a:srgbClr val="00B050"/>
                </a:solidFill>
                <a:latin typeface="Calisto MT" pitchFamily="18" charset="0"/>
              </a:rPr>
              <a:t>Grupo 2. Registro y Control de bienes e inventarios</a:t>
            </a:r>
            <a:endParaRPr lang="es-MX" sz="3600" b="1" dirty="0" smtClean="0">
              <a:solidFill>
                <a:srgbClr val="00B050"/>
              </a:solidFill>
              <a:latin typeface="Calisto MT" pitchFamily="18" charset="0"/>
            </a:endParaRPr>
          </a:p>
          <a:p>
            <a:pPr algn="r" eaLnBrk="1" hangingPunct="1"/>
            <a:endParaRPr lang="es-MX" sz="14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Tuxtla Gutiérrez, Chiapas. </a:t>
            </a:r>
          </a:p>
          <a:p>
            <a:pPr algn="r" eaLnBrk="1" hangingPunct="1"/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junio 27 </a:t>
            </a:r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de </a:t>
            </a:r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2014</a:t>
            </a:r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</p:txBody>
      </p:sp>
      <p:sp>
        <p:nvSpPr>
          <p:cNvPr id="13" name="Freeform 44"/>
          <p:cNvSpPr>
            <a:spLocks/>
          </p:cNvSpPr>
          <p:nvPr/>
        </p:nvSpPr>
        <p:spPr bwMode="auto">
          <a:xfrm>
            <a:off x="467544" y="3717031"/>
            <a:ext cx="2232249" cy="2127883"/>
          </a:xfrm>
          <a:custGeom>
            <a:avLst/>
            <a:gdLst/>
            <a:ahLst/>
            <a:cxnLst>
              <a:cxn ang="0">
                <a:pos x="485" y="146"/>
              </a:cxn>
              <a:cxn ang="0">
                <a:pos x="515" y="170"/>
              </a:cxn>
              <a:cxn ang="0">
                <a:pos x="540" y="194"/>
              </a:cxn>
              <a:cxn ang="0">
                <a:pos x="552" y="194"/>
              </a:cxn>
              <a:cxn ang="0">
                <a:pos x="558" y="201"/>
              </a:cxn>
              <a:cxn ang="0">
                <a:pos x="582" y="213"/>
              </a:cxn>
              <a:cxn ang="0">
                <a:pos x="612" y="237"/>
              </a:cxn>
              <a:cxn ang="0">
                <a:pos x="612" y="249"/>
              </a:cxn>
              <a:cxn ang="0">
                <a:pos x="619" y="261"/>
              </a:cxn>
              <a:cxn ang="0">
                <a:pos x="631" y="267"/>
              </a:cxn>
              <a:cxn ang="0">
                <a:pos x="643" y="279"/>
              </a:cxn>
              <a:cxn ang="0">
                <a:pos x="661" y="285"/>
              </a:cxn>
              <a:cxn ang="0">
                <a:pos x="655" y="292"/>
              </a:cxn>
              <a:cxn ang="0">
                <a:pos x="649" y="310"/>
              </a:cxn>
              <a:cxn ang="0">
                <a:pos x="649" y="322"/>
              </a:cxn>
              <a:cxn ang="0">
                <a:pos x="649" y="334"/>
              </a:cxn>
              <a:cxn ang="0">
                <a:pos x="424" y="340"/>
              </a:cxn>
              <a:cxn ang="0">
                <a:pos x="364" y="516"/>
              </a:cxn>
              <a:cxn ang="0">
                <a:pos x="352" y="546"/>
              </a:cxn>
              <a:cxn ang="0">
                <a:pos x="345" y="583"/>
              </a:cxn>
              <a:cxn ang="0">
                <a:pos x="333" y="607"/>
              </a:cxn>
              <a:cxn ang="0">
                <a:pos x="224" y="498"/>
              </a:cxn>
              <a:cxn ang="0">
                <a:pos x="242" y="510"/>
              </a:cxn>
              <a:cxn ang="0">
                <a:pos x="224" y="492"/>
              </a:cxn>
              <a:cxn ang="0">
                <a:pos x="200" y="480"/>
              </a:cxn>
              <a:cxn ang="0">
                <a:pos x="103" y="395"/>
              </a:cxn>
              <a:cxn ang="0">
                <a:pos x="36" y="346"/>
              </a:cxn>
              <a:cxn ang="0">
                <a:pos x="48" y="346"/>
              </a:cxn>
              <a:cxn ang="0">
                <a:pos x="12" y="328"/>
              </a:cxn>
              <a:cxn ang="0">
                <a:pos x="18" y="304"/>
              </a:cxn>
              <a:cxn ang="0">
                <a:pos x="18" y="237"/>
              </a:cxn>
              <a:cxn ang="0">
                <a:pos x="42" y="194"/>
              </a:cxn>
              <a:cxn ang="0">
                <a:pos x="48" y="176"/>
              </a:cxn>
              <a:cxn ang="0">
                <a:pos x="91" y="122"/>
              </a:cxn>
              <a:cxn ang="0">
                <a:pos x="109" y="85"/>
              </a:cxn>
              <a:cxn ang="0">
                <a:pos x="145" y="6"/>
              </a:cxn>
              <a:cxn ang="0">
                <a:pos x="176" y="12"/>
              </a:cxn>
              <a:cxn ang="0">
                <a:pos x="194" y="49"/>
              </a:cxn>
              <a:cxn ang="0">
                <a:pos x="218" y="85"/>
              </a:cxn>
              <a:cxn ang="0">
                <a:pos x="242" y="116"/>
              </a:cxn>
              <a:cxn ang="0">
                <a:pos x="309" y="49"/>
              </a:cxn>
              <a:cxn ang="0">
                <a:pos x="364" y="37"/>
              </a:cxn>
              <a:cxn ang="0">
                <a:pos x="376" y="19"/>
              </a:cxn>
              <a:cxn ang="0">
                <a:pos x="382" y="25"/>
              </a:cxn>
              <a:cxn ang="0">
                <a:pos x="406" y="19"/>
              </a:cxn>
              <a:cxn ang="0">
                <a:pos x="412" y="43"/>
              </a:cxn>
              <a:cxn ang="0">
                <a:pos x="424" y="49"/>
              </a:cxn>
              <a:cxn ang="0">
                <a:pos x="430" y="85"/>
              </a:cxn>
              <a:cxn ang="0">
                <a:pos x="461" y="103"/>
              </a:cxn>
              <a:cxn ang="0">
                <a:pos x="479" y="122"/>
              </a:cxn>
            </a:cxnLst>
            <a:rect l="0" t="0" r="r" b="b"/>
            <a:pathLst>
              <a:path w="661" h="607">
                <a:moveTo>
                  <a:pt x="473" y="134"/>
                </a:moveTo>
                <a:lnTo>
                  <a:pt x="485" y="146"/>
                </a:lnTo>
                <a:lnTo>
                  <a:pt x="503" y="146"/>
                </a:lnTo>
                <a:lnTo>
                  <a:pt x="515" y="170"/>
                </a:lnTo>
                <a:lnTo>
                  <a:pt x="528" y="176"/>
                </a:lnTo>
                <a:lnTo>
                  <a:pt x="540" y="194"/>
                </a:lnTo>
                <a:lnTo>
                  <a:pt x="552" y="201"/>
                </a:lnTo>
                <a:lnTo>
                  <a:pt x="552" y="194"/>
                </a:lnTo>
                <a:lnTo>
                  <a:pt x="558" y="194"/>
                </a:lnTo>
                <a:lnTo>
                  <a:pt x="558" y="201"/>
                </a:lnTo>
                <a:lnTo>
                  <a:pt x="564" y="207"/>
                </a:lnTo>
                <a:lnTo>
                  <a:pt x="582" y="213"/>
                </a:lnTo>
                <a:lnTo>
                  <a:pt x="600" y="225"/>
                </a:lnTo>
                <a:lnTo>
                  <a:pt x="612" y="237"/>
                </a:lnTo>
                <a:lnTo>
                  <a:pt x="606" y="249"/>
                </a:lnTo>
                <a:lnTo>
                  <a:pt x="612" y="249"/>
                </a:lnTo>
                <a:lnTo>
                  <a:pt x="612" y="261"/>
                </a:lnTo>
                <a:lnTo>
                  <a:pt x="619" y="261"/>
                </a:lnTo>
                <a:lnTo>
                  <a:pt x="612" y="267"/>
                </a:lnTo>
                <a:lnTo>
                  <a:pt x="631" y="267"/>
                </a:lnTo>
                <a:lnTo>
                  <a:pt x="643" y="273"/>
                </a:lnTo>
                <a:lnTo>
                  <a:pt x="643" y="279"/>
                </a:lnTo>
                <a:lnTo>
                  <a:pt x="655" y="279"/>
                </a:lnTo>
                <a:lnTo>
                  <a:pt x="661" y="285"/>
                </a:lnTo>
                <a:lnTo>
                  <a:pt x="649" y="285"/>
                </a:lnTo>
                <a:lnTo>
                  <a:pt x="655" y="292"/>
                </a:lnTo>
                <a:lnTo>
                  <a:pt x="643" y="310"/>
                </a:lnTo>
                <a:lnTo>
                  <a:pt x="649" y="310"/>
                </a:lnTo>
                <a:lnTo>
                  <a:pt x="643" y="316"/>
                </a:lnTo>
                <a:lnTo>
                  <a:pt x="649" y="322"/>
                </a:lnTo>
                <a:lnTo>
                  <a:pt x="643" y="334"/>
                </a:lnTo>
                <a:lnTo>
                  <a:pt x="649" y="334"/>
                </a:lnTo>
                <a:lnTo>
                  <a:pt x="643" y="340"/>
                </a:lnTo>
                <a:lnTo>
                  <a:pt x="424" y="340"/>
                </a:lnTo>
                <a:lnTo>
                  <a:pt x="339" y="480"/>
                </a:lnTo>
                <a:lnTo>
                  <a:pt x="364" y="516"/>
                </a:lnTo>
                <a:lnTo>
                  <a:pt x="345" y="528"/>
                </a:lnTo>
                <a:lnTo>
                  <a:pt x="352" y="546"/>
                </a:lnTo>
                <a:lnTo>
                  <a:pt x="339" y="552"/>
                </a:lnTo>
                <a:lnTo>
                  <a:pt x="345" y="583"/>
                </a:lnTo>
                <a:lnTo>
                  <a:pt x="339" y="601"/>
                </a:lnTo>
                <a:lnTo>
                  <a:pt x="333" y="607"/>
                </a:lnTo>
                <a:lnTo>
                  <a:pt x="236" y="510"/>
                </a:lnTo>
                <a:lnTo>
                  <a:pt x="224" y="498"/>
                </a:lnTo>
                <a:lnTo>
                  <a:pt x="236" y="498"/>
                </a:lnTo>
                <a:lnTo>
                  <a:pt x="242" y="510"/>
                </a:lnTo>
                <a:lnTo>
                  <a:pt x="236" y="498"/>
                </a:lnTo>
                <a:lnTo>
                  <a:pt x="224" y="492"/>
                </a:lnTo>
                <a:lnTo>
                  <a:pt x="224" y="498"/>
                </a:lnTo>
                <a:lnTo>
                  <a:pt x="200" y="480"/>
                </a:lnTo>
                <a:lnTo>
                  <a:pt x="163" y="443"/>
                </a:lnTo>
                <a:lnTo>
                  <a:pt x="103" y="395"/>
                </a:lnTo>
                <a:lnTo>
                  <a:pt x="36" y="352"/>
                </a:lnTo>
                <a:lnTo>
                  <a:pt x="36" y="346"/>
                </a:lnTo>
                <a:lnTo>
                  <a:pt x="42" y="352"/>
                </a:lnTo>
                <a:lnTo>
                  <a:pt x="48" y="346"/>
                </a:lnTo>
                <a:lnTo>
                  <a:pt x="42" y="334"/>
                </a:lnTo>
                <a:lnTo>
                  <a:pt x="12" y="328"/>
                </a:lnTo>
                <a:lnTo>
                  <a:pt x="6" y="328"/>
                </a:lnTo>
                <a:lnTo>
                  <a:pt x="18" y="304"/>
                </a:lnTo>
                <a:lnTo>
                  <a:pt x="0" y="261"/>
                </a:lnTo>
                <a:lnTo>
                  <a:pt x="18" y="237"/>
                </a:lnTo>
                <a:lnTo>
                  <a:pt x="18" y="213"/>
                </a:lnTo>
                <a:lnTo>
                  <a:pt x="42" y="194"/>
                </a:lnTo>
                <a:lnTo>
                  <a:pt x="42" y="176"/>
                </a:lnTo>
                <a:lnTo>
                  <a:pt x="48" y="176"/>
                </a:lnTo>
                <a:lnTo>
                  <a:pt x="48" y="152"/>
                </a:lnTo>
                <a:lnTo>
                  <a:pt x="91" y="122"/>
                </a:lnTo>
                <a:lnTo>
                  <a:pt x="97" y="110"/>
                </a:lnTo>
                <a:lnTo>
                  <a:pt x="109" y="85"/>
                </a:lnTo>
                <a:lnTo>
                  <a:pt x="127" y="67"/>
                </a:lnTo>
                <a:lnTo>
                  <a:pt x="145" y="6"/>
                </a:lnTo>
                <a:lnTo>
                  <a:pt x="151" y="0"/>
                </a:lnTo>
                <a:lnTo>
                  <a:pt x="176" y="12"/>
                </a:lnTo>
                <a:lnTo>
                  <a:pt x="200" y="12"/>
                </a:lnTo>
                <a:lnTo>
                  <a:pt x="194" y="49"/>
                </a:lnTo>
                <a:lnTo>
                  <a:pt x="200" y="79"/>
                </a:lnTo>
                <a:lnTo>
                  <a:pt x="218" y="85"/>
                </a:lnTo>
                <a:lnTo>
                  <a:pt x="230" y="103"/>
                </a:lnTo>
                <a:lnTo>
                  <a:pt x="242" y="116"/>
                </a:lnTo>
                <a:lnTo>
                  <a:pt x="309" y="61"/>
                </a:lnTo>
                <a:lnTo>
                  <a:pt x="309" y="49"/>
                </a:lnTo>
                <a:lnTo>
                  <a:pt x="345" y="37"/>
                </a:lnTo>
                <a:lnTo>
                  <a:pt x="364" y="37"/>
                </a:lnTo>
                <a:lnTo>
                  <a:pt x="358" y="31"/>
                </a:lnTo>
                <a:lnTo>
                  <a:pt x="376" y="19"/>
                </a:lnTo>
                <a:lnTo>
                  <a:pt x="382" y="19"/>
                </a:lnTo>
                <a:lnTo>
                  <a:pt x="382" y="25"/>
                </a:lnTo>
                <a:lnTo>
                  <a:pt x="388" y="19"/>
                </a:lnTo>
                <a:lnTo>
                  <a:pt x="406" y="19"/>
                </a:lnTo>
                <a:lnTo>
                  <a:pt x="412" y="25"/>
                </a:lnTo>
                <a:lnTo>
                  <a:pt x="412" y="43"/>
                </a:lnTo>
                <a:lnTo>
                  <a:pt x="412" y="49"/>
                </a:lnTo>
                <a:lnTo>
                  <a:pt x="424" y="49"/>
                </a:lnTo>
                <a:lnTo>
                  <a:pt x="430" y="61"/>
                </a:lnTo>
                <a:lnTo>
                  <a:pt x="430" y="85"/>
                </a:lnTo>
                <a:lnTo>
                  <a:pt x="461" y="91"/>
                </a:lnTo>
                <a:lnTo>
                  <a:pt x="461" y="103"/>
                </a:lnTo>
                <a:lnTo>
                  <a:pt x="473" y="110"/>
                </a:lnTo>
                <a:lnTo>
                  <a:pt x="479" y="122"/>
                </a:lnTo>
                <a:lnTo>
                  <a:pt x="473" y="134"/>
                </a:lnTo>
                <a:close/>
              </a:path>
            </a:pathLst>
          </a:custGeom>
          <a:blipFill>
            <a:blip r:embed="rId3" cstate="print"/>
            <a:tile tx="0" ty="0" sx="100000" sy="100000" flip="none" algn="tl"/>
          </a:blipFill>
          <a:ln w="19050" cap="flat" cmpd="sng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  <a:effectLst>
            <a:innerShdw blurRad="241300" dist="88900">
              <a:schemeClr val="tx1"/>
            </a:innerShdw>
            <a:softEdge rad="1270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Arial" charset="0"/>
              <a:cs typeface="Arial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9" y="86014"/>
            <a:ext cx="1801789" cy="135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955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242811" y="323945"/>
            <a:ext cx="86527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s-ES" b="1" dirty="0" smtClean="0">
                <a:ln w="50800">
                  <a:noFill/>
                </a:ln>
                <a:solidFill>
                  <a:srgbClr val="00B050"/>
                </a:solidFill>
              </a:rPr>
              <a:t>Asuntos Generales</a:t>
            </a:r>
            <a:endParaRPr lang="es-MX" b="1" dirty="0">
              <a:ln w="50800">
                <a:noFill/>
              </a:ln>
              <a:solidFill>
                <a:srgbClr val="00B050"/>
              </a:solidFill>
            </a:endParaRPr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161764" y="1700808"/>
            <a:ext cx="8820472" cy="403187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457200" indent="-457200" algn="just" eaLnBrk="1" hangingPunct="1">
              <a:buFont typeface="Wingdings" pitchFamily="2" charset="2"/>
              <a:buChar char="Ø"/>
            </a:pPr>
            <a:r>
              <a:rPr lang="es-ES" dirty="0" smtClean="0"/>
              <a:t>En 2014 fenece el plazo para la adopción de las disposiciones en materia de Registro Patrimonial, emitidas por el CONAC;</a:t>
            </a:r>
          </a:p>
          <a:p>
            <a:pPr algn="just" eaLnBrk="1" hangingPunct="1"/>
            <a:endParaRPr lang="es-MX" dirty="0" smtClean="0"/>
          </a:p>
          <a:p>
            <a:pPr marL="457200" indent="-457200" algn="just" eaLnBrk="1" hangingPunct="1">
              <a:buFont typeface="Wingdings" pitchFamily="2" charset="2"/>
              <a:buChar char="Ø"/>
            </a:pPr>
            <a:r>
              <a:rPr lang="es-MX" dirty="0" smtClean="0"/>
              <a:t>Con la finalidad de dar seguimiento a los acuerdos tomados se propone la siguiente reunión del Grupo 2, se celebre el </a:t>
            </a:r>
            <a:r>
              <a:rPr lang="es-MX" u="sng" dirty="0" smtClean="0">
                <a:solidFill>
                  <a:srgbClr val="00B050"/>
                </a:solidFill>
              </a:rPr>
              <a:t>día miércoles 30 de julio</a:t>
            </a:r>
            <a:r>
              <a:rPr lang="es-MX" dirty="0" smtClean="0">
                <a:solidFill>
                  <a:srgbClr val="00B050"/>
                </a:solidFill>
              </a:rPr>
              <a:t> </a:t>
            </a:r>
            <a:r>
              <a:rPr lang="es-MX" dirty="0" smtClean="0"/>
              <a:t>del 2014.</a:t>
            </a:r>
            <a:endParaRPr lang="es-MX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95214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 bwMode="auto">
          <a:xfrm>
            <a:off x="2555776" y="2636912"/>
            <a:ext cx="3888432" cy="1368152"/>
          </a:xfrm>
          <a:prstGeom prst="roundRect">
            <a:avLst>
              <a:gd name="adj" fmla="val 9447"/>
            </a:avLst>
          </a:prstGeom>
          <a:ln>
            <a:solidFill>
              <a:srgbClr val="009E47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3032124" y="2924944"/>
            <a:ext cx="2928937" cy="830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s-MX" sz="4800" b="1" dirty="0">
                <a:ln w="50800"/>
                <a:solidFill>
                  <a:srgbClr val="00B050"/>
                </a:solidFill>
              </a:rPr>
              <a:t>Gracias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467544" y="323945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s-MX" sz="2800" b="1" dirty="0" smtClean="0">
                <a:ln w="50800">
                  <a:noFill/>
                </a:ln>
                <a:solidFill>
                  <a:srgbClr val="00B050"/>
                </a:solidFill>
              </a:rPr>
              <a:t>Justificación del Control Patrimonial </a:t>
            </a:r>
            <a:endParaRPr lang="es-MX" sz="2800" b="1" dirty="0">
              <a:ln w="50800">
                <a:noFill/>
              </a:ln>
              <a:solidFill>
                <a:srgbClr val="00B050"/>
              </a:solidFill>
            </a:endParaRPr>
          </a:p>
        </p:txBody>
      </p:sp>
      <p:sp>
        <p:nvSpPr>
          <p:cNvPr id="24" name="7 CuadroTexto"/>
          <p:cNvSpPr txBox="1"/>
          <p:nvPr/>
        </p:nvSpPr>
        <p:spPr>
          <a:xfrm>
            <a:off x="98795" y="980728"/>
            <a:ext cx="8796739" cy="57708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1800" i="1" dirty="0" smtClean="0"/>
              <a:t>El patrimonio público está constituido por los bienes muebles e inmuebles, sobre los cuales los entes públicos ostentan la propiedad o posesión, por lo que éstos tienen la obligación y responsabilidad de administrarlo eficaz y eficientemente, estableciendo un adecuado sistema de control interno para salvaguardar dichos bienes, a fin de facilitar su registro.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1800" i="1" dirty="0" smtClean="0"/>
              <a:t>En la actualidad, los Entes Públicos, utilizan criterios heterogéneos para la incorporación al inventario patrimonial de los bienes muebles e inmuebles de su propiedad o administración, lo que posibilita contar con información que favorezca un ambiente de control dentro de la gestión pública.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1800" i="1" dirty="0" smtClean="0"/>
              <a:t>La Secretaría de Hacienda, a través de la Dirección de Contabilidad Gubernamental desde el ejercicio fiscal 2003, ha impulsado la depuración de los </a:t>
            </a:r>
            <a:r>
              <a:rPr lang="es-ES" sz="1800" i="1" dirty="0"/>
              <a:t>activos fijos que administran los organismos </a:t>
            </a:r>
            <a:r>
              <a:rPr lang="es-ES" sz="1800" i="1" dirty="0" smtClean="0"/>
              <a:t>públicos.</a:t>
            </a:r>
            <a:endParaRPr lang="es-ES" sz="1800" i="1" dirty="0"/>
          </a:p>
          <a:p>
            <a:pPr marL="285750" indent="-285750" algn="just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ES" altLang="es-MX" sz="1800" i="1" dirty="0"/>
              <a:t>En el ejercicio fiscal 2006, la firma internacional de auditoría Galaz, </a:t>
            </a:r>
            <a:r>
              <a:rPr lang="es-ES" altLang="es-MX" sz="1800" i="1" dirty="0" err="1"/>
              <a:t>Yamazaki</a:t>
            </a:r>
            <a:r>
              <a:rPr lang="es-ES" altLang="es-MX" sz="1800" i="1" dirty="0"/>
              <a:t>, Ruiz Urquiza, S.C., se abstuvo de opinar sobre la razonabilidad de los Estados Financieros del Gobierno del Estado, </a:t>
            </a:r>
            <a:r>
              <a:rPr lang="es-MX" altLang="es-MX" sz="1800" i="1" dirty="0"/>
              <a:t>al considerar que existen diversas inconsistencias: falta de homologación de los esquemas de registro y control, no estandarización de la información, falta de continuidad en los programas de registro y verificación de los bienes, inexistencia de un registro integral </a:t>
            </a:r>
            <a:r>
              <a:rPr lang="es-MX" altLang="es-MX" sz="1800" i="1" dirty="0" smtClean="0"/>
              <a:t>inmobiliario</a:t>
            </a:r>
            <a:r>
              <a:rPr lang="es-MX" altLang="es-MX" sz="1800" i="1" dirty="0"/>
              <a:t>, registros no actualizados</a:t>
            </a:r>
            <a:endParaRPr lang="es-ES" altLang="es-MX" sz="1800" i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ES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31467510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251520" y="241484"/>
            <a:ext cx="8820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s-MX" sz="2800" b="1" dirty="0" smtClean="0">
                <a:ln w="50800">
                  <a:noFill/>
                </a:ln>
                <a:solidFill>
                  <a:srgbClr val="00B050"/>
                </a:solidFill>
              </a:rPr>
              <a:t>Marco Jurídico que regula el Registro Patrimonial</a:t>
            </a:r>
            <a:endParaRPr lang="es-MX" sz="2800" b="1" dirty="0">
              <a:ln w="50800">
                <a:noFill/>
              </a:ln>
              <a:solidFill>
                <a:srgbClr val="00B050"/>
              </a:solidFill>
            </a:endParaRPr>
          </a:p>
        </p:txBody>
      </p:sp>
      <p:sp>
        <p:nvSpPr>
          <p:cNvPr id="24" name="7 CuadroTexto"/>
          <p:cNvSpPr txBox="1"/>
          <p:nvPr/>
        </p:nvSpPr>
        <p:spPr>
          <a:xfrm>
            <a:off x="98795" y="980728"/>
            <a:ext cx="879673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i="1" dirty="0" smtClean="0"/>
              <a:t>Ley General de Contabilidad Gubernamental</a:t>
            </a:r>
          </a:p>
          <a:p>
            <a:pPr algn="just"/>
            <a:r>
              <a:rPr lang="es-ES" sz="1800" i="1" u="sng" dirty="0" smtClean="0"/>
              <a:t>Artículos 23 al 32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1800" b="1" dirty="0" smtClean="0"/>
              <a:t>Señalan </a:t>
            </a:r>
            <a:r>
              <a:rPr lang="es-MX" sz="1800" b="1" dirty="0"/>
              <a:t>el tratamiento que deberá darse a los bienes muebles e inmuebles de los entes públicos en los tres niveles de gobierno</a:t>
            </a:r>
            <a:r>
              <a:rPr lang="es-MX" sz="1800" b="1" dirty="0" smtClean="0"/>
              <a:t>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rgbClr val="009E47"/>
                </a:solidFill>
                <a:cs typeface="Arial" pitchFamily="34" charset="0"/>
              </a:rPr>
              <a:t>Los entes públicos deberán llevar a cabo el levantamiento físico del inventario de los </a:t>
            </a:r>
            <a:r>
              <a:rPr lang="es-ES" sz="1800" dirty="0" smtClean="0">
                <a:solidFill>
                  <a:srgbClr val="009E47"/>
                </a:solidFill>
                <a:cs typeface="Arial" pitchFamily="34" charset="0"/>
              </a:rPr>
              <a:t>bienes, el cual </a:t>
            </a:r>
            <a:r>
              <a:rPr lang="es-ES" sz="1800" dirty="0">
                <a:solidFill>
                  <a:srgbClr val="009E47"/>
                </a:solidFill>
                <a:cs typeface="Arial" pitchFamily="34" charset="0"/>
              </a:rPr>
              <a:t>deberá estar debidamente conciliado con el registro contable;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rgbClr val="009E47"/>
                </a:solidFill>
              </a:rPr>
              <a:t>En el caso de los bienes inmuebles, no podrá establecerse un valor inferior al catastral que le </a:t>
            </a:r>
            <a:r>
              <a:rPr lang="es-MX" sz="1800" dirty="0" smtClean="0">
                <a:solidFill>
                  <a:srgbClr val="009E47"/>
                </a:solidFill>
              </a:rPr>
              <a:t>corresponda;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rgbClr val="009E47"/>
                </a:solidFill>
              </a:rPr>
              <a:t>Los entes públicos contarán con un plazo de </a:t>
            </a:r>
            <a:r>
              <a:rPr lang="es-MX" sz="1800" b="1" dirty="0">
                <a:solidFill>
                  <a:srgbClr val="009E47"/>
                </a:solidFill>
              </a:rPr>
              <a:t>30 días há</a:t>
            </a:r>
            <a:r>
              <a:rPr lang="es-MX" sz="1800" dirty="0">
                <a:solidFill>
                  <a:srgbClr val="009E47"/>
                </a:solidFill>
              </a:rPr>
              <a:t>biles para incluir en el inventario físico los bienes que adquieran. Los entes públicos publicarán el inventario de sus bienes a través de internet, el cual deberán actualizar, por lo menos, cada seis </a:t>
            </a:r>
            <a:r>
              <a:rPr lang="es-MX" sz="1800" dirty="0" smtClean="0">
                <a:solidFill>
                  <a:srgbClr val="009E47"/>
                </a:solidFill>
              </a:rPr>
              <a:t>meses;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rgbClr val="009E47"/>
                </a:solidFill>
              </a:rPr>
              <a:t>Los bienes muebles e intangibles cuyo costo unitario de adquisición sea menor a </a:t>
            </a:r>
            <a:r>
              <a:rPr lang="es-MX" sz="1800" b="1" dirty="0">
                <a:solidFill>
                  <a:srgbClr val="009E47"/>
                </a:solidFill>
              </a:rPr>
              <a:t>35 días de salario mínimo </a:t>
            </a:r>
            <a:r>
              <a:rPr lang="es-MX" sz="1800" dirty="0">
                <a:solidFill>
                  <a:srgbClr val="009E47"/>
                </a:solidFill>
              </a:rPr>
              <a:t>vigente en el Distrito Federal podrán registrarse contablemente como un gasto y serán sujetos a los controles correspondientes</a:t>
            </a:r>
            <a:endParaRPr lang="es-MX" sz="1800" dirty="0" smtClean="0">
              <a:solidFill>
                <a:srgbClr val="009E47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1800" b="1" dirty="0" smtClean="0"/>
              <a:t>La Federación, </a:t>
            </a:r>
            <a:r>
              <a:rPr lang="es-MX" sz="1800" b="1" dirty="0"/>
              <a:t>las Entidades Federativas y sus respectivos entes públicos a más tardar al 31 de Diciembre 2014, deben realizar los registros contables con base en las Reglas de Registro y Valoración del </a:t>
            </a:r>
            <a:r>
              <a:rPr lang="es-MX" sz="1800" b="1" dirty="0" smtClean="0"/>
              <a:t>Patrimonio.</a:t>
            </a:r>
            <a:endParaRPr lang="es-ES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132783695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251520" y="116632"/>
            <a:ext cx="882047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s-MX" sz="2800" b="1" dirty="0" smtClean="0">
                <a:ln w="50800">
                  <a:noFill/>
                </a:ln>
                <a:solidFill>
                  <a:srgbClr val="00B050"/>
                </a:solidFill>
              </a:rPr>
              <a:t>Proceso de adopción de las disposiciones</a:t>
            </a:r>
          </a:p>
          <a:p>
            <a:pPr algn="ctr">
              <a:defRPr/>
            </a:pPr>
            <a:r>
              <a:rPr lang="es-MX" sz="2800" b="1" dirty="0" smtClean="0">
                <a:ln w="50800">
                  <a:noFill/>
                </a:ln>
                <a:solidFill>
                  <a:srgbClr val="00B050"/>
                </a:solidFill>
              </a:rPr>
              <a:t> para el Registro Patrimonial (CONAC)</a:t>
            </a:r>
            <a:endParaRPr lang="es-MX" sz="2800" b="1" dirty="0">
              <a:ln w="50800">
                <a:noFill/>
              </a:ln>
              <a:solidFill>
                <a:srgbClr val="00B050"/>
              </a:solidFill>
            </a:endParaRPr>
          </a:p>
        </p:txBody>
      </p:sp>
      <p:sp>
        <p:nvSpPr>
          <p:cNvPr id="24" name="7 CuadroTexto"/>
          <p:cNvSpPr txBox="1"/>
          <p:nvPr/>
        </p:nvSpPr>
        <p:spPr>
          <a:xfrm>
            <a:off x="98795" y="1341923"/>
            <a:ext cx="8796739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b="1" dirty="0" smtClean="0"/>
              <a:t>Publicación en el Periódico Oficial de los ordenamientos que regulan el registro y control patrimonial;</a:t>
            </a:r>
          </a:p>
          <a:p>
            <a:pPr algn="just"/>
            <a:endParaRPr lang="es-MX" sz="20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b="1" dirty="0" smtClean="0"/>
              <a:t>Adecuaciones al Marco Normativo Contable y Presupuestario;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dirty="0"/>
              <a:t>Capacitación a funcionarios de los 3 Poderes y Organismos Públicos </a:t>
            </a:r>
            <a:r>
              <a:rPr lang="es-ES" sz="2000" b="1" dirty="0" smtClean="0"/>
              <a:t>Autónomos;</a:t>
            </a:r>
            <a:endParaRPr lang="es-MX" sz="20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b="1" dirty="0"/>
              <a:t>Emisión de las Circulares Nos. SH/SUBE/DGPCP/A/1058/13 de fecha 07 de Octubre 2013 y SH/0084/2013 del 07 de Noviembre </a:t>
            </a:r>
            <a:r>
              <a:rPr lang="es-MX" sz="2000" b="1" dirty="0" smtClean="0"/>
              <a:t>2013;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000" b="1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sz="2000" b="1" dirty="0" smtClean="0"/>
              <a:t>6 </a:t>
            </a:r>
            <a:r>
              <a:rPr lang="es-ES" sz="2000" b="1" dirty="0"/>
              <a:t>Reuniones de coordinación y seguimiento de los avances en materia de registro patrimonial con la Dirección de Patrimonio y la Secretaría de la Función </a:t>
            </a:r>
            <a:r>
              <a:rPr lang="es-ES" sz="2000" b="1" dirty="0" smtClean="0"/>
              <a:t>Pública.</a:t>
            </a:r>
            <a:endParaRPr lang="es-MX" sz="2000" b="1" dirty="0" smtClean="0"/>
          </a:p>
          <a:p>
            <a:pPr lvl="1" algn="just"/>
            <a:endParaRPr lang="es-ES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614833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Diagnóstico de la Situación Patrimonial Actual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" descr="Mármol blanco"/>
          <p:cNvSpPr txBox="1">
            <a:spLocks noChangeArrowheads="1"/>
          </p:cNvSpPr>
          <p:nvPr/>
        </p:nvSpPr>
        <p:spPr bwMode="auto">
          <a:xfrm rot="16200000">
            <a:off x="3280502" y="3388639"/>
            <a:ext cx="3384375" cy="5847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lvl1pPr marL="1436688" indent="-14366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6271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8176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0081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1986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55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130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702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274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sz="3200" b="1" dirty="0">
                <a:latin typeface="+mn-lt"/>
              </a:rPr>
              <a:t>PROBLEMÁTICA</a:t>
            </a:r>
            <a:r>
              <a:rPr lang="es-MX" sz="3200" b="1" dirty="0"/>
              <a:t>: </a:t>
            </a:r>
            <a:endParaRPr lang="es-ES" sz="3200" b="1" dirty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39552" y="908720"/>
            <a:ext cx="3744416" cy="6086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90513" indent="-29051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8101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Char char="o"/>
            </a:pPr>
            <a:r>
              <a:rPr lang="es-MX" sz="1900" b="1" dirty="0">
                <a:latin typeface="+mn-lt"/>
              </a:rPr>
              <a:t>Los Inventarios </a:t>
            </a:r>
            <a:r>
              <a:rPr lang="es-MX" sz="1900" b="1" dirty="0" smtClean="0">
                <a:latin typeface="+mn-lt"/>
              </a:rPr>
              <a:t>físicos </a:t>
            </a:r>
            <a:r>
              <a:rPr lang="es-MX" sz="1900" b="1" dirty="0">
                <a:latin typeface="+mn-lt"/>
              </a:rPr>
              <a:t>de bienes consumibles en los Almacenes no coinciden con los que refleja los estados financieros.</a:t>
            </a:r>
          </a:p>
          <a:p>
            <a:pPr algn="just">
              <a:spcBef>
                <a:spcPct val="50000"/>
              </a:spcBef>
              <a:buFontTx/>
              <a:buChar char="o"/>
            </a:pPr>
            <a:r>
              <a:rPr lang="es-MX" sz="1900" b="1" dirty="0">
                <a:latin typeface="+mn-lt"/>
              </a:rPr>
              <a:t>En la mayor parte de los Organismos Públicos no realizan el inventario físico al 100%  por lo que no se </a:t>
            </a:r>
            <a:r>
              <a:rPr lang="es-MX" sz="1900" b="1" dirty="0" smtClean="0">
                <a:latin typeface="+mn-lt"/>
              </a:rPr>
              <a:t>efectúa </a:t>
            </a:r>
            <a:r>
              <a:rPr lang="es-MX" sz="1900" b="1" dirty="0">
                <a:latin typeface="+mn-lt"/>
              </a:rPr>
              <a:t>la actualización de los registros contables</a:t>
            </a:r>
            <a:r>
              <a:rPr lang="es-MX" sz="1900" b="1" dirty="0" smtClean="0">
                <a:latin typeface="+mn-lt"/>
              </a:rPr>
              <a:t>.</a:t>
            </a:r>
          </a:p>
          <a:p>
            <a:pPr algn="just">
              <a:spcBef>
                <a:spcPct val="50000"/>
              </a:spcBef>
              <a:buFontTx/>
              <a:buChar char="o"/>
            </a:pPr>
            <a:r>
              <a:rPr lang="es-MX" sz="1900" b="1" dirty="0">
                <a:latin typeface="+mn-lt"/>
              </a:rPr>
              <a:t>Existen bienes inventariables que no están incorporados al estado financiero por carecer de valor y documentación soporte.</a:t>
            </a:r>
          </a:p>
          <a:p>
            <a:pPr algn="just">
              <a:spcBef>
                <a:spcPct val="50000"/>
              </a:spcBef>
              <a:buFontTx/>
              <a:buChar char="o"/>
            </a:pPr>
            <a:r>
              <a:rPr lang="es-MX" sz="1900" b="1" dirty="0">
                <a:latin typeface="+mn-lt"/>
              </a:rPr>
              <a:t>Las cifras de los sistemas implantados por </a:t>
            </a:r>
            <a:r>
              <a:rPr lang="es-MX" sz="1900" b="1" dirty="0" smtClean="0">
                <a:latin typeface="+mn-lt"/>
              </a:rPr>
              <a:t>el Instituto de la Consejería Jurídica, no </a:t>
            </a:r>
            <a:r>
              <a:rPr lang="es-MX" sz="1900" b="1" dirty="0">
                <a:latin typeface="+mn-lt"/>
              </a:rPr>
              <a:t>coinciden con los inventarios reales</a:t>
            </a:r>
            <a:r>
              <a:rPr lang="es-MX" sz="1900" b="1" dirty="0" smtClean="0">
                <a:latin typeface="+mn-lt"/>
              </a:rPr>
              <a:t>.</a:t>
            </a:r>
            <a:endParaRPr lang="es-ES" sz="1900" b="1" dirty="0">
              <a:latin typeface="+mn-lt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508104" y="1052736"/>
            <a:ext cx="3168352" cy="488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50000"/>
              </a:spcBef>
              <a:buFontTx/>
              <a:buChar char="o"/>
            </a:pPr>
            <a:r>
              <a:rPr lang="es-MX" sz="1800" dirty="0" smtClean="0"/>
              <a:t> </a:t>
            </a:r>
            <a:r>
              <a:rPr lang="es-MX" sz="1900" b="1" dirty="0">
                <a:latin typeface="+mn-lt"/>
              </a:rPr>
              <a:t>Los organismos no cuentan con un sistema de control de inventario para los bienes inmuebles. </a:t>
            </a:r>
          </a:p>
          <a:p>
            <a:pPr algn="just">
              <a:spcBef>
                <a:spcPct val="50000"/>
              </a:spcBef>
              <a:buFontTx/>
              <a:buChar char="o"/>
            </a:pPr>
            <a:r>
              <a:rPr lang="es-MX" sz="1900" b="1" dirty="0">
                <a:latin typeface="+mn-lt"/>
              </a:rPr>
              <a:t> Existen Obras realizadas por la Secretaría de Infraestructura e  INIFECH, que no están incorporadas en el organismo responsable de su administración.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es-ES" altLang="es-MX" sz="1900" b="1" dirty="0">
                <a:latin typeface="+mn-lt"/>
              </a:rPr>
              <a:t>No </a:t>
            </a:r>
            <a:r>
              <a:rPr lang="es-ES" altLang="es-MX" sz="1900" b="1" dirty="0" smtClean="0">
                <a:latin typeface="+mn-lt"/>
              </a:rPr>
              <a:t>se han re-expresado </a:t>
            </a:r>
            <a:r>
              <a:rPr lang="es-ES" altLang="es-MX" sz="1900" b="1" dirty="0">
                <a:latin typeface="+mn-lt"/>
              </a:rPr>
              <a:t>los valores históricos de los </a:t>
            </a:r>
            <a:r>
              <a:rPr lang="es-ES" altLang="es-MX" sz="1900" b="1" dirty="0" smtClean="0">
                <a:latin typeface="+mn-lt"/>
              </a:rPr>
              <a:t>activos, provocando </a:t>
            </a:r>
            <a:r>
              <a:rPr lang="es-ES" altLang="es-MX" sz="1900" b="1" dirty="0">
                <a:latin typeface="+mn-lt"/>
              </a:rPr>
              <a:t>en su mayoría </a:t>
            </a:r>
            <a:r>
              <a:rPr lang="es-ES" altLang="es-MX" sz="1900" b="1" dirty="0" smtClean="0">
                <a:latin typeface="+mn-lt"/>
              </a:rPr>
              <a:t>se </a:t>
            </a:r>
            <a:r>
              <a:rPr lang="es-ES" altLang="es-MX" sz="1900" b="1" dirty="0">
                <a:latin typeface="+mn-lt"/>
              </a:rPr>
              <a:t>aprecien valores patrimoniales </a:t>
            </a:r>
            <a:r>
              <a:rPr lang="es-ES" altLang="es-MX" sz="1900" b="1" dirty="0" smtClean="0">
                <a:latin typeface="+mn-lt"/>
              </a:rPr>
              <a:t>irreales</a:t>
            </a:r>
            <a:r>
              <a:rPr lang="es-ES" altLang="es-MX" sz="1900" b="1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891626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72"/>
          <p:cNvSpPr>
            <a:spLocks noChangeArrowheads="1"/>
          </p:cNvSpPr>
          <p:nvPr/>
        </p:nvSpPr>
        <p:spPr bwMode="auto">
          <a:xfrm>
            <a:off x="457200" y="1219200"/>
            <a:ext cx="4203700" cy="5162128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2" name="Rectangle 67"/>
          <p:cNvSpPr>
            <a:spLocks noChangeArrowheads="1"/>
          </p:cNvSpPr>
          <p:nvPr/>
        </p:nvSpPr>
        <p:spPr bwMode="auto">
          <a:xfrm>
            <a:off x="4787900" y="1219199"/>
            <a:ext cx="4203700" cy="5175857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3" name="42 Rectángulo"/>
          <p:cNvSpPr>
            <a:spLocks noChangeArrowheads="1"/>
          </p:cNvSpPr>
          <p:nvPr/>
        </p:nvSpPr>
        <p:spPr bwMode="auto">
          <a:xfrm>
            <a:off x="755576" y="191493"/>
            <a:ext cx="8151812" cy="357187"/>
          </a:xfrm>
          <a:prstGeom prst="rect">
            <a:avLst/>
          </a:prstGeom>
          <a:noFill/>
          <a:ln>
            <a:noFill/>
          </a:ln>
          <a:effectLst>
            <a:outerShdw dist="254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7F7F7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s-MX" altLang="es-MX" sz="3000" b="1" dirty="0">
                <a:solidFill>
                  <a:schemeClr val="bg1"/>
                </a:solidFill>
              </a:rPr>
              <a:t>Acciones Inmediatas</a:t>
            </a:r>
            <a:endParaRPr lang="es-ES" altLang="es-MX" sz="3000" b="1" dirty="0">
              <a:solidFill>
                <a:schemeClr val="bg1"/>
              </a:solidFill>
            </a:endParaRP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 flipH="1">
            <a:off x="450850" y="757238"/>
            <a:ext cx="4197350" cy="523220"/>
          </a:xfrm>
          <a:prstGeom prst="rect">
            <a:avLst/>
          </a:prstGeom>
          <a:solidFill>
            <a:srgbClr val="009E47"/>
          </a:solidFill>
          <a:ln>
            <a:noFill/>
          </a:ln>
          <a:effectLst>
            <a:prstShdw prst="shdw17" dist="53882" dir="2700000">
              <a:srgbClr val="F68222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s-ES" altLang="es-MX" sz="2800" b="1" dirty="0" smtClean="0">
                <a:solidFill>
                  <a:schemeClr val="bg1"/>
                </a:solidFill>
              </a:rPr>
              <a:t>Descripción</a:t>
            </a:r>
            <a:endParaRPr lang="es-MX" altLang="es-MX" sz="2800" b="1" dirty="0">
              <a:solidFill>
                <a:schemeClr val="bg1"/>
              </a:solidFill>
            </a:endParaRPr>
          </a:p>
        </p:txBody>
      </p:sp>
      <p:sp>
        <p:nvSpPr>
          <p:cNvPr id="45" name="Text Box 29"/>
          <p:cNvSpPr txBox="1">
            <a:spLocks noChangeArrowheads="1"/>
          </p:cNvSpPr>
          <p:nvPr/>
        </p:nvSpPr>
        <p:spPr bwMode="auto">
          <a:xfrm flipH="1">
            <a:off x="4784725" y="757238"/>
            <a:ext cx="4221163" cy="523220"/>
          </a:xfrm>
          <a:prstGeom prst="rect">
            <a:avLst/>
          </a:prstGeom>
          <a:solidFill>
            <a:srgbClr val="009E47"/>
          </a:solidFill>
          <a:ln>
            <a:noFill/>
          </a:ln>
          <a:effectLst>
            <a:prstShdw prst="shdw17" dist="53882" dir="2700000">
              <a:srgbClr val="F68222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s-ES" altLang="es-MX" sz="2800" b="1" dirty="0">
                <a:solidFill>
                  <a:schemeClr val="bg1"/>
                </a:solidFill>
              </a:rPr>
              <a:t>Objetivo</a:t>
            </a:r>
            <a:endParaRPr lang="es-MX" altLang="es-MX" sz="2800" b="1" dirty="0">
              <a:solidFill>
                <a:schemeClr val="bg1"/>
              </a:solidFill>
            </a:endParaRPr>
          </a:p>
        </p:txBody>
      </p:sp>
      <p:grpSp>
        <p:nvGrpSpPr>
          <p:cNvPr id="46" name="Group 66"/>
          <p:cNvGrpSpPr>
            <a:grpSpLocks/>
          </p:cNvGrpSpPr>
          <p:nvPr/>
        </p:nvGrpSpPr>
        <p:grpSpPr bwMode="auto">
          <a:xfrm>
            <a:off x="82550" y="1317625"/>
            <a:ext cx="7065963" cy="549275"/>
            <a:chOff x="-12" y="878"/>
            <a:chExt cx="4451" cy="346"/>
          </a:xfrm>
        </p:grpSpPr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 flipH="1">
              <a:off x="-12" y="878"/>
              <a:ext cx="24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s-ES" altLang="es-MX" sz="3000" b="1"/>
                <a:t>1</a:t>
              </a:r>
              <a:endParaRPr lang="es-MX" altLang="es-MX" sz="3000" b="1">
                <a:solidFill>
                  <a:srgbClr val="000000"/>
                </a:solidFill>
              </a:endParaRPr>
            </a:p>
          </p:txBody>
        </p:sp>
        <p:sp>
          <p:nvSpPr>
            <p:cNvPr id="48" name="Rectangle 27"/>
            <p:cNvSpPr>
              <a:spLocks noChangeArrowheads="1"/>
            </p:cNvSpPr>
            <p:nvPr/>
          </p:nvSpPr>
          <p:spPr bwMode="auto">
            <a:xfrm>
              <a:off x="208" y="918"/>
              <a:ext cx="2588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s-MX" altLang="es-MX" sz="1600" b="1" dirty="0"/>
                <a:t>Reuniones </a:t>
              </a:r>
              <a:r>
                <a:rPr lang="es-MX" altLang="es-MX" sz="1600" b="1" dirty="0" smtClean="0"/>
                <a:t>de las áreas </a:t>
              </a:r>
              <a:r>
                <a:rPr lang="es-MX" altLang="es-MX" sz="1600" b="1" dirty="0"/>
                <a:t>Normativas.</a:t>
              </a:r>
              <a:endParaRPr lang="es-ES" altLang="es-MX" sz="1600" b="1" dirty="0"/>
            </a:p>
          </p:txBody>
        </p:sp>
        <p:sp>
          <p:nvSpPr>
            <p:cNvPr id="49" name="Rectangle 31"/>
            <p:cNvSpPr>
              <a:spLocks noChangeArrowheads="1"/>
            </p:cNvSpPr>
            <p:nvPr/>
          </p:nvSpPr>
          <p:spPr bwMode="auto">
            <a:xfrm>
              <a:off x="3075" y="918"/>
              <a:ext cx="1364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s-MX" altLang="es-MX" sz="1600" b="1" dirty="0"/>
                <a:t>Establecer </a:t>
              </a:r>
              <a:r>
                <a:rPr lang="es-MX" altLang="es-MX" sz="1600" b="1" dirty="0" smtClean="0"/>
                <a:t>Programa de Trabajo.</a:t>
              </a:r>
              <a:endParaRPr lang="es-ES" altLang="es-MX" sz="1600" b="1" dirty="0"/>
            </a:p>
          </p:txBody>
        </p:sp>
      </p:grpSp>
      <p:grpSp>
        <p:nvGrpSpPr>
          <p:cNvPr id="50" name="Group 65"/>
          <p:cNvGrpSpPr>
            <a:grpSpLocks/>
          </p:cNvGrpSpPr>
          <p:nvPr/>
        </p:nvGrpSpPr>
        <p:grpSpPr bwMode="auto">
          <a:xfrm>
            <a:off x="101600" y="1916832"/>
            <a:ext cx="7065963" cy="549275"/>
            <a:chOff x="0" y="1195"/>
            <a:chExt cx="4451" cy="346"/>
          </a:xfrm>
        </p:grpSpPr>
        <p:sp>
          <p:nvSpPr>
            <p:cNvPr id="51" name="Text Box 33"/>
            <p:cNvSpPr txBox="1">
              <a:spLocks noChangeArrowheads="1"/>
            </p:cNvSpPr>
            <p:nvPr/>
          </p:nvSpPr>
          <p:spPr bwMode="auto">
            <a:xfrm flipH="1">
              <a:off x="0" y="1195"/>
              <a:ext cx="24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s-ES" altLang="es-MX" sz="3000" b="1"/>
                <a:t>2</a:t>
              </a:r>
              <a:endParaRPr lang="es-MX" altLang="es-MX" sz="3000" b="1">
                <a:solidFill>
                  <a:srgbClr val="000000"/>
                </a:solidFill>
              </a:endParaRPr>
            </a:p>
          </p:txBody>
        </p:sp>
        <p:sp>
          <p:nvSpPr>
            <p:cNvPr id="52" name="Rectangle 34"/>
            <p:cNvSpPr>
              <a:spLocks noChangeArrowheads="1"/>
            </p:cNvSpPr>
            <p:nvPr/>
          </p:nvSpPr>
          <p:spPr bwMode="auto">
            <a:xfrm>
              <a:off x="220" y="1251"/>
              <a:ext cx="2588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s-MX" altLang="es-MX" sz="1600" b="1" dirty="0"/>
                <a:t>Reuniones con Organismos Públicos.</a:t>
              </a:r>
              <a:endParaRPr lang="es-ES" altLang="es-MX" sz="1600" b="1" dirty="0"/>
            </a:p>
          </p:txBody>
        </p:sp>
        <p:sp>
          <p:nvSpPr>
            <p:cNvPr id="53" name="Rectangle 35"/>
            <p:cNvSpPr>
              <a:spLocks noChangeArrowheads="1"/>
            </p:cNvSpPr>
            <p:nvPr/>
          </p:nvSpPr>
          <p:spPr bwMode="auto">
            <a:xfrm>
              <a:off x="3087" y="1251"/>
              <a:ext cx="1364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s-MX" altLang="es-MX" sz="1600" b="1" dirty="0"/>
                <a:t>Presentar </a:t>
              </a:r>
              <a:r>
                <a:rPr lang="es-MX" altLang="es-MX" sz="1600" b="1" dirty="0" smtClean="0"/>
                <a:t>la Estrategia.</a:t>
              </a:r>
              <a:endParaRPr lang="es-ES" altLang="es-MX" sz="1600" b="1" dirty="0"/>
            </a:p>
          </p:txBody>
        </p:sp>
      </p:grpSp>
      <p:grpSp>
        <p:nvGrpSpPr>
          <p:cNvPr id="54" name="Group 64"/>
          <p:cNvGrpSpPr>
            <a:grpSpLocks/>
          </p:cNvGrpSpPr>
          <p:nvPr/>
        </p:nvGrpSpPr>
        <p:grpSpPr bwMode="auto">
          <a:xfrm>
            <a:off x="101600" y="2564904"/>
            <a:ext cx="8285163" cy="549275"/>
            <a:chOff x="0" y="1598"/>
            <a:chExt cx="5219" cy="346"/>
          </a:xfrm>
        </p:grpSpPr>
        <p:sp>
          <p:nvSpPr>
            <p:cNvPr id="55" name="Text Box 37"/>
            <p:cNvSpPr txBox="1">
              <a:spLocks noChangeArrowheads="1"/>
            </p:cNvSpPr>
            <p:nvPr/>
          </p:nvSpPr>
          <p:spPr bwMode="auto">
            <a:xfrm flipH="1">
              <a:off x="0" y="1598"/>
              <a:ext cx="24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s-ES" altLang="es-MX" sz="3000" b="1"/>
                <a:t>3</a:t>
              </a:r>
              <a:endParaRPr lang="es-MX" altLang="es-MX" sz="3000" b="1">
                <a:solidFill>
                  <a:srgbClr val="000000"/>
                </a:solidFill>
              </a:endParaRPr>
            </a:p>
          </p:txBody>
        </p:sp>
        <p:sp>
          <p:nvSpPr>
            <p:cNvPr id="56" name="Rectangle 38"/>
            <p:cNvSpPr>
              <a:spLocks noChangeArrowheads="1"/>
            </p:cNvSpPr>
            <p:nvPr/>
          </p:nvSpPr>
          <p:spPr bwMode="auto">
            <a:xfrm>
              <a:off x="220" y="1638"/>
              <a:ext cx="2039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s-MX" altLang="es-MX" sz="1600" b="1" dirty="0"/>
                <a:t>Integración de grupos de </a:t>
              </a:r>
              <a:r>
                <a:rPr lang="es-MX" altLang="es-MX" sz="1600" b="1" dirty="0" smtClean="0"/>
                <a:t>Trabajo </a:t>
              </a:r>
              <a:r>
                <a:rPr lang="es-MX" altLang="es-MX" sz="1200" b="1" dirty="0" smtClean="0"/>
                <a:t>(</a:t>
              </a:r>
              <a:r>
                <a:rPr lang="es-MX" altLang="es-MX" sz="1200" b="1" dirty="0" err="1" smtClean="0"/>
                <a:t>Org.Púb</a:t>
              </a:r>
              <a:r>
                <a:rPr lang="es-MX" altLang="es-MX" sz="1200" b="1" dirty="0" smtClean="0"/>
                <a:t>).</a:t>
              </a:r>
              <a:endParaRPr lang="es-ES" altLang="es-MX" sz="1200" b="1" dirty="0"/>
            </a:p>
          </p:txBody>
        </p:sp>
        <p:sp>
          <p:nvSpPr>
            <p:cNvPr id="57" name="Rectangle 39"/>
            <p:cNvSpPr>
              <a:spLocks noChangeArrowheads="1"/>
            </p:cNvSpPr>
            <p:nvPr/>
          </p:nvSpPr>
          <p:spPr bwMode="auto">
            <a:xfrm>
              <a:off x="3087" y="1638"/>
              <a:ext cx="2132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ES" altLang="es-MX" sz="1600" b="1" dirty="0"/>
                <a:t>Contar con un inventario físico, confiable, veraz y actualizado</a:t>
              </a:r>
            </a:p>
          </p:txBody>
        </p:sp>
      </p:grpSp>
      <p:grpSp>
        <p:nvGrpSpPr>
          <p:cNvPr id="58" name="Group 63"/>
          <p:cNvGrpSpPr>
            <a:grpSpLocks/>
          </p:cNvGrpSpPr>
          <p:nvPr/>
        </p:nvGrpSpPr>
        <p:grpSpPr bwMode="auto">
          <a:xfrm>
            <a:off x="101600" y="3284984"/>
            <a:ext cx="9144000" cy="549275"/>
            <a:chOff x="0" y="1919"/>
            <a:chExt cx="5760" cy="346"/>
          </a:xfrm>
        </p:grpSpPr>
        <p:sp>
          <p:nvSpPr>
            <p:cNvPr id="59" name="Text Box 41"/>
            <p:cNvSpPr txBox="1">
              <a:spLocks noChangeArrowheads="1"/>
            </p:cNvSpPr>
            <p:nvPr/>
          </p:nvSpPr>
          <p:spPr bwMode="auto">
            <a:xfrm flipH="1">
              <a:off x="0" y="1919"/>
              <a:ext cx="24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s-ES" altLang="es-MX" sz="3000" b="1"/>
                <a:t>4</a:t>
              </a:r>
              <a:endParaRPr lang="es-MX" altLang="es-MX" sz="3000" b="1">
                <a:solidFill>
                  <a:srgbClr val="000000"/>
                </a:solidFill>
              </a:endParaRPr>
            </a:p>
          </p:txBody>
        </p:sp>
        <p:sp>
          <p:nvSpPr>
            <p:cNvPr id="60" name="Rectangle 42"/>
            <p:cNvSpPr>
              <a:spLocks noChangeArrowheads="1"/>
            </p:cNvSpPr>
            <p:nvPr/>
          </p:nvSpPr>
          <p:spPr bwMode="auto">
            <a:xfrm>
              <a:off x="220" y="1967"/>
              <a:ext cx="2716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MX" altLang="es-MX" sz="1600" b="1" dirty="0"/>
                <a:t>Levantamiento y Confronta de Inventarios con Registros Contables.</a:t>
              </a:r>
              <a:endParaRPr lang="es-ES" altLang="es-MX" sz="1600" b="1" dirty="0"/>
            </a:p>
          </p:txBody>
        </p:sp>
        <p:sp>
          <p:nvSpPr>
            <p:cNvPr id="61" name="Rectangle 43"/>
            <p:cNvSpPr>
              <a:spLocks noChangeArrowheads="1"/>
            </p:cNvSpPr>
            <p:nvPr/>
          </p:nvSpPr>
          <p:spPr bwMode="auto">
            <a:xfrm>
              <a:off x="3087" y="1967"/>
              <a:ext cx="2673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MX" altLang="es-MX" sz="1600" b="1" dirty="0"/>
                <a:t>Actualización de saldos en los </a:t>
              </a:r>
              <a:r>
                <a:rPr lang="es-MX" altLang="es-MX" sz="1600" b="1" dirty="0" smtClean="0"/>
                <a:t>Sistemas Contables y Patrimoniales</a:t>
              </a:r>
              <a:endParaRPr lang="es-ES" altLang="es-MX" sz="1600" b="1" dirty="0"/>
            </a:p>
          </p:txBody>
        </p:sp>
      </p:grpSp>
      <p:grpSp>
        <p:nvGrpSpPr>
          <p:cNvPr id="62" name="Group 62"/>
          <p:cNvGrpSpPr>
            <a:grpSpLocks/>
          </p:cNvGrpSpPr>
          <p:nvPr/>
        </p:nvGrpSpPr>
        <p:grpSpPr bwMode="auto">
          <a:xfrm>
            <a:off x="101600" y="4005064"/>
            <a:ext cx="8621713" cy="549275"/>
            <a:chOff x="0" y="2228"/>
            <a:chExt cx="5431" cy="346"/>
          </a:xfrm>
        </p:grpSpPr>
        <p:sp>
          <p:nvSpPr>
            <p:cNvPr id="63" name="Text Box 50"/>
            <p:cNvSpPr txBox="1">
              <a:spLocks noChangeArrowheads="1"/>
            </p:cNvSpPr>
            <p:nvPr/>
          </p:nvSpPr>
          <p:spPr bwMode="auto">
            <a:xfrm flipH="1">
              <a:off x="0" y="2228"/>
              <a:ext cx="27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s-ES" altLang="es-MX" sz="3000" b="1"/>
                <a:t>5</a:t>
              </a:r>
              <a:endParaRPr lang="es-MX" altLang="es-MX" sz="3000" b="1">
                <a:solidFill>
                  <a:srgbClr val="000000"/>
                </a:solidFill>
              </a:endParaRPr>
            </a:p>
          </p:txBody>
        </p:sp>
        <p:sp>
          <p:nvSpPr>
            <p:cNvPr id="64" name="Rectangle 51"/>
            <p:cNvSpPr>
              <a:spLocks noChangeArrowheads="1"/>
            </p:cNvSpPr>
            <p:nvPr/>
          </p:nvSpPr>
          <p:spPr bwMode="auto">
            <a:xfrm>
              <a:off x="220" y="2276"/>
              <a:ext cx="2758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MX" altLang="es-MX" sz="1600" b="1" dirty="0"/>
                <a:t>Reuniones de Evaluación y Seguimiento.</a:t>
              </a:r>
              <a:endParaRPr lang="es-ES" altLang="es-MX" sz="1600" b="1" dirty="0"/>
            </a:p>
          </p:txBody>
        </p:sp>
        <p:sp>
          <p:nvSpPr>
            <p:cNvPr id="65" name="Rectangle 52"/>
            <p:cNvSpPr>
              <a:spLocks noChangeArrowheads="1"/>
            </p:cNvSpPr>
            <p:nvPr/>
          </p:nvSpPr>
          <p:spPr bwMode="auto">
            <a:xfrm>
              <a:off x="3087" y="2276"/>
              <a:ext cx="2344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MX" altLang="es-MX" sz="1600" b="1"/>
                <a:t>Revisión de avances trimestrales.</a:t>
              </a:r>
              <a:endParaRPr lang="es-ES" altLang="es-MX" sz="1600" b="1"/>
            </a:p>
          </p:txBody>
        </p:sp>
      </p:grpSp>
      <p:grpSp>
        <p:nvGrpSpPr>
          <p:cNvPr id="66" name="Group 60"/>
          <p:cNvGrpSpPr>
            <a:grpSpLocks/>
          </p:cNvGrpSpPr>
          <p:nvPr/>
        </p:nvGrpSpPr>
        <p:grpSpPr bwMode="auto">
          <a:xfrm>
            <a:off x="101600" y="4679925"/>
            <a:ext cx="8621713" cy="549275"/>
            <a:chOff x="0" y="2544"/>
            <a:chExt cx="5431" cy="346"/>
          </a:xfrm>
        </p:grpSpPr>
        <p:sp>
          <p:nvSpPr>
            <p:cNvPr id="67" name="Text Box 54"/>
            <p:cNvSpPr txBox="1">
              <a:spLocks noChangeArrowheads="1"/>
            </p:cNvSpPr>
            <p:nvPr/>
          </p:nvSpPr>
          <p:spPr bwMode="auto">
            <a:xfrm flipH="1">
              <a:off x="0" y="2544"/>
              <a:ext cx="25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s-ES" altLang="es-MX" sz="3000" b="1"/>
                <a:t>6</a:t>
              </a:r>
              <a:endParaRPr lang="es-MX" altLang="es-MX" sz="3000" b="1">
                <a:solidFill>
                  <a:srgbClr val="000000"/>
                </a:solidFill>
              </a:endParaRPr>
            </a:p>
          </p:txBody>
        </p:sp>
        <p:sp>
          <p:nvSpPr>
            <p:cNvPr id="68" name="Rectangle 55"/>
            <p:cNvSpPr>
              <a:spLocks noChangeArrowheads="1"/>
            </p:cNvSpPr>
            <p:nvPr/>
          </p:nvSpPr>
          <p:spPr bwMode="auto">
            <a:xfrm>
              <a:off x="220" y="2600"/>
              <a:ext cx="2758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MX" altLang="es-MX" sz="1600" b="1" dirty="0" smtClean="0"/>
                <a:t>Revisión de las disposiciones normativas estatales para </a:t>
              </a:r>
              <a:r>
                <a:rPr lang="es-MX" altLang="es-MX" sz="1600" b="1" dirty="0"/>
                <a:t>su </a:t>
              </a:r>
              <a:r>
                <a:rPr lang="es-MX" altLang="es-MX" sz="1600" b="1" dirty="0" smtClean="0"/>
                <a:t>actualización</a:t>
              </a:r>
              <a:r>
                <a:rPr lang="es-MX" altLang="es-MX" sz="1600" b="1" dirty="0"/>
                <a:t>.</a:t>
              </a:r>
              <a:endParaRPr lang="es-ES" altLang="es-MX" sz="1600" b="1" dirty="0"/>
            </a:p>
          </p:txBody>
        </p:sp>
        <p:sp>
          <p:nvSpPr>
            <p:cNvPr id="69" name="Rectangle 56"/>
            <p:cNvSpPr>
              <a:spLocks noChangeArrowheads="1"/>
            </p:cNvSpPr>
            <p:nvPr/>
          </p:nvSpPr>
          <p:spPr bwMode="auto">
            <a:xfrm>
              <a:off x="3087" y="2600"/>
              <a:ext cx="2344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MX" altLang="es-MX" sz="1600" b="1"/>
                <a:t>Solventar casos de registros irregulares.</a:t>
              </a:r>
              <a:endParaRPr lang="es-ES" altLang="es-MX" sz="1600" b="1"/>
            </a:p>
          </p:txBody>
        </p:sp>
      </p:grpSp>
      <p:grpSp>
        <p:nvGrpSpPr>
          <p:cNvPr id="70" name="Group 61"/>
          <p:cNvGrpSpPr>
            <a:grpSpLocks/>
          </p:cNvGrpSpPr>
          <p:nvPr/>
        </p:nvGrpSpPr>
        <p:grpSpPr bwMode="auto">
          <a:xfrm>
            <a:off x="101600" y="5472013"/>
            <a:ext cx="8805863" cy="549275"/>
            <a:chOff x="0" y="3239"/>
            <a:chExt cx="5547" cy="346"/>
          </a:xfrm>
        </p:grpSpPr>
        <p:sp>
          <p:nvSpPr>
            <p:cNvPr id="71" name="Text Box 57"/>
            <p:cNvSpPr txBox="1">
              <a:spLocks noChangeArrowheads="1"/>
            </p:cNvSpPr>
            <p:nvPr/>
          </p:nvSpPr>
          <p:spPr bwMode="auto">
            <a:xfrm flipH="1">
              <a:off x="0" y="3239"/>
              <a:ext cx="25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s-ES" altLang="es-MX" sz="3000" b="1"/>
                <a:t>7</a:t>
              </a:r>
              <a:endParaRPr lang="es-MX" altLang="es-MX" sz="3000" b="1">
                <a:solidFill>
                  <a:srgbClr val="000000"/>
                </a:solidFill>
              </a:endParaRPr>
            </a:p>
          </p:txBody>
        </p:sp>
        <p:sp>
          <p:nvSpPr>
            <p:cNvPr id="72" name="Rectangle 58"/>
            <p:cNvSpPr>
              <a:spLocks noChangeArrowheads="1"/>
            </p:cNvSpPr>
            <p:nvPr/>
          </p:nvSpPr>
          <p:spPr bwMode="auto">
            <a:xfrm>
              <a:off x="220" y="3293"/>
              <a:ext cx="2758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MX" altLang="es-MX" sz="1600" b="1" dirty="0"/>
                <a:t>Ajustes y reclasificaciones contables.</a:t>
              </a:r>
              <a:endParaRPr lang="es-ES" altLang="es-MX" sz="1600" dirty="0"/>
            </a:p>
          </p:txBody>
        </p:sp>
        <p:sp>
          <p:nvSpPr>
            <p:cNvPr id="73" name="Rectangle 59"/>
            <p:cNvSpPr>
              <a:spLocks noChangeArrowheads="1"/>
            </p:cNvSpPr>
            <p:nvPr/>
          </p:nvSpPr>
          <p:spPr bwMode="auto">
            <a:xfrm>
              <a:off x="3087" y="3293"/>
              <a:ext cx="2460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s-ES" altLang="es-MX" sz="1600" b="1" dirty="0"/>
                <a:t>Obtener Estados Financieros de la Hacienda Pública depurados en los rubros Bienes Muebles e Inmuebles</a:t>
              </a:r>
              <a:r>
                <a:rPr lang="es-MX" altLang="es-MX" sz="1600" b="1" dirty="0" smtClean="0"/>
                <a:t>.</a:t>
              </a:r>
              <a:endParaRPr lang="es-ES" altLang="es-MX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13612842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242811" y="116632"/>
            <a:ext cx="86527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s-ES" sz="2400" b="1" dirty="0" smtClean="0">
                <a:ln w="50800">
                  <a:noFill/>
                </a:ln>
                <a:solidFill>
                  <a:srgbClr val="00B050"/>
                </a:solidFill>
              </a:rPr>
              <a:t>Avances de la Armonización Contable-Patrimonial / Instituto de la Consejería Jurídica y de Asistencia Legal</a:t>
            </a:r>
            <a:endParaRPr lang="es-MX" sz="2400" b="1" dirty="0">
              <a:ln w="50800">
                <a:noFill/>
              </a:ln>
              <a:solidFill>
                <a:srgbClr val="00B050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840470"/>
              </p:ext>
            </p:extLst>
          </p:nvPr>
        </p:nvGraphicFramePr>
        <p:xfrm>
          <a:off x="356704" y="1412776"/>
          <a:ext cx="8424936" cy="5142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1120"/>
                <a:gridCol w="2952328"/>
                <a:gridCol w="2841488"/>
              </a:tblGrid>
              <a:tr h="360040">
                <a:tc rowSpan="2">
                  <a:txBody>
                    <a:bodyPr/>
                    <a:lstStyle/>
                    <a:p>
                      <a:pPr algn="ctr"/>
                      <a:endParaRPr lang="es-MX" sz="1800" dirty="0" smtClean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r>
                        <a:rPr lang="es-MX" sz="1800" dirty="0" smtClean="0">
                          <a:solidFill>
                            <a:schemeClr val="tx1"/>
                          </a:solidFill>
                        </a:rPr>
                        <a:t>Acuerdo</a:t>
                      </a:r>
                      <a:endParaRPr lang="es-MX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9E4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</a:rPr>
                        <a:t>A v a n c e s</a:t>
                      </a:r>
                      <a:endParaRPr lang="es-MX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rgbClr val="009E4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26953">
                <a:tc v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Febrero</a:t>
                      </a:r>
                      <a:endParaRPr lang="es-MX" sz="20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9E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Mayo</a:t>
                      </a:r>
                      <a:endParaRPr lang="es-MX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9E47"/>
                    </a:solidFill>
                  </a:tcPr>
                </a:tc>
              </a:tr>
              <a:tr h="1151736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E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Proyecto de reforma al marco normativo y jurídico que regula el patrimonio público estatal</a:t>
                      </a:r>
                      <a:endParaRPr lang="es-MX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20% de avance en el proceso de actualización de la Ley Patrimonial, estimándose su conclusión en la segunda quincena del mes de marzo de 2014.</a:t>
                      </a:r>
                      <a:endParaRPr lang="es-MX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90% de avance en el proceso de actualización de la Ley Patrimonial, estimándose su conclusión incluido el Reglamento de la misma, a más tardar el 30 de Junio de 2014.</a:t>
                      </a:r>
                      <a:endParaRPr lang="es-MX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607257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E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Notificar el avance en la actualización del software de la aplicación informática utilizado en la administración de los bienes patrimoniales, el cual deberá generar información en línea y en tiempo real.</a:t>
                      </a:r>
                      <a:endParaRPr lang="es-MX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s-E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Considerando a la cantidad de bienes y sus clasificaciones se acordó iniciar primeramente con la adecuación del SISMOB, mismo que a la fecha presenta un avance de entre 70% y </a:t>
                      </a:r>
                      <a:endParaRPr lang="es-MX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s-E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Persiste el avance del 70% reportado con anterioridad, derivado al proceso de homologación de los Catálogos Internos al Clasificador por Objeto del Gasto y al Catálogo de Bienes.</a:t>
                      </a:r>
                      <a:endParaRPr lang="es-MX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512168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E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Consultar con el área normativa patrimonial, a cerca de la factibilidad jurídica normativa de incorporar el 100% de los bienes inmuebles del </a:t>
                      </a:r>
                      <a:r>
                        <a:rPr lang="es-E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Gobierno Estatal </a:t>
                      </a:r>
                      <a:r>
                        <a:rPr lang="es-E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 Estado de Situación Financiera del Inst. de la Consejería Jurídica</a:t>
                      </a:r>
                      <a:endParaRPr lang="es-MX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s-MX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s-MX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2051720" y="980728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Reuniones de Trabajo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68457385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813868"/>
              </p:ext>
            </p:extLst>
          </p:nvPr>
        </p:nvGraphicFramePr>
        <p:xfrm>
          <a:off x="356704" y="1363176"/>
          <a:ext cx="8424936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1120"/>
                <a:gridCol w="2952328"/>
                <a:gridCol w="2841488"/>
              </a:tblGrid>
              <a:tr h="360040">
                <a:tc rowSpan="2">
                  <a:txBody>
                    <a:bodyPr/>
                    <a:lstStyle/>
                    <a:p>
                      <a:pPr algn="ctr"/>
                      <a:endParaRPr lang="es-MX" sz="1800" dirty="0" smtClean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r>
                        <a:rPr lang="es-MX" sz="1800" dirty="0" smtClean="0">
                          <a:solidFill>
                            <a:schemeClr val="tx1"/>
                          </a:solidFill>
                        </a:rPr>
                        <a:t>Acuerdo</a:t>
                      </a:r>
                      <a:endParaRPr lang="es-MX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9E4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</a:rPr>
                        <a:t>A v a n c e s</a:t>
                      </a:r>
                      <a:endParaRPr lang="es-MX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rgbClr val="009E4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26953">
                <a:tc v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Febrero</a:t>
                      </a:r>
                      <a:endParaRPr lang="es-MX" sz="20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9E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Mayo</a:t>
                      </a:r>
                      <a:endParaRPr lang="es-MX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9E47"/>
                    </a:solidFill>
                  </a:tcPr>
                </a:tc>
              </a:tr>
              <a:tr h="1151736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E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Informar el estatus que guarde la conciliación de las cifras contables vs inventario físico que reporten los organismo públicos, en cumplimiento a la Circular SH/0084/2013.</a:t>
                      </a:r>
                      <a:endParaRPr lang="es-MX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 comunicados del estatus que guarda el levantamiento del inventario físico por parte de los organismos públicos.</a:t>
                      </a:r>
                      <a:endParaRPr lang="es-MX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 comunicados del estatus que guarda el levantamiento del inventario físico por parte de los organismos públicos.</a:t>
                      </a:r>
                      <a:endParaRPr lang="es-MX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15173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 Contralores Internos están realizando al interior de cada organismo público, trabajos relacionados con la obligatoriedad de efectuar la actualización del inventario físico.</a:t>
                      </a:r>
                      <a:endParaRPr lang="es-MX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051720" y="836712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Reuniones de Trabajo</a:t>
            </a:r>
            <a:endParaRPr lang="es-MX" sz="2400" b="1" dirty="0"/>
          </a:p>
        </p:txBody>
      </p:sp>
      <p:sp>
        <p:nvSpPr>
          <p:cNvPr id="7" name="3 CuadroTexto"/>
          <p:cNvSpPr txBox="1">
            <a:spLocks noChangeArrowheads="1"/>
          </p:cNvSpPr>
          <p:nvPr/>
        </p:nvSpPr>
        <p:spPr bwMode="auto">
          <a:xfrm>
            <a:off x="242811" y="77723"/>
            <a:ext cx="86527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s-ES" sz="2400" b="1" dirty="0" smtClean="0">
                <a:ln w="50800">
                  <a:noFill/>
                </a:ln>
                <a:solidFill>
                  <a:srgbClr val="00B050"/>
                </a:solidFill>
              </a:rPr>
              <a:t>Avances de la Armonización Contable-Patrimonial / Secretaría de la Función </a:t>
            </a:r>
            <a:r>
              <a:rPr lang="es-ES" sz="2400" b="1" dirty="0" smtClean="0">
                <a:ln w="50800">
                  <a:noFill/>
                </a:ln>
                <a:solidFill>
                  <a:srgbClr val="00B050"/>
                </a:solidFill>
              </a:rPr>
              <a:t>Pública y </a:t>
            </a:r>
            <a:r>
              <a:rPr lang="es-ES" sz="2400" b="1" dirty="0" err="1" smtClean="0">
                <a:ln w="50800">
                  <a:noFill/>
                </a:ln>
                <a:solidFill>
                  <a:srgbClr val="00B050"/>
                </a:solidFill>
              </a:rPr>
              <a:t>Sría</a:t>
            </a:r>
            <a:r>
              <a:rPr lang="es-ES" sz="2400" b="1" dirty="0" smtClean="0">
                <a:ln w="50800">
                  <a:noFill/>
                </a:ln>
                <a:solidFill>
                  <a:srgbClr val="00B050"/>
                </a:solidFill>
              </a:rPr>
              <a:t>. de </a:t>
            </a:r>
            <a:r>
              <a:rPr lang="es-ES" sz="2400" b="1" dirty="0" err="1" smtClean="0">
                <a:ln w="50800">
                  <a:noFill/>
                </a:ln>
                <a:solidFill>
                  <a:srgbClr val="00B050"/>
                </a:solidFill>
              </a:rPr>
              <a:t>Hda</a:t>
            </a:r>
            <a:r>
              <a:rPr lang="es-ES" sz="2400" b="1" dirty="0" smtClean="0">
                <a:ln w="50800">
                  <a:noFill/>
                </a:ln>
                <a:solidFill>
                  <a:srgbClr val="00B050"/>
                </a:solidFill>
              </a:rPr>
              <a:t>.</a:t>
            </a:r>
            <a:endParaRPr lang="es-MX" sz="2400" b="1" dirty="0">
              <a:ln w="50800">
                <a:noFill/>
              </a:ln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1342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242811" y="323945"/>
            <a:ext cx="86527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s-ES" b="1" dirty="0" smtClean="0">
                <a:ln w="50800">
                  <a:noFill/>
                </a:ln>
                <a:solidFill>
                  <a:srgbClr val="00B050"/>
                </a:solidFill>
              </a:rPr>
              <a:t>Acciones en proceso de Atención</a:t>
            </a:r>
            <a:endParaRPr lang="es-MX" b="1" dirty="0">
              <a:ln w="50800">
                <a:noFill/>
              </a:ln>
              <a:solidFill>
                <a:srgbClr val="00B050"/>
              </a:solidFill>
            </a:endParaRPr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161764" y="1556792"/>
            <a:ext cx="8820472" cy="483209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457200" indent="-457200" algn="just" eaLnBrk="1" hangingPunct="1">
              <a:buFont typeface="Wingdings" pitchFamily="2" charset="2"/>
              <a:buChar char="Ø"/>
            </a:pPr>
            <a:r>
              <a:rPr lang="es-ES" sz="2800" dirty="0"/>
              <a:t>R</a:t>
            </a:r>
            <a:r>
              <a:rPr lang="es-ES" sz="2800" dirty="0" smtClean="0"/>
              <a:t>eforma del </a:t>
            </a:r>
            <a:r>
              <a:rPr lang="es-ES" sz="2800" dirty="0"/>
              <a:t>marco normativo y jurídico que regula el patrimonio público estatal;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s-ES" sz="2800" dirty="0"/>
              <a:t>A</a:t>
            </a:r>
            <a:r>
              <a:rPr lang="es-ES" sz="2800" dirty="0" smtClean="0"/>
              <a:t>ctualización </a:t>
            </a:r>
            <a:r>
              <a:rPr lang="es-ES" sz="2800" dirty="0"/>
              <a:t>del software de la aplicación informática utilizado en la administración de los bienes patrimoniales, el cual deberá generar información en línea y en tiempo </a:t>
            </a:r>
            <a:r>
              <a:rPr lang="es-ES" sz="2800" dirty="0" smtClean="0"/>
              <a:t>real;</a:t>
            </a:r>
            <a:endParaRPr lang="es-MX" sz="2800" dirty="0"/>
          </a:p>
          <a:p>
            <a:pPr marL="457200" indent="-457200" algn="just" eaLnBrk="1" hangingPunct="1">
              <a:buFont typeface="Wingdings" pitchFamily="2" charset="2"/>
              <a:buChar char="Ø"/>
            </a:pPr>
            <a:r>
              <a:rPr lang="es-MX" sz="2800" dirty="0" smtClean="0"/>
              <a:t>Implementar Programa de Trabajo para que en coordinación con los organismos públicos se alcance la meta de levantar el inventario físico y confrontarlo con los registros contables antes del 31 de Diciembre 2014.</a:t>
            </a:r>
            <a:endParaRPr lang="es-MX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2051720" y="1023119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Dirección de Patrimonio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21547159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9658</TotalTime>
  <Words>1329</Words>
  <Application>Microsoft Office PowerPoint</Application>
  <PresentationFormat>Presentación en pantalla (4:3)</PresentationFormat>
  <Paragraphs>102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Diagnóstico de la Situación Patrimonial Actual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SECRETARIA DE HACIENDA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jviart</dc:creator>
  <cp:lastModifiedBy>Reynol Ramos Zambrano</cp:lastModifiedBy>
  <cp:revision>1068</cp:revision>
  <cp:lastPrinted>2014-06-20T00:02:19Z</cp:lastPrinted>
  <dcterms:created xsi:type="dcterms:W3CDTF">2010-09-20T19:30:30Z</dcterms:created>
  <dcterms:modified xsi:type="dcterms:W3CDTF">2014-06-27T14:56:35Z</dcterms:modified>
</cp:coreProperties>
</file>