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61" r:id="rId2"/>
    <p:sldId id="521" r:id="rId3"/>
    <p:sldId id="528" r:id="rId4"/>
    <p:sldId id="529" r:id="rId5"/>
    <p:sldId id="530" r:id="rId6"/>
    <p:sldId id="290" r:id="rId7"/>
  </p:sldIdLst>
  <p:sldSz cx="9144000" cy="6858000" type="screen4x3"/>
  <p:notesSz cx="7053263" cy="93091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00FF"/>
    <a:srgbClr val="FF0000"/>
    <a:srgbClr val="F6224F"/>
    <a:srgbClr val="FFCC00"/>
    <a:srgbClr val="99FF99"/>
    <a:srgbClr val="EAF18D"/>
    <a:srgbClr val="E8E89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94689" autoAdjust="0"/>
  </p:normalViewPr>
  <p:slideViewPr>
    <p:cSldViewPr>
      <p:cViewPr>
        <p:scale>
          <a:sx n="74" d="100"/>
          <a:sy n="74" d="100"/>
        </p:scale>
        <p:origin x="-113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96"/>
    </p:cViewPr>
  </p:sorterViewPr>
  <p:notesViewPr>
    <p:cSldViewPr>
      <p:cViewPr varScale="1">
        <p:scale>
          <a:sx n="77" d="100"/>
          <a:sy n="77" d="100"/>
        </p:scale>
        <p:origin x="-2142" y="-84"/>
      </p:cViewPr>
      <p:guideLst>
        <p:guide orient="horz" pos="2932"/>
        <p:guide pos="22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57183" cy="465902"/>
          </a:xfrm>
          <a:prstGeom prst="rect">
            <a:avLst/>
          </a:prstGeom>
        </p:spPr>
        <p:txBody>
          <a:bodyPr vert="horz" lIns="95173" tIns="47586" rIns="95173" bIns="47586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4434" y="3"/>
            <a:ext cx="3057183" cy="465902"/>
          </a:xfrm>
          <a:prstGeom prst="rect">
            <a:avLst/>
          </a:prstGeom>
        </p:spPr>
        <p:txBody>
          <a:bodyPr vert="horz" lIns="95173" tIns="47586" rIns="95173" bIns="47586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1713"/>
            <a:ext cx="3057183" cy="465902"/>
          </a:xfrm>
          <a:prstGeom prst="rect">
            <a:avLst/>
          </a:prstGeom>
        </p:spPr>
        <p:txBody>
          <a:bodyPr vert="horz" lIns="95173" tIns="47586" rIns="95173" bIns="47586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4434" y="8841713"/>
            <a:ext cx="3057183" cy="465902"/>
          </a:xfrm>
          <a:prstGeom prst="rect">
            <a:avLst/>
          </a:prstGeom>
        </p:spPr>
        <p:txBody>
          <a:bodyPr vert="horz" lIns="95173" tIns="47586" rIns="95173" bIns="47586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9" y="2"/>
            <a:ext cx="3057053" cy="465772"/>
          </a:xfrm>
          <a:prstGeom prst="rect">
            <a:avLst/>
          </a:prstGeom>
        </p:spPr>
        <p:txBody>
          <a:bodyPr vert="horz" lIns="95173" tIns="47586" rIns="95173" bIns="47586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4622" y="2"/>
            <a:ext cx="3057053" cy="465772"/>
          </a:xfrm>
          <a:prstGeom prst="rect">
            <a:avLst/>
          </a:prstGeom>
        </p:spPr>
        <p:txBody>
          <a:bodyPr vert="horz" lIns="95173" tIns="47586" rIns="95173" bIns="47586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21/07/2014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6913"/>
            <a:ext cx="4656137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73" tIns="47586" rIns="95173" bIns="47586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970" y="4422466"/>
            <a:ext cx="5641333" cy="4188778"/>
          </a:xfrm>
          <a:prstGeom prst="rect">
            <a:avLst/>
          </a:prstGeom>
        </p:spPr>
        <p:txBody>
          <a:bodyPr vert="horz" lIns="95173" tIns="47586" rIns="95173" bIns="47586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9" y="8841739"/>
            <a:ext cx="3057053" cy="465772"/>
          </a:xfrm>
          <a:prstGeom prst="rect">
            <a:avLst/>
          </a:prstGeom>
        </p:spPr>
        <p:txBody>
          <a:bodyPr vert="horz" lIns="95173" tIns="47586" rIns="95173" bIns="4758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4622" y="8841739"/>
            <a:ext cx="3057053" cy="465772"/>
          </a:xfrm>
          <a:prstGeom prst="rect">
            <a:avLst/>
          </a:prstGeom>
        </p:spPr>
        <p:txBody>
          <a:bodyPr vert="horz" lIns="95173" tIns="47586" rIns="95173" bIns="47586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r>
              <a:rPr lang="es-ES" dirty="0" smtClean="0"/>
              <a:t>27/06/2014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21/07/2014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 userDrawn="1"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 userDrawn="1"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2843808" y="774416"/>
            <a:ext cx="6264696" cy="54476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ES" sz="3600" b="1" dirty="0" smtClean="0">
                <a:solidFill>
                  <a:srgbClr val="00B050"/>
                </a:solidFill>
                <a:latin typeface="Calisto MT" pitchFamily="18" charset="0"/>
              </a:rPr>
              <a:t>Grupo 2. Registro y Control de bienes e inventarios</a:t>
            </a:r>
            <a:endParaRPr lang="es-MX" sz="3600" b="1" dirty="0" smtClean="0">
              <a:solidFill>
                <a:srgbClr val="00B050"/>
              </a:solidFill>
              <a:latin typeface="Calisto MT" pitchFamily="18" charset="0"/>
            </a:endParaRP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julio 21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2014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467544" y="188640"/>
            <a:ext cx="8352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2400" b="1" dirty="0" smtClean="0">
                <a:solidFill>
                  <a:srgbClr val="009E47"/>
                </a:solidFill>
              </a:rPr>
              <a:t>Acciones emprendidas por la Secretaría de Hacienda</a:t>
            </a:r>
            <a:endParaRPr lang="es-MX" sz="2400" dirty="0">
              <a:solidFill>
                <a:srgbClr val="009E47"/>
              </a:solidFill>
            </a:endParaRPr>
          </a:p>
        </p:txBody>
      </p:sp>
      <p:sp>
        <p:nvSpPr>
          <p:cNvPr id="24" name="7 CuadroTexto"/>
          <p:cNvSpPr txBox="1"/>
          <p:nvPr/>
        </p:nvSpPr>
        <p:spPr>
          <a:xfrm>
            <a:off x="311765" y="1118349"/>
            <a:ext cx="86527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b="1" dirty="0" smtClean="0"/>
              <a:t>Asesorías contables  a los organismos públicos, con relación a la forma de aplicar la depuración de los bienes cuyo costo no rebasa las 35 salarios mínimos.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b="1" dirty="0" smtClean="0"/>
              <a:t>Diseño de formato-control para medir el grado de avance del proceso de actualización patrimonial.</a:t>
            </a:r>
            <a:endParaRPr lang="es-MX" sz="1800" b="1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212835"/>
              </p:ext>
            </p:extLst>
          </p:nvPr>
        </p:nvGraphicFramePr>
        <p:xfrm>
          <a:off x="1423949" y="2589042"/>
          <a:ext cx="5812346" cy="4080318"/>
        </p:xfrm>
        <a:graphic>
          <a:graphicData uri="http://schemas.openxmlformats.org/drawingml/2006/table">
            <a:tbl>
              <a:tblPr/>
              <a:tblGrid>
                <a:gridCol w="404572"/>
                <a:gridCol w="1036715"/>
                <a:gridCol w="404572"/>
                <a:gridCol w="1051886"/>
                <a:gridCol w="404572"/>
                <a:gridCol w="885000"/>
                <a:gridCol w="431543"/>
                <a:gridCol w="788914"/>
                <a:gridCol w="404572"/>
              </a:tblGrid>
              <a:tr h="838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ORGANISMO PÚBLICO:</a:t>
                      </a:r>
                    </a:p>
                  </a:txBody>
                  <a:tcPr marL="5478" marR="5478" marT="54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98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REPORTE DE ACCIONES REALIZADAS PARA LA ACTUALIZACIÓN DE LAS CIFRAS CONTABLES VS PRATRIMONIALES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78" marR="5478" marT="54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Realizar el levantamiento del Inventario Físico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Valuación o Costeo de bienes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 de saldos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Ajustes Contables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Avance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Describir los organos administrativos 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 existen en cada organismo público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808"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78" marR="5478" marT="54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510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7 CuadroTexto"/>
          <p:cNvSpPr txBox="1"/>
          <p:nvPr/>
        </p:nvSpPr>
        <p:spPr>
          <a:xfrm>
            <a:off x="167749" y="1057954"/>
            <a:ext cx="879673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 smtClean="0"/>
              <a:t>La </a:t>
            </a:r>
            <a:r>
              <a:rPr lang="es-ES" sz="2000" b="1" dirty="0"/>
              <a:t>inversión en </a:t>
            </a:r>
            <a:r>
              <a:rPr lang="es-ES" sz="2000" b="1" dirty="0" smtClean="0"/>
              <a:t>infraestructura, mientras </a:t>
            </a:r>
            <a:r>
              <a:rPr lang="es-ES" sz="2000" b="1" dirty="0"/>
              <a:t>se encuentre en proceso, se registra en la cuenta 1.2.3.5 Construcciones en proceso en bienes de dominio público o en la cuenta 1.2.3.6 Construcciones en proceso en bienes </a:t>
            </a:r>
            <a:r>
              <a:rPr lang="es-ES" sz="2000" b="1" dirty="0" smtClean="0"/>
              <a:t>propios;</a:t>
            </a:r>
          </a:p>
          <a:p>
            <a:pPr algn="just"/>
            <a:endParaRPr lang="es-ES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/>
              <a:t>Para el caso de los </a:t>
            </a:r>
            <a:r>
              <a:rPr lang="es-ES" sz="2000" b="1" dirty="0">
                <a:solidFill>
                  <a:srgbClr val="FF0000"/>
                </a:solidFill>
              </a:rPr>
              <a:t>activos no circulantes </a:t>
            </a:r>
            <a:r>
              <a:rPr lang="es-ES" sz="2000" b="1" dirty="0" smtClean="0"/>
              <a:t>de </a:t>
            </a:r>
            <a:r>
              <a:rPr lang="es-ES" sz="2000" b="1" dirty="0"/>
              <a:t>las Entidades Federativas</a:t>
            </a:r>
            <a:r>
              <a:rPr lang="es-ES" sz="2000" b="1" dirty="0" smtClean="0"/>
              <a:t>, </a:t>
            </a:r>
            <a:r>
              <a:rPr lang="es-ES" sz="2000" b="1" dirty="0">
                <a:solidFill>
                  <a:srgbClr val="FF0000"/>
                </a:solidFill>
              </a:rPr>
              <a:t>se</a:t>
            </a:r>
            <a:r>
              <a:rPr lang="es-ES" sz="2000" b="1" dirty="0"/>
              <a:t> </a:t>
            </a:r>
            <a:r>
              <a:rPr lang="es-ES" sz="2000" b="1" dirty="0">
                <a:solidFill>
                  <a:srgbClr val="FF0000"/>
                </a:solidFill>
              </a:rPr>
              <a:t>deben considerar como de vida útil indefinida</a:t>
            </a:r>
            <a:r>
              <a:rPr lang="es-ES" sz="2000" b="1" dirty="0"/>
              <a:t>, excepto para el caso de las entidades paraestatales empresariales </a:t>
            </a:r>
            <a:r>
              <a:rPr lang="es-ES" sz="2000" b="1" dirty="0" smtClean="0"/>
              <a:t>financieras </a:t>
            </a:r>
            <a:r>
              <a:rPr lang="es-ES" sz="2000" b="1" dirty="0"/>
              <a:t>y </a:t>
            </a:r>
            <a:r>
              <a:rPr lang="es-ES" sz="2000" b="1" dirty="0" smtClean="0"/>
              <a:t>no financieras </a:t>
            </a:r>
            <a:r>
              <a:rPr lang="es-ES" sz="2000" b="1" dirty="0"/>
              <a:t>las cuales </a:t>
            </a:r>
            <a:r>
              <a:rPr lang="es-ES" sz="2000" b="1" dirty="0">
                <a:solidFill>
                  <a:srgbClr val="FF0000"/>
                </a:solidFill>
              </a:rPr>
              <a:t>se rigen por las leyes aplicables en materia fiscal</a:t>
            </a:r>
            <a:r>
              <a:rPr lang="es-ES" sz="20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s-E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dirty="0"/>
              <a:t>Atendiendo a la Norma Internacional de Contabilidad del Sector Público (NICS 10-Información Financiera en Economías Hiperinflacionarias), </a:t>
            </a:r>
            <a:r>
              <a:rPr lang="es-ES" sz="2000" b="1" dirty="0">
                <a:solidFill>
                  <a:srgbClr val="FF0000"/>
                </a:solidFill>
              </a:rPr>
              <a:t>se deberá actualizar el patrimonio cuando el Índice Nacional de Precios al Consumidor acumulada durante un periodo de tres años sea igual o superior al 100%. </a:t>
            </a:r>
            <a:endParaRPr lang="es-MX" sz="2000" b="1" dirty="0"/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467544" y="260648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2000" b="1" dirty="0" smtClean="0">
                <a:solidFill>
                  <a:srgbClr val="009E47"/>
                </a:solidFill>
              </a:rPr>
              <a:t>Propuesta de reformas y adiciones a las Reglas Específicas del Registro y Valoración del Patrimonio</a:t>
            </a:r>
            <a:endParaRPr lang="es-MX" sz="2000" dirty="0">
              <a:solidFill>
                <a:srgbClr val="009E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369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167749" y="1196752"/>
            <a:ext cx="8796739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Registros contables derivados de la Actualización Patrimonial</a:t>
            </a:r>
          </a:p>
          <a:p>
            <a:endParaRPr lang="es-MX" sz="1200" dirty="0" smtClean="0"/>
          </a:p>
          <a:p>
            <a:endParaRPr lang="es-MX" sz="1200" dirty="0"/>
          </a:p>
          <a:p>
            <a:pPr algn="just"/>
            <a:r>
              <a:rPr lang="es-ES" sz="2000" b="1" dirty="0" smtClean="0">
                <a:solidFill>
                  <a:srgbClr val="FF0000"/>
                </a:solidFill>
              </a:rPr>
              <a:t>Las </a:t>
            </a:r>
            <a:r>
              <a:rPr lang="es-ES" sz="2000" b="1" dirty="0">
                <a:solidFill>
                  <a:srgbClr val="FF0000"/>
                </a:solidFill>
              </a:rPr>
              <a:t>diferencias que se obtengan como resultado de la conciliación física-contable</a:t>
            </a:r>
            <a:r>
              <a:rPr lang="es-ES" sz="2000" b="1" dirty="0"/>
              <a:t> de los bienes muebles, inmuebles e intangibles de los entes públicos, se reconocerán afectando las cuentas correspondientes al rubro </a:t>
            </a:r>
            <a:r>
              <a:rPr lang="es-ES" sz="2000" b="1" dirty="0">
                <a:solidFill>
                  <a:srgbClr val="FF0000"/>
                </a:solidFill>
              </a:rPr>
              <a:t>3.2.3 Revalúos </a:t>
            </a:r>
            <a:r>
              <a:rPr lang="es-ES" sz="2000" b="1" dirty="0"/>
              <a:t>y a la cuenta del grupo Activo No Circulante correspondiente</a:t>
            </a:r>
            <a:r>
              <a:rPr lang="es-ES" sz="2000" b="1" dirty="0" smtClean="0"/>
              <a:t>.</a:t>
            </a:r>
          </a:p>
          <a:p>
            <a:pPr algn="just"/>
            <a:endParaRPr lang="es-MX" sz="1400" b="1" dirty="0" smtClean="0"/>
          </a:p>
          <a:p>
            <a:pPr algn="just"/>
            <a:endParaRPr lang="es-MX" sz="1400" b="1" dirty="0"/>
          </a:p>
          <a:p>
            <a:pPr algn="just"/>
            <a:r>
              <a:rPr lang="es-ES" sz="2000" b="1" dirty="0">
                <a:solidFill>
                  <a:srgbClr val="FF0000"/>
                </a:solidFill>
              </a:rPr>
              <a:t>Los bienes no localizados identificados como resultado de la conciliación física-contable </a:t>
            </a:r>
            <a:r>
              <a:rPr lang="es-ES" sz="2000" b="1" dirty="0"/>
              <a:t>se registran contablemente con un cargo a la cuenta de </a:t>
            </a:r>
            <a:r>
              <a:rPr lang="es-ES" sz="2000" b="1" dirty="0">
                <a:solidFill>
                  <a:srgbClr val="FF0000"/>
                </a:solidFill>
              </a:rPr>
              <a:t>3.2.2</a:t>
            </a:r>
            <a:r>
              <a:rPr lang="es-ES" sz="2000" b="1" dirty="0"/>
              <a:t> </a:t>
            </a:r>
            <a:r>
              <a:rPr lang="es-ES" sz="2000" b="1" dirty="0" smtClean="0">
                <a:solidFill>
                  <a:srgbClr val="FF0000"/>
                </a:solidFill>
              </a:rPr>
              <a:t>Resultado </a:t>
            </a:r>
            <a:r>
              <a:rPr lang="es-ES" sz="2000" b="1" dirty="0">
                <a:solidFill>
                  <a:srgbClr val="FF0000"/>
                </a:solidFill>
              </a:rPr>
              <a:t>de </a:t>
            </a:r>
            <a:r>
              <a:rPr lang="es-ES" sz="2000" b="1" dirty="0" smtClean="0">
                <a:solidFill>
                  <a:srgbClr val="FF0000"/>
                </a:solidFill>
              </a:rPr>
              <a:t>Ejercicios Anteriores</a:t>
            </a:r>
            <a:r>
              <a:rPr lang="es-ES" sz="2000" b="1" dirty="0" smtClean="0"/>
              <a:t> y </a:t>
            </a:r>
            <a:r>
              <a:rPr lang="es-ES" sz="2000" b="1" dirty="0"/>
              <a:t>un abono a las cuentas específicas del activo no circulante</a:t>
            </a:r>
            <a:r>
              <a:rPr lang="es-ES" sz="2000" b="1" dirty="0" smtClean="0"/>
              <a:t>.</a:t>
            </a:r>
          </a:p>
          <a:p>
            <a:pPr algn="just"/>
            <a:endParaRPr lang="es-MX" sz="1400" b="1" dirty="0"/>
          </a:p>
          <a:p>
            <a:pPr algn="just"/>
            <a:endParaRPr lang="es-MX" sz="2000" b="1" dirty="0"/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467544" y="260648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2000" b="1" dirty="0" smtClean="0">
                <a:solidFill>
                  <a:srgbClr val="009E47"/>
                </a:solidFill>
              </a:rPr>
              <a:t>Propuesta de reformas y adiciones a las Reglas Específicas del Registro y Valoración del Patrimonio</a:t>
            </a:r>
            <a:endParaRPr lang="es-MX" sz="2000" dirty="0">
              <a:solidFill>
                <a:srgbClr val="009E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060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167749" y="692696"/>
            <a:ext cx="8796739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900" b="1" dirty="0" smtClean="0"/>
              <a:t>1.-La DCG dará a conocer a los organismos públicos </a:t>
            </a:r>
            <a:r>
              <a:rPr lang="es-MX" sz="1900" b="1" dirty="0"/>
              <a:t>vía correo electrónico el </a:t>
            </a:r>
            <a:r>
              <a:rPr lang="es-MX" sz="1900" b="1" dirty="0" smtClean="0"/>
              <a:t>Reporte-Control de avances del proceso de actualización del patrimonio;</a:t>
            </a:r>
          </a:p>
          <a:p>
            <a:pPr algn="just"/>
            <a:r>
              <a:rPr lang="es-MX" sz="1900" b="1" dirty="0" smtClean="0"/>
              <a:t>2.-La SFP emitirá Circular para requerir a los organismos públicos el avance del proceso </a:t>
            </a:r>
            <a:r>
              <a:rPr lang="es-MX" sz="1900" b="1" dirty="0"/>
              <a:t>de actualización del </a:t>
            </a:r>
            <a:r>
              <a:rPr lang="es-MX" sz="1900" b="1" dirty="0" smtClean="0"/>
              <a:t>patrimonio de los bienes muebles e inmuebles que administran o posean;</a:t>
            </a:r>
          </a:p>
          <a:p>
            <a:pPr algn="just"/>
            <a:r>
              <a:rPr lang="es-MX" sz="1900" b="1" dirty="0" smtClean="0"/>
              <a:t>3.-El Director de Patrimonio presentará Programa de Trabajo para definir los requerimientos técnicos del Sistema de Control de Bienes Patrimoniales (COBIP), el 29 de Julio del año en curso;</a:t>
            </a:r>
          </a:p>
          <a:p>
            <a:pPr algn="just"/>
            <a:r>
              <a:rPr lang="es-MX" sz="1900" b="1" dirty="0" smtClean="0"/>
              <a:t>4.-La Dirección de Patrimonio turnará a los integrantes del Grupo 2 «Registro y Control de Bienes e Inventarios» vía correo electrónico la propuesta de Circular </a:t>
            </a:r>
            <a:r>
              <a:rPr lang="es-MX" sz="1900" b="1" dirty="0"/>
              <a:t>que establezca los lineamientos </a:t>
            </a:r>
            <a:r>
              <a:rPr lang="es-MX" sz="1900" b="1" dirty="0" smtClean="0"/>
              <a:t>para regular el registro y control patrimonial;</a:t>
            </a:r>
          </a:p>
          <a:p>
            <a:pPr algn="just"/>
            <a:r>
              <a:rPr lang="es-MX" sz="1900" b="1" dirty="0" smtClean="0"/>
              <a:t>5.-La Dirección de Patrimonio notificará a los organismos públicos la Circular </a:t>
            </a:r>
            <a:r>
              <a:rPr lang="es-MX" sz="1900" b="1" dirty="0"/>
              <a:t>que establezca los lineamientos para regular el registro y control </a:t>
            </a:r>
            <a:r>
              <a:rPr lang="es-MX" sz="1900" b="1" dirty="0" smtClean="0"/>
              <a:t>patrimonial, el 22 de Julio 2014;</a:t>
            </a:r>
            <a:endParaRPr lang="es-MX" sz="1900" b="1" dirty="0"/>
          </a:p>
          <a:p>
            <a:pPr algn="just"/>
            <a:r>
              <a:rPr lang="es-MX" sz="1900" b="1" dirty="0" smtClean="0"/>
              <a:t>6.-La Coordinación de Unidades Administrativas hará un recordatorio de cumplimiento, a las Unidades de Apoyo </a:t>
            </a:r>
            <a:r>
              <a:rPr lang="es-MX" sz="1900" b="1" dirty="0" err="1" smtClean="0"/>
              <a:t>Admvo</a:t>
            </a:r>
            <a:r>
              <a:rPr lang="es-MX" sz="1900" b="1" dirty="0" smtClean="0"/>
              <a:t>., una vez </a:t>
            </a:r>
            <a:r>
              <a:rPr lang="es-MX" sz="1900" b="1" dirty="0"/>
              <a:t>que se </a:t>
            </a:r>
            <a:r>
              <a:rPr lang="es-MX" sz="1900" b="1" dirty="0" smtClean="0"/>
              <a:t>dé </a:t>
            </a:r>
            <a:r>
              <a:rPr lang="es-MX" sz="1900" b="1" dirty="0"/>
              <a:t>a </a:t>
            </a:r>
            <a:r>
              <a:rPr lang="es-MX" sz="1900" b="1" dirty="0" smtClean="0"/>
              <a:t>conocer por parte de la Dirección de Patrimonio la Circular que establezca los lineamientos para regular el registro y control patrimonial;</a:t>
            </a:r>
          </a:p>
          <a:p>
            <a:pPr algn="just"/>
            <a:r>
              <a:rPr lang="es-MX" sz="1900" b="1" dirty="0" smtClean="0"/>
              <a:t>7.-Próxima reunión de trabajo 11 de Agosto 2014, </a:t>
            </a:r>
            <a:r>
              <a:rPr lang="es-MX" sz="1900" b="1" dirty="0" smtClean="0">
                <a:solidFill>
                  <a:srgbClr val="C00000"/>
                </a:solidFill>
              </a:rPr>
              <a:t>11:00 A.M.</a:t>
            </a:r>
            <a:endParaRPr lang="es-MX" sz="1900" b="1" dirty="0">
              <a:solidFill>
                <a:srgbClr val="C00000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467544" y="116632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2800" b="1" dirty="0" smtClean="0">
                <a:solidFill>
                  <a:srgbClr val="009E47"/>
                </a:solidFill>
              </a:rPr>
              <a:t>Acuerdos </a:t>
            </a:r>
            <a:endParaRPr lang="es-MX" sz="2800" dirty="0">
              <a:solidFill>
                <a:srgbClr val="009E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01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 bwMode="auto">
          <a:xfrm>
            <a:off x="2555776" y="2636912"/>
            <a:ext cx="3888432" cy="1368152"/>
          </a:xfrm>
          <a:prstGeom prst="roundRect">
            <a:avLst>
              <a:gd name="adj" fmla="val 9447"/>
            </a:avLst>
          </a:prstGeom>
          <a:ln>
            <a:solidFill>
              <a:srgbClr val="009E47"/>
            </a:solidFill>
          </a:ln>
          <a:scene3d>
            <a:camera prst="orthographicFront"/>
            <a:lightRig rig="twoPt" dir="t"/>
          </a:scene3d>
          <a:sp3d extrusionH="76200" contourW="12700" prstMaterial="metal">
            <a:bevelT w="165100" prst="coolSlant"/>
            <a:bevelB/>
            <a:extrusionClr>
              <a:srgbClr val="FF6600"/>
            </a:extrusionClr>
            <a:contourClr>
              <a:srgbClr val="FF6600"/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3032124" y="2924944"/>
            <a:ext cx="292893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s-MX" sz="4800" b="1" dirty="0">
                <a:ln w="50800"/>
                <a:solidFill>
                  <a:srgbClr val="00B050"/>
                </a:solidFill>
              </a:rPr>
              <a:t>Gracias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9914</TotalTime>
  <Words>609</Words>
  <Application>Microsoft Office PowerPoint</Application>
  <PresentationFormat>Presentación en pantalla (4:3)</PresentationFormat>
  <Paragraphs>367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Maritza Campos Fernández</cp:lastModifiedBy>
  <cp:revision>1118</cp:revision>
  <cp:lastPrinted>2014-07-18T16:20:57Z</cp:lastPrinted>
  <dcterms:created xsi:type="dcterms:W3CDTF">2010-09-20T19:30:30Z</dcterms:created>
  <dcterms:modified xsi:type="dcterms:W3CDTF">2014-07-21T21:21:34Z</dcterms:modified>
</cp:coreProperties>
</file>