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80" r:id="rId2"/>
  </p:sldMasterIdLst>
  <p:notesMasterIdLst>
    <p:notesMasterId r:id="rId11"/>
  </p:notesMasterIdLst>
  <p:handoutMasterIdLst>
    <p:handoutMasterId r:id="rId12"/>
  </p:handoutMasterIdLst>
  <p:sldIdLst>
    <p:sldId id="461" r:id="rId3"/>
    <p:sldId id="545" r:id="rId4"/>
    <p:sldId id="548" r:id="rId5"/>
    <p:sldId id="547" r:id="rId6"/>
    <p:sldId id="542" r:id="rId7"/>
    <p:sldId id="536" r:id="rId8"/>
    <p:sldId id="543" r:id="rId9"/>
    <p:sldId id="534" r:id="rId10"/>
  </p:sldIdLst>
  <p:sldSz cx="9144000" cy="6858000" type="screen4x3"/>
  <p:notesSz cx="6797675" cy="9928225"/>
  <p:defaultTex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BA214DFC-FEC1-49F9-B1E5-B80EB7365ED3}">
          <p14:sldIdLst>
            <p14:sldId id="461"/>
            <p14:sldId id="545"/>
            <p14:sldId id="548"/>
            <p14:sldId id="547"/>
            <p14:sldId id="542"/>
            <p14:sldId id="536"/>
            <p14:sldId id="543"/>
          </p14:sldIdLst>
        </p14:section>
        <p14:section name="Sección sin título" id="{0E5E8C66-9E98-432A-9744-92B3919AC444}">
          <p14:sldIdLst>
            <p14:sldId id="53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men Molina Pérez" initials="C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47"/>
    <a:srgbClr val="0000FF"/>
    <a:srgbClr val="FF0000"/>
    <a:srgbClr val="F6224F"/>
    <a:srgbClr val="FFCC00"/>
    <a:srgbClr val="99FF99"/>
    <a:srgbClr val="EAF18D"/>
    <a:srgbClr val="E8E896"/>
    <a:srgbClr val="FF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1" autoAdjust="0"/>
    <p:restoredTop sz="94689" autoAdjust="0"/>
  </p:normalViewPr>
  <p:slideViewPr>
    <p:cSldViewPr>
      <p:cViewPr>
        <p:scale>
          <a:sx n="59" d="100"/>
          <a:sy n="59" d="100"/>
        </p:scale>
        <p:origin x="-1554" y="-11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142"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3"/>
            <a:ext cx="2946400" cy="496888"/>
          </a:xfrm>
          <a:prstGeom prst="rect">
            <a:avLst/>
          </a:prstGeom>
        </p:spPr>
        <p:txBody>
          <a:bodyPr vert="horz" lIns="94851" tIns="47425" rIns="94851" bIns="47425" rtlCol="0"/>
          <a:lstStyle>
            <a:lvl1pPr algn="l">
              <a:defRPr sz="1200"/>
            </a:lvl1pPr>
          </a:lstStyle>
          <a:p>
            <a:endParaRPr lang="es-MX" dirty="0"/>
          </a:p>
        </p:txBody>
      </p:sp>
      <p:sp>
        <p:nvSpPr>
          <p:cNvPr id="3" name="2 Marcador de fecha"/>
          <p:cNvSpPr>
            <a:spLocks noGrp="1"/>
          </p:cNvSpPr>
          <p:nvPr>
            <p:ph type="dt" sz="quarter" idx="1"/>
          </p:nvPr>
        </p:nvSpPr>
        <p:spPr>
          <a:xfrm>
            <a:off x="3849689" y="3"/>
            <a:ext cx="2946400" cy="496888"/>
          </a:xfrm>
          <a:prstGeom prst="rect">
            <a:avLst/>
          </a:prstGeom>
        </p:spPr>
        <p:txBody>
          <a:bodyPr vert="horz" lIns="94851" tIns="47425" rIns="94851" bIns="47425" rtlCol="0"/>
          <a:lstStyle>
            <a:lvl1pPr algn="r">
              <a:defRPr sz="1200"/>
            </a:lvl1pPr>
          </a:lstStyle>
          <a:p>
            <a:fld id="{CC4F6868-89E0-4B44-B97A-B37412D0148B}" type="datetimeFigureOut">
              <a:rPr lang="es-MX" smtClean="0"/>
              <a:pPr/>
              <a:t>28/08/2014</a:t>
            </a:fld>
            <a:endParaRPr lang="es-MX" dirty="0"/>
          </a:p>
        </p:txBody>
      </p:sp>
      <p:sp>
        <p:nvSpPr>
          <p:cNvPr id="4" name="3 Marcador de pie de página"/>
          <p:cNvSpPr>
            <a:spLocks noGrp="1"/>
          </p:cNvSpPr>
          <p:nvPr>
            <p:ph type="ftr" sz="quarter" idx="2"/>
          </p:nvPr>
        </p:nvSpPr>
        <p:spPr>
          <a:xfrm>
            <a:off x="0" y="9429753"/>
            <a:ext cx="2946400" cy="496888"/>
          </a:xfrm>
          <a:prstGeom prst="rect">
            <a:avLst/>
          </a:prstGeom>
        </p:spPr>
        <p:txBody>
          <a:bodyPr vert="horz" lIns="94851" tIns="47425" rIns="94851" bIns="47425"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49689" y="9429753"/>
            <a:ext cx="2946400" cy="496888"/>
          </a:xfrm>
          <a:prstGeom prst="rect">
            <a:avLst/>
          </a:prstGeom>
        </p:spPr>
        <p:txBody>
          <a:bodyPr vert="horz" lIns="94851" tIns="47425" rIns="94851" bIns="47425" rtlCol="0" anchor="b"/>
          <a:lstStyle>
            <a:lvl1pPr algn="r">
              <a:defRPr sz="1200"/>
            </a:lvl1pPr>
          </a:lstStyle>
          <a:p>
            <a:fld id="{60A4639C-3C0E-4812-9F03-FF001F7F804E}" type="slidenum">
              <a:rPr lang="es-MX" smtClean="0"/>
              <a:pPr/>
              <a:t>‹Nº›</a:t>
            </a:fld>
            <a:endParaRPr lang="es-MX" dirty="0"/>
          </a:p>
        </p:txBody>
      </p:sp>
    </p:spTree>
    <p:extLst>
      <p:ext uri="{BB962C8B-B14F-4D97-AF65-F5344CB8AC3E}">
        <p14:creationId xmlns:p14="http://schemas.microsoft.com/office/powerpoint/2010/main" val="1915795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8" y="1"/>
            <a:ext cx="2946275" cy="496750"/>
          </a:xfrm>
          <a:prstGeom prst="rect">
            <a:avLst/>
          </a:prstGeom>
        </p:spPr>
        <p:txBody>
          <a:bodyPr vert="horz" lIns="94851" tIns="47425" rIns="94851" bIns="47425" rtlCol="0"/>
          <a:lstStyle>
            <a:lvl1pPr algn="l">
              <a:defRPr sz="1200"/>
            </a:lvl1pPr>
          </a:lstStyle>
          <a:p>
            <a:pPr>
              <a:defRPr/>
            </a:pPr>
            <a:endParaRPr lang="es-ES" dirty="0"/>
          </a:p>
        </p:txBody>
      </p:sp>
      <p:sp>
        <p:nvSpPr>
          <p:cNvPr id="3" name="2 Marcador de fecha"/>
          <p:cNvSpPr>
            <a:spLocks noGrp="1"/>
          </p:cNvSpPr>
          <p:nvPr>
            <p:ph type="dt" idx="1"/>
          </p:nvPr>
        </p:nvSpPr>
        <p:spPr>
          <a:xfrm>
            <a:off x="3849868" y="1"/>
            <a:ext cx="2946275" cy="496750"/>
          </a:xfrm>
          <a:prstGeom prst="rect">
            <a:avLst/>
          </a:prstGeom>
        </p:spPr>
        <p:txBody>
          <a:bodyPr vert="horz" lIns="94851" tIns="47425" rIns="94851" bIns="47425" rtlCol="0"/>
          <a:lstStyle>
            <a:lvl1pPr algn="r">
              <a:defRPr sz="1200"/>
            </a:lvl1pPr>
          </a:lstStyle>
          <a:p>
            <a:pPr>
              <a:defRPr/>
            </a:pPr>
            <a:fld id="{05E6CAA4-701C-4B63-8C2F-E504D71746CC}" type="datetimeFigureOut">
              <a:rPr lang="es-ES"/>
              <a:pPr>
                <a:defRPr/>
              </a:pPr>
              <a:t>28/08/2014</a:t>
            </a:fld>
            <a:endParaRPr lang="es-ES" dirty="0"/>
          </a:p>
        </p:txBody>
      </p:sp>
      <p:sp>
        <p:nvSpPr>
          <p:cNvPr id="4" name="3 Marcador de imagen de diapositiva"/>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4851" tIns="47425" rIns="94851" bIns="47425" rtlCol="0" anchor="ctr"/>
          <a:lstStyle/>
          <a:p>
            <a:pPr lvl="0"/>
            <a:endParaRPr lang="es-ES" noProof="0" dirty="0" smtClean="0"/>
          </a:p>
        </p:txBody>
      </p:sp>
      <p:sp>
        <p:nvSpPr>
          <p:cNvPr id="5" name="4 Marcador de notas"/>
          <p:cNvSpPr>
            <a:spLocks noGrp="1"/>
          </p:cNvSpPr>
          <p:nvPr>
            <p:ph type="body" sz="quarter" idx="3"/>
          </p:nvPr>
        </p:nvSpPr>
        <p:spPr>
          <a:xfrm>
            <a:off x="680387" y="4716592"/>
            <a:ext cx="5436909" cy="4467363"/>
          </a:xfrm>
          <a:prstGeom prst="rect">
            <a:avLst/>
          </a:prstGeom>
        </p:spPr>
        <p:txBody>
          <a:bodyPr vert="horz" lIns="94851" tIns="47425" rIns="94851" bIns="4742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8" y="9429780"/>
            <a:ext cx="2946275" cy="496750"/>
          </a:xfrm>
          <a:prstGeom prst="rect">
            <a:avLst/>
          </a:prstGeom>
        </p:spPr>
        <p:txBody>
          <a:bodyPr vert="horz" lIns="94851" tIns="47425" rIns="94851" bIns="47425"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49868" y="9429780"/>
            <a:ext cx="2946275" cy="496750"/>
          </a:xfrm>
          <a:prstGeom prst="rect">
            <a:avLst/>
          </a:prstGeom>
        </p:spPr>
        <p:txBody>
          <a:bodyPr vert="horz" lIns="94851" tIns="47425" rIns="94851" bIns="47425" rtlCol="0" anchor="b"/>
          <a:lstStyle>
            <a:lvl1pPr algn="r">
              <a:defRPr sz="1200"/>
            </a:lvl1pPr>
          </a:lstStyle>
          <a:p>
            <a:pPr>
              <a:defRPr/>
            </a:pPr>
            <a:fld id="{8CF22D1E-EF90-43AE-8A74-E8F1D77E835D}" type="slidenum">
              <a:rPr lang="es-ES"/>
              <a:pPr>
                <a:defRPr/>
              </a:pPr>
              <a:t>‹Nº›</a:t>
            </a:fld>
            <a:endParaRPr lang="es-ES" dirty="0"/>
          </a:p>
        </p:txBody>
      </p:sp>
    </p:spTree>
    <p:extLst>
      <p:ext uri="{BB962C8B-B14F-4D97-AF65-F5344CB8AC3E}">
        <p14:creationId xmlns:p14="http://schemas.microsoft.com/office/powerpoint/2010/main" val="1440954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pPr>
                <a:defRPr/>
              </a:pPr>
              <a:t>28/08/2014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pPr>
                <a:defRPr/>
              </a:pPr>
              <a:t>‹Nº›</a:t>
            </a:fld>
            <a:endParaRPr lang="es-MX" dirty="0"/>
          </a:p>
        </p:txBody>
      </p:sp>
    </p:spTree>
    <p:extLst>
      <p:ext uri="{BB962C8B-B14F-4D97-AF65-F5344CB8AC3E}">
        <p14:creationId xmlns:p14="http://schemas.microsoft.com/office/powerpoint/2010/main" val="3918618375"/>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pPr>
                <a:defRPr/>
              </a:pPr>
              <a:t>28/08/2014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pPr>
                <a:defRPr/>
              </a:pPr>
              <a:t>‹Nº›</a:t>
            </a:fld>
            <a:endParaRPr lang="es-MX" dirty="0"/>
          </a:p>
        </p:txBody>
      </p:sp>
    </p:spTree>
    <p:extLst>
      <p:ext uri="{BB962C8B-B14F-4D97-AF65-F5344CB8AC3E}">
        <p14:creationId xmlns:p14="http://schemas.microsoft.com/office/powerpoint/2010/main" val="101596224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pPr>
                <a:defRPr/>
              </a:pPr>
              <a:t>28/08/2014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pPr>
                <a:defRPr/>
              </a:pPr>
              <a:t>‹Nº›</a:t>
            </a:fld>
            <a:endParaRPr lang="es-MX" dirty="0"/>
          </a:p>
        </p:txBody>
      </p:sp>
    </p:spTree>
    <p:extLst>
      <p:ext uri="{BB962C8B-B14F-4D97-AF65-F5344CB8AC3E}">
        <p14:creationId xmlns:p14="http://schemas.microsoft.com/office/powerpoint/2010/main" val="27986905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solidFill>
                  <a:prstClr val="black"/>
                </a:solidFill>
              </a:rPr>
              <a:pPr>
                <a:defRPr/>
              </a:pPr>
              <a:t>28/08/2014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559425660"/>
      </p:ext>
    </p:extLst>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C0BCFADF-EF9B-47CF-9A84-D872396C3937}" type="datetimeFigureOut">
              <a:rPr lang="es-MX">
                <a:solidFill>
                  <a:prstClr val="black"/>
                </a:solidFill>
              </a:rPr>
              <a:pPr>
                <a:defRPr/>
              </a:pPr>
              <a:t>28/08/2014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463579003"/>
      </p:ext>
    </p:extLst>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solidFill>
                  <a:prstClr val="black"/>
                </a:solidFill>
              </a:rPr>
              <a:pPr>
                <a:defRPr/>
              </a:pPr>
              <a:t>28/08/2014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98960230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solidFill>
                  <a:prstClr val="black"/>
                </a:solidFill>
              </a:rPr>
              <a:pPr>
                <a:defRPr/>
              </a:pPr>
              <a:t>28/08/2014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883596040"/>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solidFill>
                  <a:prstClr val="black"/>
                </a:solidFill>
              </a:rPr>
              <a:pPr>
                <a:defRPr/>
              </a:pPr>
              <a:t>28/08/2014</a:t>
            </a:fld>
            <a:endParaRPr lang="es-MX" dirty="0">
              <a:solidFill>
                <a:prstClr val="black"/>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14749789"/>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solidFill>
                  <a:prstClr val="black"/>
                </a:solidFill>
              </a:rPr>
              <a:pPr>
                <a:defRPr/>
              </a:pPr>
              <a:t>28/08/2014</a:t>
            </a:fld>
            <a:endParaRPr lang="es-MX" dirty="0">
              <a:solidFill>
                <a:prstClr val="black"/>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616966847"/>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solidFill>
                  <a:prstClr val="black"/>
                </a:solidFill>
              </a:rPr>
              <a:pPr>
                <a:defRPr/>
              </a:pPr>
              <a:t>28/08/2014</a:t>
            </a:fld>
            <a:endParaRPr lang="es-MX" dirty="0">
              <a:solidFill>
                <a:prstClr val="black"/>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221722901"/>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solidFill>
                  <a:prstClr val="black"/>
                </a:solidFill>
              </a:rPr>
              <a:pPr>
                <a:defRPr/>
              </a:pPr>
              <a:t>28/08/2014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262251412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r>
              <a:rPr lang="es-ES" dirty="0" smtClean="0"/>
              <a:t>27/06/2014</a:t>
            </a:r>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pPr>
                <a:defRPr/>
              </a:pPr>
              <a:t>‹Nº›</a:t>
            </a:fld>
            <a:endParaRPr lang="es-MX" dirty="0"/>
          </a:p>
        </p:txBody>
      </p:sp>
    </p:spTree>
    <p:extLst>
      <p:ext uri="{BB962C8B-B14F-4D97-AF65-F5344CB8AC3E}">
        <p14:creationId xmlns:p14="http://schemas.microsoft.com/office/powerpoint/2010/main" val="1893516657"/>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solidFill>
                  <a:prstClr val="black"/>
                </a:solidFill>
              </a:rPr>
              <a:pPr>
                <a:defRPr/>
              </a:pPr>
              <a:t>28/08/2014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629106560"/>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solidFill>
                  <a:prstClr val="black"/>
                </a:solidFill>
              </a:rPr>
              <a:pPr>
                <a:defRPr/>
              </a:pPr>
              <a:t>28/08/2014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2329813745"/>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solidFill>
                  <a:prstClr val="black"/>
                </a:solidFill>
              </a:rPr>
              <a:pPr>
                <a:defRPr/>
              </a:pPr>
              <a:t>28/08/2014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val="198070423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pPr>
                <a:defRPr/>
              </a:pPr>
              <a:t>28/08/2014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pPr>
                <a:defRPr/>
              </a:pPr>
              <a:t>‹Nº›</a:t>
            </a:fld>
            <a:endParaRPr lang="es-MX" dirty="0"/>
          </a:p>
        </p:txBody>
      </p:sp>
    </p:spTree>
    <p:extLst>
      <p:ext uri="{BB962C8B-B14F-4D97-AF65-F5344CB8AC3E}">
        <p14:creationId xmlns:p14="http://schemas.microsoft.com/office/powerpoint/2010/main" val="187765754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pPr>
                <a:defRPr/>
              </a:pPr>
              <a:t>28/08/2014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pPr>
                <a:defRPr/>
              </a:pPr>
              <a:t>‹Nº›</a:t>
            </a:fld>
            <a:endParaRPr lang="es-MX" dirty="0"/>
          </a:p>
        </p:txBody>
      </p:sp>
    </p:spTree>
    <p:extLst>
      <p:ext uri="{BB962C8B-B14F-4D97-AF65-F5344CB8AC3E}">
        <p14:creationId xmlns:p14="http://schemas.microsoft.com/office/powerpoint/2010/main" val="105231666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pPr>
                <a:defRPr/>
              </a:pPr>
              <a:t>28/08/2014</a:t>
            </a:fld>
            <a:endParaRPr lang="es-MX" dirty="0"/>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pPr>
                <a:defRPr/>
              </a:pPr>
              <a:t>‹Nº›</a:t>
            </a:fld>
            <a:endParaRPr lang="es-MX" dirty="0"/>
          </a:p>
        </p:txBody>
      </p:sp>
    </p:spTree>
    <p:extLst>
      <p:ext uri="{BB962C8B-B14F-4D97-AF65-F5344CB8AC3E}">
        <p14:creationId xmlns:p14="http://schemas.microsoft.com/office/powerpoint/2010/main" val="126712923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pPr>
                <a:defRPr/>
              </a:pPr>
              <a:t>28/08/2014</a:t>
            </a:fld>
            <a:endParaRPr lang="es-MX" dirty="0"/>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pPr>
                <a:defRPr/>
              </a:pPr>
              <a:t>‹Nº›</a:t>
            </a:fld>
            <a:endParaRPr lang="es-MX" dirty="0"/>
          </a:p>
        </p:txBody>
      </p:sp>
    </p:spTree>
    <p:extLst>
      <p:ext uri="{BB962C8B-B14F-4D97-AF65-F5344CB8AC3E}">
        <p14:creationId xmlns:p14="http://schemas.microsoft.com/office/powerpoint/2010/main" val="35883027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pPr>
                <a:defRPr/>
              </a:pPr>
              <a:t>28/08/2014</a:t>
            </a:fld>
            <a:endParaRPr lang="es-MX" dirty="0"/>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pPr>
                <a:defRPr/>
              </a:pPr>
              <a:t>‹Nº›</a:t>
            </a:fld>
            <a:endParaRPr lang="es-MX" dirty="0"/>
          </a:p>
        </p:txBody>
      </p:sp>
    </p:spTree>
    <p:extLst>
      <p:ext uri="{BB962C8B-B14F-4D97-AF65-F5344CB8AC3E}">
        <p14:creationId xmlns:p14="http://schemas.microsoft.com/office/powerpoint/2010/main" val="24355821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pPr>
                <a:defRPr/>
              </a:pPr>
              <a:t>28/08/2014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pPr>
                <a:defRPr/>
              </a:pPr>
              <a:t>‹Nº›</a:t>
            </a:fld>
            <a:endParaRPr lang="es-MX" dirty="0"/>
          </a:p>
        </p:txBody>
      </p:sp>
    </p:spTree>
    <p:extLst>
      <p:ext uri="{BB962C8B-B14F-4D97-AF65-F5344CB8AC3E}">
        <p14:creationId xmlns:p14="http://schemas.microsoft.com/office/powerpoint/2010/main" val="26275870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pPr>
                <a:defRPr/>
              </a:pPr>
              <a:t>28/08/2014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pPr>
                <a:defRPr/>
              </a:pPr>
              <a:t>‹Nº›</a:t>
            </a:fld>
            <a:endParaRPr lang="es-MX" dirty="0"/>
          </a:p>
        </p:txBody>
      </p:sp>
    </p:spTree>
    <p:extLst>
      <p:ext uri="{BB962C8B-B14F-4D97-AF65-F5344CB8AC3E}">
        <p14:creationId xmlns:p14="http://schemas.microsoft.com/office/powerpoint/2010/main" val="9495492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microsoft.com/office/2007/relationships/hdphoto" Target="../media/hdphoto1.wdp"/><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a14:imgLayer r:embed="rId15">
                    <a14:imgEffect>
                      <a14:brightnessContrast bright="20000" contrast="20000"/>
                    </a14:imgEffect>
                  </a14:imgLayer>
                </a14:imgProps>
              </a:ext>
              <a:ext uri="{28A0092B-C50C-407E-A947-70E740481C1C}">
                <a14:useLocalDpi xmlns:a14="http://schemas.microsoft.com/office/drawing/2010/main"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a14:imgLayer r:embed="rId15">
                    <a14:imgEffect>
                      <a14:brightnessContrast bright="20000" contrast="20000"/>
                    </a14:imgEffect>
                  </a14:imgLayer>
                </a14:imgProps>
              </a:ext>
              <a:ext uri="{28A0092B-C50C-407E-A947-70E740481C1C}">
                <a14:useLocalDpi xmlns:a14="http://schemas.microsoft.com/office/drawing/2010/main"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248558"/>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rotWithShape="1">
          <a:blip r:embed="rId2" cstate="print">
            <a:extLst>
              <a:ext uri="{28A0092B-C50C-407E-A947-70E740481C1C}">
                <a14:useLocalDpi xmlns:a14="http://schemas.microsoft.com/office/drawing/2010/main" val="0"/>
              </a:ext>
            </a:extLst>
          </a:blip>
          <a:srcRect l="1000"/>
          <a:stretch/>
        </p:blipFill>
        <p:spPr>
          <a:xfrm>
            <a:off x="0" y="0"/>
            <a:ext cx="9467527" cy="6858000"/>
          </a:xfrm>
          <a:prstGeom prst="rect">
            <a:avLst/>
          </a:prstGeom>
        </p:spPr>
      </p:pic>
      <p:sp>
        <p:nvSpPr>
          <p:cNvPr id="14" name="13 CuadroTexto"/>
          <p:cNvSpPr txBox="1"/>
          <p:nvPr/>
        </p:nvSpPr>
        <p:spPr>
          <a:xfrm>
            <a:off x="2843808" y="774416"/>
            <a:ext cx="6264696" cy="5970865"/>
          </a:xfrm>
          <a:prstGeom prst="rect">
            <a:avLst/>
          </a:prstGeom>
          <a:noFill/>
          <a:ln>
            <a:noFill/>
          </a:ln>
          <a:scene3d>
            <a:camera prst="orthographicFront"/>
            <a:lightRig rig="threePt" dir="t"/>
          </a:scene3d>
          <a:sp3d>
            <a:bevelT prst="angle"/>
          </a:sp3d>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eaLnBrk="1" hangingPunct="1"/>
            <a:r>
              <a:rPr lang="es-MX" sz="3600" b="1" dirty="0" smtClean="0">
                <a:solidFill>
                  <a:srgbClr val="00B050"/>
                </a:solidFill>
                <a:latin typeface="Calisto MT" pitchFamily="18" charset="0"/>
              </a:rPr>
              <a:t>Reunión de Trabajo </a:t>
            </a:r>
          </a:p>
          <a:p>
            <a:pPr algn="ctr" eaLnBrk="1" hangingPunct="1"/>
            <a:endParaRPr lang="es-MX" sz="3600" b="1" dirty="0" smtClean="0">
              <a:solidFill>
                <a:srgbClr val="FF0000"/>
              </a:solidFill>
              <a:latin typeface="Calisto MT" pitchFamily="18" charset="0"/>
            </a:endParaRPr>
          </a:p>
          <a:p>
            <a:pPr algn="ctr" eaLnBrk="1" hangingPunct="1"/>
            <a:r>
              <a:rPr lang="es-MX" sz="3600" b="1" dirty="0" smtClean="0">
                <a:solidFill>
                  <a:srgbClr val="FF0000"/>
                </a:solidFill>
                <a:latin typeface="Calisto MT" pitchFamily="18" charset="0"/>
              </a:rPr>
              <a:t>Jefes de Unidades de Apoyo Administrativo. </a:t>
            </a:r>
            <a:endParaRPr lang="es-MX" sz="3600" b="1" dirty="0">
              <a:solidFill>
                <a:srgbClr val="FF0000"/>
              </a:solidFill>
              <a:latin typeface="Calisto MT" pitchFamily="18" charset="0"/>
            </a:endParaRPr>
          </a:p>
          <a:p>
            <a:pPr algn="ctr" eaLnBrk="1" hangingPunct="1"/>
            <a:endParaRPr lang="es-MX" sz="3600" b="1" dirty="0">
              <a:solidFill>
                <a:srgbClr val="FF0000"/>
              </a:solidFill>
              <a:latin typeface="Calisto MT" pitchFamily="18" charset="0"/>
            </a:endParaRPr>
          </a:p>
          <a:p>
            <a:pPr algn="ctr" eaLnBrk="1" hangingPunct="1"/>
            <a:endParaRPr lang="es-MX" sz="1800" b="1" dirty="0">
              <a:solidFill>
                <a:srgbClr val="FF0000"/>
              </a:solidFill>
              <a:latin typeface="Calisto MT" pitchFamily="18" charset="0"/>
            </a:endParaRPr>
          </a:p>
          <a:p>
            <a:pPr algn="r" eaLnBrk="1" hangingPunct="1"/>
            <a:r>
              <a:rPr lang="es-ES" sz="3600" b="1" dirty="0" smtClean="0">
                <a:solidFill>
                  <a:srgbClr val="00B050"/>
                </a:solidFill>
                <a:latin typeface="Calisto MT" pitchFamily="18" charset="0"/>
              </a:rPr>
              <a:t>Grupo 2. Registro y Control de bienes e inventarios</a:t>
            </a:r>
            <a:endParaRPr lang="es-MX" sz="3600" b="1" dirty="0" smtClean="0">
              <a:solidFill>
                <a:srgbClr val="00B050"/>
              </a:solidFill>
              <a:latin typeface="Calisto MT" pitchFamily="18" charset="0"/>
            </a:endParaRPr>
          </a:p>
          <a:p>
            <a:pPr algn="r" eaLnBrk="1" hangingPunct="1"/>
            <a:endParaRPr lang="es-MX" sz="1400" b="1" dirty="0" smtClean="0">
              <a:solidFill>
                <a:srgbClr val="FF0000"/>
              </a:solidFill>
              <a:latin typeface="Calisto MT" pitchFamily="18"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a:solidFill>
                <a:schemeClr val="tx1"/>
              </a:solidFill>
              <a:latin typeface="Verdana" pitchFamily="34"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a:solidFill>
                <a:schemeClr val="tx1"/>
              </a:solidFill>
              <a:latin typeface="Verdana" pitchFamily="34" charset="0"/>
            </a:endParaRPr>
          </a:p>
          <a:p>
            <a:pPr algn="r" eaLnBrk="1" hangingPunct="1"/>
            <a:r>
              <a:rPr lang="es-MX" sz="1400" b="1" dirty="0" smtClean="0">
                <a:solidFill>
                  <a:schemeClr val="tx1"/>
                </a:solidFill>
                <a:latin typeface="Verdana" pitchFamily="34" charset="0"/>
              </a:rPr>
              <a:t>Tuxtla </a:t>
            </a:r>
            <a:r>
              <a:rPr lang="es-MX" sz="1400" b="1" dirty="0">
                <a:solidFill>
                  <a:schemeClr val="tx1"/>
                </a:solidFill>
                <a:latin typeface="Verdana" pitchFamily="34" charset="0"/>
              </a:rPr>
              <a:t>Gutiérrez, Chiapas. </a:t>
            </a:r>
          </a:p>
          <a:p>
            <a:pPr algn="r" eaLnBrk="1" hangingPunct="1"/>
            <a:r>
              <a:rPr lang="es-MX" sz="1400" b="1" dirty="0" smtClean="0">
                <a:solidFill>
                  <a:schemeClr val="tx1"/>
                </a:solidFill>
                <a:latin typeface="Verdana" pitchFamily="34" charset="0"/>
              </a:rPr>
              <a:t>Agosto 27 </a:t>
            </a:r>
            <a:r>
              <a:rPr lang="es-MX" sz="1400" b="1" dirty="0">
                <a:solidFill>
                  <a:schemeClr val="tx1"/>
                </a:solidFill>
                <a:latin typeface="Verdana" pitchFamily="34" charset="0"/>
              </a:rPr>
              <a:t>de </a:t>
            </a:r>
            <a:r>
              <a:rPr lang="es-MX" sz="1400" b="1" dirty="0" smtClean="0">
                <a:solidFill>
                  <a:schemeClr val="tx1"/>
                </a:solidFill>
                <a:latin typeface="Verdana" pitchFamily="34" charset="0"/>
              </a:rPr>
              <a:t>2014</a:t>
            </a:r>
            <a:endParaRPr lang="es-MX" sz="3600" b="1" dirty="0">
              <a:solidFill>
                <a:srgbClr val="FF0000"/>
              </a:solidFill>
              <a:latin typeface="Calisto MT" pitchFamily="18" charset="0"/>
            </a:endParaRPr>
          </a:p>
        </p:txBody>
      </p:sp>
      <p:sp>
        <p:nvSpPr>
          <p:cNvPr id="13" name="Freeform 44"/>
          <p:cNvSpPr>
            <a:spLocks/>
          </p:cNvSpPr>
          <p:nvPr/>
        </p:nvSpPr>
        <p:spPr bwMode="auto">
          <a:xfrm>
            <a:off x="467544" y="3717031"/>
            <a:ext cx="2232249" cy="2127883"/>
          </a:xfrm>
          <a:custGeom>
            <a:avLst/>
            <a:gdLst/>
            <a:ahLst/>
            <a:cxnLst>
              <a:cxn ang="0">
                <a:pos x="485" y="146"/>
              </a:cxn>
              <a:cxn ang="0">
                <a:pos x="515" y="170"/>
              </a:cxn>
              <a:cxn ang="0">
                <a:pos x="540" y="194"/>
              </a:cxn>
              <a:cxn ang="0">
                <a:pos x="552" y="194"/>
              </a:cxn>
              <a:cxn ang="0">
                <a:pos x="558" y="201"/>
              </a:cxn>
              <a:cxn ang="0">
                <a:pos x="582" y="213"/>
              </a:cxn>
              <a:cxn ang="0">
                <a:pos x="612" y="237"/>
              </a:cxn>
              <a:cxn ang="0">
                <a:pos x="612" y="249"/>
              </a:cxn>
              <a:cxn ang="0">
                <a:pos x="619" y="261"/>
              </a:cxn>
              <a:cxn ang="0">
                <a:pos x="631" y="267"/>
              </a:cxn>
              <a:cxn ang="0">
                <a:pos x="643" y="279"/>
              </a:cxn>
              <a:cxn ang="0">
                <a:pos x="661" y="285"/>
              </a:cxn>
              <a:cxn ang="0">
                <a:pos x="655" y="292"/>
              </a:cxn>
              <a:cxn ang="0">
                <a:pos x="649" y="310"/>
              </a:cxn>
              <a:cxn ang="0">
                <a:pos x="649" y="322"/>
              </a:cxn>
              <a:cxn ang="0">
                <a:pos x="649" y="334"/>
              </a:cxn>
              <a:cxn ang="0">
                <a:pos x="424" y="340"/>
              </a:cxn>
              <a:cxn ang="0">
                <a:pos x="364" y="516"/>
              </a:cxn>
              <a:cxn ang="0">
                <a:pos x="352" y="546"/>
              </a:cxn>
              <a:cxn ang="0">
                <a:pos x="345" y="583"/>
              </a:cxn>
              <a:cxn ang="0">
                <a:pos x="333" y="607"/>
              </a:cxn>
              <a:cxn ang="0">
                <a:pos x="224" y="498"/>
              </a:cxn>
              <a:cxn ang="0">
                <a:pos x="242" y="510"/>
              </a:cxn>
              <a:cxn ang="0">
                <a:pos x="224" y="492"/>
              </a:cxn>
              <a:cxn ang="0">
                <a:pos x="200" y="480"/>
              </a:cxn>
              <a:cxn ang="0">
                <a:pos x="103" y="395"/>
              </a:cxn>
              <a:cxn ang="0">
                <a:pos x="36" y="346"/>
              </a:cxn>
              <a:cxn ang="0">
                <a:pos x="48" y="346"/>
              </a:cxn>
              <a:cxn ang="0">
                <a:pos x="12" y="328"/>
              </a:cxn>
              <a:cxn ang="0">
                <a:pos x="18" y="304"/>
              </a:cxn>
              <a:cxn ang="0">
                <a:pos x="18" y="237"/>
              </a:cxn>
              <a:cxn ang="0">
                <a:pos x="42" y="194"/>
              </a:cxn>
              <a:cxn ang="0">
                <a:pos x="48" y="176"/>
              </a:cxn>
              <a:cxn ang="0">
                <a:pos x="91" y="122"/>
              </a:cxn>
              <a:cxn ang="0">
                <a:pos x="109" y="85"/>
              </a:cxn>
              <a:cxn ang="0">
                <a:pos x="145" y="6"/>
              </a:cxn>
              <a:cxn ang="0">
                <a:pos x="176" y="12"/>
              </a:cxn>
              <a:cxn ang="0">
                <a:pos x="194" y="49"/>
              </a:cxn>
              <a:cxn ang="0">
                <a:pos x="218" y="85"/>
              </a:cxn>
              <a:cxn ang="0">
                <a:pos x="242" y="116"/>
              </a:cxn>
              <a:cxn ang="0">
                <a:pos x="309" y="49"/>
              </a:cxn>
              <a:cxn ang="0">
                <a:pos x="364" y="37"/>
              </a:cxn>
              <a:cxn ang="0">
                <a:pos x="376" y="19"/>
              </a:cxn>
              <a:cxn ang="0">
                <a:pos x="382" y="25"/>
              </a:cxn>
              <a:cxn ang="0">
                <a:pos x="406" y="19"/>
              </a:cxn>
              <a:cxn ang="0">
                <a:pos x="412" y="43"/>
              </a:cxn>
              <a:cxn ang="0">
                <a:pos x="424" y="49"/>
              </a:cxn>
              <a:cxn ang="0">
                <a:pos x="430" y="85"/>
              </a:cxn>
              <a:cxn ang="0">
                <a:pos x="461" y="103"/>
              </a:cxn>
              <a:cxn ang="0">
                <a:pos x="479" y="122"/>
              </a:cxn>
            </a:cxnLst>
            <a:rect l="0" t="0" r="r" b="b"/>
            <a:pathLst>
              <a:path w="661" h="607">
                <a:moveTo>
                  <a:pt x="473" y="134"/>
                </a:moveTo>
                <a:lnTo>
                  <a:pt x="485" y="146"/>
                </a:lnTo>
                <a:lnTo>
                  <a:pt x="503" y="146"/>
                </a:lnTo>
                <a:lnTo>
                  <a:pt x="515" y="170"/>
                </a:lnTo>
                <a:lnTo>
                  <a:pt x="528" y="176"/>
                </a:lnTo>
                <a:lnTo>
                  <a:pt x="540" y="194"/>
                </a:lnTo>
                <a:lnTo>
                  <a:pt x="552" y="201"/>
                </a:lnTo>
                <a:lnTo>
                  <a:pt x="552" y="194"/>
                </a:lnTo>
                <a:lnTo>
                  <a:pt x="558" y="194"/>
                </a:lnTo>
                <a:lnTo>
                  <a:pt x="558" y="201"/>
                </a:lnTo>
                <a:lnTo>
                  <a:pt x="564" y="207"/>
                </a:lnTo>
                <a:lnTo>
                  <a:pt x="582" y="213"/>
                </a:lnTo>
                <a:lnTo>
                  <a:pt x="600" y="225"/>
                </a:lnTo>
                <a:lnTo>
                  <a:pt x="612" y="237"/>
                </a:lnTo>
                <a:lnTo>
                  <a:pt x="606" y="249"/>
                </a:lnTo>
                <a:lnTo>
                  <a:pt x="612" y="249"/>
                </a:lnTo>
                <a:lnTo>
                  <a:pt x="612" y="261"/>
                </a:lnTo>
                <a:lnTo>
                  <a:pt x="619" y="261"/>
                </a:lnTo>
                <a:lnTo>
                  <a:pt x="612" y="267"/>
                </a:lnTo>
                <a:lnTo>
                  <a:pt x="631" y="267"/>
                </a:lnTo>
                <a:lnTo>
                  <a:pt x="643" y="273"/>
                </a:lnTo>
                <a:lnTo>
                  <a:pt x="643" y="279"/>
                </a:lnTo>
                <a:lnTo>
                  <a:pt x="655" y="279"/>
                </a:lnTo>
                <a:lnTo>
                  <a:pt x="661" y="285"/>
                </a:lnTo>
                <a:lnTo>
                  <a:pt x="649" y="285"/>
                </a:lnTo>
                <a:lnTo>
                  <a:pt x="655" y="292"/>
                </a:lnTo>
                <a:lnTo>
                  <a:pt x="643" y="310"/>
                </a:lnTo>
                <a:lnTo>
                  <a:pt x="649" y="310"/>
                </a:lnTo>
                <a:lnTo>
                  <a:pt x="643" y="316"/>
                </a:lnTo>
                <a:lnTo>
                  <a:pt x="649" y="322"/>
                </a:lnTo>
                <a:lnTo>
                  <a:pt x="643" y="334"/>
                </a:lnTo>
                <a:lnTo>
                  <a:pt x="649" y="334"/>
                </a:lnTo>
                <a:lnTo>
                  <a:pt x="643" y="340"/>
                </a:lnTo>
                <a:lnTo>
                  <a:pt x="424" y="340"/>
                </a:lnTo>
                <a:lnTo>
                  <a:pt x="339" y="480"/>
                </a:lnTo>
                <a:lnTo>
                  <a:pt x="364" y="516"/>
                </a:lnTo>
                <a:lnTo>
                  <a:pt x="345" y="528"/>
                </a:lnTo>
                <a:lnTo>
                  <a:pt x="352" y="546"/>
                </a:lnTo>
                <a:lnTo>
                  <a:pt x="339" y="552"/>
                </a:lnTo>
                <a:lnTo>
                  <a:pt x="345" y="583"/>
                </a:lnTo>
                <a:lnTo>
                  <a:pt x="339" y="601"/>
                </a:lnTo>
                <a:lnTo>
                  <a:pt x="333" y="607"/>
                </a:lnTo>
                <a:lnTo>
                  <a:pt x="236" y="510"/>
                </a:lnTo>
                <a:lnTo>
                  <a:pt x="224" y="498"/>
                </a:lnTo>
                <a:lnTo>
                  <a:pt x="236" y="498"/>
                </a:lnTo>
                <a:lnTo>
                  <a:pt x="242" y="510"/>
                </a:lnTo>
                <a:lnTo>
                  <a:pt x="236" y="498"/>
                </a:lnTo>
                <a:lnTo>
                  <a:pt x="224" y="492"/>
                </a:lnTo>
                <a:lnTo>
                  <a:pt x="224" y="498"/>
                </a:lnTo>
                <a:lnTo>
                  <a:pt x="200" y="480"/>
                </a:lnTo>
                <a:lnTo>
                  <a:pt x="163" y="443"/>
                </a:lnTo>
                <a:lnTo>
                  <a:pt x="103" y="395"/>
                </a:lnTo>
                <a:lnTo>
                  <a:pt x="36" y="352"/>
                </a:lnTo>
                <a:lnTo>
                  <a:pt x="36" y="346"/>
                </a:lnTo>
                <a:lnTo>
                  <a:pt x="42" y="352"/>
                </a:lnTo>
                <a:lnTo>
                  <a:pt x="48" y="346"/>
                </a:lnTo>
                <a:lnTo>
                  <a:pt x="42" y="334"/>
                </a:lnTo>
                <a:lnTo>
                  <a:pt x="12" y="328"/>
                </a:lnTo>
                <a:lnTo>
                  <a:pt x="6" y="328"/>
                </a:lnTo>
                <a:lnTo>
                  <a:pt x="18" y="304"/>
                </a:lnTo>
                <a:lnTo>
                  <a:pt x="0" y="261"/>
                </a:lnTo>
                <a:lnTo>
                  <a:pt x="18" y="237"/>
                </a:lnTo>
                <a:lnTo>
                  <a:pt x="18" y="213"/>
                </a:lnTo>
                <a:lnTo>
                  <a:pt x="42" y="194"/>
                </a:lnTo>
                <a:lnTo>
                  <a:pt x="42" y="176"/>
                </a:lnTo>
                <a:lnTo>
                  <a:pt x="48" y="176"/>
                </a:lnTo>
                <a:lnTo>
                  <a:pt x="48" y="152"/>
                </a:lnTo>
                <a:lnTo>
                  <a:pt x="91" y="122"/>
                </a:lnTo>
                <a:lnTo>
                  <a:pt x="97" y="110"/>
                </a:lnTo>
                <a:lnTo>
                  <a:pt x="109" y="85"/>
                </a:lnTo>
                <a:lnTo>
                  <a:pt x="127" y="67"/>
                </a:lnTo>
                <a:lnTo>
                  <a:pt x="145" y="6"/>
                </a:lnTo>
                <a:lnTo>
                  <a:pt x="151" y="0"/>
                </a:lnTo>
                <a:lnTo>
                  <a:pt x="176" y="12"/>
                </a:lnTo>
                <a:lnTo>
                  <a:pt x="200" y="12"/>
                </a:lnTo>
                <a:lnTo>
                  <a:pt x="194" y="49"/>
                </a:lnTo>
                <a:lnTo>
                  <a:pt x="200" y="79"/>
                </a:lnTo>
                <a:lnTo>
                  <a:pt x="218" y="85"/>
                </a:lnTo>
                <a:lnTo>
                  <a:pt x="230" y="103"/>
                </a:lnTo>
                <a:lnTo>
                  <a:pt x="242" y="116"/>
                </a:lnTo>
                <a:lnTo>
                  <a:pt x="309" y="61"/>
                </a:lnTo>
                <a:lnTo>
                  <a:pt x="309" y="49"/>
                </a:lnTo>
                <a:lnTo>
                  <a:pt x="345" y="37"/>
                </a:lnTo>
                <a:lnTo>
                  <a:pt x="364" y="37"/>
                </a:lnTo>
                <a:lnTo>
                  <a:pt x="358" y="31"/>
                </a:lnTo>
                <a:lnTo>
                  <a:pt x="376" y="19"/>
                </a:lnTo>
                <a:lnTo>
                  <a:pt x="382" y="19"/>
                </a:lnTo>
                <a:lnTo>
                  <a:pt x="382" y="25"/>
                </a:lnTo>
                <a:lnTo>
                  <a:pt x="388" y="19"/>
                </a:lnTo>
                <a:lnTo>
                  <a:pt x="406" y="19"/>
                </a:lnTo>
                <a:lnTo>
                  <a:pt x="412" y="25"/>
                </a:lnTo>
                <a:lnTo>
                  <a:pt x="412" y="43"/>
                </a:lnTo>
                <a:lnTo>
                  <a:pt x="412" y="49"/>
                </a:lnTo>
                <a:lnTo>
                  <a:pt x="424" y="49"/>
                </a:lnTo>
                <a:lnTo>
                  <a:pt x="430" y="61"/>
                </a:lnTo>
                <a:lnTo>
                  <a:pt x="430" y="85"/>
                </a:lnTo>
                <a:lnTo>
                  <a:pt x="461" y="91"/>
                </a:lnTo>
                <a:lnTo>
                  <a:pt x="461" y="103"/>
                </a:lnTo>
                <a:lnTo>
                  <a:pt x="473" y="110"/>
                </a:lnTo>
                <a:lnTo>
                  <a:pt x="479" y="122"/>
                </a:lnTo>
                <a:lnTo>
                  <a:pt x="473" y="134"/>
                </a:lnTo>
                <a:close/>
              </a:path>
            </a:pathLst>
          </a:custGeom>
          <a:blipFill>
            <a:blip r:embed="rId3" cstate="print"/>
            <a:tile tx="0" ty="0" sx="100000" sy="100000" flip="none" algn="tl"/>
          </a:blipFill>
          <a:ln w="19050" cap="flat" cmpd="sng">
            <a:solidFill>
              <a:srgbClr val="00642D"/>
            </a:solidFill>
            <a:prstDash val="solid"/>
            <a:round/>
            <a:headEnd type="none" w="med" len="med"/>
            <a:tailEnd type="none" w="med" len="med"/>
          </a:ln>
          <a:effectLst>
            <a:innerShdw blurRad="241300" dist="88900">
              <a:schemeClr val="tx1"/>
            </a:innerShdw>
            <a:softEdge rad="12700"/>
          </a:effectLst>
          <a:scene3d>
            <a:camera prst="orthographicFront">
              <a:rot lat="0" lon="0" rev="0"/>
            </a:camera>
            <a:lightRig rig="threePt" dir="t"/>
          </a:scene3d>
        </p:spPr>
        <p:txBody>
          <a:bodyPr/>
          <a:lstStyle/>
          <a:p>
            <a:pPr fontAlgn="auto">
              <a:spcBef>
                <a:spcPts val="0"/>
              </a:spcBef>
              <a:spcAft>
                <a:spcPts val="0"/>
              </a:spcAft>
              <a:defRPr/>
            </a:pPr>
            <a:endParaRPr lang="es-ES" dirty="0">
              <a:latin typeface="Arial" charset="0"/>
              <a:cs typeface="Arial" pitchFamily="34" charset="0"/>
            </a:endParaRPr>
          </a:p>
        </p:txBody>
      </p:sp>
      <p:pic>
        <p:nvPicPr>
          <p:cNvPr id="6" name="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59" y="86014"/>
            <a:ext cx="1801789" cy="1355229"/>
          </a:xfrm>
          <a:prstGeom prst="rect">
            <a:avLst/>
          </a:prstGeom>
        </p:spPr>
      </p:pic>
    </p:spTree>
    <p:extLst>
      <p:ext uri="{BB962C8B-B14F-4D97-AF65-F5344CB8AC3E}">
        <p14:creationId xmlns:p14="http://schemas.microsoft.com/office/powerpoint/2010/main" val="2994395544"/>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Avances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908720"/>
            <a:ext cx="8461956" cy="563231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2000" dirty="0"/>
              <a:t>C</a:t>
            </a:r>
            <a:r>
              <a:rPr lang="es-MX" sz="2000" dirty="0" smtClean="0"/>
              <a:t>on </a:t>
            </a:r>
            <a:r>
              <a:rPr lang="es-MX" sz="2000" dirty="0"/>
              <a:t>la finalidad de coadyuvar en el proceso de implementación de los acuerdos establecidos por el </a:t>
            </a:r>
            <a:r>
              <a:rPr lang="es-MX" sz="2000" b="1" dirty="0"/>
              <a:t>Consejo Nacional de Armonización Contable</a:t>
            </a:r>
            <a:r>
              <a:rPr lang="es-MX" sz="2000" dirty="0"/>
              <a:t> (CONAC), así como del </a:t>
            </a:r>
            <a:r>
              <a:rPr lang="es-MX" sz="2000" b="1" dirty="0"/>
              <a:t>Consejo de Armonización Contable del Estado de Chiapas</a:t>
            </a:r>
            <a:r>
              <a:rPr lang="es-MX" sz="2000" dirty="0"/>
              <a:t> (CACE), en lo que respecta a los </a:t>
            </a:r>
            <a:r>
              <a:rPr lang="es-MX" sz="2000" b="1" dirty="0"/>
              <a:t>registros y controles de bienes e inventarios</a:t>
            </a:r>
            <a:r>
              <a:rPr lang="es-MX" sz="2000" dirty="0" smtClean="0"/>
              <a:t>, se </a:t>
            </a:r>
            <a:r>
              <a:rPr lang="es-MX" sz="2000" dirty="0"/>
              <a:t>ha realizado lo siguiente:</a:t>
            </a:r>
          </a:p>
          <a:p>
            <a:pPr algn="just"/>
            <a:r>
              <a:rPr lang="es-MX" sz="2000" dirty="0"/>
              <a:t> </a:t>
            </a:r>
          </a:p>
          <a:p>
            <a:pPr algn="just"/>
            <a:r>
              <a:rPr lang="es-MX" sz="2000" b="1" dirty="0"/>
              <a:t>1.-  Homologación de los Catálogos de los Sistemas de Control Patrimonial, </a:t>
            </a:r>
            <a:r>
              <a:rPr lang="es-MX" sz="2000" dirty="0"/>
              <a:t>para que en coordinación de la Dirección de Innovación y Desarrollo Tecnológico de la Secretaría de Hacienda, se realicen e implementen mejoras a los mismos y permitan registrar la información que requiere la LGCG.</a:t>
            </a:r>
          </a:p>
          <a:p>
            <a:pPr algn="just"/>
            <a:r>
              <a:rPr lang="es-MX" sz="2000" dirty="0"/>
              <a:t> </a:t>
            </a:r>
          </a:p>
          <a:p>
            <a:pPr algn="just"/>
            <a:r>
              <a:rPr lang="es-MX" sz="2000" b="1" dirty="0"/>
              <a:t>2.- Se ha participado </a:t>
            </a:r>
            <a:r>
              <a:rPr lang="es-MX" sz="2000" b="1" dirty="0" smtClean="0"/>
              <a:t>en </a:t>
            </a:r>
            <a:r>
              <a:rPr lang="es-MX" sz="2000" b="1" dirty="0"/>
              <a:t>la propuesta del Sistema Integral de Información para la Gestión de los Recursos del Gobierno del Estado (SAP), </a:t>
            </a:r>
            <a:r>
              <a:rPr lang="es-MX" sz="2000" dirty="0" smtClean="0"/>
              <a:t>proporcionando </a:t>
            </a:r>
            <a:r>
              <a:rPr lang="es-MX" sz="2000" dirty="0"/>
              <a:t>los procesos que se llevan a cabo para la administración de los bienes del Poder Ejecutivo del Estado, así como de las aplicaciones de los Sistemas de control y de las mejoras que requieren.</a:t>
            </a:r>
          </a:p>
        </p:txBody>
      </p:sp>
    </p:spTree>
    <p:extLst>
      <p:ext uri="{BB962C8B-B14F-4D97-AF65-F5344CB8AC3E}">
        <p14:creationId xmlns:p14="http://schemas.microsoft.com/office/powerpoint/2010/main" val="243668877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Avances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5647700"/>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900" b="1" dirty="0"/>
              <a:t>3.-   </a:t>
            </a:r>
            <a:r>
              <a:rPr lang="es-MX" sz="1800" b="1" dirty="0"/>
              <a:t>En lo que va del presente año se han emitido los siguientes documentos:</a:t>
            </a:r>
          </a:p>
          <a:p>
            <a:pPr algn="just"/>
            <a:r>
              <a:rPr lang="es-MX" sz="1800" b="1" dirty="0" smtClean="0"/>
              <a:t>a) Circular </a:t>
            </a:r>
            <a:r>
              <a:rPr lang="es-MX" sz="1800" b="1" dirty="0"/>
              <a:t>No. </a:t>
            </a:r>
            <a:r>
              <a:rPr lang="es-MX" sz="1800" b="1" dirty="0" err="1"/>
              <a:t>ICJyAL</a:t>
            </a:r>
            <a:r>
              <a:rPr lang="es-MX" sz="1800" b="1" dirty="0"/>
              <a:t>/000002/2014</a:t>
            </a:r>
            <a:r>
              <a:rPr lang="es-MX" sz="1800" dirty="0"/>
              <a:t>, de fecha 06 de enero del 2014, en la que se solicitó a los Titulares de los Organismos Públicos, giraran sus instrucciones a efectos de que, de los resultados obtenidos de las verificaciones efectuadas a sus inventarios, aseguraran la congruencia de los datos de cada bien con los registros de control patrimonial,  así como de sus costos patrimoniales con los financieros,  debiendo complementar la información de la fuente de financiamiento de cada uno de los bienes en su adquisición, ya sea por gasto público, fondo, ramo y/o programa o convenio, con base a las asignaciones presupuestarias otorgadas.</a:t>
            </a:r>
          </a:p>
          <a:p>
            <a:pPr algn="just"/>
            <a:r>
              <a:rPr lang="es-MX" sz="1800" dirty="0"/>
              <a:t> </a:t>
            </a:r>
          </a:p>
          <a:p>
            <a:pPr lvl="0" algn="just"/>
            <a:r>
              <a:rPr lang="es-MX" sz="1800" b="1" dirty="0" smtClean="0"/>
              <a:t>b) Acuerdo </a:t>
            </a:r>
            <a:r>
              <a:rPr lang="es-MX" sz="1800" b="1" dirty="0"/>
              <a:t>de fecha 15 de Julio del 2014</a:t>
            </a:r>
            <a:r>
              <a:rPr lang="es-MX" sz="1800" dirty="0"/>
              <a:t>, por el cual el Consejero Jurídico del Gobernador,  emite los procedimientos para facilitar a los Organismos Públicos del Poder Ejecutivo del Estado, la Actualización de los Registros en los Sistemas de Control Patrimonial, conforme a la Valoración de sus </a:t>
            </a:r>
            <a:r>
              <a:rPr lang="es-MX" sz="1800" dirty="0" smtClean="0"/>
              <a:t>Inventarios</a:t>
            </a:r>
            <a:r>
              <a:rPr lang="es-MX" sz="1800" dirty="0"/>
              <a:t>;</a:t>
            </a:r>
            <a:r>
              <a:rPr lang="es-MX" sz="1800" dirty="0" smtClean="0"/>
              <a:t> </a:t>
            </a:r>
            <a:r>
              <a:rPr lang="es-MX" sz="1800" dirty="0"/>
              <a:t>con la finalidad de establecer mecanismos que permiten a los organismo públicos, la congruencia de sus inventarios con los registros patrimoniales y les facilite la conciliación contable, acorde con las disposiciones en materia de Contabilidad Gubernamental, que adopta y norma la Secretaría de Hacienda del Estado</a:t>
            </a:r>
            <a:r>
              <a:rPr lang="es-MX" sz="1800" dirty="0" smtClean="0"/>
              <a:t>.</a:t>
            </a:r>
            <a:r>
              <a:rPr lang="es-MX" sz="1800" dirty="0"/>
              <a:t> </a:t>
            </a:r>
          </a:p>
        </p:txBody>
      </p:sp>
    </p:spTree>
    <p:extLst>
      <p:ext uri="{BB962C8B-B14F-4D97-AF65-F5344CB8AC3E}">
        <p14:creationId xmlns:p14="http://schemas.microsoft.com/office/powerpoint/2010/main" val="207905234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Avances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5632311"/>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lvl="0" algn="just"/>
            <a:r>
              <a:rPr lang="es-MX" sz="1800" b="1" dirty="0" smtClean="0"/>
              <a:t>c) Circular </a:t>
            </a:r>
            <a:r>
              <a:rPr lang="es-MX" sz="1800" b="1" dirty="0"/>
              <a:t>No. </a:t>
            </a:r>
            <a:r>
              <a:rPr lang="es-MX" sz="1800" b="1" dirty="0" err="1"/>
              <a:t>ICJyAL</a:t>
            </a:r>
            <a:r>
              <a:rPr lang="es-MX" sz="1800" b="1" dirty="0"/>
              <a:t>/000005/2014</a:t>
            </a:r>
            <a:r>
              <a:rPr lang="es-MX" sz="1800" dirty="0"/>
              <a:t>, de fecha 18 de Julio del 2014, en la que el Consejero Jurídico del Gobernador, atendiendo los plazos que exige el CONAC para la implantación y cumplimiento oportuno de lo requerido por la LGCG y demás disposiciones en materia de Contabilidad Gubernamental, da a conocer a los Titulares de los Organismo Públicos, el acuerdo antes citado, solicitándoles que </a:t>
            </a:r>
            <a:r>
              <a:rPr lang="es-MX" sz="1800" b="1" u="sng" dirty="0"/>
              <a:t>a más tardar el 29 de agosto del presente año</a:t>
            </a:r>
            <a:r>
              <a:rPr lang="es-MX" sz="1800" dirty="0"/>
              <a:t>, se encuentren actualizados sus registros patrimoniales, y con ello estén en condiciones de realizar las acciones y gestiones exigidas; debiendo remitir al Secretario Técnico del CACE, el reporte mensual de sus avances, a fin de monitorear el avance de cada organismo. </a:t>
            </a:r>
            <a:endParaRPr lang="es-MX" sz="1800" dirty="0" smtClean="0"/>
          </a:p>
          <a:p>
            <a:pPr lvl="0" algn="just"/>
            <a:endParaRPr lang="es-ES" sz="1800" dirty="0"/>
          </a:p>
          <a:p>
            <a:pPr algn="just"/>
            <a:r>
              <a:rPr lang="es-MX" sz="1800" b="1" dirty="0" smtClean="0"/>
              <a:t>De </a:t>
            </a:r>
            <a:r>
              <a:rPr lang="es-MX" sz="1800" b="1" dirty="0"/>
              <a:t>conformidad con la Ley Patrimonial, </a:t>
            </a:r>
            <a:r>
              <a:rPr lang="es-MX" sz="1800" b="1" dirty="0" smtClean="0"/>
              <a:t>es </a:t>
            </a:r>
            <a:r>
              <a:rPr lang="es-MX" sz="1800" b="1" dirty="0"/>
              <a:t>responsabilidad de cada Organismo </a:t>
            </a:r>
            <a:r>
              <a:rPr lang="es-MX" sz="1800" b="1" dirty="0" smtClean="0"/>
              <a:t>Público mantener </a:t>
            </a:r>
            <a:r>
              <a:rPr lang="es-MX" sz="1800" b="1" dirty="0"/>
              <a:t>actualizados los registros de los bienes asignados, realizando altas, bajas y transferencias en los Sistemas de Control Patrimonial,  así como el levantamiento de inventario de manera </a:t>
            </a:r>
            <a:r>
              <a:rPr lang="es-MX" sz="1800" b="1" dirty="0" smtClean="0"/>
              <a:t>semestral.</a:t>
            </a:r>
            <a:r>
              <a:rPr lang="es-MX" sz="1800" b="1" dirty="0" smtClean="0">
                <a:solidFill>
                  <a:srgbClr val="FF0000"/>
                </a:solidFill>
              </a:rPr>
              <a:t> </a:t>
            </a:r>
            <a:r>
              <a:rPr lang="es-MX" sz="1800" dirty="0"/>
              <a:t>Por lo anterior, se ha proporcionado </a:t>
            </a:r>
            <a:r>
              <a:rPr lang="es-MX" sz="1800" b="1" dirty="0"/>
              <a:t>atención de manera personalizada a 32 Organismos Públicos</a:t>
            </a:r>
            <a:r>
              <a:rPr lang="es-MX" sz="1800" dirty="0"/>
              <a:t>, asesorándolos en los temas relacionados con el llenado de los formatos establecidos, en los procesos altas bajas y transferencias de registros, información de registros de bienes para la depuración en los registros contables, entre otros</a:t>
            </a:r>
            <a:r>
              <a:rPr lang="es-MX" sz="1800" dirty="0" smtClean="0"/>
              <a:t>.</a:t>
            </a:r>
            <a:endParaRPr lang="es-MX" sz="2000" b="1" dirty="0">
              <a:solidFill>
                <a:srgbClr val="FF0000"/>
              </a:solidFill>
            </a:endParaRPr>
          </a:p>
        </p:txBody>
      </p:sp>
    </p:spTree>
    <p:extLst>
      <p:ext uri="{BB962C8B-B14F-4D97-AF65-F5344CB8AC3E}">
        <p14:creationId xmlns:p14="http://schemas.microsoft.com/office/powerpoint/2010/main" val="36318846"/>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611560" y="272261"/>
            <a:ext cx="7920880" cy="492443"/>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defPPr>
              <a:defRPr lang="es-MX"/>
            </a:defPPr>
            <a:lvl1pPr>
              <a:defRPr sz="2000" b="1">
                <a:ln w="50800"/>
                <a:solidFill>
                  <a:srgbClr val="FF0000"/>
                </a:solidFill>
              </a:defRPr>
            </a:lvl1pPr>
          </a:lstStyle>
          <a:p>
            <a:pPr algn="ctr"/>
            <a:r>
              <a:rPr lang="es-ES" sz="2600" dirty="0" smtClean="0">
                <a:ln>
                  <a:noFill/>
                </a:ln>
                <a:solidFill>
                  <a:srgbClr val="009E47"/>
                </a:solidFill>
                <a:latin typeface="Arial"/>
                <a:ea typeface="Times New Roman"/>
              </a:rPr>
              <a:t>Fecha límite para </a:t>
            </a:r>
            <a:r>
              <a:rPr lang="es-ES" sz="2600" dirty="0">
                <a:ln>
                  <a:noFill/>
                </a:ln>
                <a:solidFill>
                  <a:srgbClr val="009E47"/>
                </a:solidFill>
                <a:latin typeface="Arial"/>
                <a:ea typeface="Times New Roman"/>
              </a:rPr>
              <a:t>la </a:t>
            </a:r>
            <a:r>
              <a:rPr lang="es-ES" sz="2600" dirty="0" smtClean="0">
                <a:ln>
                  <a:noFill/>
                </a:ln>
                <a:solidFill>
                  <a:srgbClr val="009E47"/>
                </a:solidFill>
                <a:latin typeface="Arial"/>
                <a:ea typeface="Times New Roman"/>
              </a:rPr>
              <a:t>Actualización </a:t>
            </a:r>
            <a:r>
              <a:rPr lang="es-ES" sz="2600" dirty="0">
                <a:ln>
                  <a:noFill/>
                </a:ln>
                <a:solidFill>
                  <a:srgbClr val="009E47"/>
                </a:solidFill>
                <a:latin typeface="Arial"/>
                <a:ea typeface="Times New Roman"/>
              </a:rPr>
              <a:t>del </a:t>
            </a:r>
            <a:r>
              <a:rPr lang="es-ES" sz="2600" dirty="0" smtClean="0">
                <a:ln>
                  <a:noFill/>
                </a:ln>
                <a:solidFill>
                  <a:srgbClr val="009E47"/>
                </a:solidFill>
                <a:latin typeface="Arial"/>
                <a:ea typeface="Times New Roman"/>
              </a:rPr>
              <a:t>Inventario</a:t>
            </a:r>
            <a:endParaRPr lang="es-ES" dirty="0">
              <a:solidFill>
                <a:srgbClr val="009E47"/>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1803405690"/>
              </p:ext>
            </p:extLst>
          </p:nvPr>
        </p:nvGraphicFramePr>
        <p:xfrm>
          <a:off x="457200" y="1784203"/>
          <a:ext cx="8229600" cy="2292869"/>
        </p:xfrm>
        <a:graphic>
          <a:graphicData uri="http://schemas.openxmlformats.org/drawingml/2006/table">
            <a:tbl>
              <a:tblPr firstRow="1" bandRow="1"/>
              <a:tblGrid>
                <a:gridCol w="4978896"/>
                <a:gridCol w="3250704"/>
              </a:tblGrid>
              <a:tr h="384644">
                <a:tc>
                  <a:txBody>
                    <a:bodyPr/>
                    <a:lstStyle/>
                    <a:p>
                      <a:pPr algn="ctr" rtl="0" fontAlgn="ctr"/>
                      <a:r>
                        <a:rPr lang="es-MX" sz="2300" b="1" i="0" u="none" strike="noStrike" dirty="0">
                          <a:solidFill>
                            <a:srgbClr val="FFFFFF"/>
                          </a:solidFill>
                          <a:effectLst/>
                          <a:latin typeface="Calibri"/>
                        </a:rPr>
                        <a:t>TEMA</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rtl="0" fontAlgn="ctr"/>
                      <a:r>
                        <a:rPr lang="es-MX" sz="2300" b="1" i="0" u="none" strike="noStrike">
                          <a:solidFill>
                            <a:srgbClr val="FFFFFF"/>
                          </a:solidFill>
                          <a:effectLst/>
                          <a:latin typeface="Calibri"/>
                        </a:rPr>
                        <a:t>ENTIDADES FEDERATIVAS</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19082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2300" b="1" i="0" u="none" strike="noStrike" dirty="0" smtClean="0">
                          <a:solidFill>
                            <a:srgbClr val="000000"/>
                          </a:solidFill>
                          <a:effectLst/>
                          <a:latin typeface="Arial" panose="020B0604020202020204" pitchFamily="34" charset="0"/>
                          <a:cs typeface="Arial" panose="020B0604020202020204" pitchFamily="34" charset="0"/>
                        </a:rPr>
                        <a:t>Actualización</a:t>
                      </a:r>
                      <a:r>
                        <a:rPr lang="es-MX" sz="2300" b="1" i="0" u="none" strike="noStrike" baseline="0" dirty="0" smtClean="0">
                          <a:solidFill>
                            <a:srgbClr val="000000"/>
                          </a:solidFill>
                          <a:effectLst/>
                          <a:latin typeface="Arial" panose="020B0604020202020204" pitchFamily="34" charset="0"/>
                          <a:cs typeface="Arial" panose="020B0604020202020204" pitchFamily="34" charset="0"/>
                        </a:rPr>
                        <a:t> del </a:t>
                      </a:r>
                      <a:r>
                        <a:rPr lang="es-MX" sz="2300" b="1" i="0" u="none" strike="noStrike" dirty="0" smtClean="0">
                          <a:solidFill>
                            <a:srgbClr val="000000"/>
                          </a:solidFill>
                          <a:effectLst/>
                          <a:latin typeface="Arial" panose="020B0604020202020204" pitchFamily="34" charset="0"/>
                          <a:cs typeface="Arial" panose="020B0604020202020204" pitchFamily="34" charset="0"/>
                        </a:rPr>
                        <a:t>Registro Patrimonial</a:t>
                      </a:r>
                      <a:r>
                        <a:rPr lang="es-MX" sz="2300" b="1" i="0" u="none" strike="noStrike" baseline="0" dirty="0" smtClean="0">
                          <a:solidFill>
                            <a:srgbClr val="000000"/>
                          </a:solidFill>
                          <a:effectLst/>
                          <a:latin typeface="Arial" panose="020B0604020202020204" pitchFamily="34" charset="0"/>
                          <a:cs typeface="Arial" panose="020B0604020202020204" pitchFamily="34" charset="0"/>
                        </a:rPr>
                        <a:t> y</a:t>
                      </a:r>
                      <a:r>
                        <a:rPr lang="es-MX" sz="2300" b="1" i="0" u="none" strike="noStrike" dirty="0" smtClean="0">
                          <a:solidFill>
                            <a:srgbClr val="000000"/>
                          </a:solidFill>
                          <a:effectLst/>
                          <a:latin typeface="Arial" panose="020B0604020202020204" pitchFamily="34" charset="0"/>
                          <a:cs typeface="Arial" panose="020B0604020202020204" pitchFamily="34" charset="0"/>
                        </a:rPr>
                        <a:t> </a:t>
                      </a:r>
                      <a:r>
                        <a:rPr lang="es-MX" sz="2300" b="1" i="0" u="none" strike="noStrike" dirty="0">
                          <a:solidFill>
                            <a:srgbClr val="000000"/>
                          </a:solidFill>
                          <a:effectLst/>
                          <a:latin typeface="Arial" panose="020B0604020202020204" pitchFamily="34" charset="0"/>
                          <a:cs typeface="Arial" panose="020B0604020202020204" pitchFamily="34" charset="0"/>
                        </a:rPr>
                        <a:t>Contable </a:t>
                      </a:r>
                      <a:r>
                        <a:rPr lang="es-MX" sz="2300" b="1" i="0" u="none" strike="noStrike" dirty="0" smtClean="0">
                          <a:solidFill>
                            <a:srgbClr val="000000"/>
                          </a:solidFill>
                          <a:effectLst/>
                          <a:latin typeface="Arial" panose="020B0604020202020204" pitchFamily="34" charset="0"/>
                          <a:cs typeface="Arial" panose="020B0604020202020204" pitchFamily="34" charset="0"/>
                        </a:rPr>
                        <a:t>de los Bienes Muebles e Inmuebles </a:t>
                      </a:r>
                      <a:r>
                        <a:rPr kumimoji="0" lang="es-ES" sz="1600" b="0" i="0" u="none" strike="noStrike" kern="1200" cap="none" spc="0" normalizeH="0" baseline="0" noProof="0" dirty="0" smtClean="0">
                          <a:ln>
                            <a:noFill/>
                          </a:ln>
                          <a:solidFill>
                            <a:prstClr val="black"/>
                          </a:solidFill>
                          <a:effectLst/>
                          <a:uLnTx/>
                          <a:uFillTx/>
                          <a:latin typeface="Arial"/>
                          <a:ea typeface="Times New Roman"/>
                          <a:cs typeface="+mn-cs"/>
                        </a:rPr>
                        <a:t>publicado en la 1ª. Sección del Diario Oficial de fecha 08 de agosto de 2013</a:t>
                      </a:r>
                      <a:endParaRPr kumimoji="0" lang="es-MX" sz="1600" b="1" i="0" u="none" strike="noStrike" kern="1200" cap="none" spc="0" normalizeH="0" baseline="0" noProof="0" dirty="0" smtClean="0">
                        <a:ln>
                          <a:noFill/>
                        </a:ln>
                        <a:solidFill>
                          <a:srgbClr val="000000"/>
                        </a:solidFill>
                        <a:effectLst/>
                        <a:uLnTx/>
                        <a:uFillTx/>
                        <a:latin typeface="+mn-lt"/>
                        <a:ea typeface="+mn-ea"/>
                        <a:cs typeface="+mn-cs"/>
                      </a:endParaRPr>
                    </a:p>
                    <a:p>
                      <a:pPr algn="just" rtl="0" fontAlgn="ctr"/>
                      <a:endParaRPr lang="es-MX" sz="1600" b="1" i="0" u="none" strike="noStrike" dirty="0">
                        <a:solidFill>
                          <a:srgbClr val="000000"/>
                        </a:solidFill>
                        <a:effectLst/>
                        <a:latin typeface="Calibri"/>
                      </a:endParaRPr>
                    </a:p>
                  </a:txBody>
                  <a:tcPr marL="80507"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c>
                  <a:txBody>
                    <a:bodyPr/>
                    <a:lstStyle/>
                    <a:p>
                      <a:pPr algn="ctr" rtl="0" fontAlgn="ctr"/>
                      <a:r>
                        <a:rPr lang="es-MX" sz="2300" b="1" i="0" u="none" strike="noStrike" dirty="0">
                          <a:solidFill>
                            <a:srgbClr val="000000"/>
                          </a:solidFill>
                          <a:effectLst/>
                          <a:latin typeface="Calibri"/>
                        </a:rPr>
                        <a:t>31-dic-14</a:t>
                      </a:r>
                    </a:p>
                  </a:txBody>
                  <a:tcPr marL="8945" marR="8945" marT="89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E9E9"/>
                    </a:solidFill>
                  </a:tcPr>
                </a:tc>
              </a:tr>
            </a:tbl>
          </a:graphicData>
        </a:graphic>
      </p:graphicFrame>
    </p:spTree>
    <p:extLst>
      <p:ext uri="{BB962C8B-B14F-4D97-AF65-F5344CB8AC3E}">
        <p14:creationId xmlns:p14="http://schemas.microsoft.com/office/powerpoint/2010/main" val="427134967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107504" y="116632"/>
            <a:ext cx="8928992" cy="892552"/>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a:t>
            </a:r>
            <a:endParaRPr lang="es-MX" b="1" dirty="0">
              <a:ln w="50800">
                <a:noFill/>
              </a:ln>
              <a:solidFill>
                <a:srgbClr val="009E47"/>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427276123"/>
              </p:ext>
            </p:extLst>
          </p:nvPr>
        </p:nvGraphicFramePr>
        <p:xfrm>
          <a:off x="109682" y="1052736"/>
          <a:ext cx="8926813" cy="5789791"/>
        </p:xfrm>
        <a:graphic>
          <a:graphicData uri="http://schemas.openxmlformats.org/drawingml/2006/table">
            <a:tbl>
              <a:tblPr/>
              <a:tblGrid>
                <a:gridCol w="2532101"/>
                <a:gridCol w="1060515"/>
                <a:gridCol w="583770"/>
                <a:gridCol w="1060515"/>
                <a:gridCol w="583770"/>
                <a:gridCol w="1002138"/>
                <a:gridCol w="622688"/>
                <a:gridCol w="897546"/>
                <a:gridCol w="583770"/>
              </a:tblGrid>
              <a:tr h="353052">
                <a:tc>
                  <a:txBody>
                    <a:bodyPr/>
                    <a:lstStyle/>
                    <a:p>
                      <a:pPr algn="ctr" fontAlgn="ctr"/>
                      <a:r>
                        <a:rPr lang="es-MX" sz="1100" b="1" i="0" u="none" strike="noStrike">
                          <a:solidFill>
                            <a:srgbClr val="000000"/>
                          </a:solidFill>
                          <a:effectLst/>
                          <a:latin typeface="Calibri"/>
                        </a:rPr>
                        <a:t>Organismo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MX" sz="1100" b="1" i="0" u="none" strike="noStrike">
                          <a:solidFill>
                            <a:srgbClr val="000000"/>
                          </a:solidFill>
                          <a:effectLst/>
                          <a:latin typeface="Calibri"/>
                        </a:rPr>
                        <a:t>Levantamiento del Inventario Físico</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ES" sz="1100" b="1" i="0" u="none" strike="noStrike">
                          <a:solidFill>
                            <a:srgbClr val="000000"/>
                          </a:solidFill>
                          <a:effectLst/>
                          <a:latin typeface="Calibri"/>
                        </a:rPr>
                        <a:t>Valuación o Costeo de bienes</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Conciliación de saldos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Ajustes Contables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76526">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ES" sz="1100" b="0" i="0" u="none" strike="noStrike">
                          <a:solidFill>
                            <a:srgbClr val="000000"/>
                          </a:solidFill>
                          <a:effectLst/>
                          <a:latin typeface="Arial"/>
                        </a:rPr>
                        <a:t>Oficina de la Gubernatura del Estado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44.9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BANCHIAPAS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23663">
                <a:tc>
                  <a:txBody>
                    <a:bodyPr/>
                    <a:lstStyle/>
                    <a:p>
                      <a:pPr algn="just" fontAlgn="ctr"/>
                      <a:r>
                        <a:rPr lang="es-ES" sz="1100" b="0" i="0" u="none" strike="noStrike">
                          <a:solidFill>
                            <a:srgbClr val="000000"/>
                          </a:solidFill>
                          <a:effectLst/>
                          <a:latin typeface="Arial"/>
                        </a:rPr>
                        <a:t>Secretaría de Desarrollo y Participación Social</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53052">
                <a:tc>
                  <a:txBody>
                    <a:bodyPr/>
                    <a:lstStyle/>
                    <a:p>
                      <a:pPr algn="just" fontAlgn="ctr"/>
                      <a:r>
                        <a:rPr lang="es-ES" sz="1100" b="0" i="0" u="none" strike="noStrike">
                          <a:solidFill>
                            <a:srgbClr val="000000"/>
                          </a:solidFill>
                          <a:effectLst/>
                          <a:latin typeface="Arial"/>
                        </a:rPr>
                        <a:t>Secretaría para el Desarrollo Sustentable de los Pueblos Indígenas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40.9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47757">
                <a:tc>
                  <a:txBody>
                    <a:bodyPr/>
                    <a:lstStyle/>
                    <a:p>
                      <a:pPr algn="just" fontAlgn="ctr"/>
                      <a:r>
                        <a:rPr lang="es-ES" sz="1100" b="0" i="0" u="none" strike="noStrike">
                          <a:solidFill>
                            <a:srgbClr val="000000"/>
                          </a:solidFill>
                          <a:effectLst/>
                          <a:latin typeface="Arial"/>
                        </a:rPr>
                        <a:t>Instituto de Protección Social y Beneficencia Pública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 Educación Federalizada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Secretaría del Campo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82</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57</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Secretaría de Transportes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53052">
                <a:tc>
                  <a:txBody>
                    <a:bodyPr/>
                    <a:lstStyle/>
                    <a:p>
                      <a:pPr algn="just" fontAlgn="ctr"/>
                      <a:r>
                        <a:rPr lang="es-ES" sz="1100" b="0" i="0" u="none" strike="noStrike">
                          <a:solidFill>
                            <a:srgbClr val="000000"/>
                          </a:solidFill>
                          <a:effectLst/>
                          <a:latin typeface="Arial"/>
                        </a:rPr>
                        <a:t>Instituto de Profesionalización del Servidor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ctr"/>
                      <a:r>
                        <a:rPr lang="es-MX" sz="1100" b="0" i="0" u="none" strike="noStrike">
                          <a:solidFill>
                            <a:srgbClr val="000000"/>
                          </a:solidFill>
                          <a:effectLst/>
                          <a:latin typeface="Calibri"/>
                        </a:rPr>
                        <a:t>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Coordinación de Transportes Aéreos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Secretaría de Turismo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92</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Secretaría de Economía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41.4</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14.7</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ES" sz="1100" b="0" i="0" u="none" strike="noStrike">
                          <a:solidFill>
                            <a:srgbClr val="000000"/>
                          </a:solidFill>
                          <a:effectLst/>
                          <a:latin typeface="Arial"/>
                        </a:rPr>
                        <a:t>Comisión Estatal de Mejora Regulatoria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591364">
                <a:tc>
                  <a:txBody>
                    <a:bodyPr/>
                    <a:lstStyle/>
                    <a:p>
                      <a:pPr algn="just" fontAlgn="ctr"/>
                      <a:r>
                        <a:rPr lang="es-ES" sz="1100" b="0" i="0" u="none" strike="noStrike">
                          <a:solidFill>
                            <a:srgbClr val="000000"/>
                          </a:solidFill>
                          <a:effectLst/>
                          <a:latin typeface="Arial"/>
                        </a:rPr>
                        <a:t>Coordinación Ejecutiva del Fondo de Fomento Económico Chiapas Solidario (FOFOE)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5353">
                <a:tc>
                  <a:txBody>
                    <a:bodyPr/>
                    <a:lstStyle/>
                    <a:p>
                      <a:pPr algn="l" fontAlgn="ctr"/>
                      <a:r>
                        <a:rPr lang="es-MX" sz="1100" b="0" i="0" u="none" strike="noStrike">
                          <a:solidFill>
                            <a:srgbClr val="000000"/>
                          </a:solidFill>
                          <a:effectLst/>
                          <a:latin typeface="Arial"/>
                        </a:rPr>
                        <a:t>Secretaría del Trabajo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79532">
                <a:tc>
                  <a:txBody>
                    <a:bodyPr/>
                    <a:lstStyle/>
                    <a:p>
                      <a:pPr algn="just" fontAlgn="ctr"/>
                      <a:r>
                        <a:rPr lang="es-ES" sz="1100" b="0" i="0" u="none" strike="noStrike">
                          <a:solidFill>
                            <a:srgbClr val="000000"/>
                          </a:solidFill>
                          <a:effectLst/>
                          <a:latin typeface="Arial"/>
                        </a:rPr>
                        <a:t>Coordinación Estatal para el Mejoramiento del Zoológico Miguel Álvarez del Toro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53052">
                <a:tc>
                  <a:txBody>
                    <a:bodyPr/>
                    <a:lstStyle/>
                    <a:p>
                      <a:pPr algn="just" fontAlgn="ctr"/>
                      <a:r>
                        <a:rPr lang="es-ES" sz="1100" b="0" i="0" u="none" strike="noStrike">
                          <a:solidFill>
                            <a:srgbClr val="000000"/>
                          </a:solidFill>
                          <a:effectLst/>
                          <a:latin typeface="Arial"/>
                        </a:rPr>
                        <a:t>Secretaría para el Desarrollo de la Frontera Sur y Enlace para la Cooperación Internacional</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100" b="0" i="0" u="none" strike="noStrike" dirty="0">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r>
            </a:tbl>
          </a:graphicData>
        </a:graphic>
      </p:graphicFrame>
    </p:spTree>
    <p:extLst>
      <p:ext uri="{BB962C8B-B14F-4D97-AF65-F5344CB8AC3E}">
        <p14:creationId xmlns:p14="http://schemas.microsoft.com/office/powerpoint/2010/main" val="390520816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107504" y="44624"/>
            <a:ext cx="8928992" cy="98488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 </a:t>
            </a:r>
            <a:r>
              <a:rPr lang="es-MX" b="1" dirty="0" smtClean="0">
                <a:ln w="50800">
                  <a:noFill/>
                </a:ln>
                <a:solidFill>
                  <a:srgbClr val="009E47"/>
                </a:solidFill>
              </a:rPr>
              <a:t> </a:t>
            </a:r>
            <a:endParaRPr lang="es-MX" b="1" dirty="0">
              <a:ln w="50800">
                <a:noFill/>
              </a:ln>
              <a:solidFill>
                <a:srgbClr val="009E47"/>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834741777"/>
              </p:ext>
            </p:extLst>
          </p:nvPr>
        </p:nvGraphicFramePr>
        <p:xfrm>
          <a:off x="133926" y="1052736"/>
          <a:ext cx="8902570" cy="5813638"/>
        </p:xfrm>
        <a:graphic>
          <a:graphicData uri="http://schemas.openxmlformats.org/drawingml/2006/table">
            <a:tbl>
              <a:tblPr/>
              <a:tblGrid>
                <a:gridCol w="2525224"/>
                <a:gridCol w="1057635"/>
                <a:gridCol w="582185"/>
                <a:gridCol w="1057635"/>
                <a:gridCol w="582185"/>
                <a:gridCol w="999416"/>
                <a:gridCol w="620997"/>
                <a:gridCol w="895108"/>
                <a:gridCol w="582185"/>
              </a:tblGrid>
              <a:tr h="343802">
                <a:tc>
                  <a:txBody>
                    <a:bodyPr/>
                    <a:lstStyle/>
                    <a:p>
                      <a:pPr algn="ctr" fontAlgn="ctr"/>
                      <a:r>
                        <a:rPr lang="es-MX" sz="1050" b="1" i="0" u="none" strike="noStrike" dirty="0">
                          <a:solidFill>
                            <a:srgbClr val="000000"/>
                          </a:solidFill>
                          <a:effectLst/>
                          <a:latin typeface="Calibri"/>
                        </a:rPr>
                        <a:t>Organismo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MX" sz="1050" b="1" i="0" u="none" strike="noStrike">
                          <a:solidFill>
                            <a:srgbClr val="000000"/>
                          </a:solidFill>
                          <a:effectLst/>
                          <a:latin typeface="Calibri"/>
                        </a:rPr>
                        <a:t>Levantamiento del Inventario Físico</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ES" sz="1050" b="1" i="0" u="none" strike="noStrike">
                          <a:solidFill>
                            <a:srgbClr val="000000"/>
                          </a:solidFill>
                          <a:effectLst/>
                          <a:latin typeface="Calibri"/>
                        </a:rPr>
                        <a:t>Valuación o Costeo de bienes</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Conciliación de saldos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Ajustes Contables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32066">
                <a:tc>
                  <a:txBody>
                    <a:bodyPr/>
                    <a:lstStyle/>
                    <a:p>
                      <a:pPr algn="l" fontAlgn="ctr"/>
                      <a:r>
                        <a:rPr lang="es-ES" sz="1050" b="0" i="0" u="none" strike="noStrike">
                          <a:solidFill>
                            <a:srgbClr val="000000"/>
                          </a:solidFill>
                          <a:effectLst/>
                          <a:latin typeface="Arial"/>
                        </a:rPr>
                        <a:t>Instituto de Población y Ciudades Rurales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429753">
                <a:tc>
                  <a:txBody>
                    <a:bodyPr/>
                    <a:lstStyle/>
                    <a:p>
                      <a:pPr algn="just" fontAlgn="ctr"/>
                      <a:r>
                        <a:rPr lang="es-ES" sz="1050" b="0" i="0" u="none" strike="noStrike">
                          <a:solidFill>
                            <a:srgbClr val="000000"/>
                          </a:solidFill>
                          <a:effectLst/>
                          <a:latin typeface="Arial"/>
                        </a:rPr>
                        <a:t>Instituto de Acceso a la Información Pública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29753">
                <a:tc>
                  <a:txBody>
                    <a:bodyPr/>
                    <a:lstStyle/>
                    <a:p>
                      <a:pPr algn="just" fontAlgn="ctr"/>
                      <a:r>
                        <a:rPr lang="es-ES" sz="1050" b="0" i="0" u="none" strike="noStrike">
                          <a:solidFill>
                            <a:srgbClr val="000000"/>
                          </a:solidFill>
                          <a:effectLst/>
                          <a:latin typeface="Arial"/>
                        </a:rPr>
                        <a:t>Sistema para el Desarrollo Integral de la Familia del Estado de Chiapas, DIF-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52</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95373">
                <a:tc>
                  <a:txBody>
                    <a:bodyPr/>
                    <a:lstStyle/>
                    <a:p>
                      <a:pPr algn="just" fontAlgn="ctr"/>
                      <a:r>
                        <a:rPr lang="es-ES" sz="1050" b="0" i="0" u="none" strike="noStrike">
                          <a:solidFill>
                            <a:srgbClr val="000000"/>
                          </a:solidFill>
                          <a:effectLst/>
                          <a:latin typeface="Arial"/>
                        </a:rPr>
                        <a:t>Secretariado Ejecutivo del Sistema Estatal de Seguridad Pública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43802">
                <a:tc>
                  <a:txBody>
                    <a:bodyPr/>
                    <a:lstStyle/>
                    <a:p>
                      <a:pPr algn="just" fontAlgn="ctr"/>
                      <a:r>
                        <a:rPr lang="es-ES" sz="1050" b="0" i="0" u="none" strike="noStrike">
                          <a:solidFill>
                            <a:srgbClr val="000000"/>
                          </a:solidFill>
                          <a:effectLst/>
                          <a:latin typeface="Arial"/>
                        </a:rPr>
                        <a:t>Consejo de Ciencia y Tecnología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l" fontAlgn="ctr"/>
                      <a:r>
                        <a:rPr lang="es-MX" sz="1050" b="0" i="0" u="none" strike="noStrike">
                          <a:solidFill>
                            <a:srgbClr val="000000"/>
                          </a:solidFill>
                          <a:effectLst/>
                          <a:latin typeface="Arial"/>
                        </a:rPr>
                        <a:t>Promotora de Vivienda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 </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0496">
                <a:tc>
                  <a:txBody>
                    <a:bodyPr/>
                    <a:lstStyle/>
                    <a:p>
                      <a:pPr algn="l" fontAlgn="ctr"/>
                      <a:r>
                        <a:rPr lang="es-MX" sz="1050" b="0" i="0" u="none" strike="noStrike">
                          <a:solidFill>
                            <a:srgbClr val="000000"/>
                          </a:solidFill>
                          <a:effectLst/>
                          <a:latin typeface="Arial"/>
                        </a:rPr>
                        <a:t>Instituto Estatal de Agua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95373">
                <a:tc>
                  <a:txBody>
                    <a:bodyPr/>
                    <a:lstStyle/>
                    <a:p>
                      <a:pPr algn="just" fontAlgn="ctr"/>
                      <a:r>
                        <a:rPr lang="es-MX" sz="1050" b="0" i="0" u="none" strike="noStrike">
                          <a:solidFill>
                            <a:srgbClr val="000000"/>
                          </a:solidFill>
                          <a:effectLst/>
                          <a:latin typeface="Arial"/>
                        </a:rPr>
                        <a:t>Centro Estatal de Control de Confianza Certificado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25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95373">
                <a:tc>
                  <a:txBody>
                    <a:bodyPr/>
                    <a:lstStyle/>
                    <a:p>
                      <a:pPr algn="just" fontAlgn="ctr"/>
                      <a:r>
                        <a:rPr lang="es-ES" sz="1050" b="0" i="0" u="none" strike="noStrike">
                          <a:solidFill>
                            <a:srgbClr val="000000"/>
                          </a:solidFill>
                          <a:effectLst/>
                          <a:latin typeface="Arial"/>
                        </a:rPr>
                        <a:t>Instituto de Comunicación Social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l" fontAlgn="ctr"/>
                      <a:r>
                        <a:rPr lang="es-MX" sz="1050" b="0" i="0" u="none" strike="noStrike">
                          <a:solidFill>
                            <a:srgbClr val="000000"/>
                          </a:solidFill>
                          <a:effectLst/>
                          <a:latin typeface="Arial"/>
                        </a:rPr>
                        <a:t>Instituto AMANECER</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l" fontAlgn="ctr"/>
                      <a:r>
                        <a:rPr lang="es-MX" sz="1050" b="0" i="0" u="none" strike="noStrike">
                          <a:solidFill>
                            <a:srgbClr val="000000"/>
                          </a:solidFill>
                          <a:effectLst/>
                          <a:latin typeface="Arial"/>
                        </a:rPr>
                        <a:t>Universidad Politécnica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20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l" fontAlgn="ctr"/>
                      <a:r>
                        <a:rPr lang="es-MX" sz="1050" b="0" i="0" u="none" strike="noStrike">
                          <a:solidFill>
                            <a:srgbClr val="000000"/>
                          </a:solidFill>
                          <a:effectLst/>
                          <a:latin typeface="Arial"/>
                        </a:rPr>
                        <a:t>Universidad Intercultural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98514">
                <a:tc>
                  <a:txBody>
                    <a:bodyPr/>
                    <a:lstStyle/>
                    <a:p>
                      <a:pPr algn="just" fontAlgn="ctr"/>
                      <a:r>
                        <a:rPr lang="es-ES" sz="1050" b="0" i="0" u="none" strike="noStrike">
                          <a:solidFill>
                            <a:srgbClr val="000000"/>
                          </a:solidFill>
                          <a:effectLst/>
                          <a:latin typeface="Arial"/>
                        </a:rPr>
                        <a:t>Colegio de Estudios Científicos y Tecnológicos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73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l" fontAlgn="ctr"/>
                      <a:r>
                        <a:rPr lang="pt-BR" sz="1050" b="0" i="0" u="none" strike="noStrike">
                          <a:solidFill>
                            <a:srgbClr val="000000"/>
                          </a:solidFill>
                          <a:effectLst/>
                          <a:latin typeface="Arial"/>
                        </a:rPr>
                        <a:t>Instituto Tecnológico Superior de Cintalapa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496">
                <a:tc>
                  <a:txBody>
                    <a:bodyPr/>
                    <a:lstStyle/>
                    <a:p>
                      <a:pPr algn="just" fontAlgn="ctr"/>
                      <a:r>
                        <a:rPr lang="es-ES" sz="1050" b="0" i="0" u="none" strike="noStrike">
                          <a:solidFill>
                            <a:srgbClr val="000000"/>
                          </a:solidFill>
                          <a:effectLst/>
                          <a:latin typeface="Arial"/>
                        </a:rPr>
                        <a:t>Oficina de Convenciones y Visitantes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43802">
                <a:tc>
                  <a:txBody>
                    <a:bodyPr/>
                    <a:lstStyle/>
                    <a:p>
                      <a:pPr algn="just" fontAlgn="ctr"/>
                      <a:r>
                        <a:rPr lang="es-ES" sz="1050" b="0" i="0" u="none" strike="noStrike">
                          <a:solidFill>
                            <a:srgbClr val="000000"/>
                          </a:solidFill>
                          <a:effectLst/>
                          <a:latin typeface="Arial"/>
                        </a:rPr>
                        <a:t>Instituto Estatal de Evaluación e Innovación Educativa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7078">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r>
              <a:tr h="180496">
                <a:tc gridSpan="8">
                  <a:txBody>
                    <a:bodyPr/>
                    <a:lstStyle/>
                    <a:p>
                      <a:pPr algn="l" fontAlgn="ctr"/>
                      <a:r>
                        <a:rPr lang="es-ES" sz="1200" b="1" i="0" u="none" strike="noStrike" dirty="0">
                          <a:solidFill>
                            <a:srgbClr val="000000"/>
                          </a:solidFill>
                          <a:effectLst/>
                          <a:latin typeface="Arial"/>
                        </a:rPr>
                        <a:t>Nota: De 87 organismos públicos, 33 han informado avances sobre la actualización de los registros contables y patrimoniales, representado </a:t>
                      </a:r>
                      <a:r>
                        <a:rPr lang="es-ES" sz="1200" b="1" i="0" u="none" strike="noStrike">
                          <a:solidFill>
                            <a:srgbClr val="000000"/>
                          </a:solidFill>
                          <a:effectLst/>
                          <a:latin typeface="Arial"/>
                        </a:rPr>
                        <a:t>un </a:t>
                      </a:r>
                      <a:r>
                        <a:rPr lang="es-ES" sz="1200" b="1" i="0" u="none" strike="noStrike" smtClean="0">
                          <a:solidFill>
                            <a:srgbClr val="000000"/>
                          </a:solidFill>
                          <a:effectLst/>
                          <a:latin typeface="Arial"/>
                        </a:rPr>
                        <a:t>38%.</a:t>
                      </a:r>
                      <a:endParaRPr lang="es-ES" sz="1200" b="1" i="0" u="none" strike="noStrike" dirty="0">
                        <a:solidFill>
                          <a:srgbClr val="000000"/>
                        </a:solidFill>
                        <a:effectLst/>
                        <a:latin typeface="Arial"/>
                      </a:endParaRPr>
                    </a:p>
                  </a:txBody>
                  <a:tcPr marL="6731" marR="6731" marT="6731" marB="0" anchor="ctr">
                    <a:lnL>
                      <a:noFill/>
                    </a:lnL>
                    <a:lnR>
                      <a:noFill/>
                    </a:lnR>
                    <a:lnT>
                      <a:noFill/>
                    </a:lnT>
                    <a:lnB>
                      <a:noFill/>
                    </a:lnB>
                    <a:solidFill>
                      <a:srgbClr val="FFFF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ctr"/>
                      <a:r>
                        <a:rPr lang="es-MX" sz="1100" b="1" i="0" u="none" strike="noStrike" dirty="0">
                          <a:solidFill>
                            <a:srgbClr val="000000"/>
                          </a:solidFill>
                          <a:effectLst/>
                          <a:latin typeface="Arial"/>
                        </a:rPr>
                        <a:t> </a:t>
                      </a:r>
                    </a:p>
                  </a:txBody>
                  <a:tcPr marL="6731" marR="6731" marT="6731"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379901416"/>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MX" b="1" dirty="0" smtClean="0">
                <a:solidFill>
                  <a:srgbClr val="009E47"/>
                </a:solidFill>
              </a:rPr>
              <a:t>Acuerdos</a:t>
            </a:r>
            <a:endParaRPr lang="es-MX" b="1" dirty="0">
              <a:solidFill>
                <a:srgbClr val="009E47"/>
              </a:solidFill>
            </a:endParaRPr>
          </a:p>
        </p:txBody>
      </p:sp>
      <p:sp>
        <p:nvSpPr>
          <p:cNvPr id="3" name="2 CuadroTexto"/>
          <p:cNvSpPr txBox="1"/>
          <p:nvPr/>
        </p:nvSpPr>
        <p:spPr>
          <a:xfrm>
            <a:off x="467544" y="1340768"/>
            <a:ext cx="8352928" cy="4524315"/>
          </a:xfrm>
          <a:prstGeom prst="rect">
            <a:avLst/>
          </a:prstGeom>
          <a:noFill/>
        </p:spPr>
        <p:txBody>
          <a:bodyPr wrap="square" rtlCol="0">
            <a:spAutoFit/>
          </a:bodyPr>
          <a:lstStyle/>
          <a:p>
            <a:pPr algn="just"/>
            <a:r>
              <a:rPr lang="es-MX" dirty="0" smtClean="0"/>
              <a:t>1.- Informar el cumplimiento del proceso de actualización patrimonial al 30 de Septiembre 2014;</a:t>
            </a:r>
          </a:p>
          <a:p>
            <a:pPr algn="just"/>
            <a:endParaRPr lang="es-MX" sz="1600" dirty="0" smtClean="0"/>
          </a:p>
          <a:p>
            <a:pPr algn="just"/>
            <a:r>
              <a:rPr lang="es-MX" dirty="0" smtClean="0"/>
              <a:t>2.- Acatar las disposiciones normativas emitidas por la Dirección de Patrimonio con relación a la actualización patrimonial de los bienes muebles;</a:t>
            </a:r>
          </a:p>
          <a:p>
            <a:pPr algn="just"/>
            <a:endParaRPr lang="es-MX" sz="1600" dirty="0" smtClean="0"/>
          </a:p>
          <a:p>
            <a:pPr algn="just"/>
            <a:r>
              <a:rPr lang="es-MX" dirty="0" smtClean="0"/>
              <a:t>3.-Próxima reunión </a:t>
            </a:r>
            <a:r>
              <a:rPr lang="es-MX" dirty="0" smtClean="0"/>
              <a:t>1º. </a:t>
            </a:r>
            <a:r>
              <a:rPr lang="es-MX" dirty="0" smtClean="0"/>
              <a:t>de Octubre 2014</a:t>
            </a:r>
            <a:endParaRPr lang="es-MX" dirty="0"/>
          </a:p>
        </p:txBody>
      </p:sp>
    </p:spTree>
    <p:extLst>
      <p:ext uri="{BB962C8B-B14F-4D97-AF65-F5344CB8AC3E}">
        <p14:creationId xmlns:p14="http://schemas.microsoft.com/office/powerpoint/2010/main" val="2371880585"/>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10577</TotalTime>
  <Words>1234</Words>
  <Application>Microsoft Office PowerPoint</Application>
  <PresentationFormat>Presentación en pantalla (4:3)</PresentationFormat>
  <Paragraphs>368</Paragraphs>
  <Slides>8</Slides>
  <Notes>0</Notes>
  <HiddenSlides>0</HiddenSlides>
  <MMClips>0</MMClips>
  <ScaleCrop>false</ScaleCrop>
  <HeadingPairs>
    <vt:vector size="4" baseType="variant">
      <vt:variant>
        <vt:lpstr>Tema</vt:lpstr>
      </vt:variant>
      <vt:variant>
        <vt:i4>2</vt:i4>
      </vt:variant>
      <vt:variant>
        <vt:lpstr>Títulos de diapositiva</vt:lpstr>
      </vt:variant>
      <vt:variant>
        <vt:i4>8</vt:i4>
      </vt:variant>
    </vt:vector>
  </HeadingPairs>
  <TitlesOfParts>
    <vt:vector size="10" baseType="lpstr">
      <vt:lpstr>Tema de Office</vt:lpstr>
      <vt:lpstr>1_Tema de Office</vt:lpstr>
      <vt:lpstr>Presentación de PowerPoint</vt:lpstr>
      <vt:lpstr>Avances de la Dirección de Patrimonio</vt:lpstr>
      <vt:lpstr>Avances de la Dirección de Patrimonio</vt:lpstr>
      <vt:lpstr>Avances de la Dirección de Patrimonio</vt:lpstr>
      <vt:lpstr>Presentación de PowerPoint</vt:lpstr>
      <vt:lpstr>Presentación de PowerPoint</vt:lpstr>
      <vt:lpstr>Presentación de PowerPoint</vt:lpstr>
      <vt:lpstr>Acuerdos</vt:lpstr>
    </vt:vector>
  </TitlesOfParts>
  <Company>SECRETARIA DE HACIENDA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jviart</dc:creator>
  <cp:lastModifiedBy>Maritza Campos Fernández</cp:lastModifiedBy>
  <cp:revision>1189</cp:revision>
  <cp:lastPrinted>2014-07-01T20:03:41Z</cp:lastPrinted>
  <dcterms:created xsi:type="dcterms:W3CDTF">2010-09-20T19:30:30Z</dcterms:created>
  <dcterms:modified xsi:type="dcterms:W3CDTF">2014-08-28T14:02:42Z</dcterms:modified>
</cp:coreProperties>
</file>