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461" r:id="rId2"/>
    <p:sldId id="528" r:id="rId3"/>
    <p:sldId id="521" r:id="rId4"/>
    <p:sldId id="532" r:id="rId5"/>
    <p:sldId id="534" r:id="rId6"/>
    <p:sldId id="533" r:id="rId7"/>
    <p:sldId id="530" r:id="rId8"/>
    <p:sldId id="535" r:id="rId9"/>
    <p:sldId id="290" r:id="rId10"/>
  </p:sldIdLst>
  <p:sldSz cx="9144000" cy="6858000" type="screen4x3"/>
  <p:notesSz cx="7053263" cy="9309100"/>
  <p:defaultTextStyle>
    <a:defPPr>
      <a:defRPr lang="es-MX"/>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men Molina Pérez" initials="CM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E47"/>
    <a:srgbClr val="0000FF"/>
    <a:srgbClr val="FF0000"/>
    <a:srgbClr val="F6224F"/>
    <a:srgbClr val="FFCC00"/>
    <a:srgbClr val="99FF99"/>
    <a:srgbClr val="EAF18D"/>
    <a:srgbClr val="E8E896"/>
    <a:srgbClr val="FF66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Estilo medio 3 - Énfasis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21" autoAdjust="0"/>
    <p:restoredTop sz="94689" autoAdjust="0"/>
  </p:normalViewPr>
  <p:slideViewPr>
    <p:cSldViewPr>
      <p:cViewPr>
        <p:scale>
          <a:sx n="74" d="100"/>
          <a:sy n="74" d="100"/>
        </p:scale>
        <p:origin x="-1134" y="-82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296"/>
    </p:cViewPr>
  </p:sorterViewPr>
  <p:notesViewPr>
    <p:cSldViewPr>
      <p:cViewPr varScale="1">
        <p:scale>
          <a:sx n="77" d="100"/>
          <a:sy n="77" d="100"/>
        </p:scale>
        <p:origin x="-2142" y="-84"/>
      </p:cViewPr>
      <p:guideLst>
        <p:guide orient="horz" pos="2932"/>
        <p:guide pos="22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3"/>
            <a:ext cx="3057183" cy="465902"/>
          </a:xfrm>
          <a:prstGeom prst="rect">
            <a:avLst/>
          </a:prstGeom>
        </p:spPr>
        <p:txBody>
          <a:bodyPr vert="horz" lIns="95173" tIns="47586" rIns="95173" bIns="47586" rtlCol="0"/>
          <a:lstStyle>
            <a:lvl1pPr algn="l">
              <a:defRPr sz="1200"/>
            </a:lvl1pPr>
          </a:lstStyle>
          <a:p>
            <a:endParaRPr lang="es-MX" dirty="0"/>
          </a:p>
        </p:txBody>
      </p:sp>
      <p:sp>
        <p:nvSpPr>
          <p:cNvPr id="3" name="2 Marcador de fecha"/>
          <p:cNvSpPr>
            <a:spLocks noGrp="1"/>
          </p:cNvSpPr>
          <p:nvPr>
            <p:ph type="dt" sz="quarter" idx="1"/>
          </p:nvPr>
        </p:nvSpPr>
        <p:spPr>
          <a:xfrm>
            <a:off x="3994434" y="3"/>
            <a:ext cx="3057183" cy="465902"/>
          </a:xfrm>
          <a:prstGeom prst="rect">
            <a:avLst/>
          </a:prstGeom>
        </p:spPr>
        <p:txBody>
          <a:bodyPr vert="horz" lIns="95173" tIns="47586" rIns="95173" bIns="47586" rtlCol="0"/>
          <a:lstStyle>
            <a:lvl1pPr algn="r">
              <a:defRPr sz="1200"/>
            </a:lvl1pPr>
          </a:lstStyle>
          <a:p>
            <a:fld id="{CC4F6868-89E0-4B44-B97A-B37412D0148B}" type="datetimeFigureOut">
              <a:rPr lang="es-MX" smtClean="0"/>
              <a:pPr/>
              <a:t>01/10/2014</a:t>
            </a:fld>
            <a:endParaRPr lang="es-MX" dirty="0"/>
          </a:p>
        </p:txBody>
      </p:sp>
      <p:sp>
        <p:nvSpPr>
          <p:cNvPr id="4" name="3 Marcador de pie de página"/>
          <p:cNvSpPr>
            <a:spLocks noGrp="1"/>
          </p:cNvSpPr>
          <p:nvPr>
            <p:ph type="ftr" sz="quarter" idx="2"/>
          </p:nvPr>
        </p:nvSpPr>
        <p:spPr>
          <a:xfrm>
            <a:off x="0" y="8841713"/>
            <a:ext cx="3057183" cy="465902"/>
          </a:xfrm>
          <a:prstGeom prst="rect">
            <a:avLst/>
          </a:prstGeom>
        </p:spPr>
        <p:txBody>
          <a:bodyPr vert="horz" lIns="95173" tIns="47586" rIns="95173" bIns="47586" rtlCol="0" anchor="b"/>
          <a:lstStyle>
            <a:lvl1pPr algn="l">
              <a:defRPr sz="1200"/>
            </a:lvl1pPr>
          </a:lstStyle>
          <a:p>
            <a:endParaRPr lang="es-MX" dirty="0"/>
          </a:p>
        </p:txBody>
      </p:sp>
      <p:sp>
        <p:nvSpPr>
          <p:cNvPr id="5" name="4 Marcador de número de diapositiva"/>
          <p:cNvSpPr>
            <a:spLocks noGrp="1"/>
          </p:cNvSpPr>
          <p:nvPr>
            <p:ph type="sldNum" sz="quarter" idx="3"/>
          </p:nvPr>
        </p:nvSpPr>
        <p:spPr>
          <a:xfrm>
            <a:off x="3994434" y="8841713"/>
            <a:ext cx="3057183" cy="465902"/>
          </a:xfrm>
          <a:prstGeom prst="rect">
            <a:avLst/>
          </a:prstGeom>
        </p:spPr>
        <p:txBody>
          <a:bodyPr vert="horz" lIns="95173" tIns="47586" rIns="95173" bIns="47586" rtlCol="0" anchor="b"/>
          <a:lstStyle>
            <a:lvl1pPr algn="r">
              <a:defRPr sz="1200"/>
            </a:lvl1pPr>
          </a:lstStyle>
          <a:p>
            <a:fld id="{60A4639C-3C0E-4812-9F03-FF001F7F804E}" type="slidenum">
              <a:rPr lang="es-MX" smtClean="0"/>
              <a:pPr/>
              <a:t>‹Nº›</a:t>
            </a:fld>
            <a:endParaRPr lang="es-MX" dirty="0"/>
          </a:p>
        </p:txBody>
      </p:sp>
    </p:spTree>
    <p:extLst>
      <p:ext uri="{BB962C8B-B14F-4D97-AF65-F5344CB8AC3E}">
        <p14:creationId xmlns:p14="http://schemas.microsoft.com/office/powerpoint/2010/main" val="19157951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9" y="2"/>
            <a:ext cx="3057053" cy="465772"/>
          </a:xfrm>
          <a:prstGeom prst="rect">
            <a:avLst/>
          </a:prstGeom>
        </p:spPr>
        <p:txBody>
          <a:bodyPr vert="horz" lIns="95173" tIns="47586" rIns="95173" bIns="47586" rtlCol="0"/>
          <a:lstStyle>
            <a:lvl1pPr algn="l">
              <a:defRPr sz="1200"/>
            </a:lvl1pPr>
          </a:lstStyle>
          <a:p>
            <a:pPr>
              <a:defRPr/>
            </a:pPr>
            <a:endParaRPr lang="es-ES" dirty="0"/>
          </a:p>
        </p:txBody>
      </p:sp>
      <p:sp>
        <p:nvSpPr>
          <p:cNvPr id="3" name="2 Marcador de fecha"/>
          <p:cNvSpPr>
            <a:spLocks noGrp="1"/>
          </p:cNvSpPr>
          <p:nvPr>
            <p:ph type="dt" idx="1"/>
          </p:nvPr>
        </p:nvSpPr>
        <p:spPr>
          <a:xfrm>
            <a:off x="3994622" y="2"/>
            <a:ext cx="3057053" cy="465772"/>
          </a:xfrm>
          <a:prstGeom prst="rect">
            <a:avLst/>
          </a:prstGeom>
        </p:spPr>
        <p:txBody>
          <a:bodyPr vert="horz" lIns="95173" tIns="47586" rIns="95173" bIns="47586" rtlCol="0"/>
          <a:lstStyle>
            <a:lvl1pPr algn="r">
              <a:defRPr sz="1200"/>
            </a:lvl1pPr>
          </a:lstStyle>
          <a:p>
            <a:pPr>
              <a:defRPr/>
            </a:pPr>
            <a:fld id="{05E6CAA4-701C-4B63-8C2F-E504D71746CC}" type="datetimeFigureOut">
              <a:rPr lang="es-ES"/>
              <a:pPr>
                <a:defRPr/>
              </a:pPr>
              <a:t>01/10/2014</a:t>
            </a:fld>
            <a:endParaRPr lang="es-ES" dirty="0"/>
          </a:p>
        </p:txBody>
      </p:sp>
      <p:sp>
        <p:nvSpPr>
          <p:cNvPr id="4" name="3 Marcador de imagen de diapositiva"/>
          <p:cNvSpPr>
            <a:spLocks noGrp="1" noRot="1" noChangeAspect="1"/>
          </p:cNvSpPr>
          <p:nvPr>
            <p:ph type="sldImg" idx="2"/>
          </p:nvPr>
        </p:nvSpPr>
        <p:spPr>
          <a:xfrm>
            <a:off x="1198563" y="696913"/>
            <a:ext cx="4656137" cy="3492500"/>
          </a:xfrm>
          <a:prstGeom prst="rect">
            <a:avLst/>
          </a:prstGeom>
          <a:noFill/>
          <a:ln w="12700">
            <a:solidFill>
              <a:prstClr val="black"/>
            </a:solidFill>
          </a:ln>
        </p:spPr>
        <p:txBody>
          <a:bodyPr vert="horz" lIns="95173" tIns="47586" rIns="95173" bIns="47586" rtlCol="0" anchor="ctr"/>
          <a:lstStyle/>
          <a:p>
            <a:pPr lvl="0"/>
            <a:endParaRPr lang="es-ES" noProof="0" dirty="0" smtClean="0"/>
          </a:p>
        </p:txBody>
      </p:sp>
      <p:sp>
        <p:nvSpPr>
          <p:cNvPr id="5" name="4 Marcador de notas"/>
          <p:cNvSpPr>
            <a:spLocks noGrp="1"/>
          </p:cNvSpPr>
          <p:nvPr>
            <p:ph type="body" sz="quarter" idx="3"/>
          </p:nvPr>
        </p:nvSpPr>
        <p:spPr>
          <a:xfrm>
            <a:off x="705970" y="4422466"/>
            <a:ext cx="5641333" cy="4188778"/>
          </a:xfrm>
          <a:prstGeom prst="rect">
            <a:avLst/>
          </a:prstGeom>
        </p:spPr>
        <p:txBody>
          <a:bodyPr vert="horz" lIns="95173" tIns="47586" rIns="95173" bIns="47586"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 name="5 Marcador de pie de página"/>
          <p:cNvSpPr>
            <a:spLocks noGrp="1"/>
          </p:cNvSpPr>
          <p:nvPr>
            <p:ph type="ftr" sz="quarter" idx="4"/>
          </p:nvPr>
        </p:nvSpPr>
        <p:spPr>
          <a:xfrm>
            <a:off x="9" y="8841739"/>
            <a:ext cx="3057053" cy="465772"/>
          </a:xfrm>
          <a:prstGeom prst="rect">
            <a:avLst/>
          </a:prstGeom>
        </p:spPr>
        <p:txBody>
          <a:bodyPr vert="horz" lIns="95173" tIns="47586" rIns="95173" bIns="47586" rtlCol="0" anchor="b"/>
          <a:lstStyle>
            <a:lvl1pPr algn="l">
              <a:defRPr sz="1200"/>
            </a:lvl1pPr>
          </a:lstStyle>
          <a:p>
            <a:pPr>
              <a:defRPr/>
            </a:pPr>
            <a:endParaRPr lang="es-ES" dirty="0"/>
          </a:p>
        </p:txBody>
      </p:sp>
      <p:sp>
        <p:nvSpPr>
          <p:cNvPr id="7" name="6 Marcador de número de diapositiva"/>
          <p:cNvSpPr>
            <a:spLocks noGrp="1"/>
          </p:cNvSpPr>
          <p:nvPr>
            <p:ph type="sldNum" sz="quarter" idx="5"/>
          </p:nvPr>
        </p:nvSpPr>
        <p:spPr>
          <a:xfrm>
            <a:off x="3994622" y="8841739"/>
            <a:ext cx="3057053" cy="465772"/>
          </a:xfrm>
          <a:prstGeom prst="rect">
            <a:avLst/>
          </a:prstGeom>
        </p:spPr>
        <p:txBody>
          <a:bodyPr vert="horz" lIns="95173" tIns="47586" rIns="95173" bIns="47586" rtlCol="0" anchor="b"/>
          <a:lstStyle>
            <a:lvl1pPr algn="r">
              <a:defRPr sz="1200"/>
            </a:lvl1pPr>
          </a:lstStyle>
          <a:p>
            <a:pPr>
              <a:defRPr/>
            </a:pPr>
            <a:fld id="{8CF22D1E-EF90-43AE-8A74-E8F1D77E835D}" type="slidenum">
              <a:rPr lang="es-ES"/>
              <a:pPr>
                <a:defRPr/>
              </a:pPr>
              <a:t>‹Nº›</a:t>
            </a:fld>
            <a:endParaRPr lang="es-ES" dirty="0"/>
          </a:p>
        </p:txBody>
      </p:sp>
    </p:spTree>
    <p:extLst>
      <p:ext uri="{BB962C8B-B14F-4D97-AF65-F5344CB8AC3E}">
        <p14:creationId xmlns:p14="http://schemas.microsoft.com/office/powerpoint/2010/main" val="14409542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DF91BAD2-8126-426E-AAC0-3938D75372BB}" type="datetimeFigureOut">
              <a:rPr lang="es-MX"/>
              <a:pPr>
                <a:defRPr/>
              </a:pPr>
              <a:t>01/10/2014</a:t>
            </a:fld>
            <a:endParaRPr lang="es-MX" dirty="0"/>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B22A0FEE-18F3-437C-9BDD-8432828CDEA5}" type="slidenum">
              <a:rPr lang="es-MX"/>
              <a:pPr>
                <a:defRPr/>
              </a:pPr>
              <a:t>‹Nº›</a:t>
            </a:fld>
            <a:endParaRPr lang="es-MX" dirty="0"/>
          </a:p>
        </p:txBody>
      </p:sp>
    </p:spTree>
    <p:extLst>
      <p:ext uri="{BB962C8B-B14F-4D97-AF65-F5344CB8AC3E}">
        <p14:creationId xmlns:p14="http://schemas.microsoft.com/office/powerpoint/2010/main" val="3918618375"/>
      </p:ext>
    </p:extLst>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A315574B-EDF3-4653-8E84-6FE297F46F70}" type="datetimeFigureOut">
              <a:rPr lang="es-MX"/>
              <a:pPr>
                <a:defRPr/>
              </a:pPr>
              <a:t>01/10/2014</a:t>
            </a:fld>
            <a:endParaRPr lang="es-MX" dirty="0"/>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F926B2A9-C2C1-4057-9C5E-4E4927F2CEF6}" type="slidenum">
              <a:rPr lang="es-MX"/>
              <a:pPr>
                <a:defRPr/>
              </a:pPr>
              <a:t>‹Nº›</a:t>
            </a:fld>
            <a:endParaRPr lang="es-MX" dirty="0"/>
          </a:p>
        </p:txBody>
      </p:sp>
    </p:spTree>
    <p:extLst>
      <p:ext uri="{BB962C8B-B14F-4D97-AF65-F5344CB8AC3E}">
        <p14:creationId xmlns:p14="http://schemas.microsoft.com/office/powerpoint/2010/main" val="101596224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87E6106E-23F6-4A15-9597-14CCEACCBC7E}" type="datetimeFigureOut">
              <a:rPr lang="es-MX"/>
              <a:pPr>
                <a:defRPr/>
              </a:pPr>
              <a:t>01/10/2014</a:t>
            </a:fld>
            <a:endParaRPr lang="es-MX" dirty="0"/>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A83734EF-E674-4E79-90AB-D2BC8A183807}" type="slidenum">
              <a:rPr lang="es-MX"/>
              <a:pPr>
                <a:defRPr/>
              </a:pPr>
              <a:t>‹Nº›</a:t>
            </a:fld>
            <a:endParaRPr lang="es-MX" dirty="0"/>
          </a:p>
        </p:txBody>
      </p:sp>
    </p:spTree>
    <p:extLst>
      <p:ext uri="{BB962C8B-B14F-4D97-AF65-F5344CB8AC3E}">
        <p14:creationId xmlns:p14="http://schemas.microsoft.com/office/powerpoint/2010/main" val="27986905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r>
              <a:rPr lang="es-ES" dirty="0" smtClean="0"/>
              <a:t>27/06/2014</a:t>
            </a:r>
            <a:endParaRPr lang="es-MX" dirty="0"/>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116B9106-D787-476B-8CB3-3B8BE9ACF554}" type="slidenum">
              <a:rPr lang="es-MX"/>
              <a:pPr>
                <a:defRPr/>
              </a:pPr>
              <a:t>‹Nº›</a:t>
            </a:fld>
            <a:endParaRPr lang="es-MX" dirty="0"/>
          </a:p>
        </p:txBody>
      </p:sp>
    </p:spTree>
    <p:extLst>
      <p:ext uri="{BB962C8B-B14F-4D97-AF65-F5344CB8AC3E}">
        <p14:creationId xmlns:p14="http://schemas.microsoft.com/office/powerpoint/2010/main" val="1893516657"/>
      </p:ext>
    </p:extLst>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F08DE222-427F-423E-B817-A2E449774EFF}" type="datetimeFigureOut">
              <a:rPr lang="es-MX"/>
              <a:pPr>
                <a:defRPr/>
              </a:pPr>
              <a:t>01/10/2014</a:t>
            </a:fld>
            <a:endParaRPr lang="es-MX" dirty="0"/>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DBF63D4E-C6EF-49CC-8705-906984CA8E7A}" type="slidenum">
              <a:rPr lang="es-MX"/>
              <a:pPr>
                <a:defRPr/>
              </a:pPr>
              <a:t>‹Nº›</a:t>
            </a:fld>
            <a:endParaRPr lang="es-MX" dirty="0"/>
          </a:p>
        </p:txBody>
      </p:sp>
    </p:spTree>
    <p:extLst>
      <p:ext uri="{BB962C8B-B14F-4D97-AF65-F5344CB8AC3E}">
        <p14:creationId xmlns:p14="http://schemas.microsoft.com/office/powerpoint/2010/main" val="187765754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6DE10F44-E3DA-4CAD-85D6-925EA419EBCE}" type="datetimeFigureOut">
              <a:rPr lang="es-MX"/>
              <a:pPr>
                <a:defRPr/>
              </a:pPr>
              <a:t>01/10/2014</a:t>
            </a:fld>
            <a:endParaRPr lang="es-MX" dirty="0"/>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1EDC1540-6171-40C6-975B-BC00D1F23F20}" type="slidenum">
              <a:rPr lang="es-MX"/>
              <a:pPr>
                <a:defRPr/>
              </a:pPr>
              <a:t>‹Nº›</a:t>
            </a:fld>
            <a:endParaRPr lang="es-MX" dirty="0"/>
          </a:p>
        </p:txBody>
      </p:sp>
    </p:spTree>
    <p:extLst>
      <p:ext uri="{BB962C8B-B14F-4D97-AF65-F5344CB8AC3E}">
        <p14:creationId xmlns:p14="http://schemas.microsoft.com/office/powerpoint/2010/main" val="1052316660"/>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921A9FB0-D015-48E6-B1DC-E9A622BC0E4B}" type="datetimeFigureOut">
              <a:rPr lang="es-MX"/>
              <a:pPr>
                <a:defRPr/>
              </a:pPr>
              <a:t>01/10/2014</a:t>
            </a:fld>
            <a:endParaRPr lang="es-MX" dirty="0"/>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9" name="8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5D371154-AE5A-4CC2-AA29-1C8A867D40FC}" type="slidenum">
              <a:rPr lang="es-MX"/>
              <a:pPr>
                <a:defRPr/>
              </a:pPr>
              <a:t>‹Nº›</a:t>
            </a:fld>
            <a:endParaRPr lang="es-MX" dirty="0"/>
          </a:p>
        </p:txBody>
      </p:sp>
    </p:spTree>
    <p:extLst>
      <p:ext uri="{BB962C8B-B14F-4D97-AF65-F5344CB8AC3E}">
        <p14:creationId xmlns:p14="http://schemas.microsoft.com/office/powerpoint/2010/main" val="1267129232"/>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B469A238-ECF1-4CEC-A734-068A0409F763}" type="datetimeFigureOut">
              <a:rPr lang="es-MX"/>
              <a:pPr>
                <a:defRPr/>
              </a:pPr>
              <a:t>01/10/2014</a:t>
            </a:fld>
            <a:endParaRPr lang="es-MX" dirty="0"/>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5" name="4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800F4020-4EB0-4B6F-B483-706F9A35AA0D}" type="slidenum">
              <a:rPr lang="es-MX"/>
              <a:pPr>
                <a:defRPr/>
              </a:pPr>
              <a:t>‹Nº›</a:t>
            </a:fld>
            <a:endParaRPr lang="es-MX" dirty="0"/>
          </a:p>
        </p:txBody>
      </p:sp>
    </p:spTree>
    <p:extLst>
      <p:ext uri="{BB962C8B-B14F-4D97-AF65-F5344CB8AC3E}">
        <p14:creationId xmlns:p14="http://schemas.microsoft.com/office/powerpoint/2010/main" val="3588302766"/>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70DBDFDB-BC1C-420D-825F-9D442B96D1CA}" type="datetimeFigureOut">
              <a:rPr lang="es-MX"/>
              <a:pPr>
                <a:defRPr/>
              </a:pPr>
              <a:t>01/10/2014</a:t>
            </a:fld>
            <a:endParaRPr lang="es-MX" dirty="0"/>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4" name="3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412CC7FE-C1E9-45B5-8B96-EF7C8CD6797B}" type="slidenum">
              <a:rPr lang="es-MX"/>
              <a:pPr>
                <a:defRPr/>
              </a:pPr>
              <a:t>‹Nº›</a:t>
            </a:fld>
            <a:endParaRPr lang="es-MX" dirty="0"/>
          </a:p>
        </p:txBody>
      </p:sp>
    </p:spTree>
    <p:extLst>
      <p:ext uri="{BB962C8B-B14F-4D97-AF65-F5344CB8AC3E}">
        <p14:creationId xmlns:p14="http://schemas.microsoft.com/office/powerpoint/2010/main" val="2435582122"/>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1F944C15-C512-445C-A280-A3092F2A3CBF}" type="datetimeFigureOut">
              <a:rPr lang="es-MX"/>
              <a:pPr>
                <a:defRPr/>
              </a:pPr>
              <a:t>01/10/2014</a:t>
            </a:fld>
            <a:endParaRPr lang="es-MX" dirty="0"/>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995850A9-4827-45E3-B8E6-6A63AACF581F}" type="slidenum">
              <a:rPr lang="es-MX"/>
              <a:pPr>
                <a:defRPr/>
              </a:pPr>
              <a:t>‹Nº›</a:t>
            </a:fld>
            <a:endParaRPr lang="es-MX" dirty="0"/>
          </a:p>
        </p:txBody>
      </p:sp>
    </p:spTree>
    <p:extLst>
      <p:ext uri="{BB962C8B-B14F-4D97-AF65-F5344CB8AC3E}">
        <p14:creationId xmlns:p14="http://schemas.microsoft.com/office/powerpoint/2010/main" val="262758704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dirty="0"/>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1574A55E-854A-4A00-9377-9DE1F4825A43}" type="datetimeFigureOut">
              <a:rPr lang="es-MX"/>
              <a:pPr>
                <a:defRPr/>
              </a:pPr>
              <a:t>01/10/2014</a:t>
            </a:fld>
            <a:endParaRPr lang="es-MX" dirty="0"/>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defRPr>
            </a:lvl1pPr>
          </a:lstStyle>
          <a:p>
            <a:pPr>
              <a:defRPr/>
            </a:pPr>
            <a:endParaRPr lang="es-MX" dirty="0"/>
          </a:p>
        </p:txBody>
      </p:sp>
      <p:sp>
        <p:nvSpPr>
          <p:cNvPr id="7" name="6 Marcador de número de diapositiva"/>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z="1800">
                <a:latin typeface="+mn-lt"/>
              </a:defRPr>
            </a:lvl1pPr>
          </a:lstStyle>
          <a:p>
            <a:pPr>
              <a:defRPr/>
            </a:pPr>
            <a:fld id="{86BD5F5E-DE5E-416B-AF78-D2C613F804A7}" type="slidenum">
              <a:rPr lang="es-MX"/>
              <a:pPr>
                <a:defRPr/>
              </a:pPr>
              <a:t>‹Nº›</a:t>
            </a:fld>
            <a:endParaRPr lang="es-MX" dirty="0"/>
          </a:p>
        </p:txBody>
      </p:sp>
    </p:spTree>
    <p:extLst>
      <p:ext uri="{BB962C8B-B14F-4D97-AF65-F5344CB8AC3E}">
        <p14:creationId xmlns:p14="http://schemas.microsoft.com/office/powerpoint/2010/main" val="94954924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3 Imagen"/>
          <p:cNvPicPr>
            <a:picLocks noChangeAspect="1"/>
          </p:cNvPicPr>
          <p:nvPr userDrawn="1"/>
        </p:nvPicPr>
        <p:blipFill rotWithShape="1">
          <a:blip r:embed="rId13" cstate="print">
            <a:grayscl/>
            <a:extLst>
              <a:ext uri="{28A0092B-C50C-407E-A947-70E740481C1C}">
                <a14:useLocalDpi xmlns:a14="http://schemas.microsoft.com/office/drawing/2010/main" val="0"/>
              </a:ext>
            </a:extLst>
          </a:blip>
          <a:srcRect t="15723"/>
          <a:stretch/>
        </p:blipFill>
        <p:spPr>
          <a:xfrm>
            <a:off x="163285" y="1078302"/>
            <a:ext cx="8817429" cy="5779698"/>
          </a:xfrm>
          <a:prstGeom prst="rect">
            <a:avLst/>
          </a:prstGeom>
        </p:spPr>
      </p:pic>
      <p:pic>
        <p:nvPicPr>
          <p:cNvPr id="5" name="4 Imagen"/>
          <p:cNvPicPr>
            <a:picLocks noChangeAspect="1"/>
          </p:cNvPicPr>
          <p:nvPr userDrawn="1"/>
        </p:nvPicPr>
        <p:blipFill rotWithShape="1">
          <a:blip r:embed="rId14" cstate="print">
            <a:grayscl/>
            <a:extLst>
              <a:ext uri="{BEBA8EAE-BF5A-486C-A8C5-ECC9F3942E4B}">
                <a14:imgProps xmlns:a14="http://schemas.microsoft.com/office/drawing/2010/main">
                  <a14:imgLayer r:embed="rId15">
                    <a14:imgEffect>
                      <a14:brightnessContrast bright="20000" contrast="20000"/>
                    </a14:imgEffect>
                  </a14:imgLayer>
                </a14:imgProps>
              </a:ext>
              <a:ext uri="{28A0092B-C50C-407E-A947-70E740481C1C}">
                <a14:useLocalDpi xmlns:a14="http://schemas.microsoft.com/office/drawing/2010/main" val="0"/>
              </a:ext>
            </a:extLst>
          </a:blip>
          <a:srcRect b="84277"/>
          <a:stretch/>
        </p:blipFill>
        <p:spPr>
          <a:xfrm>
            <a:off x="163285" y="0"/>
            <a:ext cx="8817429" cy="1078302"/>
          </a:xfrm>
          <a:prstGeom prst="rect">
            <a:avLst/>
          </a:prstGeom>
          <a:noFill/>
          <a:ln>
            <a:noFill/>
          </a:ln>
        </p:spPr>
      </p:pic>
      <p:pic>
        <p:nvPicPr>
          <p:cNvPr id="11" name="Picture 2" descr="C:\Users\carevalo\Desktop\diseño\vectores\cace\logotipocacenaranjapng.png"/>
          <p:cNvPicPr>
            <a:picLocks noChangeAspect="1" noChangeArrowheads="1"/>
          </p:cNvPicPr>
          <p:nvPr userDrawn="1"/>
        </p:nvPicPr>
        <p:blipFill>
          <a:blip r:embed="rId16" cstate="print">
            <a:biLevel thresh="75000"/>
            <a:extLst>
              <a:ext uri="{28A0092B-C50C-407E-A947-70E740481C1C}">
                <a14:useLocalDpi xmlns:a14="http://schemas.microsoft.com/office/drawing/2010/main" val="0"/>
              </a:ext>
            </a:extLst>
          </a:blip>
          <a:srcRect/>
          <a:stretch>
            <a:fillRect/>
          </a:stretch>
        </p:blipFill>
        <p:spPr bwMode="auto">
          <a:xfrm>
            <a:off x="6037078" y="6429415"/>
            <a:ext cx="2952328" cy="42858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transition>
    <p:wipe dir="r"/>
  </p:transition>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Imagen"/>
          <p:cNvPicPr>
            <a:picLocks noChangeAspect="1"/>
          </p:cNvPicPr>
          <p:nvPr/>
        </p:nvPicPr>
        <p:blipFill rotWithShape="1">
          <a:blip r:embed="rId2" cstate="print">
            <a:extLst>
              <a:ext uri="{28A0092B-C50C-407E-A947-70E740481C1C}">
                <a14:useLocalDpi xmlns:a14="http://schemas.microsoft.com/office/drawing/2010/main" val="0"/>
              </a:ext>
            </a:extLst>
          </a:blip>
          <a:srcRect l="1000"/>
          <a:stretch/>
        </p:blipFill>
        <p:spPr>
          <a:xfrm>
            <a:off x="0" y="0"/>
            <a:ext cx="9467527" cy="6858000"/>
          </a:xfrm>
          <a:prstGeom prst="rect">
            <a:avLst/>
          </a:prstGeom>
        </p:spPr>
      </p:pic>
      <p:sp>
        <p:nvSpPr>
          <p:cNvPr id="14" name="13 CuadroTexto"/>
          <p:cNvSpPr txBox="1"/>
          <p:nvPr/>
        </p:nvSpPr>
        <p:spPr>
          <a:xfrm>
            <a:off x="2555776" y="774416"/>
            <a:ext cx="6552728" cy="5447645"/>
          </a:xfrm>
          <a:prstGeom prst="rect">
            <a:avLst/>
          </a:prstGeom>
          <a:noFill/>
          <a:ln>
            <a:noFill/>
          </a:ln>
          <a:scene3d>
            <a:camera prst="orthographicFront"/>
            <a:lightRig rig="threePt" dir="t"/>
          </a:scene3d>
          <a:sp3d>
            <a:bevelT prst="angle"/>
          </a:sp3d>
        </p:spPr>
        <p:style>
          <a:lnRef idx="1">
            <a:schemeClr val="accent5"/>
          </a:lnRef>
          <a:fillRef idx="3">
            <a:schemeClr val="accent5"/>
          </a:fillRef>
          <a:effectRef idx="2">
            <a:schemeClr val="accent5"/>
          </a:effectRef>
          <a:fontRef idx="minor">
            <a:schemeClr val="lt1"/>
          </a:fontRef>
        </p:style>
        <p:txBody>
          <a:bodyPr wrap="square" rtlCol="0">
            <a:spAutoFit/>
          </a:bodyPr>
          <a:lstStyle/>
          <a:p>
            <a:pPr algn="ctr" eaLnBrk="1" hangingPunct="1"/>
            <a:r>
              <a:rPr lang="es-MX" sz="3600" b="1" dirty="0">
                <a:solidFill>
                  <a:srgbClr val="00B050"/>
                </a:solidFill>
                <a:latin typeface="Calisto MT" pitchFamily="18" charset="0"/>
              </a:rPr>
              <a:t>Consejo de Armonización Contable del Estado de Chiapas (CACE</a:t>
            </a:r>
            <a:r>
              <a:rPr lang="es-MX" sz="3600" b="1" dirty="0" smtClean="0">
                <a:solidFill>
                  <a:srgbClr val="00B050"/>
                </a:solidFill>
                <a:latin typeface="Calisto MT" pitchFamily="18" charset="0"/>
              </a:rPr>
              <a:t>)</a:t>
            </a:r>
          </a:p>
          <a:p>
            <a:pPr algn="ctr" eaLnBrk="1" hangingPunct="1"/>
            <a:endParaRPr lang="es-MX" sz="3600" b="1" dirty="0" smtClean="0">
              <a:solidFill>
                <a:srgbClr val="FF0000"/>
              </a:solidFill>
              <a:latin typeface="Calisto MT" pitchFamily="18" charset="0"/>
            </a:endParaRPr>
          </a:p>
          <a:p>
            <a:pPr algn="ctr" eaLnBrk="1" hangingPunct="1"/>
            <a:endParaRPr lang="es-MX" sz="3600" b="1" dirty="0">
              <a:solidFill>
                <a:srgbClr val="FF0000"/>
              </a:solidFill>
              <a:latin typeface="Calisto MT" pitchFamily="18" charset="0"/>
            </a:endParaRPr>
          </a:p>
          <a:p>
            <a:pPr algn="ctr" eaLnBrk="1" hangingPunct="1"/>
            <a:endParaRPr lang="es-MX" sz="3600" b="1" dirty="0">
              <a:solidFill>
                <a:srgbClr val="FF0000"/>
              </a:solidFill>
              <a:latin typeface="Calisto MT" pitchFamily="18" charset="0"/>
            </a:endParaRPr>
          </a:p>
          <a:p>
            <a:pPr algn="ctr" eaLnBrk="1" hangingPunct="1"/>
            <a:endParaRPr lang="es-MX" sz="1800" b="1" dirty="0">
              <a:solidFill>
                <a:srgbClr val="FF0000"/>
              </a:solidFill>
              <a:latin typeface="Calisto MT" pitchFamily="18" charset="0"/>
            </a:endParaRPr>
          </a:p>
          <a:p>
            <a:pPr algn="r" eaLnBrk="1" hangingPunct="1"/>
            <a:r>
              <a:rPr lang="es-ES" sz="3600" b="1" dirty="0" smtClean="0">
                <a:solidFill>
                  <a:srgbClr val="00B050"/>
                </a:solidFill>
                <a:latin typeface="Calisto MT" pitchFamily="18" charset="0"/>
              </a:rPr>
              <a:t>Grupo 2. Registro y Control de bienes e inventarios</a:t>
            </a:r>
            <a:endParaRPr lang="es-MX" sz="3600" b="1" dirty="0" smtClean="0">
              <a:solidFill>
                <a:srgbClr val="00B050"/>
              </a:solidFill>
              <a:latin typeface="Calisto MT" pitchFamily="18" charset="0"/>
            </a:endParaRPr>
          </a:p>
          <a:p>
            <a:pPr algn="r" eaLnBrk="1" hangingPunct="1"/>
            <a:endParaRPr lang="es-MX" sz="1400" b="1" dirty="0" smtClean="0">
              <a:solidFill>
                <a:srgbClr val="FF0000"/>
              </a:solidFill>
              <a:latin typeface="Calisto MT" pitchFamily="18" charset="0"/>
            </a:endParaRPr>
          </a:p>
          <a:p>
            <a:pPr algn="r" eaLnBrk="1" hangingPunct="1"/>
            <a:r>
              <a:rPr lang="es-MX" sz="1400" b="1" dirty="0">
                <a:solidFill>
                  <a:schemeClr val="tx1"/>
                </a:solidFill>
                <a:latin typeface="Verdana" pitchFamily="34" charset="0"/>
              </a:rPr>
              <a:t>Tuxtla Gutiérrez, Chiapas. </a:t>
            </a:r>
          </a:p>
          <a:p>
            <a:pPr algn="r" eaLnBrk="1" hangingPunct="1"/>
            <a:r>
              <a:rPr lang="es-MX" sz="1400" b="1" dirty="0" smtClean="0">
                <a:solidFill>
                  <a:schemeClr val="tx1"/>
                </a:solidFill>
                <a:latin typeface="Verdana" pitchFamily="34" charset="0"/>
              </a:rPr>
              <a:t>Septiembre 29 </a:t>
            </a:r>
            <a:r>
              <a:rPr lang="es-MX" sz="1400" b="1" dirty="0">
                <a:solidFill>
                  <a:schemeClr val="tx1"/>
                </a:solidFill>
                <a:latin typeface="Verdana" pitchFamily="34" charset="0"/>
              </a:rPr>
              <a:t>de </a:t>
            </a:r>
            <a:r>
              <a:rPr lang="es-MX" sz="1400" b="1" dirty="0" smtClean="0">
                <a:solidFill>
                  <a:schemeClr val="tx1"/>
                </a:solidFill>
                <a:latin typeface="Verdana" pitchFamily="34" charset="0"/>
              </a:rPr>
              <a:t>2014</a:t>
            </a:r>
            <a:endParaRPr lang="es-MX" sz="3600" b="1" dirty="0">
              <a:solidFill>
                <a:srgbClr val="FF0000"/>
              </a:solidFill>
              <a:latin typeface="Calisto MT" pitchFamily="18" charset="0"/>
            </a:endParaRPr>
          </a:p>
        </p:txBody>
      </p:sp>
      <p:sp>
        <p:nvSpPr>
          <p:cNvPr id="13" name="Freeform 44"/>
          <p:cNvSpPr>
            <a:spLocks/>
          </p:cNvSpPr>
          <p:nvPr/>
        </p:nvSpPr>
        <p:spPr bwMode="auto">
          <a:xfrm>
            <a:off x="467544" y="3717031"/>
            <a:ext cx="2232249" cy="2127883"/>
          </a:xfrm>
          <a:custGeom>
            <a:avLst/>
            <a:gdLst/>
            <a:ahLst/>
            <a:cxnLst>
              <a:cxn ang="0">
                <a:pos x="485" y="146"/>
              </a:cxn>
              <a:cxn ang="0">
                <a:pos x="515" y="170"/>
              </a:cxn>
              <a:cxn ang="0">
                <a:pos x="540" y="194"/>
              </a:cxn>
              <a:cxn ang="0">
                <a:pos x="552" y="194"/>
              </a:cxn>
              <a:cxn ang="0">
                <a:pos x="558" y="201"/>
              </a:cxn>
              <a:cxn ang="0">
                <a:pos x="582" y="213"/>
              </a:cxn>
              <a:cxn ang="0">
                <a:pos x="612" y="237"/>
              </a:cxn>
              <a:cxn ang="0">
                <a:pos x="612" y="249"/>
              </a:cxn>
              <a:cxn ang="0">
                <a:pos x="619" y="261"/>
              </a:cxn>
              <a:cxn ang="0">
                <a:pos x="631" y="267"/>
              </a:cxn>
              <a:cxn ang="0">
                <a:pos x="643" y="279"/>
              </a:cxn>
              <a:cxn ang="0">
                <a:pos x="661" y="285"/>
              </a:cxn>
              <a:cxn ang="0">
                <a:pos x="655" y="292"/>
              </a:cxn>
              <a:cxn ang="0">
                <a:pos x="649" y="310"/>
              </a:cxn>
              <a:cxn ang="0">
                <a:pos x="649" y="322"/>
              </a:cxn>
              <a:cxn ang="0">
                <a:pos x="649" y="334"/>
              </a:cxn>
              <a:cxn ang="0">
                <a:pos x="424" y="340"/>
              </a:cxn>
              <a:cxn ang="0">
                <a:pos x="364" y="516"/>
              </a:cxn>
              <a:cxn ang="0">
                <a:pos x="352" y="546"/>
              </a:cxn>
              <a:cxn ang="0">
                <a:pos x="345" y="583"/>
              </a:cxn>
              <a:cxn ang="0">
                <a:pos x="333" y="607"/>
              </a:cxn>
              <a:cxn ang="0">
                <a:pos x="224" y="498"/>
              </a:cxn>
              <a:cxn ang="0">
                <a:pos x="242" y="510"/>
              </a:cxn>
              <a:cxn ang="0">
                <a:pos x="224" y="492"/>
              </a:cxn>
              <a:cxn ang="0">
                <a:pos x="200" y="480"/>
              </a:cxn>
              <a:cxn ang="0">
                <a:pos x="103" y="395"/>
              </a:cxn>
              <a:cxn ang="0">
                <a:pos x="36" y="346"/>
              </a:cxn>
              <a:cxn ang="0">
                <a:pos x="48" y="346"/>
              </a:cxn>
              <a:cxn ang="0">
                <a:pos x="12" y="328"/>
              </a:cxn>
              <a:cxn ang="0">
                <a:pos x="18" y="304"/>
              </a:cxn>
              <a:cxn ang="0">
                <a:pos x="18" y="237"/>
              </a:cxn>
              <a:cxn ang="0">
                <a:pos x="42" y="194"/>
              </a:cxn>
              <a:cxn ang="0">
                <a:pos x="48" y="176"/>
              </a:cxn>
              <a:cxn ang="0">
                <a:pos x="91" y="122"/>
              </a:cxn>
              <a:cxn ang="0">
                <a:pos x="109" y="85"/>
              </a:cxn>
              <a:cxn ang="0">
                <a:pos x="145" y="6"/>
              </a:cxn>
              <a:cxn ang="0">
                <a:pos x="176" y="12"/>
              </a:cxn>
              <a:cxn ang="0">
                <a:pos x="194" y="49"/>
              </a:cxn>
              <a:cxn ang="0">
                <a:pos x="218" y="85"/>
              </a:cxn>
              <a:cxn ang="0">
                <a:pos x="242" y="116"/>
              </a:cxn>
              <a:cxn ang="0">
                <a:pos x="309" y="49"/>
              </a:cxn>
              <a:cxn ang="0">
                <a:pos x="364" y="37"/>
              </a:cxn>
              <a:cxn ang="0">
                <a:pos x="376" y="19"/>
              </a:cxn>
              <a:cxn ang="0">
                <a:pos x="382" y="25"/>
              </a:cxn>
              <a:cxn ang="0">
                <a:pos x="406" y="19"/>
              </a:cxn>
              <a:cxn ang="0">
                <a:pos x="412" y="43"/>
              </a:cxn>
              <a:cxn ang="0">
                <a:pos x="424" y="49"/>
              </a:cxn>
              <a:cxn ang="0">
                <a:pos x="430" y="85"/>
              </a:cxn>
              <a:cxn ang="0">
                <a:pos x="461" y="103"/>
              </a:cxn>
              <a:cxn ang="0">
                <a:pos x="479" y="122"/>
              </a:cxn>
            </a:cxnLst>
            <a:rect l="0" t="0" r="r" b="b"/>
            <a:pathLst>
              <a:path w="661" h="607">
                <a:moveTo>
                  <a:pt x="473" y="134"/>
                </a:moveTo>
                <a:lnTo>
                  <a:pt x="485" y="146"/>
                </a:lnTo>
                <a:lnTo>
                  <a:pt x="503" y="146"/>
                </a:lnTo>
                <a:lnTo>
                  <a:pt x="515" y="170"/>
                </a:lnTo>
                <a:lnTo>
                  <a:pt x="528" y="176"/>
                </a:lnTo>
                <a:lnTo>
                  <a:pt x="540" y="194"/>
                </a:lnTo>
                <a:lnTo>
                  <a:pt x="552" y="201"/>
                </a:lnTo>
                <a:lnTo>
                  <a:pt x="552" y="194"/>
                </a:lnTo>
                <a:lnTo>
                  <a:pt x="558" y="194"/>
                </a:lnTo>
                <a:lnTo>
                  <a:pt x="558" y="201"/>
                </a:lnTo>
                <a:lnTo>
                  <a:pt x="564" y="207"/>
                </a:lnTo>
                <a:lnTo>
                  <a:pt x="582" y="213"/>
                </a:lnTo>
                <a:lnTo>
                  <a:pt x="600" y="225"/>
                </a:lnTo>
                <a:lnTo>
                  <a:pt x="612" y="237"/>
                </a:lnTo>
                <a:lnTo>
                  <a:pt x="606" y="249"/>
                </a:lnTo>
                <a:lnTo>
                  <a:pt x="612" y="249"/>
                </a:lnTo>
                <a:lnTo>
                  <a:pt x="612" y="261"/>
                </a:lnTo>
                <a:lnTo>
                  <a:pt x="619" y="261"/>
                </a:lnTo>
                <a:lnTo>
                  <a:pt x="612" y="267"/>
                </a:lnTo>
                <a:lnTo>
                  <a:pt x="631" y="267"/>
                </a:lnTo>
                <a:lnTo>
                  <a:pt x="643" y="273"/>
                </a:lnTo>
                <a:lnTo>
                  <a:pt x="643" y="279"/>
                </a:lnTo>
                <a:lnTo>
                  <a:pt x="655" y="279"/>
                </a:lnTo>
                <a:lnTo>
                  <a:pt x="661" y="285"/>
                </a:lnTo>
                <a:lnTo>
                  <a:pt x="649" y="285"/>
                </a:lnTo>
                <a:lnTo>
                  <a:pt x="655" y="292"/>
                </a:lnTo>
                <a:lnTo>
                  <a:pt x="643" y="310"/>
                </a:lnTo>
                <a:lnTo>
                  <a:pt x="649" y="310"/>
                </a:lnTo>
                <a:lnTo>
                  <a:pt x="643" y="316"/>
                </a:lnTo>
                <a:lnTo>
                  <a:pt x="649" y="322"/>
                </a:lnTo>
                <a:lnTo>
                  <a:pt x="643" y="334"/>
                </a:lnTo>
                <a:lnTo>
                  <a:pt x="649" y="334"/>
                </a:lnTo>
                <a:lnTo>
                  <a:pt x="643" y="340"/>
                </a:lnTo>
                <a:lnTo>
                  <a:pt x="424" y="340"/>
                </a:lnTo>
                <a:lnTo>
                  <a:pt x="339" y="480"/>
                </a:lnTo>
                <a:lnTo>
                  <a:pt x="364" y="516"/>
                </a:lnTo>
                <a:lnTo>
                  <a:pt x="345" y="528"/>
                </a:lnTo>
                <a:lnTo>
                  <a:pt x="352" y="546"/>
                </a:lnTo>
                <a:lnTo>
                  <a:pt x="339" y="552"/>
                </a:lnTo>
                <a:lnTo>
                  <a:pt x="345" y="583"/>
                </a:lnTo>
                <a:lnTo>
                  <a:pt x="339" y="601"/>
                </a:lnTo>
                <a:lnTo>
                  <a:pt x="333" y="607"/>
                </a:lnTo>
                <a:lnTo>
                  <a:pt x="236" y="510"/>
                </a:lnTo>
                <a:lnTo>
                  <a:pt x="224" y="498"/>
                </a:lnTo>
                <a:lnTo>
                  <a:pt x="236" y="498"/>
                </a:lnTo>
                <a:lnTo>
                  <a:pt x="242" y="510"/>
                </a:lnTo>
                <a:lnTo>
                  <a:pt x="236" y="498"/>
                </a:lnTo>
                <a:lnTo>
                  <a:pt x="224" y="492"/>
                </a:lnTo>
                <a:lnTo>
                  <a:pt x="224" y="498"/>
                </a:lnTo>
                <a:lnTo>
                  <a:pt x="200" y="480"/>
                </a:lnTo>
                <a:lnTo>
                  <a:pt x="163" y="443"/>
                </a:lnTo>
                <a:lnTo>
                  <a:pt x="103" y="395"/>
                </a:lnTo>
                <a:lnTo>
                  <a:pt x="36" y="352"/>
                </a:lnTo>
                <a:lnTo>
                  <a:pt x="36" y="346"/>
                </a:lnTo>
                <a:lnTo>
                  <a:pt x="42" y="352"/>
                </a:lnTo>
                <a:lnTo>
                  <a:pt x="48" y="346"/>
                </a:lnTo>
                <a:lnTo>
                  <a:pt x="42" y="334"/>
                </a:lnTo>
                <a:lnTo>
                  <a:pt x="12" y="328"/>
                </a:lnTo>
                <a:lnTo>
                  <a:pt x="6" y="328"/>
                </a:lnTo>
                <a:lnTo>
                  <a:pt x="18" y="304"/>
                </a:lnTo>
                <a:lnTo>
                  <a:pt x="0" y="261"/>
                </a:lnTo>
                <a:lnTo>
                  <a:pt x="18" y="237"/>
                </a:lnTo>
                <a:lnTo>
                  <a:pt x="18" y="213"/>
                </a:lnTo>
                <a:lnTo>
                  <a:pt x="42" y="194"/>
                </a:lnTo>
                <a:lnTo>
                  <a:pt x="42" y="176"/>
                </a:lnTo>
                <a:lnTo>
                  <a:pt x="48" y="176"/>
                </a:lnTo>
                <a:lnTo>
                  <a:pt x="48" y="152"/>
                </a:lnTo>
                <a:lnTo>
                  <a:pt x="91" y="122"/>
                </a:lnTo>
                <a:lnTo>
                  <a:pt x="97" y="110"/>
                </a:lnTo>
                <a:lnTo>
                  <a:pt x="109" y="85"/>
                </a:lnTo>
                <a:lnTo>
                  <a:pt x="127" y="67"/>
                </a:lnTo>
                <a:lnTo>
                  <a:pt x="145" y="6"/>
                </a:lnTo>
                <a:lnTo>
                  <a:pt x="151" y="0"/>
                </a:lnTo>
                <a:lnTo>
                  <a:pt x="176" y="12"/>
                </a:lnTo>
                <a:lnTo>
                  <a:pt x="200" y="12"/>
                </a:lnTo>
                <a:lnTo>
                  <a:pt x="194" y="49"/>
                </a:lnTo>
                <a:lnTo>
                  <a:pt x="200" y="79"/>
                </a:lnTo>
                <a:lnTo>
                  <a:pt x="218" y="85"/>
                </a:lnTo>
                <a:lnTo>
                  <a:pt x="230" y="103"/>
                </a:lnTo>
                <a:lnTo>
                  <a:pt x="242" y="116"/>
                </a:lnTo>
                <a:lnTo>
                  <a:pt x="309" y="61"/>
                </a:lnTo>
                <a:lnTo>
                  <a:pt x="309" y="49"/>
                </a:lnTo>
                <a:lnTo>
                  <a:pt x="345" y="37"/>
                </a:lnTo>
                <a:lnTo>
                  <a:pt x="364" y="37"/>
                </a:lnTo>
                <a:lnTo>
                  <a:pt x="358" y="31"/>
                </a:lnTo>
                <a:lnTo>
                  <a:pt x="376" y="19"/>
                </a:lnTo>
                <a:lnTo>
                  <a:pt x="382" y="19"/>
                </a:lnTo>
                <a:lnTo>
                  <a:pt x="382" y="25"/>
                </a:lnTo>
                <a:lnTo>
                  <a:pt x="388" y="19"/>
                </a:lnTo>
                <a:lnTo>
                  <a:pt x="406" y="19"/>
                </a:lnTo>
                <a:lnTo>
                  <a:pt x="412" y="25"/>
                </a:lnTo>
                <a:lnTo>
                  <a:pt x="412" y="43"/>
                </a:lnTo>
                <a:lnTo>
                  <a:pt x="412" y="49"/>
                </a:lnTo>
                <a:lnTo>
                  <a:pt x="424" y="49"/>
                </a:lnTo>
                <a:lnTo>
                  <a:pt x="430" y="61"/>
                </a:lnTo>
                <a:lnTo>
                  <a:pt x="430" y="85"/>
                </a:lnTo>
                <a:lnTo>
                  <a:pt x="461" y="91"/>
                </a:lnTo>
                <a:lnTo>
                  <a:pt x="461" y="103"/>
                </a:lnTo>
                <a:lnTo>
                  <a:pt x="473" y="110"/>
                </a:lnTo>
                <a:lnTo>
                  <a:pt x="479" y="122"/>
                </a:lnTo>
                <a:lnTo>
                  <a:pt x="473" y="134"/>
                </a:lnTo>
                <a:close/>
              </a:path>
            </a:pathLst>
          </a:custGeom>
          <a:blipFill>
            <a:blip r:embed="rId3" cstate="print"/>
            <a:tile tx="0" ty="0" sx="100000" sy="100000" flip="none" algn="tl"/>
          </a:blipFill>
          <a:ln w="19050" cap="flat" cmpd="sng">
            <a:solidFill>
              <a:srgbClr val="00642D"/>
            </a:solidFill>
            <a:prstDash val="solid"/>
            <a:round/>
            <a:headEnd type="none" w="med" len="med"/>
            <a:tailEnd type="none" w="med" len="med"/>
          </a:ln>
          <a:effectLst>
            <a:innerShdw blurRad="241300" dist="88900">
              <a:schemeClr val="tx1"/>
            </a:innerShdw>
            <a:softEdge rad="12700"/>
          </a:effectLst>
          <a:scene3d>
            <a:camera prst="orthographicFront">
              <a:rot lat="0" lon="0" rev="0"/>
            </a:camera>
            <a:lightRig rig="threePt" dir="t"/>
          </a:scene3d>
        </p:spPr>
        <p:txBody>
          <a:bodyPr/>
          <a:lstStyle/>
          <a:p>
            <a:pPr fontAlgn="auto">
              <a:spcBef>
                <a:spcPts val="0"/>
              </a:spcBef>
              <a:spcAft>
                <a:spcPts val="0"/>
              </a:spcAft>
              <a:defRPr/>
            </a:pPr>
            <a:endParaRPr lang="es-ES" dirty="0">
              <a:latin typeface="Arial" charset="0"/>
              <a:cs typeface="Arial" pitchFamily="34" charset="0"/>
            </a:endParaRPr>
          </a:p>
        </p:txBody>
      </p:sp>
      <p:pic>
        <p:nvPicPr>
          <p:cNvPr id="6" name="5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59" y="86014"/>
            <a:ext cx="1801789" cy="1355229"/>
          </a:xfrm>
          <a:prstGeom prst="rect">
            <a:avLst/>
          </a:prstGeom>
        </p:spPr>
      </p:pic>
    </p:spTree>
    <p:extLst>
      <p:ext uri="{BB962C8B-B14F-4D97-AF65-F5344CB8AC3E}">
        <p14:creationId xmlns:p14="http://schemas.microsoft.com/office/powerpoint/2010/main" val="2994395544"/>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CuadroTexto"/>
          <p:cNvSpPr txBox="1">
            <a:spLocks noChangeArrowheads="1"/>
          </p:cNvSpPr>
          <p:nvPr/>
        </p:nvSpPr>
        <p:spPr bwMode="auto">
          <a:xfrm>
            <a:off x="467544" y="188640"/>
            <a:ext cx="8352928" cy="861774"/>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s-ES" sz="2500" b="1" dirty="0" smtClean="0">
                <a:solidFill>
                  <a:srgbClr val="009E47"/>
                </a:solidFill>
              </a:rPr>
              <a:t>Acciones emprendidas por la Dirección de Contabilidad Gubernamental</a:t>
            </a:r>
            <a:endParaRPr lang="es-MX" sz="2500" dirty="0">
              <a:solidFill>
                <a:srgbClr val="009E47"/>
              </a:solidFill>
            </a:endParaRPr>
          </a:p>
        </p:txBody>
      </p:sp>
      <p:sp>
        <p:nvSpPr>
          <p:cNvPr id="7" name="7 CuadroTexto"/>
          <p:cNvSpPr txBox="1"/>
          <p:nvPr/>
        </p:nvSpPr>
        <p:spPr>
          <a:xfrm>
            <a:off x="179416" y="1916832"/>
            <a:ext cx="8652723" cy="3046988"/>
          </a:xfrm>
          <a:prstGeom prst="rect">
            <a:avLst/>
          </a:prstGeom>
          <a:noFill/>
        </p:spPr>
        <p:txBody>
          <a:bodyPr wrap="square">
            <a:spAutoFit/>
          </a:bodyPr>
          <a:lstStyle/>
          <a:p>
            <a:pPr marL="285750" indent="-285750" algn="just">
              <a:buFont typeface="Arial" panose="020B0604020202020204" pitchFamily="34" charset="0"/>
              <a:buChar char="•"/>
            </a:pPr>
            <a:r>
              <a:rPr lang="es-ES" sz="2400" b="1" dirty="0" smtClean="0"/>
              <a:t>Recordatorio vía Correo Electrónico a los Organismos Públicos del cumplimiento del levantamiento de inventario actualizado, a través del </a:t>
            </a:r>
            <a:r>
              <a:rPr lang="es-ES" sz="2400" b="1" dirty="0" smtClean="0">
                <a:solidFill>
                  <a:srgbClr val="00B050"/>
                </a:solidFill>
              </a:rPr>
              <a:t>Reporte de Acciones realizadas para la actualización de las cifras contables vs patrimoniales</a:t>
            </a:r>
            <a:r>
              <a:rPr lang="es-ES" sz="2400" b="1" dirty="0" smtClean="0"/>
              <a:t>, el cuál debe ser remitido de manera oficial al Secretario Técnico (Subsecretario de Egresos) del Consejo de Armonización Contable del Estado de Chiapas (CACE).</a:t>
            </a:r>
          </a:p>
        </p:txBody>
      </p:sp>
    </p:spTree>
    <p:extLst>
      <p:ext uri="{BB962C8B-B14F-4D97-AF65-F5344CB8AC3E}">
        <p14:creationId xmlns:p14="http://schemas.microsoft.com/office/powerpoint/2010/main" val="1327836950"/>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a:spLocks noChangeArrowheads="1"/>
          </p:cNvSpPr>
          <p:nvPr/>
        </p:nvSpPr>
        <p:spPr bwMode="auto">
          <a:xfrm>
            <a:off x="107504" y="116632"/>
            <a:ext cx="8928992" cy="892552"/>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es-ES" sz="2600" b="1" dirty="0" smtClean="0">
                <a:solidFill>
                  <a:srgbClr val="009E47"/>
                </a:solidFill>
                <a:latin typeface="Arial"/>
                <a:ea typeface="Times New Roman"/>
              </a:rPr>
              <a:t>Avances </a:t>
            </a:r>
            <a:r>
              <a:rPr lang="es-ES" sz="2600" b="1" dirty="0">
                <a:solidFill>
                  <a:srgbClr val="009E47"/>
                </a:solidFill>
                <a:latin typeface="Arial"/>
                <a:ea typeface="Times New Roman"/>
              </a:rPr>
              <a:t>en el proceso de Conciliación, Registro y Control de </a:t>
            </a:r>
            <a:r>
              <a:rPr lang="es-ES" sz="2600" b="1" dirty="0" smtClean="0">
                <a:solidFill>
                  <a:srgbClr val="009E47"/>
                </a:solidFill>
                <a:latin typeface="Arial"/>
                <a:ea typeface="Times New Roman"/>
              </a:rPr>
              <a:t>Bienes</a:t>
            </a:r>
            <a:endParaRPr lang="es-MX" b="1" dirty="0">
              <a:ln w="50800">
                <a:noFill/>
              </a:ln>
              <a:solidFill>
                <a:srgbClr val="009E47"/>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911522298"/>
              </p:ext>
            </p:extLst>
          </p:nvPr>
        </p:nvGraphicFramePr>
        <p:xfrm>
          <a:off x="107504" y="980728"/>
          <a:ext cx="8928993" cy="5695507"/>
        </p:xfrm>
        <a:graphic>
          <a:graphicData uri="http://schemas.openxmlformats.org/drawingml/2006/table">
            <a:tbl>
              <a:tblPr/>
              <a:tblGrid>
                <a:gridCol w="2532719"/>
                <a:gridCol w="1060774"/>
                <a:gridCol w="583913"/>
                <a:gridCol w="1060774"/>
                <a:gridCol w="583913"/>
                <a:gridCol w="1002382"/>
                <a:gridCol w="622839"/>
                <a:gridCol w="897766"/>
                <a:gridCol w="583913"/>
              </a:tblGrid>
              <a:tr h="287867">
                <a:tc>
                  <a:txBody>
                    <a:bodyPr/>
                    <a:lstStyle/>
                    <a:p>
                      <a:pPr algn="ctr" fontAlgn="ctr"/>
                      <a:r>
                        <a:rPr lang="es-MX" sz="900" b="1" i="0" u="none" strike="noStrike" dirty="0">
                          <a:solidFill>
                            <a:srgbClr val="000000"/>
                          </a:solidFill>
                          <a:effectLst/>
                          <a:latin typeface="Calibri"/>
                        </a:rPr>
                        <a:t>Organismo Público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s-MX" sz="900" b="1" i="0" u="none" strike="noStrike">
                          <a:solidFill>
                            <a:srgbClr val="000000"/>
                          </a:solidFill>
                          <a:effectLst/>
                          <a:latin typeface="Calibri"/>
                        </a:rPr>
                        <a:t>Levantamiento del Inventario Físico</a:t>
                      </a:r>
                    </a:p>
                  </a:txBody>
                  <a:tcPr marL="6075" marR="6075" marT="6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MX" sz="900" b="1" i="0" u="none" strike="noStrike">
                          <a:solidFill>
                            <a:srgbClr val="000000"/>
                          </a:solidFill>
                          <a:effectLst/>
                          <a:latin typeface="Calibri"/>
                        </a:rPr>
                        <a:t>% de Avance</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s-ES" sz="900" b="1" i="0" u="none" strike="noStrike">
                          <a:solidFill>
                            <a:srgbClr val="000000"/>
                          </a:solidFill>
                          <a:effectLst/>
                          <a:latin typeface="Calibri"/>
                        </a:rPr>
                        <a:t>Valuación o Costeo de bienes</a:t>
                      </a:r>
                    </a:p>
                  </a:txBody>
                  <a:tcPr marL="6075" marR="6075" marT="6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MX" sz="900" b="1" i="0" u="none" strike="noStrike">
                          <a:solidFill>
                            <a:srgbClr val="000000"/>
                          </a:solidFill>
                          <a:effectLst/>
                          <a:latin typeface="Calibri"/>
                        </a:rPr>
                        <a:t>% de Avance</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MX" sz="900" b="1" i="0" u="none" strike="noStrike">
                          <a:solidFill>
                            <a:srgbClr val="000000"/>
                          </a:solidFill>
                          <a:effectLst/>
                          <a:latin typeface="Calibri"/>
                        </a:rPr>
                        <a:t>Conciliación de saldos</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MX" sz="900" b="1" i="0" u="none" strike="noStrike">
                          <a:solidFill>
                            <a:srgbClr val="000000"/>
                          </a:solidFill>
                          <a:effectLst/>
                          <a:latin typeface="Calibri"/>
                        </a:rPr>
                        <a:t>% de Avance</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MX" sz="900" b="1" i="0" u="none" strike="noStrike">
                          <a:solidFill>
                            <a:srgbClr val="000000"/>
                          </a:solidFill>
                          <a:effectLst/>
                          <a:latin typeface="Calibri"/>
                        </a:rPr>
                        <a:t>Ajustes Contables</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MX" sz="900" b="1" i="0" u="none" strike="noStrike">
                          <a:solidFill>
                            <a:srgbClr val="000000"/>
                          </a:solidFill>
                          <a:effectLst/>
                          <a:latin typeface="Calibri"/>
                        </a:rPr>
                        <a:t>% de Avance</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43933">
                <a:tc>
                  <a:txBody>
                    <a:bodyPr/>
                    <a:lstStyle/>
                    <a:p>
                      <a:pPr algn="l" fontAlgn="b"/>
                      <a:r>
                        <a:rPr lang="es-MX" sz="900" b="0" i="0" u="none" strike="noStrike">
                          <a:solidFill>
                            <a:srgbClr val="000000"/>
                          </a:solidFill>
                          <a:effectLst/>
                          <a:latin typeface="Calibri"/>
                        </a:rPr>
                        <a:t> </a:t>
                      </a:r>
                    </a:p>
                  </a:txBody>
                  <a:tcPr marL="6075" marR="6075" marT="6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b"/>
                      <a:r>
                        <a:rPr lang="es-MX" sz="900" b="0" i="0" u="none" strike="noStrike">
                          <a:solidFill>
                            <a:srgbClr val="000000"/>
                          </a:solidFill>
                          <a:effectLst/>
                          <a:latin typeface="Calibri"/>
                        </a:rPr>
                        <a:t> </a:t>
                      </a:r>
                    </a:p>
                  </a:txBody>
                  <a:tcPr marL="6075" marR="6075" marT="6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b"/>
                      <a:r>
                        <a:rPr lang="es-MX" sz="900" b="0" i="0" u="none" strike="noStrike">
                          <a:solidFill>
                            <a:srgbClr val="000000"/>
                          </a:solidFill>
                          <a:effectLst/>
                          <a:latin typeface="Calibri"/>
                        </a:rPr>
                        <a:t> </a:t>
                      </a:r>
                    </a:p>
                  </a:txBody>
                  <a:tcPr marL="6075" marR="6075" marT="6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b"/>
                      <a:r>
                        <a:rPr lang="es-MX" sz="900" b="0" i="0" u="none" strike="noStrike">
                          <a:solidFill>
                            <a:srgbClr val="000000"/>
                          </a:solidFill>
                          <a:effectLst/>
                          <a:latin typeface="Calibri"/>
                        </a:rPr>
                        <a:t> </a:t>
                      </a:r>
                    </a:p>
                  </a:txBody>
                  <a:tcPr marL="6075" marR="6075" marT="6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b"/>
                      <a:r>
                        <a:rPr lang="es-MX" sz="900" b="0" i="0" u="none" strike="noStrike">
                          <a:solidFill>
                            <a:srgbClr val="000000"/>
                          </a:solidFill>
                          <a:effectLst/>
                          <a:latin typeface="Calibri"/>
                        </a:rPr>
                        <a:t> </a:t>
                      </a:r>
                    </a:p>
                  </a:txBody>
                  <a:tcPr marL="6075" marR="6075" marT="6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b"/>
                      <a:r>
                        <a:rPr lang="es-MX" sz="800" b="0" i="0" u="none" strike="noStrike">
                          <a:solidFill>
                            <a:srgbClr val="000000"/>
                          </a:solidFill>
                          <a:effectLst/>
                          <a:latin typeface="Calibri"/>
                        </a:rPr>
                        <a:t> </a:t>
                      </a:r>
                    </a:p>
                  </a:txBody>
                  <a:tcPr marL="6075" marR="6075" marT="6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b"/>
                      <a:r>
                        <a:rPr lang="es-MX" sz="800" b="0" i="0" u="none" strike="noStrike">
                          <a:solidFill>
                            <a:srgbClr val="000000"/>
                          </a:solidFill>
                          <a:effectLst/>
                          <a:latin typeface="Calibri"/>
                        </a:rPr>
                        <a:t> </a:t>
                      </a:r>
                    </a:p>
                  </a:txBody>
                  <a:tcPr marL="6075" marR="6075" marT="6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b"/>
                      <a:r>
                        <a:rPr lang="es-MX" sz="800" b="0" i="0" u="none" strike="noStrike">
                          <a:solidFill>
                            <a:srgbClr val="000000"/>
                          </a:solidFill>
                          <a:effectLst/>
                          <a:latin typeface="Calibri"/>
                        </a:rPr>
                        <a:t> </a:t>
                      </a:r>
                    </a:p>
                  </a:txBody>
                  <a:tcPr marL="6075" marR="6075" marT="6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b"/>
                      <a:r>
                        <a:rPr lang="es-MX" sz="800" b="0" i="0" u="none" strike="noStrike">
                          <a:solidFill>
                            <a:srgbClr val="000000"/>
                          </a:solidFill>
                          <a:effectLst/>
                          <a:latin typeface="Calibri"/>
                        </a:rPr>
                        <a:t> </a:t>
                      </a:r>
                    </a:p>
                  </a:txBody>
                  <a:tcPr marL="6075" marR="6075" marT="60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51624">
                <a:tc>
                  <a:txBody>
                    <a:bodyPr/>
                    <a:lstStyle/>
                    <a:p>
                      <a:pPr algn="l" fontAlgn="ctr"/>
                      <a:r>
                        <a:rPr lang="es-ES" sz="1000" b="0" i="0" u="none" strike="noStrike">
                          <a:solidFill>
                            <a:srgbClr val="000000"/>
                          </a:solidFill>
                          <a:effectLst/>
                          <a:latin typeface="Arial"/>
                        </a:rPr>
                        <a:t>Oficina de la Gubernatura del Estado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99</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Concluido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100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41</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41</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51624">
                <a:tc>
                  <a:txBody>
                    <a:bodyPr/>
                    <a:lstStyle/>
                    <a:p>
                      <a:pPr algn="l" fontAlgn="ctr"/>
                      <a:r>
                        <a:rPr lang="es-MX" sz="1000" b="0" i="0" u="none" strike="noStrike">
                          <a:solidFill>
                            <a:srgbClr val="000000"/>
                          </a:solidFill>
                          <a:effectLst/>
                          <a:latin typeface="Arial"/>
                        </a:rPr>
                        <a:t>BANCHIAPAS</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Concluido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100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Concluido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100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70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70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345440">
                <a:tc>
                  <a:txBody>
                    <a:bodyPr/>
                    <a:lstStyle/>
                    <a:p>
                      <a:pPr algn="just" fontAlgn="ctr"/>
                      <a:r>
                        <a:rPr lang="es-ES" sz="1000" b="0" i="0" u="none" strike="noStrike">
                          <a:solidFill>
                            <a:srgbClr val="000000"/>
                          </a:solidFill>
                          <a:effectLst/>
                          <a:latin typeface="Arial"/>
                        </a:rPr>
                        <a:t>Secretaría de Desarrollo y Participación Social</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39</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Sin avance</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Sin avance</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Sin avance</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296052">
                <a:tc>
                  <a:txBody>
                    <a:bodyPr/>
                    <a:lstStyle/>
                    <a:p>
                      <a:pPr algn="just" fontAlgn="ctr"/>
                      <a:r>
                        <a:rPr lang="es-ES" sz="1000" b="0" i="0" u="none" strike="noStrike">
                          <a:solidFill>
                            <a:srgbClr val="000000"/>
                          </a:solidFill>
                          <a:effectLst/>
                          <a:latin typeface="Arial"/>
                        </a:rPr>
                        <a:t>Secretaría para el Desarrollo Sustentable de los Pueblos Indígenas</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Concluido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100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Concluido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100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Concluido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100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1</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316653">
                <a:tc>
                  <a:txBody>
                    <a:bodyPr/>
                    <a:lstStyle/>
                    <a:p>
                      <a:pPr algn="just" fontAlgn="ctr"/>
                      <a:r>
                        <a:rPr lang="es-ES" sz="1000" b="0" i="0" u="none" strike="noStrike" dirty="0">
                          <a:solidFill>
                            <a:srgbClr val="000000"/>
                          </a:solidFill>
                          <a:effectLst/>
                          <a:latin typeface="Arial"/>
                        </a:rPr>
                        <a:t>Instituto de Protección Social y Beneficencia Pública del Estado de Chiapas</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dirty="0" smtClean="0">
                          <a:solidFill>
                            <a:srgbClr val="000000"/>
                          </a:solidFill>
                          <a:effectLst/>
                          <a:latin typeface="Calibri"/>
                        </a:rPr>
                        <a:t>Concluido</a:t>
                      </a:r>
                      <a:endParaRPr lang="es-MX" sz="1000" b="0" i="0" u="none" strike="noStrike" dirty="0">
                        <a:solidFill>
                          <a:srgbClr val="000000"/>
                        </a:solidFill>
                        <a:effectLst/>
                        <a:latin typeface="Calibri"/>
                      </a:endParaRP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100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Concluido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100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50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Sin avance</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51624">
                <a:tc>
                  <a:txBody>
                    <a:bodyPr/>
                    <a:lstStyle/>
                    <a:p>
                      <a:pPr algn="l" fontAlgn="ctr"/>
                      <a:r>
                        <a:rPr lang="es-MX" sz="1000" b="0" i="0" u="none" strike="noStrike">
                          <a:solidFill>
                            <a:srgbClr val="000000"/>
                          </a:solidFill>
                          <a:effectLst/>
                          <a:latin typeface="Arial"/>
                        </a:rPr>
                        <a:t> Educación Federalizada</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6</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Sin avance</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35</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35</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35</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51624">
                <a:tc>
                  <a:txBody>
                    <a:bodyPr/>
                    <a:lstStyle/>
                    <a:p>
                      <a:pPr algn="l" fontAlgn="ctr"/>
                      <a:r>
                        <a:rPr lang="es-MX" sz="1000" b="0" i="0" u="none" strike="noStrike">
                          <a:solidFill>
                            <a:srgbClr val="000000"/>
                          </a:solidFill>
                          <a:effectLst/>
                          <a:latin typeface="Arial"/>
                        </a:rPr>
                        <a:t>Secretaría del Campo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82</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66</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57</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Sin avance</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51624">
                <a:tc>
                  <a:txBody>
                    <a:bodyPr/>
                    <a:lstStyle/>
                    <a:p>
                      <a:pPr algn="l" fontAlgn="ctr"/>
                      <a:r>
                        <a:rPr lang="es-ES" sz="1000" b="0" i="0" u="none" strike="noStrike">
                          <a:solidFill>
                            <a:srgbClr val="000000"/>
                          </a:solidFill>
                          <a:effectLst/>
                          <a:latin typeface="Arial"/>
                        </a:rPr>
                        <a:t>Secretaría de Pesca y Acuacultura</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89</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89</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88</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88</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296052">
                <a:tc>
                  <a:txBody>
                    <a:bodyPr/>
                    <a:lstStyle/>
                    <a:p>
                      <a:pPr algn="just" fontAlgn="ctr"/>
                      <a:r>
                        <a:rPr lang="es-ES" sz="1000" b="0" i="0" u="none" strike="noStrike">
                          <a:solidFill>
                            <a:srgbClr val="000000"/>
                          </a:solidFill>
                          <a:effectLst/>
                          <a:latin typeface="Arial"/>
                        </a:rPr>
                        <a:t>Secretaría de Seguridad y Protección Ciudadana</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24</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Sin avance</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Sin avance</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Sin avance</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51624">
                <a:tc>
                  <a:txBody>
                    <a:bodyPr/>
                    <a:lstStyle/>
                    <a:p>
                      <a:pPr algn="l" fontAlgn="ctr"/>
                      <a:r>
                        <a:rPr lang="es-MX" sz="1000" b="0" i="0" u="none" strike="noStrike">
                          <a:solidFill>
                            <a:srgbClr val="000000"/>
                          </a:solidFill>
                          <a:effectLst/>
                          <a:latin typeface="Arial"/>
                        </a:rPr>
                        <a:t>Secretaría de Transportes</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29</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Sin avance</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Sin avance</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Sin avance</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296052">
                <a:tc>
                  <a:txBody>
                    <a:bodyPr/>
                    <a:lstStyle/>
                    <a:p>
                      <a:pPr algn="just" fontAlgn="ctr"/>
                      <a:r>
                        <a:rPr lang="es-ES" sz="1000" b="0" i="0" u="none" strike="noStrike">
                          <a:solidFill>
                            <a:srgbClr val="000000"/>
                          </a:solidFill>
                          <a:effectLst/>
                          <a:latin typeface="Arial"/>
                        </a:rPr>
                        <a:t>Instituto de Profesionalización del Servidor Público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40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30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5</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3</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51624">
                <a:tc>
                  <a:txBody>
                    <a:bodyPr/>
                    <a:lstStyle/>
                    <a:p>
                      <a:pPr algn="l" fontAlgn="ctr"/>
                      <a:r>
                        <a:rPr lang="es-MX" sz="1000" b="0" i="0" u="none" strike="noStrike">
                          <a:solidFill>
                            <a:srgbClr val="000000"/>
                          </a:solidFill>
                          <a:effectLst/>
                          <a:latin typeface="Arial"/>
                        </a:rPr>
                        <a:t>Coordinación de Transportes Aéreos</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77</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60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60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60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51624">
                <a:tc>
                  <a:txBody>
                    <a:bodyPr/>
                    <a:lstStyle/>
                    <a:p>
                      <a:pPr algn="l" fontAlgn="ctr"/>
                      <a:r>
                        <a:rPr lang="es-MX" sz="1000" b="0" i="0" u="none" strike="noStrike">
                          <a:solidFill>
                            <a:srgbClr val="000000"/>
                          </a:solidFill>
                          <a:effectLst/>
                          <a:latin typeface="Arial"/>
                        </a:rPr>
                        <a:t>Secretaría de Turismo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Concluido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100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73</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36</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15</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51624">
                <a:tc>
                  <a:txBody>
                    <a:bodyPr/>
                    <a:lstStyle/>
                    <a:p>
                      <a:pPr algn="l" fontAlgn="ctr"/>
                      <a:r>
                        <a:rPr lang="es-MX" sz="1000" b="0" i="0" u="none" strike="noStrike">
                          <a:solidFill>
                            <a:srgbClr val="000000"/>
                          </a:solidFill>
                          <a:effectLst/>
                          <a:latin typeface="Arial"/>
                        </a:rPr>
                        <a:t>Secretaría de Economía</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Concluido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100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29</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29</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Sin avance</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78</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51624">
                <a:tc>
                  <a:txBody>
                    <a:bodyPr/>
                    <a:lstStyle/>
                    <a:p>
                      <a:pPr algn="l" fontAlgn="ctr"/>
                      <a:r>
                        <a:rPr lang="es-ES" sz="1000" b="0" i="0" u="none" strike="noStrike">
                          <a:solidFill>
                            <a:srgbClr val="000000"/>
                          </a:solidFill>
                          <a:effectLst/>
                          <a:latin typeface="Arial"/>
                        </a:rPr>
                        <a:t>Comisión Estatal de Mejora Regulatoria</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Concluido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100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75</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75</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Sin avance</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482176">
                <a:tc>
                  <a:txBody>
                    <a:bodyPr/>
                    <a:lstStyle/>
                    <a:p>
                      <a:pPr algn="just" fontAlgn="ctr"/>
                      <a:r>
                        <a:rPr lang="es-ES" sz="1000" b="0" i="0" u="none" strike="noStrike">
                          <a:solidFill>
                            <a:srgbClr val="000000"/>
                          </a:solidFill>
                          <a:effectLst/>
                          <a:latin typeface="Arial"/>
                        </a:rPr>
                        <a:t>Coordinación Ejecutiva del Fondo de Fomento Económico Chiapas Solidario (FOFOE)</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Concluido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100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Concluido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100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90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90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51624">
                <a:tc>
                  <a:txBody>
                    <a:bodyPr/>
                    <a:lstStyle/>
                    <a:p>
                      <a:pPr algn="l" fontAlgn="ctr"/>
                      <a:r>
                        <a:rPr lang="es-MX" sz="1000" b="0" i="0" u="none" strike="noStrike">
                          <a:solidFill>
                            <a:srgbClr val="000000"/>
                          </a:solidFill>
                          <a:effectLst/>
                          <a:latin typeface="Arial"/>
                        </a:rPr>
                        <a:t>Secretaría del Trabajo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50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50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50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Sin avance</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309456">
                <a:tc>
                  <a:txBody>
                    <a:bodyPr/>
                    <a:lstStyle/>
                    <a:p>
                      <a:pPr algn="just" fontAlgn="ctr"/>
                      <a:r>
                        <a:rPr lang="es-ES" sz="1000" b="0" i="0" u="none" strike="noStrike">
                          <a:solidFill>
                            <a:srgbClr val="000000"/>
                          </a:solidFill>
                          <a:effectLst/>
                          <a:latin typeface="Arial"/>
                        </a:rPr>
                        <a:t>Coordinación Estatal para el Mejoramiento del Zoológico Miguel Álvarez del Toro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Concluido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100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Concluido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100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98</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Sin avance</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440480">
                <a:tc>
                  <a:txBody>
                    <a:bodyPr/>
                    <a:lstStyle/>
                    <a:p>
                      <a:pPr algn="just" fontAlgn="ctr"/>
                      <a:r>
                        <a:rPr lang="es-ES" sz="1000" b="0" i="0" u="none" strike="noStrike" dirty="0">
                          <a:solidFill>
                            <a:srgbClr val="000000"/>
                          </a:solidFill>
                          <a:effectLst/>
                          <a:latin typeface="Arial"/>
                        </a:rPr>
                        <a:t>Secretaría para el Desarrollo de la Frontera Sur y Enlace para la Cooperación Internacional</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3">
                        <a:lumMod val="75000"/>
                      </a:schemeClr>
                    </a:solidFill>
                  </a:tcPr>
                </a:tc>
                <a:tc>
                  <a:txBody>
                    <a:bodyPr/>
                    <a:lstStyle/>
                    <a:p>
                      <a:pPr algn="l" fontAlgn="ctr"/>
                      <a:r>
                        <a:rPr lang="es-MX" sz="1000" b="0" i="0" u="none" strike="noStrike" dirty="0">
                          <a:solidFill>
                            <a:srgbClr val="000000"/>
                          </a:solidFill>
                          <a:effectLst/>
                          <a:latin typeface="Calibri"/>
                        </a:rPr>
                        <a:t>Concluido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3">
                        <a:lumMod val="75000"/>
                      </a:schemeClr>
                    </a:solidFill>
                  </a:tcPr>
                </a:tc>
                <a:tc>
                  <a:txBody>
                    <a:bodyPr/>
                    <a:lstStyle/>
                    <a:p>
                      <a:pPr algn="ctr" fontAlgn="ctr"/>
                      <a:r>
                        <a:rPr lang="es-MX" sz="1000" b="0" i="0" u="none" strike="noStrike" dirty="0">
                          <a:solidFill>
                            <a:srgbClr val="000000"/>
                          </a:solidFill>
                          <a:effectLst/>
                          <a:latin typeface="Calibri"/>
                        </a:rPr>
                        <a:t>100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3">
                        <a:lumMod val="75000"/>
                      </a:schemeClr>
                    </a:solidFill>
                  </a:tcPr>
                </a:tc>
                <a:tc>
                  <a:txBody>
                    <a:bodyPr/>
                    <a:lstStyle/>
                    <a:p>
                      <a:pPr algn="l" fontAlgn="ctr"/>
                      <a:r>
                        <a:rPr lang="es-MX" sz="1000" b="0" i="0" u="none" strike="noStrike" dirty="0">
                          <a:solidFill>
                            <a:srgbClr val="000000"/>
                          </a:solidFill>
                          <a:effectLst/>
                          <a:latin typeface="Calibri"/>
                        </a:rPr>
                        <a:t>Concluido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3">
                        <a:lumMod val="75000"/>
                      </a:schemeClr>
                    </a:solidFill>
                  </a:tcPr>
                </a:tc>
                <a:tc>
                  <a:txBody>
                    <a:bodyPr/>
                    <a:lstStyle/>
                    <a:p>
                      <a:pPr algn="ctr" fontAlgn="ctr"/>
                      <a:r>
                        <a:rPr lang="es-MX" sz="1000" b="0" i="0" u="none" strike="noStrike" dirty="0">
                          <a:solidFill>
                            <a:srgbClr val="000000"/>
                          </a:solidFill>
                          <a:effectLst/>
                          <a:latin typeface="Calibri"/>
                        </a:rPr>
                        <a:t>100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3">
                        <a:lumMod val="75000"/>
                      </a:schemeClr>
                    </a:solidFill>
                  </a:tcPr>
                </a:tc>
                <a:tc>
                  <a:txBody>
                    <a:bodyPr/>
                    <a:lstStyle/>
                    <a:p>
                      <a:pPr algn="l" fontAlgn="ctr"/>
                      <a:r>
                        <a:rPr lang="es-MX" sz="1000" b="0" i="0" u="none" strike="noStrike" dirty="0">
                          <a:solidFill>
                            <a:srgbClr val="000000"/>
                          </a:solidFill>
                          <a:effectLst/>
                          <a:latin typeface="Calibri"/>
                        </a:rPr>
                        <a:t>Concluido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3">
                        <a:lumMod val="75000"/>
                      </a:schemeClr>
                    </a:solidFill>
                  </a:tcPr>
                </a:tc>
                <a:tc>
                  <a:txBody>
                    <a:bodyPr/>
                    <a:lstStyle/>
                    <a:p>
                      <a:pPr algn="ctr" fontAlgn="ctr"/>
                      <a:r>
                        <a:rPr lang="es-MX" sz="1000" b="0" i="0" u="none" strike="noStrike" dirty="0">
                          <a:solidFill>
                            <a:srgbClr val="000000"/>
                          </a:solidFill>
                          <a:effectLst/>
                          <a:latin typeface="Calibri"/>
                        </a:rPr>
                        <a:t>100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3">
                        <a:lumMod val="75000"/>
                      </a:schemeClr>
                    </a:solidFill>
                  </a:tcPr>
                </a:tc>
                <a:tc>
                  <a:txBody>
                    <a:bodyPr/>
                    <a:lstStyle/>
                    <a:p>
                      <a:pPr algn="l" fontAlgn="ctr"/>
                      <a:r>
                        <a:rPr lang="es-MX" sz="1000" b="0" i="0" u="none" strike="noStrike" dirty="0">
                          <a:solidFill>
                            <a:srgbClr val="000000"/>
                          </a:solidFill>
                          <a:effectLst/>
                          <a:latin typeface="Calibri"/>
                        </a:rPr>
                        <a:t>Concluido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3">
                        <a:lumMod val="75000"/>
                      </a:schemeClr>
                    </a:solidFill>
                  </a:tcPr>
                </a:tc>
                <a:tc>
                  <a:txBody>
                    <a:bodyPr/>
                    <a:lstStyle/>
                    <a:p>
                      <a:pPr algn="ctr" fontAlgn="ctr"/>
                      <a:r>
                        <a:rPr lang="es-MX" sz="1000" b="0" i="0" u="none" strike="noStrike" dirty="0">
                          <a:solidFill>
                            <a:srgbClr val="000000"/>
                          </a:solidFill>
                          <a:effectLst/>
                          <a:latin typeface="Calibri"/>
                        </a:rPr>
                        <a:t>100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accent3">
                        <a:lumMod val="75000"/>
                      </a:schemeClr>
                    </a:solidFill>
                  </a:tcPr>
                </a:tc>
              </a:tr>
              <a:tr h="194310">
                <a:tc>
                  <a:txBody>
                    <a:bodyPr/>
                    <a:lstStyle/>
                    <a:p>
                      <a:pPr algn="l" fontAlgn="ctr"/>
                      <a:r>
                        <a:rPr lang="es-ES" sz="1000" b="0" i="0" u="none" strike="noStrike">
                          <a:solidFill>
                            <a:srgbClr val="000000"/>
                          </a:solidFill>
                          <a:effectLst/>
                          <a:latin typeface="Arial"/>
                        </a:rPr>
                        <a:t>Instituto de Población y Ciudades Rurales</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Concluido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100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Concluido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100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70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Sin avance</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316653">
                <a:tc>
                  <a:txBody>
                    <a:bodyPr/>
                    <a:lstStyle/>
                    <a:p>
                      <a:pPr algn="just" fontAlgn="ctr"/>
                      <a:r>
                        <a:rPr lang="es-ES" sz="1000" b="0" i="0" u="none" strike="noStrike">
                          <a:solidFill>
                            <a:srgbClr val="000000"/>
                          </a:solidFill>
                          <a:effectLst/>
                          <a:latin typeface="Arial"/>
                        </a:rPr>
                        <a:t>Secretaria para el Desarrollo y Empoderamiento de las Mujeres</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75</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59</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Sin avance</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Sin avance</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0</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51624">
                <a:tc>
                  <a:txBody>
                    <a:bodyPr/>
                    <a:lstStyle/>
                    <a:p>
                      <a:pPr algn="l" fontAlgn="ctr"/>
                      <a:r>
                        <a:rPr lang="es-MX" sz="1000" b="0" i="0" u="none" strike="noStrike">
                          <a:solidFill>
                            <a:srgbClr val="000000"/>
                          </a:solidFill>
                          <a:effectLst/>
                          <a:latin typeface="Arial"/>
                        </a:rPr>
                        <a:t>Tribunal Electoral del Estado de Chiapas</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95</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95</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MX" sz="1000" b="0" i="0" u="none" strike="noStrike">
                          <a:solidFill>
                            <a:srgbClr val="000000"/>
                          </a:solidFill>
                          <a:effectLst/>
                          <a:latin typeface="Calibri"/>
                        </a:rPr>
                        <a:t>95</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s-MX" sz="1000" b="0" i="0" u="none" strike="noStrike">
                          <a:solidFill>
                            <a:srgbClr val="000000"/>
                          </a:solidFill>
                          <a:effectLst/>
                          <a:latin typeface="Calibri"/>
                        </a:rPr>
                        <a:t>En proceso</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MX" sz="1000" b="0" i="0" u="none" strike="noStrike" dirty="0">
                          <a:solidFill>
                            <a:srgbClr val="000000"/>
                          </a:solidFill>
                          <a:effectLst/>
                          <a:latin typeface="Calibri"/>
                        </a:rPr>
                        <a:t>95</a:t>
                      </a:r>
                    </a:p>
                  </a:txBody>
                  <a:tcPr marL="6075" marR="6075" marT="60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146751047"/>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a:spLocks noChangeArrowheads="1"/>
          </p:cNvSpPr>
          <p:nvPr/>
        </p:nvSpPr>
        <p:spPr bwMode="auto">
          <a:xfrm>
            <a:off x="107504" y="116632"/>
            <a:ext cx="8928992" cy="892552"/>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es-ES" sz="2600" b="1" dirty="0" smtClean="0">
                <a:solidFill>
                  <a:srgbClr val="009E47"/>
                </a:solidFill>
                <a:latin typeface="Arial"/>
                <a:ea typeface="Times New Roman"/>
              </a:rPr>
              <a:t>Avances </a:t>
            </a:r>
            <a:r>
              <a:rPr lang="es-ES" sz="2600" b="1" dirty="0">
                <a:solidFill>
                  <a:srgbClr val="009E47"/>
                </a:solidFill>
                <a:latin typeface="Arial"/>
                <a:ea typeface="Times New Roman"/>
              </a:rPr>
              <a:t>en el proceso de Conciliación, Registro y Control de </a:t>
            </a:r>
            <a:r>
              <a:rPr lang="es-ES" sz="2600" b="1" dirty="0" smtClean="0">
                <a:solidFill>
                  <a:srgbClr val="009E47"/>
                </a:solidFill>
                <a:latin typeface="Arial"/>
                <a:ea typeface="Times New Roman"/>
              </a:rPr>
              <a:t>Bienes</a:t>
            </a:r>
            <a:endParaRPr lang="es-MX" b="1" dirty="0">
              <a:ln w="50800">
                <a:noFill/>
              </a:ln>
              <a:solidFill>
                <a:srgbClr val="009E47"/>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3145659371"/>
              </p:ext>
            </p:extLst>
          </p:nvPr>
        </p:nvGraphicFramePr>
        <p:xfrm>
          <a:off x="107504" y="1124744"/>
          <a:ext cx="8928990" cy="5734508"/>
        </p:xfrm>
        <a:graphic>
          <a:graphicData uri="http://schemas.openxmlformats.org/drawingml/2006/table">
            <a:tbl>
              <a:tblPr/>
              <a:tblGrid>
                <a:gridCol w="2532719"/>
                <a:gridCol w="1060774"/>
                <a:gridCol w="583912"/>
                <a:gridCol w="1060774"/>
                <a:gridCol w="583912"/>
                <a:gridCol w="1002382"/>
                <a:gridCol w="622840"/>
                <a:gridCol w="897765"/>
                <a:gridCol w="583912"/>
              </a:tblGrid>
              <a:tr h="271130">
                <a:tc>
                  <a:txBody>
                    <a:bodyPr/>
                    <a:lstStyle/>
                    <a:p>
                      <a:pPr algn="ctr" fontAlgn="ctr"/>
                      <a:r>
                        <a:rPr lang="es-MX" sz="800" b="1" i="0" u="none" strike="noStrike" dirty="0">
                          <a:solidFill>
                            <a:srgbClr val="000000"/>
                          </a:solidFill>
                          <a:effectLst/>
                          <a:latin typeface="Calibri"/>
                        </a:rPr>
                        <a:t>Organismo Público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s-MX" sz="800" b="1" i="0" u="none" strike="noStrike">
                          <a:solidFill>
                            <a:srgbClr val="000000"/>
                          </a:solidFill>
                          <a:effectLst/>
                          <a:latin typeface="Calibri"/>
                        </a:rPr>
                        <a:t>Levantamiento del Inventario Físico</a:t>
                      </a:r>
                    </a:p>
                  </a:txBody>
                  <a:tcPr marL="5533" marR="5533" marT="55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MX" sz="800" b="1" i="0" u="none" strike="noStrike">
                          <a:solidFill>
                            <a:srgbClr val="000000"/>
                          </a:solidFill>
                          <a:effectLst/>
                          <a:latin typeface="Calibri"/>
                        </a:rPr>
                        <a:t>% de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s-ES" sz="800" b="1" i="0" u="none" strike="noStrike">
                          <a:solidFill>
                            <a:srgbClr val="000000"/>
                          </a:solidFill>
                          <a:effectLst/>
                          <a:latin typeface="Calibri"/>
                        </a:rPr>
                        <a:t>Valuación o Costeo de bienes</a:t>
                      </a:r>
                    </a:p>
                  </a:txBody>
                  <a:tcPr marL="5533" marR="5533" marT="55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MX" sz="800" b="1" i="0" u="none" strike="noStrike">
                          <a:solidFill>
                            <a:srgbClr val="000000"/>
                          </a:solidFill>
                          <a:effectLst/>
                          <a:latin typeface="Calibri"/>
                        </a:rPr>
                        <a:t>% de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MX" sz="800" b="1" i="0" u="none" strike="noStrike">
                          <a:solidFill>
                            <a:srgbClr val="000000"/>
                          </a:solidFill>
                          <a:effectLst/>
                          <a:latin typeface="Calibri"/>
                        </a:rPr>
                        <a:t>Conciliación de saldos</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MX" sz="800" b="1" i="0" u="none" strike="noStrike">
                          <a:solidFill>
                            <a:srgbClr val="000000"/>
                          </a:solidFill>
                          <a:effectLst/>
                          <a:latin typeface="Calibri"/>
                        </a:rPr>
                        <a:t>% de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MX" sz="800" b="1" i="0" u="none" strike="noStrike">
                          <a:solidFill>
                            <a:srgbClr val="000000"/>
                          </a:solidFill>
                          <a:effectLst/>
                          <a:latin typeface="Calibri"/>
                        </a:rPr>
                        <a:t>Ajustes Contables</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MX" sz="800" b="1" i="0" u="none" strike="noStrike">
                          <a:solidFill>
                            <a:srgbClr val="000000"/>
                          </a:solidFill>
                          <a:effectLst/>
                          <a:latin typeface="Calibri"/>
                        </a:rPr>
                        <a:t>% de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38913">
                <a:tc>
                  <a:txBody>
                    <a:bodyPr/>
                    <a:lstStyle/>
                    <a:p>
                      <a:pPr algn="just" fontAlgn="ctr"/>
                      <a:r>
                        <a:rPr lang="es-ES" sz="900" b="0" i="0" u="none" strike="noStrike">
                          <a:solidFill>
                            <a:srgbClr val="000000"/>
                          </a:solidFill>
                          <a:effectLst/>
                          <a:latin typeface="Arial"/>
                        </a:rPr>
                        <a:t>Instituto de Acceso a la Información Pública del Estado de Chiapas</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Concluido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100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85</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85</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338913">
                <a:tc>
                  <a:txBody>
                    <a:bodyPr/>
                    <a:lstStyle/>
                    <a:p>
                      <a:pPr algn="just" fontAlgn="ctr"/>
                      <a:r>
                        <a:rPr lang="es-ES" sz="900" b="0" i="0" u="none" strike="noStrike">
                          <a:solidFill>
                            <a:srgbClr val="000000"/>
                          </a:solidFill>
                          <a:effectLst/>
                          <a:latin typeface="Arial"/>
                        </a:rPr>
                        <a:t>Sistema para el Desarrollo Integral de la Familia del Estado de Chiapas, DIF- Chiapas</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52</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93</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11</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311800">
                <a:tc>
                  <a:txBody>
                    <a:bodyPr/>
                    <a:lstStyle/>
                    <a:p>
                      <a:pPr algn="just" fontAlgn="ctr"/>
                      <a:r>
                        <a:rPr lang="es-ES" sz="900" b="0" i="0" u="none" strike="noStrike">
                          <a:solidFill>
                            <a:srgbClr val="000000"/>
                          </a:solidFill>
                          <a:effectLst/>
                          <a:latin typeface="Arial"/>
                        </a:rPr>
                        <a:t>Secretariado Ejecutivo del Sistema Estatal de Seguridad Pública</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80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80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80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284687">
                <a:tc>
                  <a:txBody>
                    <a:bodyPr/>
                    <a:lstStyle/>
                    <a:p>
                      <a:pPr algn="just" fontAlgn="ctr"/>
                      <a:r>
                        <a:rPr lang="es-ES" sz="900" b="0" i="0" u="none" strike="noStrike">
                          <a:solidFill>
                            <a:srgbClr val="000000"/>
                          </a:solidFill>
                          <a:effectLst/>
                          <a:latin typeface="Arial"/>
                        </a:rPr>
                        <a:t>Centro Estatal de Prevención Social de la Violencia y Participación Ciudadana</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42</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Concluido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100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77</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Concluido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100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271130">
                <a:tc>
                  <a:txBody>
                    <a:bodyPr/>
                    <a:lstStyle/>
                    <a:p>
                      <a:pPr algn="just" fontAlgn="ctr"/>
                      <a:r>
                        <a:rPr lang="es-ES" sz="900" b="0" i="0" u="none" strike="noStrike" dirty="0">
                          <a:solidFill>
                            <a:srgbClr val="000000"/>
                          </a:solidFill>
                          <a:effectLst/>
                          <a:latin typeface="Arial"/>
                        </a:rPr>
                        <a:t>Consejo Estatal para las Culturas y las Artes de Chiapas</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70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8</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42343">
                <a:tc>
                  <a:txBody>
                    <a:bodyPr/>
                    <a:lstStyle/>
                    <a:p>
                      <a:pPr algn="l" fontAlgn="ctr"/>
                      <a:r>
                        <a:rPr lang="es-ES" sz="900" b="0" i="0" u="none" strike="noStrike">
                          <a:solidFill>
                            <a:srgbClr val="000000"/>
                          </a:solidFill>
                          <a:effectLst/>
                          <a:latin typeface="Arial"/>
                        </a:rPr>
                        <a:t>Instituto de Educación para Adultos</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77</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77</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70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70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42343">
                <a:tc>
                  <a:txBody>
                    <a:bodyPr/>
                    <a:lstStyle/>
                    <a:p>
                      <a:pPr algn="l" fontAlgn="ctr"/>
                      <a:r>
                        <a:rPr lang="es-MX" sz="900" b="0" i="0" u="none" strike="noStrike">
                          <a:solidFill>
                            <a:srgbClr val="000000"/>
                          </a:solidFill>
                          <a:effectLst/>
                          <a:latin typeface="Arial"/>
                        </a:rPr>
                        <a:t>CONALEP Chiapas</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Concluido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100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13</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271130">
                <a:tc>
                  <a:txBody>
                    <a:bodyPr/>
                    <a:lstStyle/>
                    <a:p>
                      <a:pPr algn="just" fontAlgn="ctr"/>
                      <a:r>
                        <a:rPr lang="es-ES" sz="900" b="0" i="0" u="none" strike="noStrike">
                          <a:solidFill>
                            <a:srgbClr val="000000"/>
                          </a:solidFill>
                          <a:effectLst/>
                          <a:latin typeface="Arial"/>
                        </a:rPr>
                        <a:t>Consejo de Ciencia y Tecnología del Estado de Chiapas</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Concluido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100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96</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100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42343">
                <a:tc>
                  <a:txBody>
                    <a:bodyPr/>
                    <a:lstStyle/>
                    <a:p>
                      <a:pPr algn="l" fontAlgn="ctr"/>
                      <a:r>
                        <a:rPr lang="es-MX" sz="900" b="0" i="0" u="none" strike="noStrike">
                          <a:solidFill>
                            <a:srgbClr val="000000"/>
                          </a:solidFill>
                          <a:effectLst/>
                          <a:latin typeface="Arial"/>
                        </a:rPr>
                        <a:t>Promotora de Vivienda Chiapas</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Concluido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100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Concluido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100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Concluido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100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42343">
                <a:tc>
                  <a:txBody>
                    <a:bodyPr/>
                    <a:lstStyle/>
                    <a:p>
                      <a:pPr algn="l" fontAlgn="ctr"/>
                      <a:r>
                        <a:rPr lang="es-MX" sz="900" b="0" i="0" u="none" strike="noStrike">
                          <a:solidFill>
                            <a:srgbClr val="000000"/>
                          </a:solidFill>
                          <a:effectLst/>
                          <a:latin typeface="Arial"/>
                        </a:rPr>
                        <a:t>Instituto Estatal de Agua</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96</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96</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42343">
                <a:tc>
                  <a:txBody>
                    <a:bodyPr/>
                    <a:lstStyle/>
                    <a:p>
                      <a:pPr algn="l" fontAlgn="ctr"/>
                      <a:r>
                        <a:rPr lang="es-MX" sz="900" b="0" i="0" u="none" strike="noStrike">
                          <a:solidFill>
                            <a:srgbClr val="000000"/>
                          </a:solidFill>
                          <a:effectLst/>
                          <a:latin typeface="Arial"/>
                        </a:rPr>
                        <a:t>Instituto Casa Chiapas</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Concluido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100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Concluido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100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Concluido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100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311800">
                <a:tc>
                  <a:txBody>
                    <a:bodyPr/>
                    <a:lstStyle/>
                    <a:p>
                      <a:pPr algn="just" fontAlgn="ctr"/>
                      <a:r>
                        <a:rPr lang="es-MX" sz="900" b="0" i="0" u="none" strike="noStrike">
                          <a:solidFill>
                            <a:srgbClr val="000000"/>
                          </a:solidFill>
                          <a:effectLst/>
                          <a:latin typeface="Arial"/>
                        </a:rPr>
                        <a:t>Centro Estatal de Control de Confianza Certificado del Estado de Chiapas</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70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25</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311800">
                <a:tc>
                  <a:txBody>
                    <a:bodyPr/>
                    <a:lstStyle/>
                    <a:p>
                      <a:pPr algn="just" fontAlgn="ctr"/>
                      <a:r>
                        <a:rPr lang="es-ES" sz="900" b="0" i="0" u="none" strike="noStrike">
                          <a:solidFill>
                            <a:srgbClr val="000000"/>
                          </a:solidFill>
                          <a:effectLst/>
                          <a:latin typeface="Arial"/>
                        </a:rPr>
                        <a:t>Instituto de Comunicación Social del Estado de Chiapas</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Concluido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100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Concluido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100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50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42343">
                <a:tc>
                  <a:txBody>
                    <a:bodyPr/>
                    <a:lstStyle/>
                    <a:p>
                      <a:pPr algn="l" fontAlgn="ctr"/>
                      <a:r>
                        <a:rPr lang="es-MX" sz="900" b="0" i="0" u="none" strike="noStrike">
                          <a:solidFill>
                            <a:srgbClr val="000000"/>
                          </a:solidFill>
                          <a:effectLst/>
                          <a:latin typeface="Arial"/>
                        </a:rPr>
                        <a:t>Instituto AMANECER</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80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Concluido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100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Concluido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100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42343">
                <a:tc>
                  <a:txBody>
                    <a:bodyPr/>
                    <a:lstStyle/>
                    <a:p>
                      <a:pPr algn="l" fontAlgn="ctr"/>
                      <a:r>
                        <a:rPr lang="es-MX" sz="900" b="0" i="0" u="none" strike="noStrike">
                          <a:solidFill>
                            <a:srgbClr val="000000"/>
                          </a:solidFill>
                          <a:effectLst/>
                          <a:latin typeface="Arial"/>
                        </a:rPr>
                        <a:t>Universidad Politécnica de Chiapas</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20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42343">
                <a:tc>
                  <a:txBody>
                    <a:bodyPr/>
                    <a:lstStyle/>
                    <a:p>
                      <a:pPr algn="l" fontAlgn="ctr"/>
                      <a:r>
                        <a:rPr lang="es-MX" sz="900" b="0" i="0" u="none" strike="noStrike">
                          <a:solidFill>
                            <a:srgbClr val="000000"/>
                          </a:solidFill>
                          <a:effectLst/>
                          <a:latin typeface="Arial"/>
                        </a:rPr>
                        <a:t>Universidad Intercultural de Chiapas</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Concluido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100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393140">
                <a:tc>
                  <a:txBody>
                    <a:bodyPr/>
                    <a:lstStyle/>
                    <a:p>
                      <a:pPr algn="just" fontAlgn="ctr"/>
                      <a:r>
                        <a:rPr lang="es-ES" sz="900" b="0" i="0" u="none" strike="noStrike">
                          <a:solidFill>
                            <a:srgbClr val="000000"/>
                          </a:solidFill>
                          <a:effectLst/>
                          <a:latin typeface="Arial"/>
                        </a:rPr>
                        <a:t>Colegio de Estudios Científicos y Tecnológicos del Estado de Chiapas</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73</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80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42343">
                <a:tc>
                  <a:txBody>
                    <a:bodyPr/>
                    <a:lstStyle/>
                    <a:p>
                      <a:pPr algn="l" fontAlgn="ctr"/>
                      <a:r>
                        <a:rPr lang="es-MX" sz="900" b="0" i="0" u="none" strike="noStrike">
                          <a:solidFill>
                            <a:srgbClr val="000000"/>
                          </a:solidFill>
                          <a:effectLst/>
                          <a:latin typeface="Arial"/>
                        </a:rPr>
                        <a:t>Colegio de Bachilleres de Chiapas</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28</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28</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42343">
                <a:tc>
                  <a:txBody>
                    <a:bodyPr/>
                    <a:lstStyle/>
                    <a:p>
                      <a:pPr algn="l" fontAlgn="ctr"/>
                      <a:r>
                        <a:rPr lang="pt-BR" sz="900" b="0" i="0" u="none" strike="noStrike">
                          <a:solidFill>
                            <a:srgbClr val="000000"/>
                          </a:solidFill>
                          <a:effectLst/>
                          <a:latin typeface="Arial"/>
                        </a:rPr>
                        <a:t>Instituto Tecnológico Superior de Cintalapa</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Concluido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100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325357">
                <a:tc>
                  <a:txBody>
                    <a:bodyPr/>
                    <a:lstStyle/>
                    <a:p>
                      <a:pPr algn="just" fontAlgn="ctr"/>
                      <a:r>
                        <a:rPr lang="es-ES" sz="900" b="0" i="0" u="none" strike="noStrike" dirty="0">
                          <a:solidFill>
                            <a:srgbClr val="000000"/>
                          </a:solidFill>
                          <a:effectLst/>
                          <a:latin typeface="Arial"/>
                        </a:rPr>
                        <a:t>Instituto de Capacitación y Vinculación Tecnológica del Estado de Chiapas</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53</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Concluido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100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Concluido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100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Concluido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100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142343">
                <a:tc>
                  <a:txBody>
                    <a:bodyPr/>
                    <a:lstStyle/>
                    <a:p>
                      <a:pPr algn="just" fontAlgn="ctr"/>
                      <a:r>
                        <a:rPr lang="es-ES" sz="900" b="0" i="0" u="none" strike="noStrike" dirty="0">
                          <a:solidFill>
                            <a:srgbClr val="000000"/>
                          </a:solidFill>
                          <a:effectLst/>
                          <a:latin typeface="Arial"/>
                        </a:rPr>
                        <a:t>Oficina de Convenciones y Visitantes</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Concluido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100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Concluido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100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100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chemeClr val="bg1"/>
                    </a:solidFill>
                  </a:tcPr>
                </a:tc>
              </a:tr>
              <a:tr h="271130">
                <a:tc>
                  <a:txBody>
                    <a:bodyPr/>
                    <a:lstStyle/>
                    <a:p>
                      <a:pPr algn="just" fontAlgn="ctr"/>
                      <a:r>
                        <a:rPr lang="es-ES" sz="900" b="0" i="0" u="none" strike="noStrike" dirty="0">
                          <a:solidFill>
                            <a:srgbClr val="000000"/>
                          </a:solidFill>
                          <a:effectLst/>
                          <a:latin typeface="Arial"/>
                        </a:rPr>
                        <a:t>Instituto Estatal de Evaluación e Innovación Educativa</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En proceso</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80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s-MX" sz="900" b="0" i="0" u="none" strike="noStrike">
                          <a:solidFill>
                            <a:srgbClr val="000000"/>
                          </a:solidFill>
                          <a:effectLst/>
                          <a:latin typeface="Calibri"/>
                        </a:rPr>
                        <a:t>Sin avance</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MX" sz="900" b="0" i="0" u="none" strike="noStrike">
                          <a:solidFill>
                            <a:srgbClr val="000000"/>
                          </a:solidFill>
                          <a:effectLst/>
                          <a:latin typeface="Calibri"/>
                        </a:rPr>
                        <a:t>0</a:t>
                      </a:r>
                    </a:p>
                  </a:txBody>
                  <a:tcPr marL="5533" marR="5533" marT="55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03878">
                <a:tc>
                  <a:txBody>
                    <a:bodyPr/>
                    <a:lstStyle/>
                    <a:p>
                      <a:pPr algn="l" fontAlgn="b"/>
                      <a:endParaRPr lang="es-MX" sz="800" b="0" i="0" u="none" strike="noStrike" dirty="0">
                        <a:solidFill>
                          <a:srgbClr val="000000"/>
                        </a:solidFill>
                        <a:effectLst/>
                        <a:latin typeface="Calibri"/>
                      </a:endParaRPr>
                    </a:p>
                  </a:txBody>
                  <a:tcPr marL="5533" marR="5533" marT="5533" marB="0" anchor="b">
                    <a:lnL>
                      <a:noFill/>
                    </a:lnL>
                    <a:lnR>
                      <a:noFill/>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l" fontAlgn="b"/>
                      <a:endParaRPr lang="es-MX" sz="800" b="0" i="0" u="none" strike="noStrike">
                        <a:solidFill>
                          <a:srgbClr val="000000"/>
                        </a:solidFill>
                        <a:effectLst/>
                        <a:latin typeface="Calibri"/>
                      </a:endParaRPr>
                    </a:p>
                  </a:txBody>
                  <a:tcPr marL="5533" marR="5533" marT="5533" marB="0" anchor="b">
                    <a:lnL>
                      <a:noFill/>
                    </a:lnL>
                    <a:lnR>
                      <a:noFill/>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l" fontAlgn="b"/>
                      <a:endParaRPr lang="es-MX" sz="800" b="0" i="0" u="none" strike="noStrike">
                        <a:solidFill>
                          <a:srgbClr val="000000"/>
                        </a:solidFill>
                        <a:effectLst/>
                        <a:latin typeface="Calibri"/>
                      </a:endParaRPr>
                    </a:p>
                  </a:txBody>
                  <a:tcPr marL="5533" marR="5533" marT="5533" marB="0" anchor="b">
                    <a:lnL>
                      <a:noFill/>
                    </a:lnL>
                    <a:lnR>
                      <a:noFill/>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l" fontAlgn="b"/>
                      <a:endParaRPr lang="es-MX" sz="800" b="0" i="0" u="none" strike="noStrike">
                        <a:solidFill>
                          <a:srgbClr val="000000"/>
                        </a:solidFill>
                        <a:effectLst/>
                        <a:latin typeface="Calibri"/>
                      </a:endParaRPr>
                    </a:p>
                  </a:txBody>
                  <a:tcPr marL="5533" marR="5533" marT="5533" marB="0" anchor="b">
                    <a:lnL>
                      <a:noFill/>
                    </a:lnL>
                    <a:lnR>
                      <a:noFill/>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l" fontAlgn="b"/>
                      <a:endParaRPr lang="es-MX" sz="800" b="0" i="0" u="none" strike="noStrike">
                        <a:solidFill>
                          <a:srgbClr val="000000"/>
                        </a:solidFill>
                        <a:effectLst/>
                        <a:latin typeface="Calibri"/>
                      </a:endParaRPr>
                    </a:p>
                  </a:txBody>
                  <a:tcPr marL="5533" marR="5533" marT="5533" marB="0" anchor="b">
                    <a:lnL>
                      <a:noFill/>
                    </a:lnL>
                    <a:lnR>
                      <a:noFill/>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l" fontAlgn="b"/>
                      <a:endParaRPr lang="es-MX" sz="800" b="0" i="0" u="none" strike="noStrike">
                        <a:solidFill>
                          <a:srgbClr val="000000"/>
                        </a:solidFill>
                        <a:effectLst/>
                        <a:latin typeface="Calibri"/>
                      </a:endParaRPr>
                    </a:p>
                  </a:txBody>
                  <a:tcPr marL="5533" marR="5533" marT="5533" marB="0" anchor="b">
                    <a:lnL>
                      <a:noFill/>
                    </a:lnL>
                    <a:lnR>
                      <a:noFill/>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l" fontAlgn="b"/>
                      <a:endParaRPr lang="es-MX" sz="800" b="0" i="0" u="none" strike="noStrike">
                        <a:solidFill>
                          <a:srgbClr val="000000"/>
                        </a:solidFill>
                        <a:effectLst/>
                        <a:latin typeface="Calibri"/>
                      </a:endParaRPr>
                    </a:p>
                  </a:txBody>
                  <a:tcPr marL="5533" marR="5533" marT="5533" marB="0" anchor="b">
                    <a:lnL>
                      <a:noFill/>
                    </a:lnL>
                    <a:lnR>
                      <a:noFill/>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l" fontAlgn="b"/>
                      <a:endParaRPr lang="es-MX" sz="800" b="0" i="0" u="none" strike="noStrike">
                        <a:solidFill>
                          <a:srgbClr val="000000"/>
                        </a:solidFill>
                        <a:effectLst/>
                        <a:latin typeface="Calibri"/>
                      </a:endParaRPr>
                    </a:p>
                  </a:txBody>
                  <a:tcPr marL="5533" marR="5533" marT="5533" marB="0" anchor="b">
                    <a:lnL>
                      <a:noFill/>
                    </a:lnL>
                    <a:lnR>
                      <a:noFill/>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l" fontAlgn="b"/>
                      <a:endParaRPr lang="es-MX" sz="800" b="0" i="0" u="none" strike="noStrike">
                        <a:solidFill>
                          <a:srgbClr val="000000"/>
                        </a:solidFill>
                        <a:effectLst/>
                        <a:latin typeface="Calibri"/>
                      </a:endParaRPr>
                    </a:p>
                  </a:txBody>
                  <a:tcPr marL="5533" marR="5533" marT="5533" marB="0" anchor="b">
                    <a:lnL>
                      <a:noFill/>
                    </a:lnL>
                    <a:lnR>
                      <a:noFill/>
                    </a:lnR>
                    <a:lnT w="6350" cap="flat" cmpd="sng" algn="ctr">
                      <a:solidFill>
                        <a:srgbClr val="000000"/>
                      </a:solidFill>
                      <a:prstDash val="solid"/>
                      <a:round/>
                      <a:headEnd type="none" w="med" len="med"/>
                      <a:tailEnd type="none" w="med" len="med"/>
                    </a:lnT>
                    <a:lnB>
                      <a:noFill/>
                    </a:lnB>
                    <a:solidFill>
                      <a:schemeClr val="bg1"/>
                    </a:solidFill>
                  </a:tcPr>
                </a:tc>
              </a:tr>
              <a:tr h="142343">
                <a:tc gridSpan="8">
                  <a:txBody>
                    <a:bodyPr/>
                    <a:lstStyle/>
                    <a:p>
                      <a:pPr algn="l" fontAlgn="ctr"/>
                      <a:r>
                        <a:rPr lang="es-ES" sz="1000" b="1" i="0" u="none" strike="noStrike" dirty="0">
                          <a:solidFill>
                            <a:srgbClr val="000000"/>
                          </a:solidFill>
                          <a:effectLst/>
                          <a:latin typeface="Arial"/>
                        </a:rPr>
                        <a:t>Nota: De 87 organismos públicos, 44 han informado avances sobre la actualización de los registros contables y patrimoniales, representado un 51%.</a:t>
                      </a:r>
                    </a:p>
                  </a:txBody>
                  <a:tcPr marL="5533" marR="5533" marT="5533" marB="0" anchor="ctr">
                    <a:lnL>
                      <a:noFill/>
                    </a:lnL>
                    <a:lnR>
                      <a:noFill/>
                    </a:lnR>
                    <a:lnT>
                      <a:noFill/>
                    </a:lnT>
                    <a:lnB>
                      <a:noFill/>
                    </a:lnB>
                    <a:solidFill>
                      <a:schemeClr val="bg1"/>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algn="l" fontAlgn="ctr"/>
                      <a:r>
                        <a:rPr lang="es-MX" sz="900" b="1" i="0" u="none" strike="noStrike" dirty="0">
                          <a:solidFill>
                            <a:srgbClr val="000000"/>
                          </a:solidFill>
                          <a:effectLst/>
                          <a:latin typeface="Arial"/>
                        </a:rPr>
                        <a:t> </a:t>
                      </a:r>
                    </a:p>
                  </a:txBody>
                  <a:tcPr marL="5533" marR="5533" marT="5533" marB="0" anchor="ctr">
                    <a:lnL>
                      <a:noFill/>
                    </a:lnL>
                    <a:lnR>
                      <a:noFill/>
                    </a:lnR>
                    <a:lnT>
                      <a:noFill/>
                    </a:lnT>
                    <a:lnB>
                      <a:noFill/>
                    </a:lnB>
                    <a:solidFill>
                      <a:schemeClr val="bg1"/>
                    </a:solidFill>
                  </a:tcPr>
                </a:tc>
              </a:tr>
            </a:tbl>
          </a:graphicData>
        </a:graphic>
      </p:graphicFrame>
    </p:spTree>
    <p:extLst>
      <p:ext uri="{BB962C8B-B14F-4D97-AF65-F5344CB8AC3E}">
        <p14:creationId xmlns:p14="http://schemas.microsoft.com/office/powerpoint/2010/main" val="2769885646"/>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7 CuadroTexto"/>
          <p:cNvSpPr txBox="1"/>
          <p:nvPr/>
        </p:nvSpPr>
        <p:spPr>
          <a:xfrm>
            <a:off x="167749" y="1124744"/>
            <a:ext cx="8796739" cy="4832092"/>
          </a:xfrm>
          <a:prstGeom prst="rect">
            <a:avLst/>
          </a:prstGeom>
          <a:noFill/>
        </p:spPr>
        <p:txBody>
          <a:bodyPr wrap="square">
            <a:spAutoFit/>
          </a:bodyPr>
          <a:lstStyle/>
          <a:p>
            <a:pPr marL="342900" indent="-342900" algn="just">
              <a:buFont typeface="Arial" panose="020B0604020202020204" pitchFamily="34" charset="0"/>
              <a:buChar char="•"/>
            </a:pPr>
            <a:r>
              <a:rPr lang="es-ES" sz="2000" b="1" dirty="0" smtClean="0"/>
              <a:t>Registro de la </a:t>
            </a:r>
            <a:r>
              <a:rPr lang="es-ES" sz="2000" b="1" dirty="0"/>
              <a:t>inversión en </a:t>
            </a:r>
            <a:r>
              <a:rPr lang="es-ES" sz="2000" b="1" dirty="0" smtClean="0"/>
              <a:t>infraestructura mientras </a:t>
            </a:r>
            <a:r>
              <a:rPr lang="es-ES" sz="2000" b="1" dirty="0"/>
              <a:t>se encuentre en </a:t>
            </a:r>
            <a:r>
              <a:rPr lang="es-ES" sz="2000" b="1" dirty="0" smtClean="0"/>
              <a:t>proceso y una vez concluida la obra;</a:t>
            </a:r>
          </a:p>
          <a:p>
            <a:pPr marL="342900" indent="-342900" algn="just">
              <a:buFont typeface="Arial" panose="020B0604020202020204" pitchFamily="34" charset="0"/>
              <a:buChar char="•"/>
            </a:pPr>
            <a:endParaRPr lang="es-MX" sz="2000" dirty="0"/>
          </a:p>
          <a:p>
            <a:pPr marL="342900" indent="-342900" algn="just">
              <a:buFont typeface="Arial" panose="020B0604020202020204" pitchFamily="34" charset="0"/>
              <a:buChar char="•"/>
            </a:pPr>
            <a:r>
              <a:rPr lang="es-ES" sz="2000" b="1" dirty="0" smtClean="0">
                <a:solidFill>
                  <a:srgbClr val="FF0000"/>
                </a:solidFill>
              </a:rPr>
              <a:t>Actualización del </a:t>
            </a:r>
            <a:r>
              <a:rPr lang="es-ES" sz="2000" b="1" dirty="0">
                <a:solidFill>
                  <a:srgbClr val="FF0000"/>
                </a:solidFill>
              </a:rPr>
              <a:t>patrimonio cuando el Índice Nacional de Precios al Consumidor acumulada durante un periodo de tres años sea igual o superior al 100</a:t>
            </a:r>
            <a:r>
              <a:rPr lang="es-ES" sz="2000" b="1" dirty="0" smtClean="0">
                <a:solidFill>
                  <a:srgbClr val="FF0000"/>
                </a:solidFill>
              </a:rPr>
              <a:t>%;</a:t>
            </a:r>
          </a:p>
          <a:p>
            <a:pPr marL="342900" indent="-342900" algn="just">
              <a:buFont typeface="Arial" panose="020B0604020202020204" pitchFamily="34" charset="0"/>
              <a:buChar char="•"/>
            </a:pPr>
            <a:endParaRPr lang="es-ES" sz="2000" b="1" dirty="0" smtClean="0">
              <a:solidFill>
                <a:srgbClr val="FF0000"/>
              </a:solidFill>
            </a:endParaRPr>
          </a:p>
          <a:p>
            <a:pPr marL="342900" indent="-342900" algn="just">
              <a:buFont typeface="Arial" panose="020B0604020202020204" pitchFamily="34" charset="0"/>
              <a:buChar char="•"/>
            </a:pPr>
            <a:r>
              <a:rPr lang="es-ES" sz="2000" b="1" dirty="0" smtClean="0"/>
              <a:t>Reconocimiento y registro de las </a:t>
            </a:r>
            <a:r>
              <a:rPr lang="es-ES" sz="2000" b="1" dirty="0"/>
              <a:t>diferencias que se obtengan como resultado de la conciliación física-contable de los bienes muebles, inmuebles e intangibles de los entes </a:t>
            </a:r>
            <a:r>
              <a:rPr lang="es-ES" sz="2000" b="1" dirty="0" smtClean="0"/>
              <a:t>públicos;  </a:t>
            </a:r>
          </a:p>
          <a:p>
            <a:pPr marL="342900" indent="-342900" algn="just">
              <a:buFont typeface="Arial" panose="020B0604020202020204" pitchFamily="34" charset="0"/>
              <a:buChar char="•"/>
            </a:pPr>
            <a:endParaRPr lang="es-MX" sz="1400" b="1" dirty="0"/>
          </a:p>
          <a:p>
            <a:pPr marL="342900" indent="-342900" algn="just">
              <a:buFont typeface="Arial" panose="020B0604020202020204" pitchFamily="34" charset="0"/>
              <a:buChar char="•"/>
            </a:pPr>
            <a:r>
              <a:rPr lang="es-ES" sz="2000" b="1" dirty="0" smtClean="0">
                <a:solidFill>
                  <a:srgbClr val="FF0000"/>
                </a:solidFill>
              </a:rPr>
              <a:t>Registro de los </a:t>
            </a:r>
            <a:r>
              <a:rPr lang="es-ES" sz="2000" b="1" dirty="0">
                <a:solidFill>
                  <a:srgbClr val="FF0000"/>
                </a:solidFill>
              </a:rPr>
              <a:t>bienes no localizados identificados como resultado de la conciliación </a:t>
            </a:r>
            <a:r>
              <a:rPr lang="es-ES" sz="2000" b="1" dirty="0" smtClean="0">
                <a:solidFill>
                  <a:srgbClr val="FF0000"/>
                </a:solidFill>
              </a:rPr>
              <a:t>física-contable;</a:t>
            </a:r>
          </a:p>
          <a:p>
            <a:pPr marL="342900" indent="-342900" algn="just">
              <a:buFont typeface="Arial" panose="020B0604020202020204" pitchFamily="34" charset="0"/>
              <a:buChar char="•"/>
            </a:pPr>
            <a:endParaRPr lang="es-MX" sz="1400" b="1" dirty="0"/>
          </a:p>
          <a:p>
            <a:pPr marL="342900" indent="-342900" algn="just">
              <a:buFont typeface="Arial" panose="020B0604020202020204" pitchFamily="34" charset="0"/>
              <a:buChar char="•"/>
            </a:pPr>
            <a:r>
              <a:rPr lang="es-ES" sz="2000" b="1" dirty="0" smtClean="0"/>
              <a:t>Baja </a:t>
            </a:r>
            <a:r>
              <a:rPr lang="es-ES" sz="2000" b="1" dirty="0"/>
              <a:t>de bienes por pérdida, obsolescencia, deterioro, extravío, robo o </a:t>
            </a:r>
            <a:r>
              <a:rPr lang="es-ES" sz="2000" b="1" dirty="0" smtClean="0"/>
              <a:t>siniestro</a:t>
            </a:r>
            <a:r>
              <a:rPr lang="es-ES" sz="2000" dirty="0"/>
              <a:t>.</a:t>
            </a:r>
            <a:endParaRPr lang="es-MX" sz="2000" b="1" dirty="0"/>
          </a:p>
        </p:txBody>
      </p:sp>
      <p:sp>
        <p:nvSpPr>
          <p:cNvPr id="4" name="3 CuadroTexto"/>
          <p:cNvSpPr txBox="1">
            <a:spLocks noChangeArrowheads="1"/>
          </p:cNvSpPr>
          <p:nvPr/>
        </p:nvSpPr>
        <p:spPr bwMode="auto">
          <a:xfrm>
            <a:off x="467544" y="260648"/>
            <a:ext cx="8352928" cy="707886"/>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s-ES" sz="2000" b="1" dirty="0">
                <a:solidFill>
                  <a:srgbClr val="009E47"/>
                </a:solidFill>
              </a:rPr>
              <a:t>R</a:t>
            </a:r>
            <a:r>
              <a:rPr lang="es-ES" sz="2000" b="1" dirty="0" smtClean="0">
                <a:solidFill>
                  <a:srgbClr val="009E47"/>
                </a:solidFill>
              </a:rPr>
              <a:t>eformas y adiciones a las Reglas Específicas del Registro y Valoración del Patrimonio</a:t>
            </a:r>
            <a:endParaRPr lang="es-MX" sz="2000" dirty="0">
              <a:solidFill>
                <a:srgbClr val="009E47"/>
              </a:solidFill>
            </a:endParaRPr>
          </a:p>
        </p:txBody>
      </p:sp>
    </p:spTree>
    <p:extLst>
      <p:ext uri="{BB962C8B-B14F-4D97-AF65-F5344CB8AC3E}">
        <p14:creationId xmlns:p14="http://schemas.microsoft.com/office/powerpoint/2010/main" val="1965048556"/>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CuadroTexto"/>
          <p:cNvSpPr txBox="1"/>
          <p:nvPr/>
        </p:nvSpPr>
        <p:spPr>
          <a:xfrm>
            <a:off x="167748" y="1011788"/>
            <a:ext cx="8796739" cy="5801588"/>
          </a:xfrm>
          <a:prstGeom prst="rect">
            <a:avLst/>
          </a:prstGeom>
          <a:noFill/>
        </p:spPr>
        <p:txBody>
          <a:bodyPr wrap="square">
            <a:spAutoFit/>
          </a:bodyPr>
          <a:lstStyle/>
          <a:p>
            <a:r>
              <a:rPr lang="es-MX" sz="2400" b="1" dirty="0" smtClean="0"/>
              <a:t>Dirección de Patrimonio:</a:t>
            </a:r>
          </a:p>
          <a:p>
            <a:endParaRPr lang="es-MX" sz="1100" b="1" dirty="0"/>
          </a:p>
          <a:p>
            <a:pPr marL="342900" indent="-342900" algn="just">
              <a:buFont typeface="Arial" panose="020B0604020202020204" pitchFamily="34" charset="0"/>
              <a:buChar char="•"/>
            </a:pPr>
            <a:r>
              <a:rPr lang="es-ES" sz="2400" b="1" dirty="0" smtClean="0"/>
              <a:t>Informar el estatus de la incorporación a  los Estados Financieros de la Consejería Jurídica, los inmuebles que no tienen destino de uso asignado a algún organismo público en específico de la Administración Centralizada;</a:t>
            </a:r>
          </a:p>
          <a:p>
            <a:pPr marL="342900" indent="-342900" algn="just">
              <a:buFont typeface="Arial" panose="020B0604020202020204" pitchFamily="34" charset="0"/>
              <a:buChar char="•"/>
            </a:pPr>
            <a:r>
              <a:rPr lang="es-ES" sz="2400" b="1" dirty="0" smtClean="0"/>
              <a:t>Hacer del conocimiento a los organismos públicos que es su responsabilidad tramitar los avalúos catastrales correspondientes, a fin de actualizar el costo de los Estados Financieros;</a:t>
            </a:r>
          </a:p>
          <a:p>
            <a:pPr marL="342900" indent="-342900" algn="just">
              <a:buFont typeface="Arial" panose="020B0604020202020204" pitchFamily="34" charset="0"/>
              <a:buChar char="•"/>
            </a:pPr>
            <a:r>
              <a:rPr lang="es-ES" sz="2400" b="1" dirty="0" smtClean="0"/>
              <a:t>Informar el estatus de la solicitud de la relación de bienes inmuebles del sector salud y educación producto de la descentralización federal;</a:t>
            </a:r>
          </a:p>
          <a:p>
            <a:pPr marL="342900" indent="-342900" algn="just">
              <a:buFont typeface="Arial" panose="020B0604020202020204" pitchFamily="34" charset="0"/>
              <a:buChar char="•"/>
            </a:pPr>
            <a:r>
              <a:rPr lang="es-ES" sz="2400" b="1" dirty="0" smtClean="0"/>
              <a:t>Presentar Programa de Trabajo para definir los requerimientos técnicos del Sistema de Control de Bienes Patrimoniales (COBIP).</a:t>
            </a:r>
          </a:p>
        </p:txBody>
      </p:sp>
      <p:sp>
        <p:nvSpPr>
          <p:cNvPr id="6" name="3 CuadroTexto"/>
          <p:cNvSpPr txBox="1">
            <a:spLocks noChangeArrowheads="1"/>
          </p:cNvSpPr>
          <p:nvPr/>
        </p:nvSpPr>
        <p:spPr bwMode="auto">
          <a:xfrm>
            <a:off x="467544" y="260648"/>
            <a:ext cx="8352928" cy="477054"/>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s-ES" sz="2500" b="1" dirty="0" smtClean="0">
                <a:solidFill>
                  <a:srgbClr val="009E47"/>
                </a:solidFill>
              </a:rPr>
              <a:t>Acciones en Proceso de atención:</a:t>
            </a:r>
            <a:endParaRPr lang="es-MX" sz="2500" dirty="0">
              <a:solidFill>
                <a:srgbClr val="009E47"/>
              </a:solidFill>
            </a:endParaRPr>
          </a:p>
        </p:txBody>
      </p:sp>
    </p:spTree>
    <p:extLst>
      <p:ext uri="{BB962C8B-B14F-4D97-AF65-F5344CB8AC3E}">
        <p14:creationId xmlns:p14="http://schemas.microsoft.com/office/powerpoint/2010/main" val="724696075"/>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CuadroTexto"/>
          <p:cNvSpPr txBox="1"/>
          <p:nvPr/>
        </p:nvSpPr>
        <p:spPr>
          <a:xfrm>
            <a:off x="156501" y="1179904"/>
            <a:ext cx="8796739" cy="5201424"/>
          </a:xfrm>
          <a:prstGeom prst="rect">
            <a:avLst/>
          </a:prstGeom>
          <a:noFill/>
        </p:spPr>
        <p:txBody>
          <a:bodyPr wrap="square">
            <a:spAutoFit/>
          </a:bodyPr>
          <a:lstStyle/>
          <a:p>
            <a:pPr algn="just"/>
            <a:r>
              <a:rPr lang="es-MX" sz="1900" b="1" dirty="0" smtClean="0"/>
              <a:t>1</a:t>
            </a:r>
            <a:r>
              <a:rPr lang="es-MX" sz="1900" b="1" dirty="0"/>
              <a:t>.-La Dirección de Patrimonio, </a:t>
            </a:r>
            <a:r>
              <a:rPr lang="es-MX" sz="1900" b="1" dirty="0" smtClean="0"/>
              <a:t>verificará la emisión del documento oficial, mediante el cual se dio a conocer a los organismos públicos, su </a:t>
            </a:r>
            <a:r>
              <a:rPr lang="es-MX" sz="1900" b="1" dirty="0"/>
              <a:t>responsabilidad tramitar los avalúos catastrales correspondientes, a fin de actualizar el costo de los Estados </a:t>
            </a:r>
            <a:r>
              <a:rPr lang="es-MX" sz="1900" b="1" dirty="0" smtClean="0"/>
              <a:t>Financieros;</a:t>
            </a:r>
          </a:p>
          <a:p>
            <a:pPr algn="just"/>
            <a:r>
              <a:rPr lang="es-MX" sz="1900" b="1" dirty="0"/>
              <a:t>2.- La Dirección de </a:t>
            </a:r>
            <a:r>
              <a:rPr lang="es-MX" sz="1900" b="1" dirty="0" smtClean="0"/>
              <a:t>Patrimonio, ratifica el compromiso de incorporar </a:t>
            </a:r>
            <a:r>
              <a:rPr lang="es-ES" sz="2000" b="1" dirty="0"/>
              <a:t>a  los Estados Financieros de la Consejería Jurídica, los inmuebles que no tienen destino de uso asignado a algún organismo público en específico de la Administración </a:t>
            </a:r>
            <a:r>
              <a:rPr lang="es-ES" sz="2000" b="1" dirty="0" smtClean="0"/>
              <a:t>Centralizada;.</a:t>
            </a:r>
          </a:p>
          <a:p>
            <a:pPr algn="just"/>
            <a:r>
              <a:rPr lang="es-ES" sz="2000" b="1" dirty="0" smtClean="0"/>
              <a:t>3.-La Dirección de Contabilidad Gubernamental, una vez publicadas en el Diario Oficial de la Federación, las reformas emitidas por el Consejo Nacional de Armonización Contable, relativas al procedimiento de actualización contable del Registro Patrimonial, emitirá Circular para dar a conocer a los organismos públicos tal situación;</a:t>
            </a:r>
          </a:p>
          <a:p>
            <a:pPr algn="just"/>
            <a:r>
              <a:rPr lang="es-MX" sz="1900" b="1" dirty="0" smtClean="0"/>
              <a:t>4.-</a:t>
            </a:r>
            <a:r>
              <a:rPr lang="es-MX" sz="1900" b="1" dirty="0"/>
              <a:t>La Dirección de </a:t>
            </a:r>
            <a:r>
              <a:rPr lang="es-MX" sz="1900" b="1" dirty="0" smtClean="0"/>
              <a:t>Patrimonio, a más tardar el 07 de Octubre del año en curso, emitirá Circular dando a conocer el criterio normativo o lineamiento que permita a los organismos públicos de la administración centralizada y descentralizada, efectuar  la actualización del Registro Inmobiliario.</a:t>
            </a:r>
          </a:p>
        </p:txBody>
      </p:sp>
      <p:sp>
        <p:nvSpPr>
          <p:cNvPr id="6" name="3 CuadroTexto"/>
          <p:cNvSpPr txBox="1">
            <a:spLocks noChangeArrowheads="1"/>
          </p:cNvSpPr>
          <p:nvPr/>
        </p:nvSpPr>
        <p:spPr bwMode="auto">
          <a:xfrm>
            <a:off x="467544" y="313492"/>
            <a:ext cx="8352928" cy="523220"/>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s-ES" sz="2800" b="1" dirty="0" smtClean="0">
                <a:solidFill>
                  <a:srgbClr val="009E47"/>
                </a:solidFill>
              </a:rPr>
              <a:t>Acuerdos </a:t>
            </a:r>
            <a:endParaRPr lang="es-MX" sz="2800" dirty="0">
              <a:solidFill>
                <a:srgbClr val="009E47"/>
              </a:solidFill>
            </a:endParaRPr>
          </a:p>
        </p:txBody>
      </p:sp>
    </p:spTree>
    <p:extLst>
      <p:ext uri="{BB962C8B-B14F-4D97-AF65-F5344CB8AC3E}">
        <p14:creationId xmlns:p14="http://schemas.microsoft.com/office/powerpoint/2010/main" val="1135701005"/>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CuadroTexto"/>
          <p:cNvSpPr txBox="1"/>
          <p:nvPr/>
        </p:nvSpPr>
        <p:spPr>
          <a:xfrm>
            <a:off x="156501" y="1052736"/>
            <a:ext cx="8796739" cy="5493812"/>
          </a:xfrm>
          <a:prstGeom prst="rect">
            <a:avLst/>
          </a:prstGeom>
          <a:noFill/>
        </p:spPr>
        <p:txBody>
          <a:bodyPr wrap="square">
            <a:spAutoFit/>
          </a:bodyPr>
          <a:lstStyle/>
          <a:p>
            <a:pPr algn="just"/>
            <a:r>
              <a:rPr lang="es-MX" sz="2400" b="1" dirty="0"/>
              <a:t>5.- La </a:t>
            </a:r>
            <a:r>
              <a:rPr lang="es-ES" sz="2000" b="1" dirty="0"/>
              <a:t>Dirección de Contabilidad Gubernamental, notificará a la Secretaría de la Función Pública, el Reporte de Avances del proceso de actualización del registro contable y patrimonial de los bienes muebles, requiriendo su validación a través de los Contralores internos o Comisarios Públicos.</a:t>
            </a:r>
            <a:endParaRPr lang="es-MX" sz="2400" b="1" dirty="0"/>
          </a:p>
          <a:p>
            <a:pPr algn="just"/>
            <a:r>
              <a:rPr lang="es-MX" sz="1900" b="1" dirty="0" smtClean="0"/>
              <a:t>6.- Los organismos públicos de la Administración Centralizada y Descentralizada, una vez agotadas las facilidades otorgadas en el Acuerdo emitido para la regularización de los bienes patrimoniales que no cuentan con valores reales para acreditar la propiedad de sus activos fijos, podrán llevar a cabo Actas Administrativas en las que señalen el valor comercial de cada uno de los </a:t>
            </a:r>
            <a:r>
              <a:rPr lang="es-MX" sz="1900" b="1" dirty="0" smtClean="0"/>
              <a:t>bienes, contando con </a:t>
            </a:r>
            <a:r>
              <a:rPr lang="es-MX" sz="1900" b="1" smtClean="0"/>
              <a:t>la participación de </a:t>
            </a:r>
            <a:r>
              <a:rPr lang="es-MX" sz="1900" b="1" dirty="0" smtClean="0"/>
              <a:t>la Secretaría de la Función Pública, a través de la figura del Comisario Público o Contralor Interno asignado al ente público que se trate.</a:t>
            </a:r>
          </a:p>
          <a:p>
            <a:pPr algn="just"/>
            <a:r>
              <a:rPr lang="es-MX" sz="1900" b="1" dirty="0" smtClean="0"/>
              <a:t>7.- El Poder Judicial, presentará el avance del proceso de actualización de sus registros patrimoniales y contables, en la próxima reunión de éste Grupo de Trabajo.</a:t>
            </a:r>
          </a:p>
          <a:p>
            <a:pPr algn="just"/>
            <a:r>
              <a:rPr lang="es-MX" sz="1900" b="1" dirty="0" smtClean="0"/>
              <a:t>8.-La próxima reunión se llevará a cabo el 30 de Octubre de 2014, a las 11.00 horas, en la sala de juntas del piso 9, Torre Chiapas.</a:t>
            </a:r>
          </a:p>
        </p:txBody>
      </p:sp>
      <p:sp>
        <p:nvSpPr>
          <p:cNvPr id="6" name="3 CuadroTexto"/>
          <p:cNvSpPr txBox="1">
            <a:spLocks noChangeArrowheads="1"/>
          </p:cNvSpPr>
          <p:nvPr/>
        </p:nvSpPr>
        <p:spPr bwMode="auto">
          <a:xfrm>
            <a:off x="467544" y="116632"/>
            <a:ext cx="8352928" cy="523220"/>
          </a:xfrm>
          <a:prstGeom prst="rect">
            <a:avLst/>
          </a:prstGeom>
          <a:noFill/>
          <a:ln w="9525">
            <a:noFill/>
            <a:miter lim="800000"/>
            <a:headEnd/>
            <a:tailEnd/>
          </a:ln>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s-ES" sz="2800" b="1" dirty="0" smtClean="0">
                <a:solidFill>
                  <a:srgbClr val="009E47"/>
                </a:solidFill>
              </a:rPr>
              <a:t>Acuerdos </a:t>
            </a:r>
            <a:endParaRPr lang="es-MX" sz="2800" dirty="0">
              <a:solidFill>
                <a:srgbClr val="009E47"/>
              </a:solidFill>
            </a:endParaRPr>
          </a:p>
        </p:txBody>
      </p:sp>
    </p:spTree>
    <p:extLst>
      <p:ext uri="{BB962C8B-B14F-4D97-AF65-F5344CB8AC3E}">
        <p14:creationId xmlns:p14="http://schemas.microsoft.com/office/powerpoint/2010/main" val="2431612718"/>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redondeado"/>
          <p:cNvSpPr/>
          <p:nvPr/>
        </p:nvSpPr>
        <p:spPr bwMode="auto">
          <a:xfrm>
            <a:off x="2555776" y="2636912"/>
            <a:ext cx="3888432" cy="1368152"/>
          </a:xfrm>
          <a:prstGeom prst="roundRect">
            <a:avLst>
              <a:gd name="adj" fmla="val 9447"/>
            </a:avLst>
          </a:prstGeom>
          <a:ln>
            <a:solidFill>
              <a:srgbClr val="009E47"/>
            </a:solidFill>
          </a:ln>
          <a:scene3d>
            <a:camera prst="orthographicFront"/>
            <a:lightRig rig="twoPt" dir="t"/>
          </a:scene3d>
          <a:sp3d extrusionH="76200" contourW="12700" prstMaterial="metal">
            <a:bevelT w="165100" prst="coolSlant"/>
            <a:bevelB/>
            <a:extrusionClr>
              <a:srgbClr val="FF6600"/>
            </a:extrusionClr>
            <a:contourClr>
              <a:srgbClr val="FF6600"/>
            </a:contourClr>
          </a:sp3d>
        </p:spPr>
        <p:style>
          <a:lnRef idx="2">
            <a:schemeClr val="accent1">
              <a:shade val="50000"/>
            </a:schemeClr>
          </a:lnRef>
          <a:fillRef idx="1003">
            <a:schemeClr val="lt1"/>
          </a:fillRef>
          <a:effectRef idx="0">
            <a:schemeClr val="accent1"/>
          </a:effectRef>
          <a:fontRef idx="minor">
            <a:schemeClr val="lt1"/>
          </a:fontRef>
        </p:style>
        <p:txBody>
          <a:bodyPr anchor="ctr"/>
          <a:lstStyle/>
          <a:p>
            <a:pPr algn="ctr">
              <a:defRPr/>
            </a:pPr>
            <a:endParaRPr lang="es-ES" dirty="0">
              <a:solidFill>
                <a:schemeClr val="bg1"/>
              </a:solidFill>
            </a:endParaRPr>
          </a:p>
        </p:txBody>
      </p:sp>
      <p:sp>
        <p:nvSpPr>
          <p:cNvPr id="6" name="3 CuadroTexto"/>
          <p:cNvSpPr txBox="1">
            <a:spLocks noChangeArrowheads="1"/>
          </p:cNvSpPr>
          <p:nvPr/>
        </p:nvSpPr>
        <p:spPr bwMode="auto">
          <a:xfrm>
            <a:off x="3032124" y="2924944"/>
            <a:ext cx="2928937" cy="830991"/>
          </a:xfrm>
          <a:prstGeom prst="rect">
            <a:avLst/>
          </a:prstGeom>
          <a:noFill/>
          <a:ln w="9525">
            <a:noFill/>
            <a:miter lim="800000"/>
            <a:headEnd/>
            <a:tailEnd/>
          </a:ln>
        </p:spPr>
        <p:style>
          <a:lnRef idx="0">
            <a:scrgbClr r="0" g="0" b="0"/>
          </a:lnRef>
          <a:fillRef idx="1003">
            <a:schemeClr val="lt1"/>
          </a:fillRef>
          <a:effectRef idx="0">
            <a:scrgbClr r="0" g="0" b="0"/>
          </a:effectRef>
          <a:fontRef idx="major"/>
        </p:style>
        <p:txBody>
          <a:bodyPr>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es-MX" sz="4800" b="1" dirty="0">
                <a:ln w="50800"/>
                <a:solidFill>
                  <a:srgbClr val="00B050"/>
                </a:solidFill>
              </a:rPr>
              <a:t>Gracias</a:t>
            </a:r>
          </a:p>
        </p:txBody>
      </p:sp>
    </p:spTree>
  </p:cSld>
  <p:clrMapOvr>
    <a:masterClrMapping/>
  </p:clrMapOvr>
  <p:transition>
    <p:wip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10547</TotalTime>
  <Words>1603</Words>
  <Application>Microsoft Office PowerPoint</Application>
  <PresentationFormat>Presentación en pantalla (4:3)</PresentationFormat>
  <Paragraphs>466</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SECRETARIA DE HACIENDA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jviart</dc:creator>
  <cp:lastModifiedBy>Maritza Campos Fernández</cp:lastModifiedBy>
  <cp:revision>1217</cp:revision>
  <cp:lastPrinted>2014-10-01T15:23:40Z</cp:lastPrinted>
  <dcterms:created xsi:type="dcterms:W3CDTF">2010-09-20T19:30:30Z</dcterms:created>
  <dcterms:modified xsi:type="dcterms:W3CDTF">2014-10-01T16:16:08Z</dcterms:modified>
</cp:coreProperties>
</file>