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Default Extension="wdp" ContentType="image/vnd.ms-photo"/>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80" r:id="rId2"/>
  </p:sldMasterIdLst>
  <p:notesMasterIdLst>
    <p:notesMasterId r:id="rId18"/>
  </p:notesMasterIdLst>
  <p:handoutMasterIdLst>
    <p:handoutMasterId r:id="rId19"/>
  </p:handoutMasterIdLst>
  <p:sldIdLst>
    <p:sldId id="461" r:id="rId3"/>
    <p:sldId id="545" r:id="rId4"/>
    <p:sldId id="548" r:id="rId5"/>
    <p:sldId id="551" r:id="rId6"/>
    <p:sldId id="553" r:id="rId7"/>
    <p:sldId id="554" r:id="rId8"/>
    <p:sldId id="555" r:id="rId9"/>
    <p:sldId id="536" r:id="rId10"/>
    <p:sldId id="543" r:id="rId11"/>
    <p:sldId id="556" r:id="rId12"/>
    <p:sldId id="542" r:id="rId13"/>
    <p:sldId id="557" r:id="rId14"/>
    <p:sldId id="549" r:id="rId15"/>
    <p:sldId id="550" r:id="rId16"/>
    <p:sldId id="534" r:id="rId17"/>
  </p:sldIdLst>
  <p:sldSz cx="9144000" cy="6858000" type="screen4x3"/>
  <p:notesSz cx="6797675" cy="9928225"/>
  <p:defaultTex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521415D9-36F7-43E2-AB2F-B90AF26B5E84}">
      <p14:sectionLst xmlns:p14="http://schemas.microsoft.com/office/powerpoint/2010/main" xmlns="">
        <p14:section name="Sección predeterminada" id="{BA214DFC-FEC1-49F9-B1E5-B80EB7365ED3}">
          <p14:sldIdLst>
            <p14:sldId id="461"/>
            <p14:sldId id="545"/>
            <p14:sldId id="548"/>
            <p14:sldId id="551"/>
            <p14:sldId id="553"/>
            <p14:sldId id="554"/>
            <p14:sldId id="555"/>
            <p14:sldId id="536"/>
            <p14:sldId id="543"/>
            <p14:sldId id="556"/>
          </p14:sldIdLst>
        </p14:section>
        <p14:section name="Sección sin título" id="{0E5E8C66-9E98-432A-9744-92B3919AC444}">
          <p14:sldIdLst>
            <p14:sldId id="542"/>
            <p14:sldId id="557"/>
            <p14:sldId id="549"/>
            <p14:sldId id="550"/>
            <p14:sldId id="53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men Molina Pérez" initials="CM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E47"/>
    <a:srgbClr val="0000FF"/>
    <a:srgbClr val="FF0000"/>
    <a:srgbClr val="F6224F"/>
    <a:srgbClr val="FFCC00"/>
    <a:srgbClr val="99FF99"/>
    <a:srgbClr val="EAF18D"/>
    <a:srgbClr val="E8E896"/>
    <a:srgbClr val="FF6600"/>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321" autoAdjust="0"/>
    <p:restoredTop sz="94689" autoAdjust="0"/>
  </p:normalViewPr>
  <p:slideViewPr>
    <p:cSldViewPr>
      <p:cViewPr>
        <p:scale>
          <a:sx n="59" d="100"/>
          <a:sy n="59" d="100"/>
        </p:scale>
        <p:origin x="-876" y="-3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2142" y="-84"/>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3"/>
            <a:ext cx="2946400" cy="496888"/>
          </a:xfrm>
          <a:prstGeom prst="rect">
            <a:avLst/>
          </a:prstGeom>
        </p:spPr>
        <p:txBody>
          <a:bodyPr vert="horz" lIns="94851" tIns="47425" rIns="94851" bIns="47425" rtlCol="0"/>
          <a:lstStyle>
            <a:lvl1pPr algn="l">
              <a:defRPr sz="1200"/>
            </a:lvl1pPr>
          </a:lstStyle>
          <a:p>
            <a:endParaRPr lang="es-MX" dirty="0"/>
          </a:p>
        </p:txBody>
      </p:sp>
      <p:sp>
        <p:nvSpPr>
          <p:cNvPr id="3" name="2 Marcador de fecha"/>
          <p:cNvSpPr>
            <a:spLocks noGrp="1"/>
          </p:cNvSpPr>
          <p:nvPr>
            <p:ph type="dt" sz="quarter" idx="1"/>
          </p:nvPr>
        </p:nvSpPr>
        <p:spPr>
          <a:xfrm>
            <a:off x="3849689" y="3"/>
            <a:ext cx="2946400" cy="496888"/>
          </a:xfrm>
          <a:prstGeom prst="rect">
            <a:avLst/>
          </a:prstGeom>
        </p:spPr>
        <p:txBody>
          <a:bodyPr vert="horz" lIns="94851" tIns="47425" rIns="94851" bIns="47425" rtlCol="0"/>
          <a:lstStyle>
            <a:lvl1pPr algn="r">
              <a:defRPr sz="1200"/>
            </a:lvl1pPr>
          </a:lstStyle>
          <a:p>
            <a:fld id="{CC4F6868-89E0-4B44-B97A-B37412D0148B}" type="datetimeFigureOut">
              <a:rPr lang="es-MX" smtClean="0"/>
              <a:pPr/>
              <a:t>01/10/2014</a:t>
            </a:fld>
            <a:endParaRPr lang="es-MX" dirty="0"/>
          </a:p>
        </p:txBody>
      </p:sp>
      <p:sp>
        <p:nvSpPr>
          <p:cNvPr id="4" name="3 Marcador de pie de página"/>
          <p:cNvSpPr>
            <a:spLocks noGrp="1"/>
          </p:cNvSpPr>
          <p:nvPr>
            <p:ph type="ftr" sz="quarter" idx="2"/>
          </p:nvPr>
        </p:nvSpPr>
        <p:spPr>
          <a:xfrm>
            <a:off x="0" y="9429753"/>
            <a:ext cx="2946400" cy="496888"/>
          </a:xfrm>
          <a:prstGeom prst="rect">
            <a:avLst/>
          </a:prstGeom>
        </p:spPr>
        <p:txBody>
          <a:bodyPr vert="horz" lIns="94851" tIns="47425" rIns="94851" bIns="47425"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849689" y="9429753"/>
            <a:ext cx="2946400" cy="496888"/>
          </a:xfrm>
          <a:prstGeom prst="rect">
            <a:avLst/>
          </a:prstGeom>
        </p:spPr>
        <p:txBody>
          <a:bodyPr vert="horz" lIns="94851" tIns="47425" rIns="94851" bIns="47425" rtlCol="0" anchor="b"/>
          <a:lstStyle>
            <a:lvl1pPr algn="r">
              <a:defRPr sz="1200"/>
            </a:lvl1pPr>
          </a:lstStyle>
          <a:p>
            <a:fld id="{60A4639C-3C0E-4812-9F03-FF001F7F804E}" type="slidenum">
              <a:rPr lang="es-MX" smtClean="0"/>
              <a:pPr/>
              <a:t>‹Nº›</a:t>
            </a:fld>
            <a:endParaRPr lang="es-MX" dirty="0"/>
          </a:p>
        </p:txBody>
      </p:sp>
    </p:spTree>
    <p:extLst>
      <p:ext uri="{BB962C8B-B14F-4D97-AF65-F5344CB8AC3E}">
        <p14:creationId xmlns:p14="http://schemas.microsoft.com/office/powerpoint/2010/main" xmlns="" val="1915795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8" y="1"/>
            <a:ext cx="2946275" cy="496750"/>
          </a:xfrm>
          <a:prstGeom prst="rect">
            <a:avLst/>
          </a:prstGeom>
        </p:spPr>
        <p:txBody>
          <a:bodyPr vert="horz" lIns="94851" tIns="47425" rIns="94851" bIns="47425" rtlCol="0"/>
          <a:lstStyle>
            <a:lvl1pPr algn="l">
              <a:defRPr sz="1200"/>
            </a:lvl1pPr>
          </a:lstStyle>
          <a:p>
            <a:pPr>
              <a:defRPr/>
            </a:pPr>
            <a:endParaRPr lang="es-ES" dirty="0"/>
          </a:p>
        </p:txBody>
      </p:sp>
      <p:sp>
        <p:nvSpPr>
          <p:cNvPr id="3" name="2 Marcador de fecha"/>
          <p:cNvSpPr>
            <a:spLocks noGrp="1"/>
          </p:cNvSpPr>
          <p:nvPr>
            <p:ph type="dt" idx="1"/>
          </p:nvPr>
        </p:nvSpPr>
        <p:spPr>
          <a:xfrm>
            <a:off x="3849868" y="1"/>
            <a:ext cx="2946275" cy="496750"/>
          </a:xfrm>
          <a:prstGeom prst="rect">
            <a:avLst/>
          </a:prstGeom>
        </p:spPr>
        <p:txBody>
          <a:bodyPr vert="horz" lIns="94851" tIns="47425" rIns="94851" bIns="47425" rtlCol="0"/>
          <a:lstStyle>
            <a:lvl1pPr algn="r">
              <a:defRPr sz="1200"/>
            </a:lvl1pPr>
          </a:lstStyle>
          <a:p>
            <a:pPr>
              <a:defRPr/>
            </a:pPr>
            <a:fld id="{05E6CAA4-701C-4B63-8C2F-E504D71746CC}" type="datetimeFigureOut">
              <a:rPr lang="es-ES"/>
              <a:pPr>
                <a:defRPr/>
              </a:pPr>
              <a:t>01/10/2014</a:t>
            </a:fld>
            <a:endParaRPr lang="es-ES" dirty="0"/>
          </a:p>
        </p:txBody>
      </p:sp>
      <p:sp>
        <p:nvSpPr>
          <p:cNvPr id="4" name="3 Marcador de imagen de diapositiva"/>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4851" tIns="47425" rIns="94851" bIns="47425" rtlCol="0" anchor="ctr"/>
          <a:lstStyle/>
          <a:p>
            <a:pPr lvl="0"/>
            <a:endParaRPr lang="es-ES" noProof="0" dirty="0" smtClean="0"/>
          </a:p>
        </p:txBody>
      </p:sp>
      <p:sp>
        <p:nvSpPr>
          <p:cNvPr id="5" name="4 Marcador de notas"/>
          <p:cNvSpPr>
            <a:spLocks noGrp="1"/>
          </p:cNvSpPr>
          <p:nvPr>
            <p:ph type="body" sz="quarter" idx="3"/>
          </p:nvPr>
        </p:nvSpPr>
        <p:spPr>
          <a:xfrm>
            <a:off x="680387" y="4716592"/>
            <a:ext cx="5436909" cy="4467363"/>
          </a:xfrm>
          <a:prstGeom prst="rect">
            <a:avLst/>
          </a:prstGeom>
        </p:spPr>
        <p:txBody>
          <a:bodyPr vert="horz" lIns="94851" tIns="47425" rIns="94851" bIns="47425"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8" y="9429780"/>
            <a:ext cx="2946275" cy="496750"/>
          </a:xfrm>
          <a:prstGeom prst="rect">
            <a:avLst/>
          </a:prstGeom>
        </p:spPr>
        <p:txBody>
          <a:bodyPr vert="horz" lIns="94851" tIns="47425" rIns="94851" bIns="47425"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3849868" y="9429780"/>
            <a:ext cx="2946275" cy="496750"/>
          </a:xfrm>
          <a:prstGeom prst="rect">
            <a:avLst/>
          </a:prstGeom>
        </p:spPr>
        <p:txBody>
          <a:bodyPr vert="horz" lIns="94851" tIns="47425" rIns="94851" bIns="47425" rtlCol="0" anchor="b"/>
          <a:lstStyle>
            <a:lvl1pPr algn="r">
              <a:defRPr sz="1200"/>
            </a:lvl1pPr>
          </a:lstStyle>
          <a:p>
            <a:pPr>
              <a:defRPr/>
            </a:pPr>
            <a:fld id="{8CF22D1E-EF90-43AE-8A74-E8F1D77E835D}" type="slidenum">
              <a:rPr lang="es-ES"/>
              <a:pPr>
                <a:defRPr/>
              </a:pPr>
              <a:t>‹Nº›</a:t>
            </a:fld>
            <a:endParaRPr lang="es-ES" dirty="0"/>
          </a:p>
        </p:txBody>
      </p:sp>
    </p:spTree>
    <p:extLst>
      <p:ext uri="{BB962C8B-B14F-4D97-AF65-F5344CB8AC3E}">
        <p14:creationId xmlns:p14="http://schemas.microsoft.com/office/powerpoint/2010/main" xmlns="" val="14409542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F91BAD2-8126-426E-AAC0-3938D75372BB}" type="datetimeFigureOut">
              <a:rPr lang="es-MX"/>
              <a:pPr>
                <a:defRPr/>
              </a:pPr>
              <a:t>01/10/2014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22A0FEE-18F3-437C-9BDD-8432828CDEA5}" type="slidenum">
              <a:rPr lang="es-MX"/>
              <a:pPr>
                <a:defRPr/>
              </a:pPr>
              <a:t>‹Nº›</a:t>
            </a:fld>
            <a:endParaRPr lang="es-MX" dirty="0"/>
          </a:p>
        </p:txBody>
      </p:sp>
    </p:spTree>
    <p:extLst>
      <p:ext uri="{BB962C8B-B14F-4D97-AF65-F5344CB8AC3E}">
        <p14:creationId xmlns:p14="http://schemas.microsoft.com/office/powerpoint/2010/main" xmlns="" val="3918618375"/>
      </p:ext>
    </p:extLst>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315574B-EDF3-4653-8E84-6FE297F46F70}" type="datetimeFigureOut">
              <a:rPr lang="es-MX"/>
              <a:pPr>
                <a:defRPr/>
              </a:pPr>
              <a:t>01/10/2014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926B2A9-C2C1-4057-9C5E-4E4927F2CEF6}" type="slidenum">
              <a:rPr lang="es-MX"/>
              <a:pPr>
                <a:defRPr/>
              </a:pPr>
              <a:t>‹Nº›</a:t>
            </a:fld>
            <a:endParaRPr lang="es-MX" dirty="0"/>
          </a:p>
        </p:txBody>
      </p:sp>
    </p:spTree>
    <p:extLst>
      <p:ext uri="{BB962C8B-B14F-4D97-AF65-F5344CB8AC3E}">
        <p14:creationId xmlns:p14="http://schemas.microsoft.com/office/powerpoint/2010/main" xmlns="" val="101596224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7E6106E-23F6-4A15-9597-14CCEACCBC7E}" type="datetimeFigureOut">
              <a:rPr lang="es-MX"/>
              <a:pPr>
                <a:defRPr/>
              </a:pPr>
              <a:t>01/10/2014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83734EF-E674-4E79-90AB-D2BC8A183807}" type="slidenum">
              <a:rPr lang="es-MX"/>
              <a:pPr>
                <a:defRPr/>
              </a:pPr>
              <a:t>‹Nº›</a:t>
            </a:fld>
            <a:endParaRPr lang="es-MX" dirty="0"/>
          </a:p>
        </p:txBody>
      </p:sp>
    </p:spTree>
    <p:extLst>
      <p:ext uri="{BB962C8B-B14F-4D97-AF65-F5344CB8AC3E}">
        <p14:creationId xmlns:p14="http://schemas.microsoft.com/office/powerpoint/2010/main" xmlns="" val="27986905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F91BAD2-8126-426E-AAC0-3938D75372BB}" type="datetimeFigureOut">
              <a:rPr lang="es-MX">
                <a:solidFill>
                  <a:prstClr val="black"/>
                </a:solidFill>
              </a:rPr>
              <a:pPr>
                <a:defRPr/>
              </a:pPr>
              <a:t>01/10/2014</a:t>
            </a:fld>
            <a:endParaRPr lang="es-MX" dirty="0">
              <a:solidFill>
                <a:prstClr val="black"/>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22A0FEE-18F3-437C-9BDD-8432828CDEA5}"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1559425660"/>
      </p:ext>
    </p:extLst>
  </p:cSld>
  <p:clrMapOvr>
    <a:masterClrMapping/>
  </p:clrMapOvr>
  <p:transition>
    <p:wipe dir="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C0BCFADF-EF9B-47CF-9A84-D872396C3937}" type="datetimeFigureOut">
              <a:rPr lang="es-MX">
                <a:solidFill>
                  <a:prstClr val="black"/>
                </a:solidFill>
              </a:rPr>
              <a:pPr>
                <a:defRPr/>
              </a:pPr>
              <a:t>01/10/2014</a:t>
            </a:fld>
            <a:endParaRPr lang="es-MX" dirty="0">
              <a:solidFill>
                <a:prstClr val="black"/>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16B9106-D787-476B-8CB3-3B8BE9ACF554}"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1463579003"/>
      </p:ext>
    </p:extLst>
  </p:cSld>
  <p:clrMapOvr>
    <a:masterClrMapping/>
  </p:clrMapOvr>
  <p:transition>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08DE222-427F-423E-B817-A2E449774EFF}" type="datetimeFigureOut">
              <a:rPr lang="es-MX">
                <a:solidFill>
                  <a:prstClr val="black"/>
                </a:solidFill>
              </a:rPr>
              <a:pPr>
                <a:defRPr/>
              </a:pPr>
              <a:t>01/10/2014</a:t>
            </a:fld>
            <a:endParaRPr lang="es-MX" dirty="0">
              <a:solidFill>
                <a:prstClr val="black"/>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BF63D4E-C6EF-49CC-8705-906984CA8E7A}"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1989602301"/>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6DE10F44-E3DA-4CAD-85D6-925EA419EBCE}" type="datetimeFigureOut">
              <a:rPr lang="es-MX">
                <a:solidFill>
                  <a:prstClr val="black"/>
                </a:solidFill>
              </a:rPr>
              <a:pPr>
                <a:defRPr/>
              </a:pPr>
              <a:t>01/10/2014</a:t>
            </a:fld>
            <a:endParaRPr lang="es-MX" dirty="0">
              <a:solidFill>
                <a:prstClr val="black"/>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EDC1540-6171-40C6-975B-BC00D1F23F20}"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1883596040"/>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21A9FB0-D015-48E6-B1DC-E9A622BC0E4B}" type="datetimeFigureOut">
              <a:rPr lang="es-MX">
                <a:solidFill>
                  <a:prstClr val="black"/>
                </a:solidFill>
              </a:rPr>
              <a:pPr>
                <a:defRPr/>
              </a:pPr>
              <a:t>01/10/2014</a:t>
            </a:fld>
            <a:endParaRPr lang="es-MX" dirty="0">
              <a:solidFill>
                <a:prstClr val="black"/>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5D371154-AE5A-4CC2-AA29-1C8A867D40FC}"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114749789"/>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469A238-ECF1-4CEC-A734-068A0409F763}" type="datetimeFigureOut">
              <a:rPr lang="es-MX">
                <a:solidFill>
                  <a:prstClr val="black"/>
                </a:solidFill>
              </a:rPr>
              <a:pPr>
                <a:defRPr/>
              </a:pPr>
              <a:t>01/10/2014</a:t>
            </a:fld>
            <a:endParaRPr lang="es-MX" dirty="0">
              <a:solidFill>
                <a:prstClr val="black"/>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00F4020-4EB0-4B6F-B483-706F9A35AA0D}"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616966847"/>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70DBDFDB-BC1C-420D-825F-9D442B96D1CA}" type="datetimeFigureOut">
              <a:rPr lang="es-MX">
                <a:solidFill>
                  <a:prstClr val="black"/>
                </a:solidFill>
              </a:rPr>
              <a:pPr>
                <a:defRPr/>
              </a:pPr>
              <a:t>01/10/2014</a:t>
            </a:fld>
            <a:endParaRPr lang="es-MX" dirty="0">
              <a:solidFill>
                <a:prstClr val="black"/>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412CC7FE-C1E9-45B5-8B96-EF7C8CD6797B}"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221722901"/>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F944C15-C512-445C-A280-A3092F2A3CBF}" type="datetimeFigureOut">
              <a:rPr lang="es-MX">
                <a:solidFill>
                  <a:prstClr val="black"/>
                </a:solidFill>
              </a:rPr>
              <a:pPr>
                <a:defRPr/>
              </a:pPr>
              <a:t>01/10/2014</a:t>
            </a:fld>
            <a:endParaRPr lang="es-MX" dirty="0">
              <a:solidFill>
                <a:prstClr val="black"/>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95850A9-4827-45E3-B8E6-6A63AACF581F}"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262251412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r>
              <a:rPr lang="es-ES" dirty="0" smtClean="0"/>
              <a:t>27/06/2014</a:t>
            </a:r>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16B9106-D787-476B-8CB3-3B8BE9ACF554}" type="slidenum">
              <a:rPr lang="es-MX"/>
              <a:pPr>
                <a:defRPr/>
              </a:pPr>
              <a:t>‹Nº›</a:t>
            </a:fld>
            <a:endParaRPr lang="es-MX" dirty="0"/>
          </a:p>
        </p:txBody>
      </p:sp>
    </p:spTree>
    <p:extLst>
      <p:ext uri="{BB962C8B-B14F-4D97-AF65-F5344CB8AC3E}">
        <p14:creationId xmlns:p14="http://schemas.microsoft.com/office/powerpoint/2010/main" xmlns="" val="1893516657"/>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574A55E-854A-4A00-9377-9DE1F4825A43}" type="datetimeFigureOut">
              <a:rPr lang="es-MX">
                <a:solidFill>
                  <a:prstClr val="black"/>
                </a:solidFill>
              </a:rPr>
              <a:pPr>
                <a:defRPr/>
              </a:pPr>
              <a:t>01/10/2014</a:t>
            </a:fld>
            <a:endParaRPr lang="es-MX" dirty="0">
              <a:solidFill>
                <a:prstClr val="black"/>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6BD5F5E-DE5E-416B-AF78-D2C613F804A7}"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1629106560"/>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315574B-EDF3-4653-8E84-6FE297F46F70}" type="datetimeFigureOut">
              <a:rPr lang="es-MX">
                <a:solidFill>
                  <a:prstClr val="black"/>
                </a:solidFill>
              </a:rPr>
              <a:pPr>
                <a:defRPr/>
              </a:pPr>
              <a:t>01/10/2014</a:t>
            </a:fld>
            <a:endParaRPr lang="es-MX" dirty="0">
              <a:solidFill>
                <a:prstClr val="black"/>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926B2A9-C2C1-4057-9C5E-4E4927F2CEF6}"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2329813745"/>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7E6106E-23F6-4A15-9597-14CCEACCBC7E}" type="datetimeFigureOut">
              <a:rPr lang="es-MX">
                <a:solidFill>
                  <a:prstClr val="black"/>
                </a:solidFill>
              </a:rPr>
              <a:pPr>
                <a:defRPr/>
              </a:pPr>
              <a:t>01/10/2014</a:t>
            </a:fld>
            <a:endParaRPr lang="es-MX" dirty="0">
              <a:solidFill>
                <a:prstClr val="black"/>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solidFill>
                <a:prstClr val="black"/>
              </a:solidFill>
            </a:endParaRPr>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83734EF-E674-4E79-90AB-D2BC8A183807}" type="slidenum">
              <a:rPr lang="es-MX">
                <a:solidFill>
                  <a:prstClr val="black"/>
                </a:solidFill>
              </a:rPr>
              <a:pPr>
                <a:defRPr/>
              </a:pPr>
              <a:t>‹Nº›</a:t>
            </a:fld>
            <a:endParaRPr lang="es-MX" dirty="0">
              <a:solidFill>
                <a:prstClr val="black"/>
              </a:solidFill>
            </a:endParaRPr>
          </a:p>
        </p:txBody>
      </p:sp>
    </p:spTree>
    <p:extLst>
      <p:ext uri="{BB962C8B-B14F-4D97-AF65-F5344CB8AC3E}">
        <p14:creationId xmlns:p14="http://schemas.microsoft.com/office/powerpoint/2010/main" xmlns="" val="198070423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08DE222-427F-423E-B817-A2E449774EFF}" type="datetimeFigureOut">
              <a:rPr lang="es-MX"/>
              <a:pPr>
                <a:defRPr/>
              </a:pPr>
              <a:t>01/10/2014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BF63D4E-C6EF-49CC-8705-906984CA8E7A}" type="slidenum">
              <a:rPr lang="es-MX"/>
              <a:pPr>
                <a:defRPr/>
              </a:pPr>
              <a:t>‹Nº›</a:t>
            </a:fld>
            <a:endParaRPr lang="es-MX" dirty="0"/>
          </a:p>
        </p:txBody>
      </p:sp>
    </p:spTree>
    <p:extLst>
      <p:ext uri="{BB962C8B-B14F-4D97-AF65-F5344CB8AC3E}">
        <p14:creationId xmlns:p14="http://schemas.microsoft.com/office/powerpoint/2010/main" xmlns="" val="187765754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6DE10F44-E3DA-4CAD-85D6-925EA419EBCE}" type="datetimeFigureOut">
              <a:rPr lang="es-MX"/>
              <a:pPr>
                <a:defRPr/>
              </a:pPr>
              <a:t>01/10/2014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EDC1540-6171-40C6-975B-BC00D1F23F20}" type="slidenum">
              <a:rPr lang="es-MX"/>
              <a:pPr>
                <a:defRPr/>
              </a:pPr>
              <a:t>‹Nº›</a:t>
            </a:fld>
            <a:endParaRPr lang="es-MX" dirty="0"/>
          </a:p>
        </p:txBody>
      </p:sp>
    </p:spTree>
    <p:extLst>
      <p:ext uri="{BB962C8B-B14F-4D97-AF65-F5344CB8AC3E}">
        <p14:creationId xmlns:p14="http://schemas.microsoft.com/office/powerpoint/2010/main" xmlns="" val="105231666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21A9FB0-D015-48E6-B1DC-E9A622BC0E4B}" type="datetimeFigureOut">
              <a:rPr lang="es-MX"/>
              <a:pPr>
                <a:defRPr/>
              </a:pPr>
              <a:t>01/10/2014</a:t>
            </a:fld>
            <a:endParaRPr lang="es-MX" dirty="0"/>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5D371154-AE5A-4CC2-AA29-1C8A867D40FC}" type="slidenum">
              <a:rPr lang="es-MX"/>
              <a:pPr>
                <a:defRPr/>
              </a:pPr>
              <a:t>‹Nº›</a:t>
            </a:fld>
            <a:endParaRPr lang="es-MX" dirty="0"/>
          </a:p>
        </p:txBody>
      </p:sp>
    </p:spTree>
    <p:extLst>
      <p:ext uri="{BB962C8B-B14F-4D97-AF65-F5344CB8AC3E}">
        <p14:creationId xmlns:p14="http://schemas.microsoft.com/office/powerpoint/2010/main" xmlns="" val="126712923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469A238-ECF1-4CEC-A734-068A0409F763}" type="datetimeFigureOut">
              <a:rPr lang="es-MX"/>
              <a:pPr>
                <a:defRPr/>
              </a:pPr>
              <a:t>01/10/2014</a:t>
            </a:fld>
            <a:endParaRPr lang="es-MX" dirty="0"/>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00F4020-4EB0-4B6F-B483-706F9A35AA0D}" type="slidenum">
              <a:rPr lang="es-MX"/>
              <a:pPr>
                <a:defRPr/>
              </a:pPr>
              <a:t>‹Nº›</a:t>
            </a:fld>
            <a:endParaRPr lang="es-MX" dirty="0"/>
          </a:p>
        </p:txBody>
      </p:sp>
    </p:spTree>
    <p:extLst>
      <p:ext uri="{BB962C8B-B14F-4D97-AF65-F5344CB8AC3E}">
        <p14:creationId xmlns:p14="http://schemas.microsoft.com/office/powerpoint/2010/main" xmlns="" val="358830276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70DBDFDB-BC1C-420D-825F-9D442B96D1CA}" type="datetimeFigureOut">
              <a:rPr lang="es-MX"/>
              <a:pPr>
                <a:defRPr/>
              </a:pPr>
              <a:t>01/10/2014</a:t>
            </a:fld>
            <a:endParaRPr lang="es-MX" dirty="0"/>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412CC7FE-C1E9-45B5-8B96-EF7C8CD6797B}" type="slidenum">
              <a:rPr lang="es-MX"/>
              <a:pPr>
                <a:defRPr/>
              </a:pPr>
              <a:t>‹Nº›</a:t>
            </a:fld>
            <a:endParaRPr lang="es-MX" dirty="0"/>
          </a:p>
        </p:txBody>
      </p:sp>
    </p:spTree>
    <p:extLst>
      <p:ext uri="{BB962C8B-B14F-4D97-AF65-F5344CB8AC3E}">
        <p14:creationId xmlns:p14="http://schemas.microsoft.com/office/powerpoint/2010/main" xmlns="" val="243558212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F944C15-C512-445C-A280-A3092F2A3CBF}" type="datetimeFigureOut">
              <a:rPr lang="es-MX"/>
              <a:pPr>
                <a:defRPr/>
              </a:pPr>
              <a:t>01/10/2014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95850A9-4827-45E3-B8E6-6A63AACF581F}" type="slidenum">
              <a:rPr lang="es-MX"/>
              <a:pPr>
                <a:defRPr/>
              </a:pPr>
              <a:t>‹Nº›</a:t>
            </a:fld>
            <a:endParaRPr lang="es-MX" dirty="0"/>
          </a:p>
        </p:txBody>
      </p:sp>
    </p:spTree>
    <p:extLst>
      <p:ext uri="{BB962C8B-B14F-4D97-AF65-F5344CB8AC3E}">
        <p14:creationId xmlns:p14="http://schemas.microsoft.com/office/powerpoint/2010/main" xmlns="" val="262758704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574A55E-854A-4A00-9377-9DE1F4825A43}" type="datetimeFigureOut">
              <a:rPr lang="es-MX"/>
              <a:pPr>
                <a:defRPr/>
              </a:pPr>
              <a:t>01/10/2014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6BD5F5E-DE5E-416B-AF78-D2C613F804A7}" type="slidenum">
              <a:rPr lang="es-MX"/>
              <a:pPr>
                <a:defRPr/>
              </a:pPr>
              <a:t>‹Nº›</a:t>
            </a:fld>
            <a:endParaRPr lang="es-MX" dirty="0"/>
          </a:p>
        </p:txBody>
      </p:sp>
    </p:spTree>
    <p:extLst>
      <p:ext uri="{BB962C8B-B14F-4D97-AF65-F5344CB8AC3E}">
        <p14:creationId xmlns:p14="http://schemas.microsoft.com/office/powerpoint/2010/main" xmlns="" val="9495492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microsoft.com/office/2007/relationships/hdphoto" Target="../media/hdphoto1.wdp"/><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3 Imagen"/>
          <p:cNvPicPr>
            <a:picLocks noChangeAspect="1"/>
          </p:cNvPicPr>
          <p:nvPr userDrawn="1"/>
        </p:nvPicPr>
        <p:blipFill rotWithShape="1">
          <a:blip r:embed="rId13" cstate="print">
            <a:grayscl/>
            <a:extLst>
              <a:ext uri="{28A0092B-C50C-407E-A947-70E740481C1C}">
                <a14:useLocalDpi xmlns:a14="http://schemas.microsoft.com/office/drawing/2010/main" xmlns="" val="0"/>
              </a:ext>
            </a:extLst>
          </a:blip>
          <a:srcRect t="15723"/>
          <a:stretch/>
        </p:blipFill>
        <p:spPr>
          <a:xfrm>
            <a:off x="163285" y="1078302"/>
            <a:ext cx="8817429" cy="5779698"/>
          </a:xfrm>
          <a:prstGeom prst="rect">
            <a:avLst/>
          </a:prstGeom>
        </p:spPr>
      </p:pic>
      <p:pic>
        <p:nvPicPr>
          <p:cNvPr id="5" name="4 Imagen"/>
          <p:cNvPicPr>
            <a:picLocks noChangeAspect="1"/>
          </p:cNvPicPr>
          <p:nvPr userDrawn="1"/>
        </p:nvPicPr>
        <p:blipFill rotWithShape="1">
          <a:blip r:embed="rId14" cstate="print">
            <a:grayscl/>
            <a:extLst>
              <a:ext uri="{BEBA8EAE-BF5A-486C-A8C5-ECC9F3942E4B}">
                <a14:imgProps xmlns:a14="http://schemas.microsoft.com/office/drawing/2010/main" xmlns="">
                  <a14:imgLayer r:embed="rId15">
                    <a14:imgEffect>
                      <a14:brightnessContrast bright="20000" contrast="20000"/>
                    </a14:imgEffect>
                  </a14:imgLayer>
                </a14:imgProps>
              </a:ext>
              <a:ext uri="{28A0092B-C50C-407E-A947-70E740481C1C}">
                <a14:useLocalDpi xmlns:a14="http://schemas.microsoft.com/office/drawing/2010/main" xmlns="" val="0"/>
              </a:ext>
            </a:extLst>
          </a:blip>
          <a:srcRect b="84277"/>
          <a:stretch/>
        </p:blipFill>
        <p:spPr>
          <a:xfrm>
            <a:off x="163285" y="0"/>
            <a:ext cx="8817429" cy="1078302"/>
          </a:xfrm>
          <a:prstGeom prst="rect">
            <a:avLst/>
          </a:prstGeom>
          <a:noFill/>
          <a:ln>
            <a:noFill/>
          </a:ln>
        </p:spPr>
      </p:pic>
      <p:pic>
        <p:nvPicPr>
          <p:cNvPr id="11" name="Picture 2" descr="C:\Users\carevalo\Desktop\diseño\vectores\cace\logotipocacenaranjapng.png"/>
          <p:cNvPicPr>
            <a:picLocks noChangeAspect="1" noChangeArrowheads="1"/>
          </p:cNvPicPr>
          <p:nvPr userDrawn="1"/>
        </p:nvPicPr>
        <p:blipFill>
          <a:blip r:embed="rId16" cstate="print">
            <a:biLevel thresh="75000"/>
            <a:extLst>
              <a:ext uri="{28A0092B-C50C-407E-A947-70E740481C1C}">
                <a14:useLocalDpi xmlns:a14="http://schemas.microsoft.com/office/drawing/2010/main" xmlns="" val="0"/>
              </a:ext>
            </a:extLst>
          </a:blip>
          <a:srcRect/>
          <a:stretch>
            <a:fillRect/>
          </a:stretch>
        </p:blipFill>
        <p:spPr bwMode="auto">
          <a:xfrm>
            <a:off x="6037078" y="6429415"/>
            <a:ext cx="2952328" cy="428585"/>
          </a:xfrm>
          <a:prstGeom prst="rect">
            <a:avLst/>
          </a:prstGeom>
          <a:noFill/>
          <a:extLst>
            <a:ext uri="{909E8E84-426E-40DD-AFC4-6F175D3DCCD1}">
              <a14:hiddenFill xmlns:a14="http://schemas.microsoft.com/office/drawing/2010/main" xmlns="">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ransition>
    <p:wipe dir="r"/>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3 Imagen"/>
          <p:cNvPicPr>
            <a:picLocks noChangeAspect="1"/>
          </p:cNvPicPr>
          <p:nvPr userDrawn="1"/>
        </p:nvPicPr>
        <p:blipFill rotWithShape="1">
          <a:blip r:embed="rId13" cstate="print">
            <a:grayscl/>
            <a:extLst>
              <a:ext uri="{28A0092B-C50C-407E-A947-70E740481C1C}">
                <a14:useLocalDpi xmlns:a14="http://schemas.microsoft.com/office/drawing/2010/main" xmlns="" val="0"/>
              </a:ext>
            </a:extLst>
          </a:blip>
          <a:srcRect t="15723"/>
          <a:stretch/>
        </p:blipFill>
        <p:spPr>
          <a:xfrm>
            <a:off x="163285" y="1078302"/>
            <a:ext cx="8817429" cy="5779698"/>
          </a:xfrm>
          <a:prstGeom prst="rect">
            <a:avLst/>
          </a:prstGeom>
        </p:spPr>
      </p:pic>
      <p:pic>
        <p:nvPicPr>
          <p:cNvPr id="5" name="4 Imagen"/>
          <p:cNvPicPr>
            <a:picLocks noChangeAspect="1"/>
          </p:cNvPicPr>
          <p:nvPr userDrawn="1"/>
        </p:nvPicPr>
        <p:blipFill rotWithShape="1">
          <a:blip r:embed="rId14" cstate="print">
            <a:grayscl/>
            <a:extLst>
              <a:ext uri="{BEBA8EAE-BF5A-486C-A8C5-ECC9F3942E4B}">
                <a14:imgProps xmlns:a14="http://schemas.microsoft.com/office/drawing/2010/main" xmlns="">
                  <a14:imgLayer r:embed="rId15">
                    <a14:imgEffect>
                      <a14:brightnessContrast bright="20000" contrast="20000"/>
                    </a14:imgEffect>
                  </a14:imgLayer>
                </a14:imgProps>
              </a:ext>
              <a:ext uri="{28A0092B-C50C-407E-A947-70E740481C1C}">
                <a14:useLocalDpi xmlns:a14="http://schemas.microsoft.com/office/drawing/2010/main" xmlns="" val="0"/>
              </a:ext>
            </a:extLst>
          </a:blip>
          <a:srcRect b="84277"/>
          <a:stretch/>
        </p:blipFill>
        <p:spPr>
          <a:xfrm>
            <a:off x="163285" y="0"/>
            <a:ext cx="8817429" cy="1078302"/>
          </a:xfrm>
          <a:prstGeom prst="rect">
            <a:avLst/>
          </a:prstGeom>
          <a:noFill/>
          <a:ln>
            <a:noFill/>
          </a:ln>
        </p:spPr>
      </p:pic>
      <p:pic>
        <p:nvPicPr>
          <p:cNvPr id="11" name="Picture 2" descr="C:\Users\carevalo\Desktop\diseño\vectores\cace\logotipocacenaranjapng.png"/>
          <p:cNvPicPr>
            <a:picLocks noChangeAspect="1" noChangeArrowheads="1"/>
          </p:cNvPicPr>
          <p:nvPr userDrawn="1"/>
        </p:nvPicPr>
        <p:blipFill>
          <a:blip r:embed="rId16" cstate="print">
            <a:biLevel thresh="75000"/>
            <a:extLst>
              <a:ext uri="{28A0092B-C50C-407E-A947-70E740481C1C}">
                <a14:useLocalDpi xmlns:a14="http://schemas.microsoft.com/office/drawing/2010/main" xmlns="" val="0"/>
              </a:ext>
            </a:extLst>
          </a:blip>
          <a:srcRect/>
          <a:stretch>
            <a:fillRect/>
          </a:stretch>
        </p:blipFill>
        <p:spPr bwMode="auto">
          <a:xfrm>
            <a:off x="6037078" y="6429415"/>
            <a:ext cx="2952328" cy="42858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28248558"/>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ransition>
    <p:wipe dir="r"/>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p:cNvPicPr>
            <a:picLocks noChangeAspect="1"/>
          </p:cNvPicPr>
          <p:nvPr/>
        </p:nvPicPr>
        <p:blipFill rotWithShape="1">
          <a:blip r:embed="rId2" cstate="print">
            <a:extLst>
              <a:ext uri="{28A0092B-C50C-407E-A947-70E740481C1C}">
                <a14:useLocalDpi xmlns:a14="http://schemas.microsoft.com/office/drawing/2010/main" xmlns="" val="0"/>
              </a:ext>
            </a:extLst>
          </a:blip>
          <a:srcRect l="1000"/>
          <a:stretch/>
        </p:blipFill>
        <p:spPr>
          <a:xfrm>
            <a:off x="0" y="0"/>
            <a:ext cx="9467527" cy="6858000"/>
          </a:xfrm>
          <a:prstGeom prst="rect">
            <a:avLst/>
          </a:prstGeom>
        </p:spPr>
      </p:pic>
      <p:sp>
        <p:nvSpPr>
          <p:cNvPr id="14" name="13 CuadroTexto"/>
          <p:cNvSpPr txBox="1"/>
          <p:nvPr/>
        </p:nvSpPr>
        <p:spPr>
          <a:xfrm>
            <a:off x="2843808" y="774416"/>
            <a:ext cx="6264696" cy="5970865"/>
          </a:xfrm>
          <a:prstGeom prst="rect">
            <a:avLst/>
          </a:prstGeom>
          <a:noFill/>
          <a:ln>
            <a:noFill/>
          </a:ln>
          <a:scene3d>
            <a:camera prst="orthographicFront"/>
            <a:lightRig rig="threePt" dir="t"/>
          </a:scene3d>
          <a:sp3d>
            <a:bevelT prst="angle"/>
          </a:sp3d>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eaLnBrk="1" hangingPunct="1"/>
            <a:r>
              <a:rPr lang="es-MX" sz="3600" b="1" dirty="0" smtClean="0">
                <a:solidFill>
                  <a:srgbClr val="00B050"/>
                </a:solidFill>
                <a:latin typeface="Calisto MT" pitchFamily="18" charset="0"/>
              </a:rPr>
              <a:t>Reunión de Trabajo </a:t>
            </a:r>
          </a:p>
          <a:p>
            <a:pPr algn="ctr" eaLnBrk="1" hangingPunct="1"/>
            <a:endParaRPr lang="es-MX" sz="3600" b="1" dirty="0" smtClean="0">
              <a:solidFill>
                <a:srgbClr val="FF0000"/>
              </a:solidFill>
              <a:latin typeface="Calisto MT" pitchFamily="18" charset="0"/>
            </a:endParaRPr>
          </a:p>
          <a:p>
            <a:pPr algn="ctr" eaLnBrk="1" hangingPunct="1"/>
            <a:r>
              <a:rPr lang="es-MX" sz="3600" b="1" dirty="0" smtClean="0">
                <a:solidFill>
                  <a:srgbClr val="FF0000"/>
                </a:solidFill>
                <a:latin typeface="Calisto MT" pitchFamily="18" charset="0"/>
              </a:rPr>
              <a:t>Jefes de Unidades de Apoyo Administrativo. </a:t>
            </a:r>
            <a:endParaRPr lang="es-MX" sz="3600" b="1" dirty="0">
              <a:solidFill>
                <a:srgbClr val="FF0000"/>
              </a:solidFill>
              <a:latin typeface="Calisto MT" pitchFamily="18" charset="0"/>
            </a:endParaRPr>
          </a:p>
          <a:p>
            <a:pPr algn="ctr" eaLnBrk="1" hangingPunct="1"/>
            <a:endParaRPr lang="es-MX" sz="3600" b="1" dirty="0">
              <a:solidFill>
                <a:srgbClr val="FF0000"/>
              </a:solidFill>
              <a:latin typeface="Calisto MT" pitchFamily="18" charset="0"/>
            </a:endParaRPr>
          </a:p>
          <a:p>
            <a:pPr algn="ctr" eaLnBrk="1" hangingPunct="1"/>
            <a:endParaRPr lang="es-MX" sz="1800" b="1" dirty="0">
              <a:solidFill>
                <a:srgbClr val="FF0000"/>
              </a:solidFill>
              <a:latin typeface="Calisto MT" pitchFamily="18" charset="0"/>
            </a:endParaRPr>
          </a:p>
          <a:p>
            <a:pPr algn="r" eaLnBrk="1" hangingPunct="1"/>
            <a:r>
              <a:rPr lang="es-ES" sz="3600" b="1" dirty="0" smtClean="0">
                <a:solidFill>
                  <a:srgbClr val="00B050"/>
                </a:solidFill>
                <a:latin typeface="Calisto MT" pitchFamily="18" charset="0"/>
              </a:rPr>
              <a:t>Grupo 2. Registro y Control de bienes e inventarios</a:t>
            </a:r>
            <a:endParaRPr lang="es-MX" sz="3600" b="1" dirty="0" smtClean="0">
              <a:solidFill>
                <a:srgbClr val="00B050"/>
              </a:solidFill>
              <a:latin typeface="Calisto MT" pitchFamily="18" charset="0"/>
            </a:endParaRPr>
          </a:p>
          <a:p>
            <a:pPr algn="r" eaLnBrk="1" hangingPunct="1"/>
            <a:endParaRPr lang="es-MX" sz="1400" b="1" dirty="0" smtClean="0">
              <a:solidFill>
                <a:srgbClr val="FF0000"/>
              </a:solidFill>
              <a:latin typeface="Calisto MT" pitchFamily="18" charset="0"/>
            </a:endParaRPr>
          </a:p>
          <a:p>
            <a:pPr algn="r" eaLnBrk="1" hangingPunct="1"/>
            <a:endParaRPr lang="es-MX" sz="1400" b="1" dirty="0" smtClean="0">
              <a:solidFill>
                <a:schemeClr val="tx1"/>
              </a:solidFill>
              <a:latin typeface="Verdana" pitchFamily="34" charset="0"/>
            </a:endParaRPr>
          </a:p>
          <a:p>
            <a:pPr algn="r" eaLnBrk="1" hangingPunct="1"/>
            <a:endParaRPr lang="es-MX" sz="1400" b="1" dirty="0">
              <a:solidFill>
                <a:schemeClr val="tx1"/>
              </a:solidFill>
              <a:latin typeface="Verdana" pitchFamily="34" charset="0"/>
            </a:endParaRPr>
          </a:p>
          <a:p>
            <a:pPr algn="r" eaLnBrk="1" hangingPunct="1"/>
            <a:endParaRPr lang="es-MX" sz="1400" b="1" dirty="0" smtClean="0">
              <a:solidFill>
                <a:schemeClr val="tx1"/>
              </a:solidFill>
              <a:latin typeface="Verdana" pitchFamily="34" charset="0"/>
            </a:endParaRPr>
          </a:p>
          <a:p>
            <a:pPr algn="r" eaLnBrk="1" hangingPunct="1"/>
            <a:endParaRPr lang="es-MX" sz="1400" b="1" dirty="0" smtClean="0">
              <a:solidFill>
                <a:schemeClr val="tx1"/>
              </a:solidFill>
              <a:latin typeface="Verdana" pitchFamily="34" charset="0"/>
            </a:endParaRPr>
          </a:p>
          <a:p>
            <a:pPr algn="r" eaLnBrk="1" hangingPunct="1"/>
            <a:endParaRPr lang="es-MX" sz="1400" b="1" dirty="0">
              <a:solidFill>
                <a:schemeClr val="tx1"/>
              </a:solidFill>
              <a:latin typeface="Verdana" pitchFamily="34" charset="0"/>
            </a:endParaRPr>
          </a:p>
          <a:p>
            <a:pPr algn="r" eaLnBrk="1" hangingPunct="1"/>
            <a:r>
              <a:rPr lang="es-MX" sz="1400" b="1" dirty="0" smtClean="0">
                <a:solidFill>
                  <a:schemeClr val="tx1"/>
                </a:solidFill>
                <a:latin typeface="Verdana" pitchFamily="34" charset="0"/>
              </a:rPr>
              <a:t>Tuxtla </a:t>
            </a:r>
            <a:r>
              <a:rPr lang="es-MX" sz="1400" b="1" dirty="0">
                <a:solidFill>
                  <a:schemeClr val="tx1"/>
                </a:solidFill>
                <a:latin typeface="Verdana" pitchFamily="34" charset="0"/>
              </a:rPr>
              <a:t>Gutiérrez, Chiapas. </a:t>
            </a:r>
          </a:p>
          <a:p>
            <a:pPr algn="r" eaLnBrk="1" hangingPunct="1"/>
            <a:r>
              <a:rPr lang="es-MX" sz="1400" b="1" dirty="0" smtClean="0">
                <a:solidFill>
                  <a:schemeClr val="tx1"/>
                </a:solidFill>
                <a:latin typeface="Verdana" pitchFamily="34" charset="0"/>
              </a:rPr>
              <a:t>Octubre 01 </a:t>
            </a:r>
            <a:r>
              <a:rPr lang="es-MX" sz="1400" b="1" dirty="0">
                <a:solidFill>
                  <a:schemeClr val="tx1"/>
                </a:solidFill>
                <a:latin typeface="Verdana" pitchFamily="34" charset="0"/>
              </a:rPr>
              <a:t>de </a:t>
            </a:r>
            <a:r>
              <a:rPr lang="es-MX" sz="1400" b="1" dirty="0" smtClean="0">
                <a:solidFill>
                  <a:schemeClr val="tx1"/>
                </a:solidFill>
                <a:latin typeface="Verdana" pitchFamily="34" charset="0"/>
              </a:rPr>
              <a:t>2014</a:t>
            </a:r>
            <a:endParaRPr lang="es-MX" sz="3600" b="1" dirty="0">
              <a:solidFill>
                <a:srgbClr val="FF0000"/>
              </a:solidFill>
              <a:latin typeface="Calisto MT" pitchFamily="18" charset="0"/>
            </a:endParaRPr>
          </a:p>
        </p:txBody>
      </p:sp>
      <p:sp>
        <p:nvSpPr>
          <p:cNvPr id="13" name="Freeform 44"/>
          <p:cNvSpPr>
            <a:spLocks/>
          </p:cNvSpPr>
          <p:nvPr/>
        </p:nvSpPr>
        <p:spPr bwMode="auto">
          <a:xfrm>
            <a:off x="467544" y="3717031"/>
            <a:ext cx="2232249" cy="2127883"/>
          </a:xfrm>
          <a:custGeom>
            <a:avLst/>
            <a:gdLst/>
            <a:ahLst/>
            <a:cxnLst>
              <a:cxn ang="0">
                <a:pos x="485" y="146"/>
              </a:cxn>
              <a:cxn ang="0">
                <a:pos x="515" y="170"/>
              </a:cxn>
              <a:cxn ang="0">
                <a:pos x="540" y="194"/>
              </a:cxn>
              <a:cxn ang="0">
                <a:pos x="552" y="194"/>
              </a:cxn>
              <a:cxn ang="0">
                <a:pos x="558" y="201"/>
              </a:cxn>
              <a:cxn ang="0">
                <a:pos x="582" y="213"/>
              </a:cxn>
              <a:cxn ang="0">
                <a:pos x="612" y="237"/>
              </a:cxn>
              <a:cxn ang="0">
                <a:pos x="612" y="249"/>
              </a:cxn>
              <a:cxn ang="0">
                <a:pos x="619" y="261"/>
              </a:cxn>
              <a:cxn ang="0">
                <a:pos x="631" y="267"/>
              </a:cxn>
              <a:cxn ang="0">
                <a:pos x="643" y="279"/>
              </a:cxn>
              <a:cxn ang="0">
                <a:pos x="661" y="285"/>
              </a:cxn>
              <a:cxn ang="0">
                <a:pos x="655" y="292"/>
              </a:cxn>
              <a:cxn ang="0">
                <a:pos x="649" y="310"/>
              </a:cxn>
              <a:cxn ang="0">
                <a:pos x="649" y="322"/>
              </a:cxn>
              <a:cxn ang="0">
                <a:pos x="649" y="334"/>
              </a:cxn>
              <a:cxn ang="0">
                <a:pos x="424" y="340"/>
              </a:cxn>
              <a:cxn ang="0">
                <a:pos x="364" y="516"/>
              </a:cxn>
              <a:cxn ang="0">
                <a:pos x="352" y="546"/>
              </a:cxn>
              <a:cxn ang="0">
                <a:pos x="345" y="583"/>
              </a:cxn>
              <a:cxn ang="0">
                <a:pos x="333" y="607"/>
              </a:cxn>
              <a:cxn ang="0">
                <a:pos x="224" y="498"/>
              </a:cxn>
              <a:cxn ang="0">
                <a:pos x="242" y="510"/>
              </a:cxn>
              <a:cxn ang="0">
                <a:pos x="224" y="492"/>
              </a:cxn>
              <a:cxn ang="0">
                <a:pos x="200" y="480"/>
              </a:cxn>
              <a:cxn ang="0">
                <a:pos x="103" y="395"/>
              </a:cxn>
              <a:cxn ang="0">
                <a:pos x="36" y="346"/>
              </a:cxn>
              <a:cxn ang="0">
                <a:pos x="48" y="346"/>
              </a:cxn>
              <a:cxn ang="0">
                <a:pos x="12" y="328"/>
              </a:cxn>
              <a:cxn ang="0">
                <a:pos x="18" y="304"/>
              </a:cxn>
              <a:cxn ang="0">
                <a:pos x="18" y="237"/>
              </a:cxn>
              <a:cxn ang="0">
                <a:pos x="42" y="194"/>
              </a:cxn>
              <a:cxn ang="0">
                <a:pos x="48" y="176"/>
              </a:cxn>
              <a:cxn ang="0">
                <a:pos x="91" y="122"/>
              </a:cxn>
              <a:cxn ang="0">
                <a:pos x="109" y="85"/>
              </a:cxn>
              <a:cxn ang="0">
                <a:pos x="145" y="6"/>
              </a:cxn>
              <a:cxn ang="0">
                <a:pos x="176" y="12"/>
              </a:cxn>
              <a:cxn ang="0">
                <a:pos x="194" y="49"/>
              </a:cxn>
              <a:cxn ang="0">
                <a:pos x="218" y="85"/>
              </a:cxn>
              <a:cxn ang="0">
                <a:pos x="242" y="116"/>
              </a:cxn>
              <a:cxn ang="0">
                <a:pos x="309" y="49"/>
              </a:cxn>
              <a:cxn ang="0">
                <a:pos x="364" y="37"/>
              </a:cxn>
              <a:cxn ang="0">
                <a:pos x="376" y="19"/>
              </a:cxn>
              <a:cxn ang="0">
                <a:pos x="382" y="25"/>
              </a:cxn>
              <a:cxn ang="0">
                <a:pos x="406" y="19"/>
              </a:cxn>
              <a:cxn ang="0">
                <a:pos x="412" y="43"/>
              </a:cxn>
              <a:cxn ang="0">
                <a:pos x="424" y="49"/>
              </a:cxn>
              <a:cxn ang="0">
                <a:pos x="430" y="85"/>
              </a:cxn>
              <a:cxn ang="0">
                <a:pos x="461" y="103"/>
              </a:cxn>
              <a:cxn ang="0">
                <a:pos x="479" y="122"/>
              </a:cxn>
            </a:cxnLst>
            <a:rect l="0" t="0" r="r" b="b"/>
            <a:pathLst>
              <a:path w="661" h="607">
                <a:moveTo>
                  <a:pt x="473" y="134"/>
                </a:moveTo>
                <a:lnTo>
                  <a:pt x="485" y="146"/>
                </a:lnTo>
                <a:lnTo>
                  <a:pt x="503" y="146"/>
                </a:lnTo>
                <a:lnTo>
                  <a:pt x="515" y="170"/>
                </a:lnTo>
                <a:lnTo>
                  <a:pt x="528" y="176"/>
                </a:lnTo>
                <a:lnTo>
                  <a:pt x="540" y="194"/>
                </a:lnTo>
                <a:lnTo>
                  <a:pt x="552" y="201"/>
                </a:lnTo>
                <a:lnTo>
                  <a:pt x="552" y="194"/>
                </a:lnTo>
                <a:lnTo>
                  <a:pt x="558" y="194"/>
                </a:lnTo>
                <a:lnTo>
                  <a:pt x="558" y="201"/>
                </a:lnTo>
                <a:lnTo>
                  <a:pt x="564" y="207"/>
                </a:lnTo>
                <a:lnTo>
                  <a:pt x="582" y="213"/>
                </a:lnTo>
                <a:lnTo>
                  <a:pt x="600" y="225"/>
                </a:lnTo>
                <a:lnTo>
                  <a:pt x="612" y="237"/>
                </a:lnTo>
                <a:lnTo>
                  <a:pt x="606" y="249"/>
                </a:lnTo>
                <a:lnTo>
                  <a:pt x="612" y="249"/>
                </a:lnTo>
                <a:lnTo>
                  <a:pt x="612" y="261"/>
                </a:lnTo>
                <a:lnTo>
                  <a:pt x="619" y="261"/>
                </a:lnTo>
                <a:lnTo>
                  <a:pt x="612" y="267"/>
                </a:lnTo>
                <a:lnTo>
                  <a:pt x="631" y="267"/>
                </a:lnTo>
                <a:lnTo>
                  <a:pt x="643" y="273"/>
                </a:lnTo>
                <a:lnTo>
                  <a:pt x="643" y="279"/>
                </a:lnTo>
                <a:lnTo>
                  <a:pt x="655" y="279"/>
                </a:lnTo>
                <a:lnTo>
                  <a:pt x="661" y="285"/>
                </a:lnTo>
                <a:lnTo>
                  <a:pt x="649" y="285"/>
                </a:lnTo>
                <a:lnTo>
                  <a:pt x="655" y="292"/>
                </a:lnTo>
                <a:lnTo>
                  <a:pt x="643" y="310"/>
                </a:lnTo>
                <a:lnTo>
                  <a:pt x="649" y="310"/>
                </a:lnTo>
                <a:lnTo>
                  <a:pt x="643" y="316"/>
                </a:lnTo>
                <a:lnTo>
                  <a:pt x="649" y="322"/>
                </a:lnTo>
                <a:lnTo>
                  <a:pt x="643" y="334"/>
                </a:lnTo>
                <a:lnTo>
                  <a:pt x="649" y="334"/>
                </a:lnTo>
                <a:lnTo>
                  <a:pt x="643" y="340"/>
                </a:lnTo>
                <a:lnTo>
                  <a:pt x="424" y="340"/>
                </a:lnTo>
                <a:lnTo>
                  <a:pt x="339" y="480"/>
                </a:lnTo>
                <a:lnTo>
                  <a:pt x="364" y="516"/>
                </a:lnTo>
                <a:lnTo>
                  <a:pt x="345" y="528"/>
                </a:lnTo>
                <a:lnTo>
                  <a:pt x="352" y="546"/>
                </a:lnTo>
                <a:lnTo>
                  <a:pt x="339" y="552"/>
                </a:lnTo>
                <a:lnTo>
                  <a:pt x="345" y="583"/>
                </a:lnTo>
                <a:lnTo>
                  <a:pt x="339" y="601"/>
                </a:lnTo>
                <a:lnTo>
                  <a:pt x="333" y="607"/>
                </a:lnTo>
                <a:lnTo>
                  <a:pt x="236" y="510"/>
                </a:lnTo>
                <a:lnTo>
                  <a:pt x="224" y="498"/>
                </a:lnTo>
                <a:lnTo>
                  <a:pt x="236" y="498"/>
                </a:lnTo>
                <a:lnTo>
                  <a:pt x="242" y="510"/>
                </a:lnTo>
                <a:lnTo>
                  <a:pt x="236" y="498"/>
                </a:lnTo>
                <a:lnTo>
                  <a:pt x="224" y="492"/>
                </a:lnTo>
                <a:lnTo>
                  <a:pt x="224" y="498"/>
                </a:lnTo>
                <a:lnTo>
                  <a:pt x="200" y="480"/>
                </a:lnTo>
                <a:lnTo>
                  <a:pt x="163" y="443"/>
                </a:lnTo>
                <a:lnTo>
                  <a:pt x="103" y="395"/>
                </a:lnTo>
                <a:lnTo>
                  <a:pt x="36" y="352"/>
                </a:lnTo>
                <a:lnTo>
                  <a:pt x="36" y="346"/>
                </a:lnTo>
                <a:lnTo>
                  <a:pt x="42" y="352"/>
                </a:lnTo>
                <a:lnTo>
                  <a:pt x="48" y="346"/>
                </a:lnTo>
                <a:lnTo>
                  <a:pt x="42" y="334"/>
                </a:lnTo>
                <a:lnTo>
                  <a:pt x="12" y="328"/>
                </a:lnTo>
                <a:lnTo>
                  <a:pt x="6" y="328"/>
                </a:lnTo>
                <a:lnTo>
                  <a:pt x="18" y="304"/>
                </a:lnTo>
                <a:lnTo>
                  <a:pt x="0" y="261"/>
                </a:lnTo>
                <a:lnTo>
                  <a:pt x="18" y="237"/>
                </a:lnTo>
                <a:lnTo>
                  <a:pt x="18" y="213"/>
                </a:lnTo>
                <a:lnTo>
                  <a:pt x="42" y="194"/>
                </a:lnTo>
                <a:lnTo>
                  <a:pt x="42" y="176"/>
                </a:lnTo>
                <a:lnTo>
                  <a:pt x="48" y="176"/>
                </a:lnTo>
                <a:lnTo>
                  <a:pt x="48" y="152"/>
                </a:lnTo>
                <a:lnTo>
                  <a:pt x="91" y="122"/>
                </a:lnTo>
                <a:lnTo>
                  <a:pt x="97" y="110"/>
                </a:lnTo>
                <a:lnTo>
                  <a:pt x="109" y="85"/>
                </a:lnTo>
                <a:lnTo>
                  <a:pt x="127" y="67"/>
                </a:lnTo>
                <a:lnTo>
                  <a:pt x="145" y="6"/>
                </a:lnTo>
                <a:lnTo>
                  <a:pt x="151" y="0"/>
                </a:lnTo>
                <a:lnTo>
                  <a:pt x="176" y="12"/>
                </a:lnTo>
                <a:lnTo>
                  <a:pt x="200" y="12"/>
                </a:lnTo>
                <a:lnTo>
                  <a:pt x="194" y="49"/>
                </a:lnTo>
                <a:lnTo>
                  <a:pt x="200" y="79"/>
                </a:lnTo>
                <a:lnTo>
                  <a:pt x="218" y="85"/>
                </a:lnTo>
                <a:lnTo>
                  <a:pt x="230" y="103"/>
                </a:lnTo>
                <a:lnTo>
                  <a:pt x="242" y="116"/>
                </a:lnTo>
                <a:lnTo>
                  <a:pt x="309" y="61"/>
                </a:lnTo>
                <a:lnTo>
                  <a:pt x="309" y="49"/>
                </a:lnTo>
                <a:lnTo>
                  <a:pt x="345" y="37"/>
                </a:lnTo>
                <a:lnTo>
                  <a:pt x="364" y="37"/>
                </a:lnTo>
                <a:lnTo>
                  <a:pt x="358" y="31"/>
                </a:lnTo>
                <a:lnTo>
                  <a:pt x="376" y="19"/>
                </a:lnTo>
                <a:lnTo>
                  <a:pt x="382" y="19"/>
                </a:lnTo>
                <a:lnTo>
                  <a:pt x="382" y="25"/>
                </a:lnTo>
                <a:lnTo>
                  <a:pt x="388" y="19"/>
                </a:lnTo>
                <a:lnTo>
                  <a:pt x="406" y="19"/>
                </a:lnTo>
                <a:lnTo>
                  <a:pt x="412" y="25"/>
                </a:lnTo>
                <a:lnTo>
                  <a:pt x="412" y="43"/>
                </a:lnTo>
                <a:lnTo>
                  <a:pt x="412" y="49"/>
                </a:lnTo>
                <a:lnTo>
                  <a:pt x="424" y="49"/>
                </a:lnTo>
                <a:lnTo>
                  <a:pt x="430" y="61"/>
                </a:lnTo>
                <a:lnTo>
                  <a:pt x="430" y="85"/>
                </a:lnTo>
                <a:lnTo>
                  <a:pt x="461" y="91"/>
                </a:lnTo>
                <a:lnTo>
                  <a:pt x="461" y="103"/>
                </a:lnTo>
                <a:lnTo>
                  <a:pt x="473" y="110"/>
                </a:lnTo>
                <a:lnTo>
                  <a:pt x="479" y="122"/>
                </a:lnTo>
                <a:lnTo>
                  <a:pt x="473" y="134"/>
                </a:lnTo>
                <a:close/>
              </a:path>
            </a:pathLst>
          </a:custGeom>
          <a:blipFill>
            <a:blip r:embed="rId3" cstate="print"/>
            <a:tile tx="0" ty="0" sx="100000" sy="100000" flip="none" algn="tl"/>
          </a:blipFill>
          <a:ln w="19050" cap="flat" cmpd="sng">
            <a:solidFill>
              <a:srgbClr val="00642D"/>
            </a:solidFill>
            <a:prstDash val="solid"/>
            <a:round/>
            <a:headEnd type="none" w="med" len="med"/>
            <a:tailEnd type="none" w="med" len="med"/>
          </a:ln>
          <a:effectLst>
            <a:innerShdw blurRad="241300" dist="88900">
              <a:schemeClr val="tx1"/>
            </a:innerShdw>
            <a:softEdge rad="12700"/>
          </a:effectLst>
          <a:scene3d>
            <a:camera prst="orthographicFront">
              <a:rot lat="0" lon="0" rev="0"/>
            </a:camera>
            <a:lightRig rig="threePt" dir="t"/>
          </a:scene3d>
        </p:spPr>
        <p:txBody>
          <a:bodyPr/>
          <a:lstStyle/>
          <a:p>
            <a:pPr fontAlgn="auto">
              <a:spcBef>
                <a:spcPts val="0"/>
              </a:spcBef>
              <a:spcAft>
                <a:spcPts val="0"/>
              </a:spcAft>
              <a:defRPr/>
            </a:pPr>
            <a:endParaRPr lang="es-ES" dirty="0">
              <a:latin typeface="Arial" charset="0"/>
              <a:cs typeface="Arial" pitchFamily="34" charset="0"/>
            </a:endParaRPr>
          </a:p>
        </p:txBody>
      </p:sp>
      <p:pic>
        <p:nvPicPr>
          <p:cNvPr id="6" name="5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7859" y="86014"/>
            <a:ext cx="1801789" cy="1355229"/>
          </a:xfrm>
          <a:prstGeom prst="rect">
            <a:avLst/>
          </a:prstGeom>
        </p:spPr>
      </p:pic>
    </p:spTree>
    <p:extLst>
      <p:ext uri="{BB962C8B-B14F-4D97-AF65-F5344CB8AC3E}">
        <p14:creationId xmlns:p14="http://schemas.microsoft.com/office/powerpoint/2010/main" xmlns="" val="2994395544"/>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CuadroTexto"/>
          <p:cNvSpPr txBox="1">
            <a:spLocks noChangeArrowheads="1"/>
          </p:cNvSpPr>
          <p:nvPr/>
        </p:nvSpPr>
        <p:spPr bwMode="auto">
          <a:xfrm>
            <a:off x="107504" y="44624"/>
            <a:ext cx="8928992" cy="984885"/>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ES" sz="2600" b="1" dirty="0" smtClean="0">
                <a:solidFill>
                  <a:srgbClr val="009E47"/>
                </a:solidFill>
                <a:latin typeface="Arial"/>
                <a:ea typeface="Times New Roman"/>
              </a:rPr>
              <a:t>Avances </a:t>
            </a:r>
            <a:r>
              <a:rPr lang="es-ES" sz="2600" b="1" dirty="0">
                <a:solidFill>
                  <a:srgbClr val="009E47"/>
                </a:solidFill>
                <a:latin typeface="Arial"/>
                <a:ea typeface="Times New Roman"/>
              </a:rPr>
              <a:t>en el proceso de Conciliación, Registro y Control de </a:t>
            </a:r>
            <a:r>
              <a:rPr lang="es-ES" sz="2600" b="1" dirty="0" smtClean="0">
                <a:solidFill>
                  <a:srgbClr val="009E47"/>
                </a:solidFill>
                <a:latin typeface="Arial"/>
                <a:ea typeface="Times New Roman"/>
              </a:rPr>
              <a:t>Bienes Muebles </a:t>
            </a:r>
            <a:r>
              <a:rPr lang="es-MX" b="1" dirty="0" smtClean="0">
                <a:ln w="50800">
                  <a:noFill/>
                </a:ln>
                <a:solidFill>
                  <a:srgbClr val="009E47"/>
                </a:solidFill>
              </a:rPr>
              <a:t> </a:t>
            </a:r>
            <a:endParaRPr lang="es-MX" b="1" dirty="0">
              <a:ln w="50800">
                <a:noFill/>
              </a:ln>
              <a:solidFill>
                <a:srgbClr val="009E47"/>
              </a:solidFill>
            </a:endParaRPr>
          </a:p>
        </p:txBody>
      </p:sp>
      <p:graphicFrame>
        <p:nvGraphicFramePr>
          <p:cNvPr id="3" name="2 Tabla"/>
          <p:cNvGraphicFramePr>
            <a:graphicFrameLocks noGrp="1"/>
          </p:cNvGraphicFramePr>
          <p:nvPr>
            <p:extLst>
              <p:ext uri="{D42A27DB-BD31-4B8C-83A1-F6EECF244321}">
                <p14:modId xmlns:p14="http://schemas.microsoft.com/office/powerpoint/2010/main" xmlns="" val="3201559230"/>
              </p:ext>
            </p:extLst>
          </p:nvPr>
        </p:nvGraphicFramePr>
        <p:xfrm>
          <a:off x="107504" y="1196752"/>
          <a:ext cx="8784977" cy="5578640"/>
        </p:xfrm>
        <a:graphic>
          <a:graphicData uri="http://schemas.openxmlformats.org/drawingml/2006/table">
            <a:tbl>
              <a:tblPr/>
              <a:tblGrid>
                <a:gridCol w="2491868"/>
                <a:gridCol w="1043665"/>
                <a:gridCol w="574495"/>
                <a:gridCol w="1043665"/>
                <a:gridCol w="574495"/>
                <a:gridCol w="986215"/>
                <a:gridCol w="612794"/>
                <a:gridCol w="883285"/>
                <a:gridCol w="574495"/>
              </a:tblGrid>
              <a:tr h="315035">
                <a:tc>
                  <a:txBody>
                    <a:bodyPr/>
                    <a:lstStyle/>
                    <a:p>
                      <a:pPr algn="ctr" fontAlgn="ctr"/>
                      <a:r>
                        <a:rPr lang="es-MX" sz="1050" b="1" i="0" u="none" strike="noStrike" dirty="0">
                          <a:solidFill>
                            <a:srgbClr val="000000"/>
                          </a:solidFill>
                          <a:effectLst/>
                          <a:latin typeface="Calibri"/>
                        </a:rPr>
                        <a:t>Organismo Público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s-MX" sz="1050" b="1" i="0" u="none" strike="noStrike">
                          <a:solidFill>
                            <a:srgbClr val="000000"/>
                          </a:solidFill>
                          <a:effectLst/>
                          <a:latin typeface="Calibri"/>
                        </a:rPr>
                        <a:t>Levantamiento del Inventario Físico</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s-ES" sz="1050" b="1" i="0" u="none" strike="noStrike">
                          <a:solidFill>
                            <a:srgbClr val="000000"/>
                          </a:solidFill>
                          <a:effectLst/>
                          <a:latin typeface="Calibri"/>
                        </a:rPr>
                        <a:t>Valuación o Costeo de bienes</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Conciliación de saldos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Ajustes Contables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05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346539">
                <a:tc>
                  <a:txBody>
                    <a:bodyPr/>
                    <a:lstStyle/>
                    <a:p>
                      <a:pPr algn="just" fontAlgn="ctr"/>
                      <a:r>
                        <a:rPr lang="es-ES" sz="1050" b="0" i="0" u="none" strike="noStrike">
                          <a:solidFill>
                            <a:srgbClr val="000000"/>
                          </a:solidFill>
                          <a:effectLst/>
                          <a:latin typeface="Arial"/>
                        </a:rPr>
                        <a:t>Instituto de la Infraestructura Física Educativa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61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62</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44</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165393">
                <a:tc>
                  <a:txBody>
                    <a:bodyPr/>
                    <a:lstStyle/>
                    <a:p>
                      <a:pPr algn="l" fontAlgn="ctr"/>
                      <a:r>
                        <a:rPr lang="es-MX" sz="1050" b="0" i="0" u="none" strike="noStrike">
                          <a:solidFill>
                            <a:srgbClr val="000000"/>
                          </a:solidFill>
                          <a:effectLst/>
                          <a:latin typeface="Arial"/>
                        </a:rPr>
                        <a:t>Promotora de Vivienda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65393">
                <a:tc>
                  <a:txBody>
                    <a:bodyPr/>
                    <a:lstStyle/>
                    <a:p>
                      <a:pPr algn="l" fontAlgn="ctr"/>
                      <a:r>
                        <a:rPr lang="es-MX" sz="1050" b="0" i="0" u="none" strike="noStrike">
                          <a:solidFill>
                            <a:srgbClr val="000000"/>
                          </a:solidFill>
                          <a:effectLst/>
                          <a:latin typeface="Arial"/>
                        </a:rPr>
                        <a:t>Instituto Estatal de Agua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96</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96</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65393">
                <a:tc>
                  <a:txBody>
                    <a:bodyPr/>
                    <a:lstStyle/>
                    <a:p>
                      <a:pPr algn="l" fontAlgn="ctr"/>
                      <a:r>
                        <a:rPr lang="es-MX" sz="1050" b="0" i="0" u="none" strike="noStrike">
                          <a:solidFill>
                            <a:srgbClr val="000000"/>
                          </a:solidFill>
                          <a:effectLst/>
                          <a:latin typeface="Arial"/>
                        </a:rPr>
                        <a:t>Instituto Casa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62291">
                <a:tc>
                  <a:txBody>
                    <a:bodyPr/>
                    <a:lstStyle/>
                    <a:p>
                      <a:pPr algn="just" fontAlgn="ctr"/>
                      <a:r>
                        <a:rPr lang="es-MX" sz="1050" b="0" i="0" u="none" strike="noStrike">
                          <a:solidFill>
                            <a:srgbClr val="000000"/>
                          </a:solidFill>
                          <a:effectLst/>
                          <a:latin typeface="Arial"/>
                        </a:rPr>
                        <a:t>Centro Estatal de Control de Confianza Certificado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70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25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78042">
                <a:tc>
                  <a:txBody>
                    <a:bodyPr/>
                    <a:lstStyle/>
                    <a:p>
                      <a:pPr algn="just" fontAlgn="ctr"/>
                      <a:r>
                        <a:rPr lang="es-ES" sz="1050" b="0" i="0" u="none" strike="noStrike">
                          <a:solidFill>
                            <a:srgbClr val="000000"/>
                          </a:solidFill>
                          <a:effectLst/>
                          <a:latin typeface="Arial"/>
                        </a:rPr>
                        <a:t>Coordinación General de Servicios Estratégicos de Seguridad</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80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30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62291">
                <a:tc>
                  <a:txBody>
                    <a:bodyPr/>
                    <a:lstStyle/>
                    <a:p>
                      <a:pPr algn="just" fontAlgn="ctr"/>
                      <a:r>
                        <a:rPr lang="es-ES" sz="1050" b="0" i="0" u="none" strike="noStrike">
                          <a:solidFill>
                            <a:srgbClr val="000000"/>
                          </a:solidFill>
                          <a:effectLst/>
                          <a:latin typeface="Arial"/>
                        </a:rPr>
                        <a:t>Instituto de Comunicación Social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75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65393">
                <a:tc>
                  <a:txBody>
                    <a:bodyPr/>
                    <a:lstStyle/>
                    <a:p>
                      <a:pPr algn="l" fontAlgn="ctr"/>
                      <a:r>
                        <a:rPr lang="es-MX" sz="1050" b="0" i="0" u="none" strike="noStrike">
                          <a:solidFill>
                            <a:srgbClr val="000000"/>
                          </a:solidFill>
                          <a:effectLst/>
                          <a:latin typeface="Arial"/>
                        </a:rPr>
                        <a:t>Instituto AMANECER</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80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65393">
                <a:tc>
                  <a:txBody>
                    <a:bodyPr/>
                    <a:lstStyle/>
                    <a:p>
                      <a:pPr algn="l" fontAlgn="ctr"/>
                      <a:r>
                        <a:rPr lang="es-MX" sz="1050" b="0" i="0" u="none" strike="noStrike">
                          <a:solidFill>
                            <a:srgbClr val="000000"/>
                          </a:solidFill>
                          <a:effectLst/>
                          <a:latin typeface="Arial"/>
                        </a:rPr>
                        <a:t>Universidad Politécnica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20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65393">
                <a:tc>
                  <a:txBody>
                    <a:bodyPr/>
                    <a:lstStyle/>
                    <a:p>
                      <a:pPr algn="l" fontAlgn="ctr"/>
                      <a:r>
                        <a:rPr lang="es-MX" sz="1050" b="0" i="0" u="none" strike="noStrike">
                          <a:solidFill>
                            <a:srgbClr val="000000"/>
                          </a:solidFill>
                          <a:effectLst/>
                          <a:latin typeface="Arial"/>
                        </a:rPr>
                        <a:t>Universidad Intercultural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56801">
                <a:tc>
                  <a:txBody>
                    <a:bodyPr/>
                    <a:lstStyle/>
                    <a:p>
                      <a:pPr algn="just" fontAlgn="ctr"/>
                      <a:r>
                        <a:rPr lang="es-ES" sz="1050" b="0" i="0" u="none" strike="noStrike" dirty="0">
                          <a:solidFill>
                            <a:srgbClr val="000000"/>
                          </a:solidFill>
                          <a:effectLst/>
                          <a:latin typeface="Arial"/>
                        </a:rPr>
                        <a:t>Colegio de Estudios Científicos y Tecnológicos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73</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80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65393">
                <a:tc>
                  <a:txBody>
                    <a:bodyPr/>
                    <a:lstStyle/>
                    <a:p>
                      <a:pPr algn="l" fontAlgn="ctr"/>
                      <a:r>
                        <a:rPr lang="es-MX" sz="1050" b="0" i="0" u="none" strike="noStrike">
                          <a:solidFill>
                            <a:srgbClr val="000000"/>
                          </a:solidFill>
                          <a:effectLst/>
                          <a:latin typeface="Arial"/>
                        </a:rPr>
                        <a:t>Colegio de Bachilleres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28</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28</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65393">
                <a:tc>
                  <a:txBody>
                    <a:bodyPr/>
                    <a:lstStyle/>
                    <a:p>
                      <a:pPr algn="l" fontAlgn="ctr"/>
                      <a:r>
                        <a:rPr lang="pt-BR" sz="1050" b="0" i="0" u="none" strike="noStrike">
                          <a:solidFill>
                            <a:srgbClr val="000000"/>
                          </a:solidFill>
                          <a:effectLst/>
                          <a:latin typeface="Arial"/>
                        </a:rPr>
                        <a:t>Instituto Tecnológico Superior de Cintalapa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78042">
                <a:tc>
                  <a:txBody>
                    <a:bodyPr/>
                    <a:lstStyle/>
                    <a:p>
                      <a:pPr algn="just" fontAlgn="ctr"/>
                      <a:r>
                        <a:rPr lang="es-ES" sz="1050" b="0" i="0" u="none" strike="noStrike">
                          <a:solidFill>
                            <a:srgbClr val="000000"/>
                          </a:solidFill>
                          <a:effectLst/>
                          <a:latin typeface="Arial"/>
                        </a:rPr>
                        <a:t>Instituto de Capacitación y Vinculación Tecnológica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53</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65393">
                <a:tc>
                  <a:txBody>
                    <a:bodyPr/>
                    <a:lstStyle/>
                    <a:p>
                      <a:pPr algn="just" fontAlgn="ctr"/>
                      <a:r>
                        <a:rPr lang="es-ES" sz="1050" b="0" i="0" u="none" strike="noStrike">
                          <a:solidFill>
                            <a:srgbClr val="000000"/>
                          </a:solidFill>
                          <a:effectLst/>
                          <a:latin typeface="Arial"/>
                        </a:rPr>
                        <a:t>Oficina de Convenciones y Visitantes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s-MX" sz="1050" b="0" i="0" u="none" strike="noStrike">
                          <a:solidFill>
                            <a:srgbClr val="000000"/>
                          </a:solidFill>
                          <a:effectLst/>
                          <a:latin typeface="Calibri"/>
                        </a:rPr>
                        <a:t>80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15035">
                <a:tc>
                  <a:txBody>
                    <a:bodyPr/>
                    <a:lstStyle/>
                    <a:p>
                      <a:pPr algn="just" fontAlgn="ctr"/>
                      <a:r>
                        <a:rPr lang="es-ES" sz="1050" b="0" i="0" u="none" strike="noStrike">
                          <a:solidFill>
                            <a:srgbClr val="000000"/>
                          </a:solidFill>
                          <a:effectLst/>
                          <a:latin typeface="Arial"/>
                        </a:rPr>
                        <a:t>Instituto Estatal de Evaluación e Innovación Educativa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80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5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5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15035">
                <a:tc>
                  <a:txBody>
                    <a:bodyPr/>
                    <a:lstStyle/>
                    <a:p>
                      <a:pPr algn="just" fontAlgn="ctr"/>
                      <a:r>
                        <a:rPr lang="es-ES" sz="1050" b="0" i="0" u="none" strike="noStrike">
                          <a:solidFill>
                            <a:srgbClr val="000000"/>
                          </a:solidFill>
                          <a:effectLst/>
                          <a:latin typeface="Arial"/>
                        </a:rPr>
                        <a:t>Sociedad Operadora del Aeropuerto Angel Albino Corzo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05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Calibri"/>
                        </a:rPr>
                        <a:t>83</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105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157517">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050" b="0" i="0" u="none" strike="noStrike">
                        <a:solidFill>
                          <a:srgbClr val="000000"/>
                        </a:solidFill>
                        <a:effectLst/>
                        <a:latin typeface="Calibri"/>
                      </a:endParaRPr>
                    </a:p>
                  </a:txBody>
                  <a:tcPr marL="6731" marR="6731" marT="6731" marB="0" anchor="b">
                    <a:lnL>
                      <a:noFill/>
                    </a:lnL>
                    <a:lnR>
                      <a:noFill/>
                    </a:lnR>
                    <a:lnT w="6350" cap="flat" cmpd="sng" algn="ctr">
                      <a:solidFill>
                        <a:srgbClr val="000000"/>
                      </a:solidFill>
                      <a:prstDash val="solid"/>
                      <a:round/>
                      <a:headEnd type="none" w="med" len="med"/>
                      <a:tailEnd type="none" w="med" len="med"/>
                    </a:lnT>
                    <a:lnB>
                      <a:noFill/>
                    </a:lnB>
                  </a:tcPr>
                </a:tc>
              </a:tr>
              <a:tr h="165393">
                <a:tc gridSpan="8">
                  <a:txBody>
                    <a:bodyPr/>
                    <a:lstStyle/>
                    <a:p>
                      <a:pPr algn="l" fontAlgn="ctr"/>
                      <a:r>
                        <a:rPr lang="es-ES" sz="1050" b="1" i="0" u="none" strike="noStrike">
                          <a:solidFill>
                            <a:srgbClr val="000000"/>
                          </a:solidFill>
                          <a:effectLst/>
                          <a:latin typeface="Arial"/>
                        </a:rPr>
                        <a:t>Nota: De 87 organismos públicos, 52 han informado avances sobre la actualización de los registros contables y patrimoniales, representado un 60%.</a:t>
                      </a:r>
                    </a:p>
                  </a:txBody>
                  <a:tcPr marL="6731" marR="6731" marT="6731" marB="0" anchor="ctr">
                    <a:lnL>
                      <a:noFill/>
                    </a:lnL>
                    <a:lnR>
                      <a:noFill/>
                    </a:lnR>
                    <a:lnT>
                      <a:noFill/>
                    </a:lnT>
                    <a:lnB>
                      <a:noFill/>
                    </a:lnB>
                    <a:solidFill>
                      <a:srgbClr val="FFFFFF"/>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ctr"/>
                      <a:r>
                        <a:rPr lang="es-MX" sz="1000" b="1" i="0" u="none" strike="noStrike" dirty="0">
                          <a:solidFill>
                            <a:srgbClr val="000000"/>
                          </a:solidFill>
                          <a:effectLst/>
                          <a:latin typeface="Arial"/>
                        </a:rPr>
                        <a:t> </a:t>
                      </a:r>
                    </a:p>
                  </a:txBody>
                  <a:tcPr marL="6731" marR="6731" marT="6731"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xmlns="" val="2914442830"/>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CuadroTexto"/>
          <p:cNvSpPr txBox="1"/>
          <p:nvPr/>
        </p:nvSpPr>
        <p:spPr>
          <a:xfrm>
            <a:off x="167748" y="1700808"/>
            <a:ext cx="8796739" cy="3046988"/>
          </a:xfrm>
          <a:prstGeom prst="rect">
            <a:avLst/>
          </a:prstGeom>
          <a:noFill/>
        </p:spPr>
        <p:txBody>
          <a:bodyPr wrap="square">
            <a:spAutoFit/>
          </a:bodyPr>
          <a:lstStyle/>
          <a:p>
            <a:pPr marL="342900" indent="-342900" algn="just">
              <a:buFont typeface="Arial" panose="020B0604020202020204" pitchFamily="34" charset="0"/>
              <a:buChar char="•"/>
            </a:pPr>
            <a:r>
              <a:rPr lang="es-ES" sz="2400" b="1" dirty="0" smtClean="0">
                <a:solidFill>
                  <a:srgbClr val="FF0000"/>
                </a:solidFill>
              </a:rPr>
              <a:t>Se remitió el oficio No. SH/SUBE/DGPCP/A/0661/14 a la Secretaría de la Función Pública, enviando el informe de avances </a:t>
            </a:r>
            <a:r>
              <a:rPr lang="es-ES" sz="2400" b="1" dirty="0">
                <a:solidFill>
                  <a:srgbClr val="FF0000"/>
                </a:solidFill>
              </a:rPr>
              <a:t>en la actualización de los registros </a:t>
            </a:r>
            <a:r>
              <a:rPr lang="es-ES" sz="2400" b="1" dirty="0" smtClean="0">
                <a:solidFill>
                  <a:srgbClr val="FF0000"/>
                </a:solidFill>
              </a:rPr>
              <a:t>patrimoniales para su validación por los Contralores Internos y/o Comisarios Públicos, en razón a que la Dirección de Patrimonio comunicó que existen incongruencias entre las cifras informadas al CACE y las registradas en el SISMOB.</a:t>
            </a:r>
            <a:endParaRPr lang="es-MX" sz="2400" b="1" dirty="0">
              <a:solidFill>
                <a:srgbClr val="FF0000"/>
              </a:solidFill>
            </a:endParaRPr>
          </a:p>
        </p:txBody>
      </p:sp>
      <p:sp>
        <p:nvSpPr>
          <p:cNvPr id="5" name="3 CuadroTexto"/>
          <p:cNvSpPr txBox="1">
            <a:spLocks noChangeArrowheads="1"/>
          </p:cNvSpPr>
          <p:nvPr/>
        </p:nvSpPr>
        <p:spPr bwMode="auto">
          <a:xfrm>
            <a:off x="107504" y="44624"/>
            <a:ext cx="8928992" cy="984885"/>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ES" sz="2600" b="1" dirty="0" smtClean="0">
                <a:solidFill>
                  <a:srgbClr val="009E47"/>
                </a:solidFill>
                <a:latin typeface="Arial"/>
                <a:ea typeface="Times New Roman"/>
              </a:rPr>
              <a:t>Avances </a:t>
            </a:r>
            <a:r>
              <a:rPr lang="es-ES" sz="2600" b="1" dirty="0">
                <a:solidFill>
                  <a:srgbClr val="009E47"/>
                </a:solidFill>
                <a:latin typeface="Arial"/>
                <a:ea typeface="Times New Roman"/>
              </a:rPr>
              <a:t>en el proceso de Conciliación, Registro y Control de </a:t>
            </a:r>
            <a:r>
              <a:rPr lang="es-ES" sz="2600" b="1" dirty="0" smtClean="0">
                <a:solidFill>
                  <a:srgbClr val="009E47"/>
                </a:solidFill>
                <a:latin typeface="Arial"/>
                <a:ea typeface="Times New Roman"/>
              </a:rPr>
              <a:t>Bienes Muebles </a:t>
            </a:r>
            <a:r>
              <a:rPr lang="es-MX" b="1" dirty="0" smtClean="0">
                <a:ln w="50800">
                  <a:noFill/>
                </a:ln>
                <a:solidFill>
                  <a:srgbClr val="009E47"/>
                </a:solidFill>
              </a:rPr>
              <a:t> </a:t>
            </a:r>
            <a:endParaRPr lang="es-MX" b="1" dirty="0">
              <a:ln w="50800">
                <a:noFill/>
              </a:ln>
              <a:solidFill>
                <a:srgbClr val="009E47"/>
              </a:solidFill>
            </a:endParaRPr>
          </a:p>
        </p:txBody>
      </p:sp>
    </p:spTree>
    <p:extLst>
      <p:ext uri="{BB962C8B-B14F-4D97-AF65-F5344CB8AC3E}">
        <p14:creationId xmlns:p14="http://schemas.microsoft.com/office/powerpoint/2010/main" xmlns="" val="4271349675"/>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a:spLocks noChangeArrowheads="1"/>
          </p:cNvSpPr>
          <p:nvPr/>
        </p:nvSpPr>
        <p:spPr bwMode="auto">
          <a:xfrm>
            <a:off x="467544" y="188640"/>
            <a:ext cx="8352928" cy="830997"/>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2400" b="1" dirty="0">
                <a:solidFill>
                  <a:srgbClr val="009E47"/>
                </a:solidFill>
              </a:rPr>
              <a:t>R</a:t>
            </a:r>
            <a:r>
              <a:rPr lang="es-ES" sz="2400" b="1" dirty="0" smtClean="0">
                <a:solidFill>
                  <a:srgbClr val="009E47"/>
                </a:solidFill>
              </a:rPr>
              <a:t>eformas y adiciones a las Reglas Específicas del Registro y Valoración del Patrimonio</a:t>
            </a:r>
            <a:endParaRPr lang="es-MX" sz="2400" dirty="0">
              <a:solidFill>
                <a:srgbClr val="009E47"/>
              </a:solidFill>
            </a:endParaRPr>
          </a:p>
        </p:txBody>
      </p:sp>
      <p:sp>
        <p:nvSpPr>
          <p:cNvPr id="6" name="7 CuadroTexto"/>
          <p:cNvSpPr txBox="1"/>
          <p:nvPr/>
        </p:nvSpPr>
        <p:spPr>
          <a:xfrm>
            <a:off x="167749" y="1124744"/>
            <a:ext cx="8796739" cy="5724644"/>
          </a:xfrm>
          <a:prstGeom prst="rect">
            <a:avLst/>
          </a:prstGeom>
          <a:noFill/>
        </p:spPr>
        <p:txBody>
          <a:bodyPr wrap="square">
            <a:spAutoFit/>
          </a:bodyPr>
          <a:lstStyle/>
          <a:p>
            <a:pPr marL="342900" indent="-342900">
              <a:buFont typeface="Arial" panose="020B0604020202020204" pitchFamily="34" charset="0"/>
              <a:buChar char="•"/>
            </a:pPr>
            <a:r>
              <a:rPr lang="es-MX" sz="2000" b="1" u="sng" dirty="0" smtClean="0"/>
              <a:t>La </a:t>
            </a:r>
            <a:r>
              <a:rPr lang="es-MX" sz="2000" b="1" u="sng" dirty="0"/>
              <a:t>Infraestructura son activos no circulantes, que</a:t>
            </a:r>
            <a:r>
              <a:rPr lang="es-MX" sz="2000" b="1" dirty="0"/>
              <a:t>: </a:t>
            </a:r>
          </a:p>
          <a:p>
            <a:pPr marL="914400" lvl="1" indent="-457200">
              <a:buFont typeface="+mj-lt"/>
              <a:buAutoNum type="arabicPeriod"/>
            </a:pPr>
            <a:r>
              <a:rPr lang="es-MX" sz="2000" b="1" dirty="0"/>
              <a:t>Se materializan por obras de ingeniería civil o en inmuebles; </a:t>
            </a:r>
          </a:p>
          <a:p>
            <a:pPr marL="914400" lvl="1" indent="-457200">
              <a:buFont typeface="+mj-lt"/>
              <a:buAutoNum type="arabicPeriod"/>
            </a:pPr>
            <a:r>
              <a:rPr lang="es-MX" sz="2000" b="1" dirty="0"/>
              <a:t>Son utilizados por la generalidad de los ciudadanos o destinados a la prestación de servicios públicos; </a:t>
            </a:r>
          </a:p>
          <a:p>
            <a:pPr marL="914400" lvl="1" indent="-457200">
              <a:buFont typeface="+mj-lt"/>
              <a:buAutoNum type="arabicPeriod"/>
            </a:pPr>
            <a:r>
              <a:rPr lang="es-MX" sz="2000" b="1" dirty="0"/>
              <a:t>Son obtenidos a título oneroso o gratuito, o construidos por el ente público; </a:t>
            </a:r>
          </a:p>
          <a:p>
            <a:pPr marL="914400" lvl="1" indent="-457200">
              <a:buFont typeface="+mj-lt"/>
              <a:buAutoNum type="arabicPeriod"/>
            </a:pPr>
            <a:r>
              <a:rPr lang="es-MX" sz="2000" b="1" dirty="0"/>
              <a:t>Son parte de un sistema o red, y </a:t>
            </a:r>
          </a:p>
          <a:p>
            <a:pPr marL="914400" lvl="1" indent="-457200">
              <a:buFont typeface="+mj-lt"/>
              <a:buAutoNum type="arabicPeriod"/>
            </a:pPr>
            <a:r>
              <a:rPr lang="es-MX" sz="2000" b="1" dirty="0"/>
              <a:t>Tienen una finalidad específica que no suele admitir otros usos alternativos. </a:t>
            </a:r>
          </a:p>
          <a:p>
            <a:pPr algn="just"/>
            <a:endParaRPr lang="es-ES" sz="2000" b="1" u="sng" dirty="0"/>
          </a:p>
          <a:p>
            <a:pPr algn="just"/>
            <a:endParaRPr lang="es-ES" sz="600" b="1" dirty="0" smtClean="0"/>
          </a:p>
          <a:p>
            <a:pPr marL="342900" indent="-342900" algn="just">
              <a:buFont typeface="Arial" panose="020B0604020202020204" pitchFamily="34" charset="0"/>
              <a:buChar char="•"/>
            </a:pPr>
            <a:r>
              <a:rPr lang="es-ES" sz="2000" b="1" dirty="0" smtClean="0"/>
              <a:t> </a:t>
            </a:r>
            <a:r>
              <a:rPr lang="es-ES" sz="2000" b="1" dirty="0"/>
              <a:t>La inversión en infraestructura, atendiendo a lo dispuesto por el artículo 29 de la Ley General de Contabilidad Gubernamental, mientras se encuentre en proceso, se registra atendiendo al Plan de Cuentas, en la cuenta 1.2.3.5 Construcciones en proceso en bienes de dominio público o en la cuenta 1.2.3.6 Construcciones en proceso en bienes </a:t>
            </a:r>
            <a:r>
              <a:rPr lang="es-ES" sz="2000" b="1" dirty="0" smtClean="0"/>
              <a:t>propios;</a:t>
            </a:r>
          </a:p>
          <a:p>
            <a:pPr marL="342900" indent="-342900" algn="just">
              <a:buFont typeface="Arial" panose="020B0604020202020204" pitchFamily="34" charset="0"/>
              <a:buChar char="•"/>
            </a:pPr>
            <a:endParaRPr lang="es-ES" sz="2000" b="1" dirty="0"/>
          </a:p>
          <a:p>
            <a:pPr algn="just"/>
            <a:endParaRPr lang="es-MX" sz="2000" b="1" dirty="0"/>
          </a:p>
        </p:txBody>
      </p:sp>
    </p:spTree>
    <p:extLst>
      <p:ext uri="{BB962C8B-B14F-4D97-AF65-F5344CB8AC3E}">
        <p14:creationId xmlns:p14="http://schemas.microsoft.com/office/powerpoint/2010/main" xmlns="" val="135316898"/>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a:spLocks noChangeArrowheads="1"/>
          </p:cNvSpPr>
          <p:nvPr/>
        </p:nvSpPr>
        <p:spPr bwMode="auto">
          <a:xfrm>
            <a:off x="467544" y="77723"/>
            <a:ext cx="8352928" cy="830997"/>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2400" b="1" dirty="0">
                <a:solidFill>
                  <a:srgbClr val="009E47"/>
                </a:solidFill>
              </a:rPr>
              <a:t>R</a:t>
            </a:r>
            <a:r>
              <a:rPr lang="es-ES" sz="2400" b="1" dirty="0" smtClean="0">
                <a:solidFill>
                  <a:srgbClr val="009E47"/>
                </a:solidFill>
              </a:rPr>
              <a:t>eformas y adiciones a las Reglas Específicas del Registro y Valoración del Patrimonio</a:t>
            </a:r>
            <a:endParaRPr lang="es-MX" sz="2400" dirty="0">
              <a:solidFill>
                <a:srgbClr val="009E47"/>
              </a:solidFill>
            </a:endParaRPr>
          </a:p>
        </p:txBody>
      </p:sp>
      <p:sp>
        <p:nvSpPr>
          <p:cNvPr id="6" name="7 CuadroTexto"/>
          <p:cNvSpPr txBox="1"/>
          <p:nvPr/>
        </p:nvSpPr>
        <p:spPr>
          <a:xfrm>
            <a:off x="167749" y="1147966"/>
            <a:ext cx="8796739" cy="5355312"/>
          </a:xfrm>
          <a:prstGeom prst="rect">
            <a:avLst/>
          </a:prstGeom>
          <a:noFill/>
        </p:spPr>
        <p:txBody>
          <a:bodyPr wrap="square">
            <a:spAutoFit/>
          </a:bodyPr>
          <a:lstStyle/>
          <a:p>
            <a:r>
              <a:rPr lang="es-ES" sz="1800" b="1" dirty="0" smtClean="0"/>
              <a:t>Diferencias </a:t>
            </a:r>
            <a:r>
              <a:rPr lang="es-ES" sz="1800" b="1" dirty="0"/>
              <a:t>obtenidas de la conciliación física-contable y de la baja de bienes </a:t>
            </a:r>
            <a:endParaRPr lang="es-ES" sz="1800" dirty="0"/>
          </a:p>
          <a:p>
            <a:pPr marL="342900" indent="-342900" algn="just">
              <a:buFont typeface="Arial" panose="020B0604020202020204" pitchFamily="34" charset="0"/>
              <a:buChar char="•"/>
            </a:pPr>
            <a:r>
              <a:rPr lang="es-ES" sz="1800" b="1" dirty="0">
                <a:solidFill>
                  <a:srgbClr val="FF0000"/>
                </a:solidFill>
              </a:rPr>
              <a:t>El reconocimiento inicial de las diferencias, tanto de existencias como de valores, que se obtengan como resultado de la conciliación física-contable de los bienes muebles, inmuebles e intangibles de los entes públicos, se reconocerán afectando las cuentas correspondientes al rubro </a:t>
            </a:r>
            <a:r>
              <a:rPr lang="es-ES" sz="1800" b="1" dirty="0"/>
              <a:t>3.2.2 Resultados de Ejercicios Anteriores y a la cuenta del grupo Activo No Circulante </a:t>
            </a:r>
            <a:r>
              <a:rPr lang="es-ES" sz="1800" b="1" dirty="0" smtClean="0"/>
              <a:t>correspondiente;</a:t>
            </a:r>
          </a:p>
          <a:p>
            <a:pPr marL="342900" indent="-342900" algn="just">
              <a:buFont typeface="Arial" panose="020B0604020202020204" pitchFamily="34" charset="0"/>
              <a:buChar char="•"/>
            </a:pPr>
            <a:endParaRPr lang="es-ES" sz="1800" b="1" dirty="0">
              <a:solidFill>
                <a:srgbClr val="FF0000"/>
              </a:solidFill>
            </a:endParaRPr>
          </a:p>
          <a:p>
            <a:pPr marL="342900" indent="-342900" algn="just">
              <a:buFont typeface="Arial" panose="020B0604020202020204" pitchFamily="34" charset="0"/>
              <a:buChar char="•"/>
            </a:pPr>
            <a:r>
              <a:rPr lang="es-ES" sz="1800" b="1" dirty="0"/>
              <a:t>Las diferencias posteriores de valores que se obtengan como resultado de la conciliación física-contable de los bienes muebles, inmuebles e intangibles de los entes públicos, se reconocerán afectando las cuentas correspondientes al rubro </a:t>
            </a:r>
            <a:r>
              <a:rPr lang="es-ES" sz="1800" b="1" dirty="0">
                <a:solidFill>
                  <a:srgbClr val="FF0000"/>
                </a:solidFill>
              </a:rPr>
              <a:t>3.2.3 Revalúos y a la cuenta del grupo Activo No Circulante </a:t>
            </a:r>
            <a:r>
              <a:rPr lang="es-ES" sz="1800" b="1" dirty="0" smtClean="0">
                <a:solidFill>
                  <a:srgbClr val="FF0000"/>
                </a:solidFill>
              </a:rPr>
              <a:t>correspondiente;</a:t>
            </a:r>
          </a:p>
          <a:p>
            <a:pPr marL="342900" indent="-342900" algn="just">
              <a:buFont typeface="Arial" panose="020B0604020202020204" pitchFamily="34" charset="0"/>
              <a:buChar char="•"/>
            </a:pPr>
            <a:endParaRPr lang="es-ES" sz="1800" b="1" dirty="0"/>
          </a:p>
          <a:p>
            <a:pPr marL="342900" indent="-342900" algn="just">
              <a:buFont typeface="Arial" panose="020B0604020202020204" pitchFamily="34" charset="0"/>
              <a:buChar char="•"/>
            </a:pPr>
            <a:r>
              <a:rPr lang="es-ES" sz="1800" b="1" dirty="0">
                <a:solidFill>
                  <a:srgbClr val="FF0000"/>
                </a:solidFill>
              </a:rPr>
              <a:t>Para el caso de la baja de bienes derivada, entre otros, por pérdida, obsolescencia, deterioro, extravío, robo o siniestro, ésta se registrará mediante abono a la cuenta de Activo no circulante que corresponda y un cargo a la cuenta </a:t>
            </a:r>
            <a:r>
              <a:rPr lang="es-ES" sz="1800" b="1" dirty="0"/>
              <a:t>5.5.1.8 Disminución de Bienes por pérdida, obsolescencia y deterioro. </a:t>
            </a:r>
            <a:endParaRPr lang="es-MX" sz="1200" b="1" strike="sngStrike" dirty="0"/>
          </a:p>
        </p:txBody>
      </p:sp>
    </p:spTree>
    <p:extLst>
      <p:ext uri="{BB962C8B-B14F-4D97-AF65-F5344CB8AC3E}">
        <p14:creationId xmlns:p14="http://schemas.microsoft.com/office/powerpoint/2010/main" xmlns="" val="2364118360"/>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a:spLocks noChangeArrowheads="1"/>
          </p:cNvSpPr>
          <p:nvPr/>
        </p:nvSpPr>
        <p:spPr bwMode="auto">
          <a:xfrm>
            <a:off x="467544" y="221739"/>
            <a:ext cx="8352928" cy="830997"/>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2400" b="1" dirty="0">
                <a:solidFill>
                  <a:srgbClr val="009E47"/>
                </a:solidFill>
              </a:rPr>
              <a:t>R</a:t>
            </a:r>
            <a:r>
              <a:rPr lang="es-ES" sz="2400" b="1" dirty="0" smtClean="0">
                <a:solidFill>
                  <a:srgbClr val="009E47"/>
                </a:solidFill>
              </a:rPr>
              <a:t>eformas y adiciones a las Reglas Específicas del Registro y Valoración del Patrimonio</a:t>
            </a:r>
            <a:endParaRPr lang="es-MX" sz="2400" dirty="0">
              <a:solidFill>
                <a:srgbClr val="009E47"/>
              </a:solidFill>
            </a:endParaRPr>
          </a:p>
        </p:txBody>
      </p:sp>
      <p:sp>
        <p:nvSpPr>
          <p:cNvPr id="6" name="7 CuadroTexto"/>
          <p:cNvSpPr txBox="1"/>
          <p:nvPr/>
        </p:nvSpPr>
        <p:spPr>
          <a:xfrm>
            <a:off x="167749" y="1408708"/>
            <a:ext cx="8796739" cy="3416320"/>
          </a:xfrm>
          <a:prstGeom prst="rect">
            <a:avLst/>
          </a:prstGeom>
          <a:noFill/>
        </p:spPr>
        <p:txBody>
          <a:bodyPr wrap="square">
            <a:spAutoFit/>
          </a:bodyPr>
          <a:lstStyle/>
          <a:p>
            <a:r>
              <a:rPr lang="es-ES" sz="2000" b="1" dirty="0" smtClean="0"/>
              <a:t>Actualización </a:t>
            </a:r>
            <a:r>
              <a:rPr lang="es-ES" sz="2000" b="1" dirty="0"/>
              <a:t>de la Hacienda Pública / Patrimonio </a:t>
            </a:r>
            <a:endParaRPr lang="es-ES" sz="2000" b="1" dirty="0" smtClean="0"/>
          </a:p>
          <a:p>
            <a:endParaRPr lang="es-ES" sz="1800" dirty="0"/>
          </a:p>
          <a:p>
            <a:pPr marL="342900" indent="-342900" algn="just">
              <a:buFont typeface="Arial" panose="020B0604020202020204" pitchFamily="34" charset="0"/>
              <a:buChar char="•"/>
            </a:pPr>
            <a:r>
              <a:rPr lang="es-ES" sz="2000" b="1" dirty="0">
                <a:solidFill>
                  <a:srgbClr val="FF0000"/>
                </a:solidFill>
              </a:rPr>
              <a:t>Atendiendo a la Norma Internacional de Contabilidad del Sector Público (NICS 10-Información Financiera en Economías Hiperinflacionarias), se deberá actualizar el patrimonio cuando el Índice Nacional de Precios al Consumidor acumulada durante un periodo de tres años sea igual o superior al 100</a:t>
            </a:r>
            <a:r>
              <a:rPr lang="es-ES" sz="2000" b="1" dirty="0" smtClean="0">
                <a:solidFill>
                  <a:srgbClr val="FF0000"/>
                </a:solidFill>
              </a:rPr>
              <a:t>%;</a:t>
            </a:r>
          </a:p>
          <a:p>
            <a:pPr marL="342900" indent="-342900" algn="just">
              <a:buFont typeface="Arial" panose="020B0604020202020204" pitchFamily="34" charset="0"/>
              <a:buChar char="•"/>
            </a:pPr>
            <a:endParaRPr lang="es-ES" sz="2000" b="1" dirty="0">
              <a:solidFill>
                <a:srgbClr val="FF0000"/>
              </a:solidFill>
            </a:endParaRPr>
          </a:p>
          <a:p>
            <a:pPr marL="342900" indent="-342900" algn="just">
              <a:buFont typeface="Arial" panose="020B0604020202020204" pitchFamily="34" charset="0"/>
              <a:buChar char="•"/>
            </a:pPr>
            <a:r>
              <a:rPr lang="es-ES" sz="2000" b="1" dirty="0"/>
              <a:t>El efecto de la actualización de las cuentas de activo, pasivo y patrimonio (</a:t>
            </a:r>
            <a:r>
              <a:rPr lang="es-ES" sz="2000" b="1" dirty="0" err="1"/>
              <a:t>reexpresión</a:t>
            </a:r>
            <a:r>
              <a:rPr lang="es-ES" sz="2000" b="1" dirty="0"/>
              <a:t>) se realizará contra la cuenta 3.1.3 Actualización de la Hacienda Pública/Patrimonio. </a:t>
            </a:r>
            <a:endParaRPr lang="es-MX" sz="1400" b="1" dirty="0">
              <a:solidFill>
                <a:srgbClr val="FF0000"/>
              </a:solidFill>
            </a:endParaRPr>
          </a:p>
        </p:txBody>
      </p:sp>
    </p:spTree>
    <p:extLst>
      <p:ext uri="{BB962C8B-B14F-4D97-AF65-F5344CB8AC3E}">
        <p14:creationId xmlns:p14="http://schemas.microsoft.com/office/powerpoint/2010/main" xmlns="" val="3856972446"/>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p:spPr>
        <p:txBody>
          <a:bodyPr/>
          <a:lstStyle/>
          <a:p>
            <a:r>
              <a:rPr lang="es-MX" b="1" dirty="0" smtClean="0">
                <a:solidFill>
                  <a:srgbClr val="009E47"/>
                </a:solidFill>
              </a:rPr>
              <a:t>Acuerdos</a:t>
            </a:r>
            <a:endParaRPr lang="es-MX" b="1" dirty="0">
              <a:solidFill>
                <a:srgbClr val="009E47"/>
              </a:solidFill>
            </a:endParaRPr>
          </a:p>
        </p:txBody>
      </p:sp>
      <p:sp>
        <p:nvSpPr>
          <p:cNvPr id="3" name="2 CuadroTexto"/>
          <p:cNvSpPr txBox="1"/>
          <p:nvPr/>
        </p:nvSpPr>
        <p:spPr>
          <a:xfrm>
            <a:off x="467544" y="1340768"/>
            <a:ext cx="8352928" cy="5016758"/>
          </a:xfrm>
          <a:prstGeom prst="rect">
            <a:avLst/>
          </a:prstGeom>
          <a:noFill/>
        </p:spPr>
        <p:txBody>
          <a:bodyPr wrap="square" rtlCol="0">
            <a:spAutoFit/>
          </a:bodyPr>
          <a:lstStyle/>
          <a:p>
            <a:pPr algn="just"/>
            <a:r>
              <a:rPr lang="es-MX" dirty="0" smtClean="0"/>
              <a:t>1.- Informar el cumplimiento del proceso de actualización patrimonial al 31 de Octubre 2014;</a:t>
            </a:r>
          </a:p>
          <a:p>
            <a:pPr algn="just"/>
            <a:endParaRPr lang="es-MX" sz="1600" dirty="0" smtClean="0"/>
          </a:p>
          <a:p>
            <a:pPr algn="just"/>
            <a:r>
              <a:rPr lang="es-MX" dirty="0" smtClean="0"/>
              <a:t>2.- Acatar las nuevas disposiciones normativas emitidas por el CONAC y la Dirección de Patrimonio con relación al registro y control patrimonial de los bienes muebles e inmuebles;</a:t>
            </a:r>
          </a:p>
          <a:p>
            <a:pPr algn="just"/>
            <a:endParaRPr lang="es-MX" sz="1600" dirty="0" smtClean="0"/>
          </a:p>
          <a:p>
            <a:pPr algn="just"/>
            <a:r>
              <a:rPr lang="es-MX" dirty="0" smtClean="0"/>
              <a:t>3.-Próxima reunión </a:t>
            </a:r>
            <a:r>
              <a:rPr lang="es-MX" dirty="0" smtClean="0"/>
              <a:t>5 </a:t>
            </a:r>
            <a:r>
              <a:rPr lang="es-MX" dirty="0" smtClean="0"/>
              <a:t>de Noviembre 2014</a:t>
            </a:r>
            <a:endParaRPr lang="es-MX" dirty="0"/>
          </a:p>
        </p:txBody>
      </p:sp>
    </p:spTree>
    <p:extLst>
      <p:ext uri="{BB962C8B-B14F-4D97-AF65-F5344CB8AC3E}">
        <p14:creationId xmlns:p14="http://schemas.microsoft.com/office/powerpoint/2010/main" xmlns="" val="2371880585"/>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778098"/>
          </a:xfrm>
        </p:spPr>
        <p:txBody>
          <a:bodyPr/>
          <a:lstStyle/>
          <a:p>
            <a:r>
              <a:rPr lang="es-MX" sz="3600" b="1" dirty="0" smtClean="0">
                <a:solidFill>
                  <a:srgbClr val="009E47"/>
                </a:solidFill>
              </a:rPr>
              <a:t>Acciones de la Dirección de Patrimonio</a:t>
            </a:r>
            <a:endParaRPr lang="es-MX" sz="3600" b="1" dirty="0">
              <a:solidFill>
                <a:srgbClr val="009E47"/>
              </a:solidFill>
            </a:endParaRPr>
          </a:p>
        </p:txBody>
      </p:sp>
      <p:sp>
        <p:nvSpPr>
          <p:cNvPr id="5" name="3 CuadroTexto"/>
          <p:cNvSpPr txBox="1">
            <a:spLocks noChangeArrowheads="1"/>
          </p:cNvSpPr>
          <p:nvPr/>
        </p:nvSpPr>
        <p:spPr bwMode="auto">
          <a:xfrm>
            <a:off x="358516" y="908720"/>
            <a:ext cx="8461956" cy="400110"/>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endParaRPr lang="es-MX" sz="2000" dirty="0"/>
          </a:p>
        </p:txBody>
      </p:sp>
      <p:sp>
        <p:nvSpPr>
          <p:cNvPr id="6" name="7 CuadroTexto"/>
          <p:cNvSpPr txBox="1"/>
          <p:nvPr/>
        </p:nvSpPr>
        <p:spPr>
          <a:xfrm>
            <a:off x="167749" y="980728"/>
            <a:ext cx="8796739" cy="5570756"/>
          </a:xfrm>
          <a:prstGeom prst="rect">
            <a:avLst/>
          </a:prstGeom>
          <a:noFill/>
        </p:spPr>
        <p:txBody>
          <a:bodyPr wrap="square">
            <a:spAutoFit/>
          </a:bodyPr>
          <a:lstStyle/>
          <a:p>
            <a:pPr algn="just"/>
            <a:r>
              <a:rPr lang="es-MX" sz="2000" b="1" dirty="0" smtClean="0"/>
              <a:t>Emitió  la Circular  </a:t>
            </a:r>
            <a:r>
              <a:rPr lang="es-MX" sz="2000" b="1" dirty="0" err="1"/>
              <a:t>ICJyAL</a:t>
            </a:r>
            <a:r>
              <a:rPr lang="es-MX" sz="2000" b="1" dirty="0"/>
              <a:t>/ 0006/2014 de fecha 29 de Septiembre del año en curso, en el que se señala el procedimiento a seguir por parte de las Áreas Administrativas, en caso de contar dentro de sus inventarios, la posesión, uso y administración de un bien inmueble propiedad del Gobierno del Estado, siendo estas las siguientes:</a:t>
            </a:r>
          </a:p>
          <a:p>
            <a:pPr algn="just"/>
            <a:endParaRPr lang="es-ES" sz="1800" b="1" dirty="0"/>
          </a:p>
          <a:p>
            <a:pPr algn="just"/>
            <a:r>
              <a:rPr lang="es-MX" sz="2000" b="1" dirty="0"/>
              <a:t>DEPENDENCIA</a:t>
            </a:r>
            <a:r>
              <a:rPr lang="es-MX" sz="2000" dirty="0"/>
              <a:t>: Deberán solicitar Acta de Entrega-Recepción del inmueble que se trate.</a:t>
            </a:r>
          </a:p>
          <a:p>
            <a:pPr algn="just"/>
            <a:r>
              <a:rPr lang="es-MX" sz="2000" b="1" dirty="0"/>
              <a:t>ENTIDADES</a:t>
            </a:r>
            <a:r>
              <a:rPr lang="es-MX" sz="2000" dirty="0"/>
              <a:t>: Deberán solicitar Contrato de Comodato del Inmueble que se trate.</a:t>
            </a:r>
          </a:p>
          <a:p>
            <a:pPr algn="just"/>
            <a:r>
              <a:rPr lang="es-MX" sz="1800" dirty="0"/>
              <a:t> </a:t>
            </a:r>
          </a:p>
          <a:p>
            <a:pPr algn="just"/>
            <a:r>
              <a:rPr lang="es-MX" sz="1800" dirty="0"/>
              <a:t>Una vez obtenido dicho documento que les de la posesión legal del inmueble, deberán solicitar a la Dirección de Catastro Urbano y Rural del Estado, previo pago de Derechos, les proporcione la Cédula Avalúo Catastral a Valor Comercial del inmueble, que  a su vez deberá ser declarado como valor real del activo fijo en sus </a:t>
            </a:r>
            <a:r>
              <a:rPr lang="es-MX" sz="1800"/>
              <a:t>estados </a:t>
            </a:r>
            <a:r>
              <a:rPr lang="es-MX" sz="1800" smtClean="0"/>
              <a:t>financieros, </a:t>
            </a:r>
            <a:r>
              <a:rPr lang="es-MX" sz="1800" dirty="0"/>
              <a:t>debiendo proporcionar copia simple del mismo, a la Dirección de Patrimonio para su integración al expediente técnico del inmueble a que corresponda.</a:t>
            </a:r>
          </a:p>
          <a:p>
            <a:pPr algn="just"/>
            <a:endParaRPr lang="es-MX" sz="1400" b="1" dirty="0"/>
          </a:p>
        </p:txBody>
      </p:sp>
    </p:spTree>
    <p:extLst>
      <p:ext uri="{BB962C8B-B14F-4D97-AF65-F5344CB8AC3E}">
        <p14:creationId xmlns:p14="http://schemas.microsoft.com/office/powerpoint/2010/main" xmlns="" val="2436688774"/>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778098"/>
          </a:xfrm>
        </p:spPr>
        <p:txBody>
          <a:bodyPr/>
          <a:lstStyle/>
          <a:p>
            <a:r>
              <a:rPr lang="es-MX" sz="3600" b="1" dirty="0" smtClean="0">
                <a:solidFill>
                  <a:srgbClr val="009E47"/>
                </a:solidFill>
              </a:rPr>
              <a:t>Acciones de la Dirección de Patrimonio</a:t>
            </a:r>
            <a:endParaRPr lang="es-MX" sz="3600" b="1" dirty="0">
              <a:solidFill>
                <a:srgbClr val="009E47"/>
              </a:solidFill>
            </a:endParaRPr>
          </a:p>
        </p:txBody>
      </p:sp>
      <p:sp>
        <p:nvSpPr>
          <p:cNvPr id="5" name="3 CuadroTexto"/>
          <p:cNvSpPr txBox="1">
            <a:spLocks noChangeArrowheads="1"/>
          </p:cNvSpPr>
          <p:nvPr/>
        </p:nvSpPr>
        <p:spPr bwMode="auto">
          <a:xfrm>
            <a:off x="358516" y="1109057"/>
            <a:ext cx="8461956" cy="369332"/>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r>
              <a:rPr lang="es-MX" sz="1800" dirty="0"/>
              <a:t> </a:t>
            </a:r>
          </a:p>
        </p:txBody>
      </p:sp>
      <p:sp>
        <p:nvSpPr>
          <p:cNvPr id="6" name="7 CuadroTexto"/>
          <p:cNvSpPr txBox="1"/>
          <p:nvPr/>
        </p:nvSpPr>
        <p:spPr>
          <a:xfrm>
            <a:off x="167749" y="1196752"/>
            <a:ext cx="8796739" cy="5847755"/>
          </a:xfrm>
          <a:prstGeom prst="rect">
            <a:avLst/>
          </a:prstGeom>
          <a:noFill/>
        </p:spPr>
        <p:txBody>
          <a:bodyPr wrap="square">
            <a:spAutoFit/>
          </a:bodyPr>
          <a:lstStyle/>
          <a:p>
            <a:pPr algn="just"/>
            <a:r>
              <a:rPr lang="es-MX" sz="2000" b="1" dirty="0"/>
              <a:t>Los Organismos Centralizados que adquieran por recurso propio un bien inmueble</a:t>
            </a:r>
            <a:r>
              <a:rPr lang="es-MX" sz="2000" dirty="0"/>
              <a:t>, deberán remitir a la Dirección de Patrimonio para que este sea dado de alta en el Padrón de Inmuebles que conforman los Activos Fijos del Gobierno del Estado, el expediente técnico de propiedad correspondiente, el cual deberá contener:</a:t>
            </a:r>
          </a:p>
          <a:p>
            <a:pPr marL="457200" lvl="0" indent="-457200" algn="just">
              <a:buFont typeface="+mj-lt"/>
              <a:buAutoNum type="arabicPeriod"/>
            </a:pPr>
            <a:r>
              <a:rPr lang="es-MX" sz="2000" dirty="0"/>
              <a:t>Escritura Pública debidamente inscrita en el Registro Público de la Propiedad y de Comercio.</a:t>
            </a:r>
          </a:p>
          <a:p>
            <a:pPr marL="457200" lvl="0" indent="-457200" algn="just">
              <a:buFont typeface="+mj-lt"/>
              <a:buAutoNum type="arabicPeriod"/>
            </a:pPr>
            <a:r>
              <a:rPr lang="es-MX" sz="2000" dirty="0"/>
              <a:t>Levantamiento topográfico </a:t>
            </a:r>
            <a:r>
              <a:rPr lang="es-MX" sz="2000" dirty="0" err="1"/>
              <a:t>georeferenciado</a:t>
            </a:r>
            <a:r>
              <a:rPr lang="es-MX" sz="2000" dirty="0"/>
              <a:t>.</a:t>
            </a:r>
          </a:p>
          <a:p>
            <a:pPr marL="457200" lvl="0" indent="-457200" algn="just">
              <a:buFont typeface="+mj-lt"/>
              <a:buAutoNum type="arabicPeriod"/>
            </a:pPr>
            <a:r>
              <a:rPr lang="es-MX" sz="2000" dirty="0"/>
              <a:t>Constancia de Exención al Impuesto Predial.</a:t>
            </a:r>
          </a:p>
          <a:p>
            <a:pPr marL="457200" lvl="0" indent="-457200" algn="just">
              <a:buFont typeface="+mj-lt"/>
              <a:buAutoNum type="arabicPeriod"/>
            </a:pPr>
            <a:r>
              <a:rPr lang="es-MX" sz="2000" dirty="0"/>
              <a:t>Constancias de Servicios Públicos.</a:t>
            </a:r>
          </a:p>
          <a:p>
            <a:pPr marL="457200" lvl="0" indent="-457200" algn="just">
              <a:buFont typeface="+mj-lt"/>
              <a:buAutoNum type="arabicPeriod"/>
            </a:pPr>
            <a:r>
              <a:rPr lang="es-MX" sz="2000" dirty="0"/>
              <a:t>Dictamen de Riesgo, emitido por Protección Civil.</a:t>
            </a:r>
          </a:p>
          <a:p>
            <a:pPr marL="457200" lvl="0" indent="-457200" algn="just">
              <a:buFont typeface="+mj-lt"/>
              <a:buAutoNum type="arabicPeriod"/>
            </a:pPr>
            <a:r>
              <a:rPr lang="es-MX" sz="2000" dirty="0"/>
              <a:t>Opinión Técnica de Impacto Ambiental, emitido por la Secretaría de Medio Ambiente e Historia Natural.</a:t>
            </a:r>
          </a:p>
          <a:p>
            <a:pPr marL="457200" lvl="0" indent="-457200" algn="just">
              <a:buFont typeface="+mj-lt"/>
              <a:buAutoNum type="arabicPeriod"/>
            </a:pPr>
            <a:r>
              <a:rPr lang="es-MX" sz="2000" dirty="0"/>
              <a:t>Fotografías (Impresas y Digitales).</a:t>
            </a:r>
          </a:p>
          <a:p>
            <a:pPr marL="457200" lvl="0" indent="-457200" algn="just">
              <a:buFont typeface="+mj-lt"/>
              <a:buAutoNum type="arabicPeriod"/>
            </a:pPr>
            <a:r>
              <a:rPr lang="es-MX" sz="2000" dirty="0"/>
              <a:t>Constancias de exención de Traslado de Dominio y del Permiso de Subdivisión en caso de que sea una fracción del todo.</a:t>
            </a:r>
          </a:p>
          <a:p>
            <a:pPr marL="457200" lvl="0" indent="-457200" algn="just">
              <a:buFont typeface="+mj-lt"/>
              <a:buAutoNum type="arabicPeriod"/>
            </a:pPr>
            <a:r>
              <a:rPr lang="es-MX" sz="2000" dirty="0"/>
              <a:t>Factibilidad de Uso de Suelo expedido por el H. Ayuntamiento Municipal</a:t>
            </a:r>
            <a:r>
              <a:rPr lang="es-MX" sz="2000" dirty="0" smtClean="0"/>
              <a:t>.</a:t>
            </a:r>
            <a:endParaRPr lang="es-MX" sz="1400" b="1" dirty="0"/>
          </a:p>
        </p:txBody>
      </p:sp>
    </p:spTree>
    <p:extLst>
      <p:ext uri="{BB962C8B-B14F-4D97-AF65-F5344CB8AC3E}">
        <p14:creationId xmlns:p14="http://schemas.microsoft.com/office/powerpoint/2010/main" xmlns="" val="2079052347"/>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778098"/>
          </a:xfrm>
        </p:spPr>
        <p:txBody>
          <a:bodyPr/>
          <a:lstStyle/>
          <a:p>
            <a:r>
              <a:rPr lang="es-MX" sz="3600" b="1" dirty="0" smtClean="0">
                <a:solidFill>
                  <a:srgbClr val="009E47"/>
                </a:solidFill>
              </a:rPr>
              <a:t>Acciones de la Dirección de Patrimonio</a:t>
            </a:r>
            <a:endParaRPr lang="es-MX" sz="3600" b="1" dirty="0">
              <a:solidFill>
                <a:srgbClr val="009E47"/>
              </a:solidFill>
            </a:endParaRPr>
          </a:p>
        </p:txBody>
      </p:sp>
      <p:sp>
        <p:nvSpPr>
          <p:cNvPr id="5" name="3 CuadroTexto"/>
          <p:cNvSpPr txBox="1">
            <a:spLocks noChangeArrowheads="1"/>
          </p:cNvSpPr>
          <p:nvPr/>
        </p:nvSpPr>
        <p:spPr bwMode="auto">
          <a:xfrm>
            <a:off x="358516" y="1109057"/>
            <a:ext cx="8461956" cy="369332"/>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r>
              <a:rPr lang="es-MX" sz="1800" dirty="0"/>
              <a:t> </a:t>
            </a:r>
          </a:p>
        </p:txBody>
      </p:sp>
      <p:sp>
        <p:nvSpPr>
          <p:cNvPr id="6" name="7 CuadroTexto"/>
          <p:cNvSpPr txBox="1"/>
          <p:nvPr/>
        </p:nvSpPr>
        <p:spPr>
          <a:xfrm>
            <a:off x="167749" y="1424965"/>
            <a:ext cx="8796739" cy="4524315"/>
          </a:xfrm>
          <a:prstGeom prst="rect">
            <a:avLst/>
          </a:prstGeom>
          <a:noFill/>
        </p:spPr>
        <p:txBody>
          <a:bodyPr wrap="square">
            <a:spAutoFit/>
          </a:bodyPr>
          <a:lstStyle/>
          <a:p>
            <a:pPr algn="just"/>
            <a:r>
              <a:rPr lang="es-MX" sz="2400" b="1" dirty="0">
                <a:solidFill>
                  <a:srgbClr val="FF0000"/>
                </a:solidFill>
              </a:rPr>
              <a:t>Los Organismos de la Administración Pública Descentralizada, conforme al artículo 38 y 39 fracción V, de la Ley Patrimonial de la Administración Pública del Estado de Chiapas deberán remitir a la Dirección de Patrimonio la información de los inmuebles que adquieran o enajenen con la finalidad de que sea incorporada al Sistema de Inmuebles, asimismo deberán remitir copia certificada de los documentos que acrediten la propiedad de sus bienes, croquis de ubicación y demás  documentos que contengan los expedientes técnicos y en caso de enajenarse, copia de la autorización de su Órgano de Gobierno y de las escrituras correspondientes, de la misma Ley.</a:t>
            </a:r>
          </a:p>
        </p:txBody>
      </p:sp>
    </p:spTree>
    <p:extLst>
      <p:ext uri="{BB962C8B-B14F-4D97-AF65-F5344CB8AC3E}">
        <p14:creationId xmlns:p14="http://schemas.microsoft.com/office/powerpoint/2010/main" xmlns="" val="989573254"/>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778098"/>
          </a:xfrm>
        </p:spPr>
        <p:txBody>
          <a:bodyPr/>
          <a:lstStyle/>
          <a:p>
            <a:r>
              <a:rPr lang="es-MX" sz="3600" b="1" dirty="0" smtClean="0">
                <a:solidFill>
                  <a:srgbClr val="009E47"/>
                </a:solidFill>
              </a:rPr>
              <a:t>Acciones de la Dirección de Patrimonio</a:t>
            </a:r>
            <a:endParaRPr lang="es-MX" sz="3600" b="1" dirty="0">
              <a:solidFill>
                <a:srgbClr val="009E47"/>
              </a:solidFill>
            </a:endParaRPr>
          </a:p>
        </p:txBody>
      </p:sp>
      <p:sp>
        <p:nvSpPr>
          <p:cNvPr id="5" name="3 CuadroTexto"/>
          <p:cNvSpPr txBox="1">
            <a:spLocks noChangeArrowheads="1"/>
          </p:cNvSpPr>
          <p:nvPr/>
        </p:nvSpPr>
        <p:spPr bwMode="auto">
          <a:xfrm>
            <a:off x="358516" y="1109057"/>
            <a:ext cx="8461956" cy="369332"/>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r>
              <a:rPr lang="es-MX" sz="1800" dirty="0"/>
              <a:t> </a:t>
            </a:r>
          </a:p>
        </p:txBody>
      </p:sp>
      <p:sp>
        <p:nvSpPr>
          <p:cNvPr id="6" name="7 CuadroTexto"/>
          <p:cNvSpPr txBox="1"/>
          <p:nvPr/>
        </p:nvSpPr>
        <p:spPr>
          <a:xfrm>
            <a:off x="167749" y="1196752"/>
            <a:ext cx="8796739" cy="5324535"/>
          </a:xfrm>
          <a:prstGeom prst="rect">
            <a:avLst/>
          </a:prstGeom>
          <a:noFill/>
        </p:spPr>
        <p:txBody>
          <a:bodyPr wrap="square">
            <a:spAutoFit/>
          </a:bodyPr>
          <a:lstStyle/>
          <a:p>
            <a:pPr algn="just"/>
            <a:r>
              <a:rPr lang="es-MX" sz="2000" b="1" dirty="0"/>
              <a:t>En caso que el bien sea una propiedad ejidal</a:t>
            </a:r>
            <a:r>
              <a:rPr lang="es-MX" sz="2000" dirty="0"/>
              <a:t>, sea la forma de adquisición (donación, compraventa), esta deberá observar el cumplimiento de una expropiación, de conformidad a los requisitos señalados en el artículo 60 del Reglamento de la Ley Agraria en Materia de Ordenamiento de la Propiedad Rural, los cuales son:</a:t>
            </a:r>
          </a:p>
          <a:p>
            <a:pPr marL="457200" lvl="0" indent="-457200" algn="just">
              <a:buFont typeface="+mj-lt"/>
              <a:buAutoNum type="arabicPeriod"/>
            </a:pPr>
            <a:r>
              <a:rPr lang="es-MX" sz="2000" dirty="0"/>
              <a:t>Constancia de inexistencia de riesgo.</a:t>
            </a:r>
          </a:p>
          <a:p>
            <a:pPr marL="457200" lvl="0" indent="-457200" algn="just">
              <a:buFont typeface="+mj-lt"/>
              <a:buAutoNum type="arabicPeriod"/>
            </a:pPr>
            <a:r>
              <a:rPr lang="es-MX" sz="2000" dirty="0"/>
              <a:t>Plano informativo de la superficie solicitada.</a:t>
            </a:r>
          </a:p>
          <a:p>
            <a:pPr marL="457200" lvl="0" indent="-457200" algn="just">
              <a:buFont typeface="+mj-lt"/>
              <a:buAutoNum type="arabicPeriod"/>
            </a:pPr>
            <a:r>
              <a:rPr lang="es-MX" sz="2000" dirty="0"/>
              <a:t>Plano General Manzanero.</a:t>
            </a:r>
          </a:p>
          <a:p>
            <a:pPr marL="457200" lvl="0" indent="-457200" algn="just">
              <a:buFont typeface="+mj-lt"/>
              <a:buAutoNum type="arabicPeriod"/>
            </a:pPr>
            <a:r>
              <a:rPr lang="es-MX" sz="2000" dirty="0"/>
              <a:t>Plano de Localización.</a:t>
            </a:r>
          </a:p>
          <a:p>
            <a:pPr marL="457200" lvl="0" indent="-457200" algn="just">
              <a:buFont typeface="+mj-lt"/>
              <a:buAutoNum type="arabicPeriod"/>
            </a:pPr>
            <a:r>
              <a:rPr lang="es-MX" sz="2000" dirty="0"/>
              <a:t>Plano topográfico de la superficie a expropiar con cuadro de construcción.</a:t>
            </a:r>
          </a:p>
          <a:p>
            <a:pPr marL="457200" lvl="0" indent="-457200" algn="just">
              <a:buFont typeface="+mj-lt"/>
              <a:buAutoNum type="arabicPeriod"/>
            </a:pPr>
            <a:r>
              <a:rPr lang="es-MX" sz="2000" dirty="0"/>
              <a:t>Plano vinculado al uso de suelo con la poligonal a expropiar.</a:t>
            </a:r>
          </a:p>
          <a:p>
            <a:pPr marL="457200" lvl="0" indent="-457200" algn="just">
              <a:buFont typeface="+mj-lt"/>
              <a:buAutoNum type="arabicPeriod"/>
            </a:pPr>
            <a:r>
              <a:rPr lang="es-MX" sz="2000" dirty="0"/>
              <a:t>Acta de Cabildo en la cual el H. Ayuntamiento aprueba la obra.</a:t>
            </a:r>
          </a:p>
          <a:p>
            <a:pPr marL="457200" lvl="0" indent="-457200" algn="just">
              <a:buFont typeface="+mj-lt"/>
              <a:buAutoNum type="arabicPeriod"/>
            </a:pPr>
            <a:r>
              <a:rPr lang="es-MX" sz="2000" dirty="0"/>
              <a:t>Constancia de la partida presupuestal autorizada.</a:t>
            </a:r>
          </a:p>
          <a:p>
            <a:pPr marL="457200" lvl="0" indent="-457200" algn="just">
              <a:buFont typeface="+mj-lt"/>
              <a:buAutoNum type="arabicPeriod"/>
            </a:pPr>
            <a:r>
              <a:rPr lang="es-MX" sz="2000" dirty="0"/>
              <a:t>Plan Estatal de Desarrollo de Chiapas.</a:t>
            </a:r>
          </a:p>
          <a:p>
            <a:pPr marL="457200" lvl="0" indent="-457200" algn="just">
              <a:buFont typeface="+mj-lt"/>
              <a:buAutoNum type="arabicPeriod"/>
            </a:pPr>
            <a:r>
              <a:rPr lang="es-MX" sz="2000" dirty="0"/>
              <a:t>Dictamen de Impacto Ambiental (SEMARNAT).</a:t>
            </a:r>
          </a:p>
          <a:p>
            <a:pPr marL="457200" lvl="0" indent="-457200" algn="just">
              <a:buFont typeface="+mj-lt"/>
              <a:buAutoNum type="arabicPeriod"/>
            </a:pPr>
            <a:r>
              <a:rPr lang="es-MX" sz="2000" dirty="0"/>
              <a:t>Dictamen de Cambio de Uso de Suelo (SEDESOL).</a:t>
            </a:r>
          </a:p>
        </p:txBody>
      </p:sp>
    </p:spTree>
    <p:extLst>
      <p:ext uri="{BB962C8B-B14F-4D97-AF65-F5344CB8AC3E}">
        <p14:creationId xmlns:p14="http://schemas.microsoft.com/office/powerpoint/2010/main" xmlns="" val="1006870885"/>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778098"/>
          </a:xfrm>
        </p:spPr>
        <p:txBody>
          <a:bodyPr/>
          <a:lstStyle/>
          <a:p>
            <a:r>
              <a:rPr lang="es-MX" sz="3600" b="1" dirty="0" smtClean="0">
                <a:solidFill>
                  <a:srgbClr val="009E47"/>
                </a:solidFill>
              </a:rPr>
              <a:t>Acciones de la Dirección de Patrimonio</a:t>
            </a:r>
            <a:endParaRPr lang="es-MX" sz="3600" b="1" dirty="0">
              <a:solidFill>
                <a:srgbClr val="009E47"/>
              </a:solidFill>
            </a:endParaRPr>
          </a:p>
        </p:txBody>
      </p:sp>
      <p:sp>
        <p:nvSpPr>
          <p:cNvPr id="5" name="3 CuadroTexto"/>
          <p:cNvSpPr txBox="1">
            <a:spLocks noChangeArrowheads="1"/>
          </p:cNvSpPr>
          <p:nvPr/>
        </p:nvSpPr>
        <p:spPr bwMode="auto">
          <a:xfrm>
            <a:off x="358516" y="1109057"/>
            <a:ext cx="8461956" cy="369332"/>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r>
              <a:rPr lang="es-MX" sz="1800" dirty="0"/>
              <a:t> </a:t>
            </a:r>
          </a:p>
        </p:txBody>
      </p:sp>
      <p:sp>
        <p:nvSpPr>
          <p:cNvPr id="6" name="7 CuadroTexto"/>
          <p:cNvSpPr txBox="1"/>
          <p:nvPr/>
        </p:nvSpPr>
        <p:spPr>
          <a:xfrm>
            <a:off x="167749" y="908720"/>
            <a:ext cx="8796739" cy="5940088"/>
          </a:xfrm>
          <a:prstGeom prst="rect">
            <a:avLst/>
          </a:prstGeom>
          <a:noFill/>
        </p:spPr>
        <p:txBody>
          <a:bodyPr wrap="square">
            <a:spAutoFit/>
          </a:bodyPr>
          <a:lstStyle/>
          <a:p>
            <a:pPr algn="just"/>
            <a:r>
              <a:rPr lang="es-MX" sz="2000" b="1" dirty="0" smtClean="0">
                <a:solidFill>
                  <a:srgbClr val="FF0000"/>
                </a:solidFill>
              </a:rPr>
              <a:t>Asimismo, deberá </a:t>
            </a:r>
            <a:r>
              <a:rPr lang="es-MX" sz="2000" b="1" dirty="0">
                <a:solidFill>
                  <a:srgbClr val="FF0000"/>
                </a:solidFill>
              </a:rPr>
              <a:t>presentar copias certificadas de la carpeta básica y agraria, planos internos del ejido, copias simples del acta de elección de órganos de representación ejidal debidamente inscrita de quienes estuvieron en función a la firma de los Convenios de Ocupación Previa, así como también Acta de Asamblea en la que el ejido otorga anuencia y consentimiento para iniciar el procedimiento de expropiación federal, y  cumplir con los establecido en los artículos 93, 94, 152 de la Ley Agraria y del artículo 3 de la Ley de Expropiación del Estado de Chiapas, ante la Secretaría General de Gobierno con atención a la Subsecretaría de Asuntos Jurídicos, para que de conformidad al Artículo 28, fracciones XV y XVI, de la Ley Orgánica de la Administración Pública del Estado de Chiapas, hasta su publicación en el Diario Oficial de la Federación.</a:t>
            </a:r>
          </a:p>
          <a:p>
            <a:pPr algn="just"/>
            <a:endParaRPr lang="es-MX" sz="2000" dirty="0" smtClean="0"/>
          </a:p>
          <a:p>
            <a:pPr algn="just"/>
            <a:r>
              <a:rPr lang="es-MX" sz="2000" b="1" dirty="0" smtClean="0"/>
              <a:t>Después </a:t>
            </a:r>
            <a:r>
              <a:rPr lang="es-MX" sz="2000" b="1" dirty="0"/>
              <a:t>de realizar lo anterior, deberán remitir a la Dirección de Patrimonio el expediente de la expropiación con la publicación correspondiente debidamente inscrita en la Delegación del Registro Público de la Propiedad y del Comercio a que corresponda, para su alta al patrimonio del Estado.</a:t>
            </a:r>
          </a:p>
        </p:txBody>
      </p:sp>
    </p:spTree>
    <p:extLst>
      <p:ext uri="{BB962C8B-B14F-4D97-AF65-F5344CB8AC3E}">
        <p14:creationId xmlns:p14="http://schemas.microsoft.com/office/powerpoint/2010/main" xmlns="" val="1700563848"/>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778098"/>
          </a:xfrm>
        </p:spPr>
        <p:txBody>
          <a:bodyPr/>
          <a:lstStyle/>
          <a:p>
            <a:r>
              <a:rPr lang="es-MX" sz="3600" b="1" dirty="0" smtClean="0">
                <a:solidFill>
                  <a:srgbClr val="009E47"/>
                </a:solidFill>
              </a:rPr>
              <a:t>Acciones de la Dirección de Patrimonio</a:t>
            </a:r>
            <a:endParaRPr lang="es-MX" sz="3600" b="1" dirty="0">
              <a:solidFill>
                <a:srgbClr val="009E47"/>
              </a:solidFill>
            </a:endParaRPr>
          </a:p>
        </p:txBody>
      </p:sp>
      <p:sp>
        <p:nvSpPr>
          <p:cNvPr id="5" name="3 CuadroTexto"/>
          <p:cNvSpPr txBox="1">
            <a:spLocks noChangeArrowheads="1"/>
          </p:cNvSpPr>
          <p:nvPr/>
        </p:nvSpPr>
        <p:spPr bwMode="auto">
          <a:xfrm>
            <a:off x="358516" y="1109057"/>
            <a:ext cx="8461956" cy="369332"/>
          </a:xfrm>
          <a:prstGeom prst="rect">
            <a:avLst/>
          </a:prstGeom>
          <a:solidFill>
            <a:schemeClr val="bg1"/>
          </a:solidFill>
          <a:ln>
            <a:noFill/>
          </a:ln>
          <a:extLst/>
        </p:spPr>
        <p:txBody>
          <a:bodyPr wrap="square">
            <a:spAutoFit/>
          </a:bodyPr>
          <a:ls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a:lstStyle>
          <a:p>
            <a:pPr algn="just"/>
            <a:r>
              <a:rPr lang="es-MX" sz="1800" dirty="0"/>
              <a:t> </a:t>
            </a:r>
          </a:p>
        </p:txBody>
      </p:sp>
      <p:sp>
        <p:nvSpPr>
          <p:cNvPr id="6" name="7 CuadroTexto"/>
          <p:cNvSpPr txBox="1"/>
          <p:nvPr/>
        </p:nvSpPr>
        <p:spPr>
          <a:xfrm>
            <a:off x="167749" y="1268760"/>
            <a:ext cx="8796739" cy="5324535"/>
          </a:xfrm>
          <a:prstGeom prst="rect">
            <a:avLst/>
          </a:prstGeom>
          <a:noFill/>
        </p:spPr>
        <p:txBody>
          <a:bodyPr wrap="square">
            <a:spAutoFit/>
          </a:bodyPr>
          <a:lstStyle/>
          <a:p>
            <a:pPr algn="just"/>
            <a:r>
              <a:rPr lang="es-MX" sz="2000" dirty="0" smtClean="0"/>
              <a:t>Para </a:t>
            </a:r>
            <a:r>
              <a:rPr lang="es-MX" sz="2000" dirty="0"/>
              <a:t>los Bienes Muebles, se ha observado la dificultad que las Dependencias y Entidades han encontrado en la regularización de los valores a otorgar a bienes obsoletos que por su naturaleza se encuentran fuera del mercado comercial y no es posible cotizar, esta Consejería Jurídica en acuerdo del grupo 2, punto 6, del Consejo de Armonización Contable del Estado de Chiapas (CACE), Registro y Control de Bienes e Inventarios, se acordó lo siguiente</a:t>
            </a:r>
            <a:r>
              <a:rPr lang="es-MX" sz="2000" dirty="0" smtClean="0"/>
              <a:t>:</a:t>
            </a:r>
          </a:p>
          <a:p>
            <a:pPr algn="just"/>
            <a:endParaRPr lang="es-MX" sz="2000" dirty="0"/>
          </a:p>
          <a:p>
            <a:pPr algn="just"/>
            <a:r>
              <a:rPr lang="es-MX" sz="2000" b="1" dirty="0">
                <a:solidFill>
                  <a:srgbClr val="FF0000"/>
                </a:solidFill>
              </a:rPr>
              <a:t>“Los organismos públicos de la Administración Centralizada y Descentralizada, una vez agotadas las facilidades otorgadas en el Acuerdo emitido para la regularización de los bienes patrimoniales que no cuentan con valores reales para acreditar la propiedad de sus activos fijos, podrán llevar a cabo Actas Administrativas en las que señalen el valor comercial de cada uno de los bienes, </a:t>
            </a:r>
            <a:r>
              <a:rPr lang="es-MX" sz="2000" b="1" dirty="0" smtClean="0">
                <a:solidFill>
                  <a:srgbClr val="FF0000"/>
                </a:solidFill>
              </a:rPr>
              <a:t>contando con la participación de la </a:t>
            </a:r>
            <a:r>
              <a:rPr lang="es-MX" sz="2000" b="1" dirty="0">
                <a:solidFill>
                  <a:srgbClr val="FF0000"/>
                </a:solidFill>
              </a:rPr>
              <a:t>Secretaría de la Función Pública, a través de la figura del Comisario Público o Contralor Interno asignado al ente público que se trate”.</a:t>
            </a:r>
            <a:endParaRPr lang="es-MX" sz="2000" dirty="0">
              <a:solidFill>
                <a:srgbClr val="FF0000"/>
              </a:solidFill>
            </a:endParaRPr>
          </a:p>
        </p:txBody>
      </p:sp>
    </p:spTree>
    <p:extLst>
      <p:ext uri="{BB962C8B-B14F-4D97-AF65-F5344CB8AC3E}">
        <p14:creationId xmlns:p14="http://schemas.microsoft.com/office/powerpoint/2010/main" xmlns="" val="3409596807"/>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CuadroTexto"/>
          <p:cNvSpPr txBox="1">
            <a:spLocks noChangeArrowheads="1"/>
          </p:cNvSpPr>
          <p:nvPr/>
        </p:nvSpPr>
        <p:spPr bwMode="auto">
          <a:xfrm>
            <a:off x="107504" y="116632"/>
            <a:ext cx="8928992" cy="892552"/>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ES" sz="2600" b="1" dirty="0" smtClean="0">
                <a:solidFill>
                  <a:srgbClr val="009E47"/>
                </a:solidFill>
                <a:latin typeface="Arial"/>
                <a:ea typeface="Times New Roman"/>
              </a:rPr>
              <a:t>Avances </a:t>
            </a:r>
            <a:r>
              <a:rPr lang="es-ES" sz="2600" b="1" dirty="0">
                <a:solidFill>
                  <a:srgbClr val="009E47"/>
                </a:solidFill>
                <a:latin typeface="Arial"/>
                <a:ea typeface="Times New Roman"/>
              </a:rPr>
              <a:t>en el proceso de Conciliación, Registro y Control de </a:t>
            </a:r>
            <a:r>
              <a:rPr lang="es-ES" sz="2600" b="1" dirty="0" smtClean="0">
                <a:solidFill>
                  <a:srgbClr val="009E47"/>
                </a:solidFill>
                <a:latin typeface="Arial"/>
                <a:ea typeface="Times New Roman"/>
              </a:rPr>
              <a:t>Bienes Muebles</a:t>
            </a:r>
            <a:endParaRPr lang="es-MX" b="1" dirty="0">
              <a:ln w="50800">
                <a:noFill/>
              </a:ln>
              <a:solidFill>
                <a:srgbClr val="009E47"/>
              </a:solidFill>
            </a:endParaRPr>
          </a:p>
        </p:txBody>
      </p:sp>
      <p:graphicFrame>
        <p:nvGraphicFramePr>
          <p:cNvPr id="2" name="1 Tabla"/>
          <p:cNvGraphicFramePr>
            <a:graphicFrameLocks noGrp="1"/>
          </p:cNvGraphicFramePr>
          <p:nvPr>
            <p:extLst>
              <p:ext uri="{D42A27DB-BD31-4B8C-83A1-F6EECF244321}">
                <p14:modId xmlns:p14="http://schemas.microsoft.com/office/powerpoint/2010/main" xmlns="" val="763025073"/>
              </p:ext>
            </p:extLst>
          </p:nvPr>
        </p:nvGraphicFramePr>
        <p:xfrm>
          <a:off x="107504" y="1196752"/>
          <a:ext cx="8784977" cy="5305089"/>
        </p:xfrm>
        <a:graphic>
          <a:graphicData uri="http://schemas.openxmlformats.org/drawingml/2006/table">
            <a:tbl>
              <a:tblPr/>
              <a:tblGrid>
                <a:gridCol w="2491868"/>
                <a:gridCol w="1043665"/>
                <a:gridCol w="574495"/>
                <a:gridCol w="1043665"/>
                <a:gridCol w="574495"/>
                <a:gridCol w="986215"/>
                <a:gridCol w="612794"/>
                <a:gridCol w="883285"/>
                <a:gridCol w="574495"/>
              </a:tblGrid>
              <a:tr h="336281">
                <a:tc>
                  <a:txBody>
                    <a:bodyPr/>
                    <a:lstStyle/>
                    <a:p>
                      <a:pPr algn="ctr" fontAlgn="ctr"/>
                      <a:r>
                        <a:rPr lang="es-MX" sz="1100" b="1" i="0" u="none" strike="noStrike" dirty="0">
                          <a:solidFill>
                            <a:srgbClr val="000000"/>
                          </a:solidFill>
                          <a:effectLst/>
                          <a:latin typeface="Calibri"/>
                        </a:rPr>
                        <a:t>Organismo Público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s-MX" sz="1100" b="1" i="0" u="none" strike="noStrike">
                          <a:solidFill>
                            <a:srgbClr val="000000"/>
                          </a:solidFill>
                          <a:effectLst/>
                          <a:latin typeface="Calibri"/>
                        </a:rPr>
                        <a:t>Levantamiento del Inventario Físico</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s-ES" sz="1100" b="1" i="0" u="none" strike="noStrike">
                          <a:solidFill>
                            <a:srgbClr val="000000"/>
                          </a:solidFill>
                          <a:effectLst/>
                          <a:latin typeface="Calibri"/>
                        </a:rPr>
                        <a:t>Valuación o Costeo de bienes</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Conciliación de saldos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Ajustes Contables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1100" b="1" i="0" u="none" strike="noStrike">
                          <a:solidFill>
                            <a:srgbClr val="000000"/>
                          </a:solidFill>
                          <a:effectLst/>
                          <a:latin typeface="Calibri"/>
                        </a:rPr>
                        <a:t>% de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68140">
                <a:tc>
                  <a:txBody>
                    <a:bodyPr/>
                    <a:lstStyle/>
                    <a:p>
                      <a:pPr algn="l" fontAlgn="b"/>
                      <a:r>
                        <a:rPr lang="es-MX" sz="11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1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s-MX" sz="11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1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s-MX" sz="11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0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0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0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s-MX" sz="1000" b="0" i="0" u="none" strike="noStrike">
                          <a:solidFill>
                            <a:srgbClr val="000000"/>
                          </a:solidFill>
                          <a:effectLst/>
                          <a:latin typeface="Calibri"/>
                        </a:rPr>
                        <a:t> </a:t>
                      </a:r>
                    </a:p>
                  </a:txBody>
                  <a:tcPr marL="6731" marR="6731" marT="67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6548">
                <a:tc>
                  <a:txBody>
                    <a:bodyPr/>
                    <a:lstStyle/>
                    <a:p>
                      <a:pPr algn="l" fontAlgn="ctr"/>
                      <a:r>
                        <a:rPr lang="es-ES" sz="1100" b="0" i="0" u="none" strike="noStrike">
                          <a:solidFill>
                            <a:srgbClr val="000000"/>
                          </a:solidFill>
                          <a:effectLst/>
                          <a:latin typeface="Arial"/>
                        </a:rPr>
                        <a:t>Oficina de la Gubernatura del Estado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99</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6548">
                <a:tc>
                  <a:txBody>
                    <a:bodyPr/>
                    <a:lstStyle/>
                    <a:p>
                      <a:pPr algn="l" fontAlgn="ctr"/>
                      <a:r>
                        <a:rPr lang="es-MX" sz="1100" b="0" i="0" u="none" strike="noStrike">
                          <a:solidFill>
                            <a:srgbClr val="000000"/>
                          </a:solidFill>
                          <a:effectLst/>
                          <a:latin typeface="Arial"/>
                        </a:rPr>
                        <a:t>BANCHIAPAS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403537">
                <a:tc>
                  <a:txBody>
                    <a:bodyPr/>
                    <a:lstStyle/>
                    <a:p>
                      <a:pPr algn="just" fontAlgn="ctr"/>
                      <a:r>
                        <a:rPr lang="es-ES" sz="1100" b="0" i="0" u="none" strike="noStrike">
                          <a:solidFill>
                            <a:srgbClr val="000000"/>
                          </a:solidFill>
                          <a:effectLst/>
                          <a:latin typeface="Arial"/>
                        </a:rPr>
                        <a:t>Secretaría de Desarrollo y Participación Social</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78</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78</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36281">
                <a:tc>
                  <a:txBody>
                    <a:bodyPr/>
                    <a:lstStyle/>
                    <a:p>
                      <a:pPr algn="just" fontAlgn="ctr"/>
                      <a:r>
                        <a:rPr lang="es-ES" sz="1100" b="0" i="0" u="none" strike="noStrike">
                          <a:solidFill>
                            <a:srgbClr val="000000"/>
                          </a:solidFill>
                          <a:effectLst/>
                          <a:latin typeface="Arial"/>
                        </a:rPr>
                        <a:t>Secretaría para el Desarrollo Sustentable de los Pueblos Indígenas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69910">
                <a:tc>
                  <a:txBody>
                    <a:bodyPr/>
                    <a:lstStyle/>
                    <a:p>
                      <a:pPr algn="just" fontAlgn="ctr"/>
                      <a:r>
                        <a:rPr lang="es-ES" sz="1100" b="0" i="0" u="none" strike="noStrike">
                          <a:solidFill>
                            <a:srgbClr val="000000"/>
                          </a:solidFill>
                          <a:effectLst/>
                          <a:latin typeface="Arial"/>
                        </a:rPr>
                        <a:t>Instituto de Protección Social y Beneficencia Pública del Estado de Chiapas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50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6548">
                <a:tc>
                  <a:txBody>
                    <a:bodyPr/>
                    <a:lstStyle/>
                    <a:p>
                      <a:pPr algn="l" fontAlgn="ctr"/>
                      <a:r>
                        <a:rPr lang="es-MX" sz="1100" b="0" i="0" u="none" strike="noStrike">
                          <a:solidFill>
                            <a:srgbClr val="000000"/>
                          </a:solidFill>
                          <a:effectLst/>
                          <a:latin typeface="Arial"/>
                        </a:rPr>
                        <a:t> Educación Federalizada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6548">
                <a:tc>
                  <a:txBody>
                    <a:bodyPr/>
                    <a:lstStyle/>
                    <a:p>
                      <a:pPr algn="l" fontAlgn="ctr"/>
                      <a:r>
                        <a:rPr lang="es-MX" sz="1100" b="0" i="0" u="none" strike="noStrike">
                          <a:solidFill>
                            <a:srgbClr val="000000"/>
                          </a:solidFill>
                          <a:effectLst/>
                          <a:latin typeface="Arial"/>
                        </a:rPr>
                        <a:t>Secretaría del Campo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81</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48</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29</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6548">
                <a:tc>
                  <a:txBody>
                    <a:bodyPr/>
                    <a:lstStyle/>
                    <a:p>
                      <a:pPr algn="l" fontAlgn="ctr"/>
                      <a:r>
                        <a:rPr lang="es-ES" sz="1100" b="0" i="0" u="none" strike="noStrike">
                          <a:solidFill>
                            <a:srgbClr val="000000"/>
                          </a:solidFill>
                          <a:effectLst/>
                          <a:latin typeface="Arial"/>
                        </a:rPr>
                        <a:t>Secretaría de Pesca y Acuacultura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89</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89</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88</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88</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36281">
                <a:tc>
                  <a:txBody>
                    <a:bodyPr/>
                    <a:lstStyle/>
                    <a:p>
                      <a:pPr algn="just" fontAlgn="ctr"/>
                      <a:r>
                        <a:rPr lang="es-ES" sz="1100" b="0" i="0" u="none" strike="noStrike">
                          <a:solidFill>
                            <a:srgbClr val="000000"/>
                          </a:solidFill>
                          <a:effectLst/>
                          <a:latin typeface="Arial"/>
                        </a:rPr>
                        <a:t>Secretaría de Seguridad y Protección Ciudadana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56</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6548">
                <a:tc>
                  <a:txBody>
                    <a:bodyPr/>
                    <a:lstStyle/>
                    <a:p>
                      <a:pPr algn="l" fontAlgn="ctr"/>
                      <a:r>
                        <a:rPr lang="es-MX" sz="1100" b="0" i="0" u="none" strike="noStrike">
                          <a:solidFill>
                            <a:srgbClr val="000000"/>
                          </a:solidFill>
                          <a:effectLst/>
                          <a:latin typeface="Arial"/>
                        </a:rPr>
                        <a:t>Secretaría de Transportes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29</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36281">
                <a:tc>
                  <a:txBody>
                    <a:bodyPr/>
                    <a:lstStyle/>
                    <a:p>
                      <a:pPr algn="just" fontAlgn="ctr"/>
                      <a:r>
                        <a:rPr lang="es-ES" sz="1100" b="0" i="0" u="none" strike="noStrike">
                          <a:solidFill>
                            <a:srgbClr val="000000"/>
                          </a:solidFill>
                          <a:effectLst/>
                          <a:latin typeface="Arial"/>
                        </a:rPr>
                        <a:t>Instituto de Profesionalización del Servidor Público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45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53095">
                <a:tc>
                  <a:txBody>
                    <a:bodyPr/>
                    <a:lstStyle/>
                    <a:p>
                      <a:pPr algn="just" fontAlgn="ctr"/>
                      <a:r>
                        <a:rPr lang="es-ES" sz="1100" b="0" i="0" u="none" strike="noStrike">
                          <a:solidFill>
                            <a:srgbClr val="000000"/>
                          </a:solidFill>
                          <a:effectLst/>
                          <a:latin typeface="Arial"/>
                        </a:rPr>
                        <a:t>Secretaría de Infraestructura y Comunicaciones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50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6548">
                <a:tc>
                  <a:txBody>
                    <a:bodyPr/>
                    <a:lstStyle/>
                    <a:p>
                      <a:pPr algn="l" fontAlgn="ctr"/>
                      <a:r>
                        <a:rPr lang="es-MX" sz="1100" b="0" i="0" u="none" strike="noStrike">
                          <a:solidFill>
                            <a:srgbClr val="000000"/>
                          </a:solidFill>
                          <a:effectLst/>
                          <a:latin typeface="Arial"/>
                        </a:rPr>
                        <a:t>Coordinación de Transportes Aéreos</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77</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60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60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60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6548">
                <a:tc>
                  <a:txBody>
                    <a:bodyPr/>
                    <a:lstStyle/>
                    <a:p>
                      <a:pPr algn="l" fontAlgn="ctr"/>
                      <a:r>
                        <a:rPr lang="es-MX" sz="1100" b="0" i="0" u="none" strike="noStrike">
                          <a:solidFill>
                            <a:srgbClr val="000000"/>
                          </a:solidFill>
                          <a:effectLst/>
                          <a:latin typeface="Arial"/>
                        </a:rPr>
                        <a:t>Secretaría de Turismo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73</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36</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6548">
                <a:tc>
                  <a:txBody>
                    <a:bodyPr/>
                    <a:lstStyle/>
                    <a:p>
                      <a:pPr algn="l" fontAlgn="ctr"/>
                      <a:r>
                        <a:rPr lang="es-MX" sz="1100" b="0" i="0" u="none" strike="noStrike">
                          <a:solidFill>
                            <a:srgbClr val="000000"/>
                          </a:solidFill>
                          <a:effectLst/>
                          <a:latin typeface="Arial"/>
                        </a:rPr>
                        <a:t>Secretaría de Economía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29</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29</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78</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6548">
                <a:tc>
                  <a:txBody>
                    <a:bodyPr/>
                    <a:lstStyle/>
                    <a:p>
                      <a:pPr algn="l" fontAlgn="ctr"/>
                      <a:r>
                        <a:rPr lang="es-ES" sz="1100" b="0" i="0" u="none" strike="noStrike">
                          <a:solidFill>
                            <a:srgbClr val="000000"/>
                          </a:solidFill>
                          <a:effectLst/>
                          <a:latin typeface="Arial"/>
                        </a:rPr>
                        <a:t>Comisión Estatal de Mejora Regulatoria</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75</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Sin avance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563271">
                <a:tc>
                  <a:txBody>
                    <a:bodyPr/>
                    <a:lstStyle/>
                    <a:p>
                      <a:pPr algn="just" fontAlgn="ctr"/>
                      <a:r>
                        <a:rPr lang="es-ES" sz="1100" b="0" i="0" u="none" strike="noStrike">
                          <a:solidFill>
                            <a:srgbClr val="000000"/>
                          </a:solidFill>
                          <a:effectLst/>
                          <a:latin typeface="Arial"/>
                        </a:rPr>
                        <a:t>Coordinación Ejecutiva del Fondo de Fomento Económico Chiapas Solidario (FOFOE)</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Concluido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100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a:solidFill>
                            <a:srgbClr val="000000"/>
                          </a:solidFill>
                          <a:effectLst/>
                          <a:latin typeface="Calibri"/>
                        </a:rPr>
                        <a:t>90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MX" sz="1100" b="0" i="0" u="none" strike="noStrike">
                          <a:solidFill>
                            <a:srgbClr val="000000"/>
                          </a:solidFill>
                          <a:effectLst/>
                          <a:latin typeface="Calibri"/>
                        </a:rPr>
                        <a:t>En proceso</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100" b="0" i="0" u="none" strike="noStrike" dirty="0">
                          <a:solidFill>
                            <a:srgbClr val="000000"/>
                          </a:solidFill>
                          <a:effectLst/>
                          <a:latin typeface="Calibri"/>
                        </a:rPr>
                        <a:t>90</a:t>
                      </a:r>
                    </a:p>
                  </a:txBody>
                  <a:tcPr marL="6731" marR="6731" marT="6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xmlns="" val="3905208164"/>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CuadroTexto"/>
          <p:cNvSpPr txBox="1">
            <a:spLocks noChangeArrowheads="1"/>
          </p:cNvSpPr>
          <p:nvPr/>
        </p:nvSpPr>
        <p:spPr bwMode="auto">
          <a:xfrm>
            <a:off x="107504" y="44624"/>
            <a:ext cx="8928992" cy="984885"/>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ES" sz="2600" b="1" dirty="0" smtClean="0">
                <a:solidFill>
                  <a:srgbClr val="009E47"/>
                </a:solidFill>
                <a:latin typeface="Arial"/>
                <a:ea typeface="Times New Roman"/>
              </a:rPr>
              <a:t>Avances </a:t>
            </a:r>
            <a:r>
              <a:rPr lang="es-ES" sz="2600" b="1" dirty="0">
                <a:solidFill>
                  <a:srgbClr val="009E47"/>
                </a:solidFill>
                <a:latin typeface="Arial"/>
                <a:ea typeface="Times New Roman"/>
              </a:rPr>
              <a:t>en el proceso de Conciliación, Registro y Control de </a:t>
            </a:r>
            <a:r>
              <a:rPr lang="es-ES" sz="2600" b="1" dirty="0" smtClean="0">
                <a:solidFill>
                  <a:srgbClr val="009E47"/>
                </a:solidFill>
                <a:latin typeface="Arial"/>
                <a:ea typeface="Times New Roman"/>
              </a:rPr>
              <a:t>Bienes Muebles</a:t>
            </a:r>
            <a:r>
              <a:rPr lang="es-MX" b="1" dirty="0" smtClean="0">
                <a:ln w="50800">
                  <a:noFill/>
                </a:ln>
                <a:solidFill>
                  <a:srgbClr val="009E47"/>
                </a:solidFill>
              </a:rPr>
              <a:t> </a:t>
            </a:r>
            <a:endParaRPr lang="es-MX" b="1" dirty="0">
              <a:ln w="50800">
                <a:noFill/>
              </a:ln>
              <a:solidFill>
                <a:srgbClr val="009E47"/>
              </a:solidFill>
            </a:endParaRPr>
          </a:p>
        </p:txBody>
      </p:sp>
      <p:graphicFrame>
        <p:nvGraphicFramePr>
          <p:cNvPr id="3" name="2 Tabla"/>
          <p:cNvGraphicFramePr>
            <a:graphicFrameLocks noGrp="1"/>
          </p:cNvGraphicFramePr>
          <p:nvPr>
            <p:extLst>
              <p:ext uri="{D42A27DB-BD31-4B8C-83A1-F6EECF244321}">
                <p14:modId xmlns:p14="http://schemas.microsoft.com/office/powerpoint/2010/main" xmlns="" val="3134133973"/>
              </p:ext>
            </p:extLst>
          </p:nvPr>
        </p:nvGraphicFramePr>
        <p:xfrm>
          <a:off x="88341" y="1196752"/>
          <a:ext cx="8804138" cy="5507169"/>
        </p:xfrm>
        <a:graphic>
          <a:graphicData uri="http://schemas.openxmlformats.org/drawingml/2006/table">
            <a:tbl>
              <a:tblPr/>
              <a:tblGrid>
                <a:gridCol w="2497305"/>
                <a:gridCol w="1045941"/>
                <a:gridCol w="575747"/>
                <a:gridCol w="1045941"/>
                <a:gridCol w="575747"/>
                <a:gridCol w="988367"/>
                <a:gridCol w="614131"/>
                <a:gridCol w="885212"/>
                <a:gridCol w="575747"/>
              </a:tblGrid>
              <a:tr h="296261">
                <a:tc>
                  <a:txBody>
                    <a:bodyPr/>
                    <a:lstStyle/>
                    <a:p>
                      <a:pPr algn="ctr" fontAlgn="ctr"/>
                      <a:r>
                        <a:rPr lang="es-MX" sz="900" b="1" i="0" u="none" strike="noStrike">
                          <a:solidFill>
                            <a:srgbClr val="000000"/>
                          </a:solidFill>
                          <a:effectLst/>
                          <a:latin typeface="Calibri"/>
                        </a:rPr>
                        <a:t>Organismo Público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s-MX" sz="900" b="1" i="0" u="none" strike="noStrike">
                          <a:solidFill>
                            <a:srgbClr val="000000"/>
                          </a:solidFill>
                          <a:effectLst/>
                          <a:latin typeface="Calibri"/>
                        </a:rPr>
                        <a:t>Levantamiento del Inventario Físico</a:t>
                      </a:r>
                    </a:p>
                  </a:txBody>
                  <a:tcPr marL="6466" marR="6466" marT="6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900" b="1" i="0" u="none" strike="noStrike">
                          <a:solidFill>
                            <a:srgbClr val="000000"/>
                          </a:solidFill>
                          <a:effectLst/>
                          <a:latin typeface="Calibri"/>
                        </a:rPr>
                        <a:t>% de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s-ES" sz="900" b="1" i="0" u="none" strike="noStrike">
                          <a:solidFill>
                            <a:srgbClr val="000000"/>
                          </a:solidFill>
                          <a:effectLst/>
                          <a:latin typeface="Calibri"/>
                        </a:rPr>
                        <a:t>Valuación o Costeo de bienes</a:t>
                      </a:r>
                    </a:p>
                  </a:txBody>
                  <a:tcPr marL="6466" marR="6466" marT="64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900" b="1" i="0" u="none" strike="noStrike">
                          <a:solidFill>
                            <a:srgbClr val="000000"/>
                          </a:solidFill>
                          <a:effectLst/>
                          <a:latin typeface="Calibri"/>
                        </a:rPr>
                        <a:t>% de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900" b="1" i="0" u="none" strike="noStrike">
                          <a:solidFill>
                            <a:srgbClr val="000000"/>
                          </a:solidFill>
                          <a:effectLst/>
                          <a:latin typeface="Calibri"/>
                        </a:rPr>
                        <a:t>Conciliación de saldos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900" b="1" i="0" u="none" strike="noStrike">
                          <a:solidFill>
                            <a:srgbClr val="000000"/>
                          </a:solidFill>
                          <a:effectLst/>
                          <a:latin typeface="Calibri"/>
                        </a:rPr>
                        <a:t>% de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900" b="1" i="0" u="none" strike="noStrike">
                          <a:solidFill>
                            <a:srgbClr val="000000"/>
                          </a:solidFill>
                          <a:effectLst/>
                          <a:latin typeface="Calibri"/>
                        </a:rPr>
                        <a:t>Ajustes Contables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MX" sz="900" b="1" i="0" u="none" strike="noStrike">
                          <a:solidFill>
                            <a:srgbClr val="000000"/>
                          </a:solidFill>
                          <a:effectLst/>
                          <a:latin typeface="Calibri"/>
                        </a:rPr>
                        <a:t>% de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55537">
                <a:tc>
                  <a:txBody>
                    <a:bodyPr/>
                    <a:lstStyle/>
                    <a:p>
                      <a:pPr algn="l" fontAlgn="ctr"/>
                      <a:r>
                        <a:rPr lang="es-MX" sz="1000" b="0" i="0" u="none" strike="noStrike">
                          <a:solidFill>
                            <a:srgbClr val="000000"/>
                          </a:solidFill>
                          <a:effectLst/>
                          <a:latin typeface="Arial"/>
                        </a:rPr>
                        <a:t>Secretaría del Trabajo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50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50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50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96261">
                <a:tc>
                  <a:txBody>
                    <a:bodyPr/>
                    <a:lstStyle/>
                    <a:p>
                      <a:pPr algn="just" fontAlgn="ctr"/>
                      <a:r>
                        <a:rPr lang="es-MX" sz="1000" b="0" i="0" u="none" strike="noStrike">
                          <a:solidFill>
                            <a:srgbClr val="000000"/>
                          </a:solidFill>
                          <a:effectLst/>
                          <a:latin typeface="Arial"/>
                        </a:rPr>
                        <a:t>Secretaría de Medio Ambiente e Historia Natural</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31</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18481">
                <a:tc>
                  <a:txBody>
                    <a:bodyPr/>
                    <a:lstStyle/>
                    <a:p>
                      <a:pPr algn="just" fontAlgn="ctr"/>
                      <a:r>
                        <a:rPr lang="es-ES" sz="1000" b="0" i="0" u="none" strike="noStrike">
                          <a:solidFill>
                            <a:srgbClr val="000000"/>
                          </a:solidFill>
                          <a:effectLst/>
                          <a:latin typeface="Arial"/>
                        </a:rPr>
                        <a:t>Coordinación Estatal para el Mejoramiento del Zoológico Miguel Álvarez del Toro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99</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96261">
                <a:tc>
                  <a:txBody>
                    <a:bodyPr/>
                    <a:lstStyle/>
                    <a:p>
                      <a:pPr algn="just" fontAlgn="ctr"/>
                      <a:r>
                        <a:rPr lang="es-ES" sz="1000" b="0" i="0" u="none" strike="noStrike">
                          <a:solidFill>
                            <a:srgbClr val="000000"/>
                          </a:solidFill>
                          <a:effectLst/>
                          <a:latin typeface="Arial"/>
                        </a:rPr>
                        <a:t>Secretaría para el Desarrollo de la Frontera Sur y Enlace para la Cooperación Internacional</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76933C"/>
                    </a:solidFill>
                  </a:tcPr>
                </a:tc>
              </a:tr>
              <a:tr h="333295">
                <a:tc>
                  <a:txBody>
                    <a:bodyPr/>
                    <a:lstStyle/>
                    <a:p>
                      <a:pPr algn="just" fontAlgn="ctr"/>
                      <a:r>
                        <a:rPr lang="es-ES" sz="1000" b="0" i="0" u="none" strike="noStrike">
                          <a:solidFill>
                            <a:srgbClr val="000000"/>
                          </a:solidFill>
                          <a:effectLst/>
                          <a:latin typeface="Arial"/>
                        </a:rPr>
                        <a:t>Instituto de la Consejería Jurídica y de Asistencia Legal</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45</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45</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45</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9977">
                <a:tc>
                  <a:txBody>
                    <a:bodyPr/>
                    <a:lstStyle/>
                    <a:p>
                      <a:pPr algn="l" fontAlgn="ctr"/>
                      <a:r>
                        <a:rPr lang="es-ES" sz="1000" b="0" i="0" u="none" strike="noStrike">
                          <a:solidFill>
                            <a:srgbClr val="000000"/>
                          </a:solidFill>
                          <a:effectLst/>
                          <a:latin typeface="Arial"/>
                        </a:rPr>
                        <a:t>Instituto de Población y Ciudades Rurales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70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25888">
                <a:tc>
                  <a:txBody>
                    <a:bodyPr/>
                    <a:lstStyle/>
                    <a:p>
                      <a:pPr algn="just" fontAlgn="ctr"/>
                      <a:r>
                        <a:rPr lang="es-ES" sz="1000" b="0" i="0" u="none" strike="noStrike">
                          <a:solidFill>
                            <a:srgbClr val="000000"/>
                          </a:solidFill>
                          <a:effectLst/>
                          <a:latin typeface="Arial"/>
                        </a:rPr>
                        <a:t>Secretaria para el Desarrollo y Empoderamiento de las Mujeres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75</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59</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55514">
                <a:tc>
                  <a:txBody>
                    <a:bodyPr/>
                    <a:lstStyle/>
                    <a:p>
                      <a:pPr algn="just" fontAlgn="ctr"/>
                      <a:r>
                        <a:rPr lang="es-ES" sz="1000" b="0" i="0" u="none" strike="noStrike">
                          <a:solidFill>
                            <a:srgbClr val="000000"/>
                          </a:solidFill>
                          <a:effectLst/>
                          <a:latin typeface="Arial"/>
                        </a:rPr>
                        <a:t>Secretaría de Planeación, Gestión Pública y Programa de Gobierno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69</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38</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38</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55537">
                <a:tc>
                  <a:txBody>
                    <a:bodyPr/>
                    <a:lstStyle/>
                    <a:p>
                      <a:pPr algn="l" fontAlgn="ctr"/>
                      <a:r>
                        <a:rPr lang="es-MX" sz="1000" b="0" i="0" u="none" strike="noStrike">
                          <a:solidFill>
                            <a:srgbClr val="000000"/>
                          </a:solidFill>
                          <a:effectLst/>
                          <a:latin typeface="Arial"/>
                        </a:rPr>
                        <a:t>Tribunal Constitucional</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96</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96</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55537">
                <a:tc>
                  <a:txBody>
                    <a:bodyPr/>
                    <a:lstStyle/>
                    <a:p>
                      <a:pPr algn="l" fontAlgn="ctr"/>
                      <a:r>
                        <a:rPr lang="es-MX" sz="1000" b="0" i="0" u="none" strike="noStrike">
                          <a:solidFill>
                            <a:srgbClr val="000000"/>
                          </a:solidFill>
                          <a:effectLst/>
                          <a:latin typeface="Arial"/>
                        </a:rPr>
                        <a:t>Tribunal Electoral del Estado de Chiapas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90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90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90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70327">
                <a:tc>
                  <a:txBody>
                    <a:bodyPr/>
                    <a:lstStyle/>
                    <a:p>
                      <a:pPr algn="just" fontAlgn="ctr"/>
                      <a:r>
                        <a:rPr lang="es-ES" sz="1000" b="0" i="0" u="none" strike="noStrike">
                          <a:solidFill>
                            <a:srgbClr val="000000"/>
                          </a:solidFill>
                          <a:effectLst/>
                          <a:latin typeface="Arial"/>
                        </a:rPr>
                        <a:t>Instituto de Acceso a la Información Pública del Estado de Chiapas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85</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85</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70327">
                <a:tc>
                  <a:txBody>
                    <a:bodyPr/>
                    <a:lstStyle/>
                    <a:p>
                      <a:pPr algn="just" fontAlgn="ctr"/>
                      <a:r>
                        <a:rPr lang="es-ES" sz="1000" b="0" i="0" u="none" strike="noStrike">
                          <a:solidFill>
                            <a:srgbClr val="000000"/>
                          </a:solidFill>
                          <a:effectLst/>
                          <a:latin typeface="Arial"/>
                        </a:rPr>
                        <a:t>Sistema para el Desarrollo Integral de la Familia del Estado de Chiapas, DIF- Chiapas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63</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99</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15</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40700">
                <a:tc>
                  <a:txBody>
                    <a:bodyPr/>
                    <a:lstStyle/>
                    <a:p>
                      <a:pPr algn="just" fontAlgn="ctr"/>
                      <a:r>
                        <a:rPr lang="es-ES" sz="1000" b="0" i="0" u="none" strike="noStrike">
                          <a:solidFill>
                            <a:srgbClr val="000000"/>
                          </a:solidFill>
                          <a:effectLst/>
                          <a:latin typeface="Arial"/>
                        </a:rPr>
                        <a:t>Secretariado Ejecutivo del Sistema Estatal de Seguridad Pública</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80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80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80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11075">
                <a:tc>
                  <a:txBody>
                    <a:bodyPr/>
                    <a:lstStyle/>
                    <a:p>
                      <a:pPr algn="just" fontAlgn="ctr"/>
                      <a:r>
                        <a:rPr lang="es-ES" sz="1000" b="0" i="0" u="none" strike="noStrike">
                          <a:solidFill>
                            <a:srgbClr val="000000"/>
                          </a:solidFill>
                          <a:effectLst/>
                          <a:latin typeface="Arial"/>
                        </a:rPr>
                        <a:t>Centro Estatal de Prevención Social de la Violencia y Participación Ciudadana</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42</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77</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96261">
                <a:tc>
                  <a:txBody>
                    <a:bodyPr/>
                    <a:lstStyle/>
                    <a:p>
                      <a:pPr algn="just" fontAlgn="ctr"/>
                      <a:r>
                        <a:rPr lang="es-ES" sz="1000" b="0" i="0" u="none" strike="noStrike">
                          <a:solidFill>
                            <a:srgbClr val="000000"/>
                          </a:solidFill>
                          <a:effectLst/>
                          <a:latin typeface="Arial"/>
                        </a:rPr>
                        <a:t>Consejo Estatal para las Culturas y las Artes de Chiapas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70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8</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55537">
                <a:tc>
                  <a:txBody>
                    <a:bodyPr/>
                    <a:lstStyle/>
                    <a:p>
                      <a:pPr algn="l" fontAlgn="ctr"/>
                      <a:r>
                        <a:rPr lang="es-ES" sz="1000" b="0" i="0" u="none" strike="noStrike">
                          <a:solidFill>
                            <a:srgbClr val="000000"/>
                          </a:solidFill>
                          <a:effectLst/>
                          <a:latin typeface="Arial"/>
                        </a:rPr>
                        <a:t>Instituto de Educación para Adultos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77</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77</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70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70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55537">
                <a:tc>
                  <a:txBody>
                    <a:bodyPr/>
                    <a:lstStyle/>
                    <a:p>
                      <a:pPr algn="l" fontAlgn="ctr"/>
                      <a:r>
                        <a:rPr lang="es-MX" sz="1000" b="0" i="0" u="none" strike="noStrike">
                          <a:solidFill>
                            <a:srgbClr val="000000"/>
                          </a:solidFill>
                          <a:effectLst/>
                          <a:latin typeface="Arial"/>
                        </a:rPr>
                        <a:t>CONALEP Chiapas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28</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s-MX" sz="1000" b="0" i="0" u="none" strike="noStrike">
                          <a:solidFill>
                            <a:srgbClr val="000000"/>
                          </a:solidFill>
                          <a:effectLst/>
                          <a:latin typeface="Calibri"/>
                        </a:rPr>
                        <a:t>Sin avance</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96261">
                <a:tc>
                  <a:txBody>
                    <a:bodyPr/>
                    <a:lstStyle/>
                    <a:p>
                      <a:pPr algn="just" fontAlgn="ctr"/>
                      <a:r>
                        <a:rPr lang="es-ES" sz="1000" b="0" i="0" u="none" strike="noStrike">
                          <a:solidFill>
                            <a:srgbClr val="000000"/>
                          </a:solidFill>
                          <a:effectLst/>
                          <a:latin typeface="Arial"/>
                        </a:rPr>
                        <a:t>Consejo de Ciencia y Tecnología del Estado de Chiapas</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Concluido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000" b="0" i="0" u="none" strike="noStrike">
                          <a:solidFill>
                            <a:srgbClr val="000000"/>
                          </a:solidFill>
                          <a:effectLst/>
                          <a:latin typeface="Calibri"/>
                        </a:rPr>
                        <a:t>100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MX" sz="1000" b="0" i="0" u="none" strike="noStrike">
                          <a:solidFill>
                            <a:srgbClr val="000000"/>
                          </a:solidFill>
                          <a:effectLst/>
                          <a:latin typeface="Calibri"/>
                        </a:rPr>
                        <a:t>En proceso</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MX" sz="1000" b="0" i="0" u="none" strike="noStrike" dirty="0">
                          <a:solidFill>
                            <a:srgbClr val="000000"/>
                          </a:solidFill>
                          <a:effectLst/>
                          <a:latin typeface="Calibri"/>
                        </a:rPr>
                        <a:t>30</a:t>
                      </a:r>
                    </a:p>
                  </a:txBody>
                  <a:tcPr marL="6466" marR="6466" marT="64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xmlns="" val="2379901416"/>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10928</TotalTime>
  <Words>2563</Words>
  <Application>Microsoft Office PowerPoint</Application>
  <PresentationFormat>Presentación en pantalla (4:3)</PresentationFormat>
  <Paragraphs>600</Paragraphs>
  <Slides>15</Slides>
  <Notes>0</Notes>
  <HiddenSlides>0</HiddenSlides>
  <MMClips>0</MMClips>
  <ScaleCrop>false</ScaleCrop>
  <HeadingPairs>
    <vt:vector size="4" baseType="variant">
      <vt:variant>
        <vt:lpstr>Tema</vt:lpstr>
      </vt:variant>
      <vt:variant>
        <vt:i4>2</vt:i4>
      </vt:variant>
      <vt:variant>
        <vt:lpstr>Títulos de diapositiva</vt:lpstr>
      </vt:variant>
      <vt:variant>
        <vt:i4>15</vt:i4>
      </vt:variant>
    </vt:vector>
  </HeadingPairs>
  <TitlesOfParts>
    <vt:vector size="17" baseType="lpstr">
      <vt:lpstr>Tema de Office</vt:lpstr>
      <vt:lpstr>1_Tema de Office</vt:lpstr>
      <vt:lpstr>Diapositiva 1</vt:lpstr>
      <vt:lpstr>Acciones de la Dirección de Patrimonio</vt:lpstr>
      <vt:lpstr>Acciones de la Dirección de Patrimonio</vt:lpstr>
      <vt:lpstr>Acciones de la Dirección de Patrimonio</vt:lpstr>
      <vt:lpstr>Acciones de la Dirección de Patrimonio</vt:lpstr>
      <vt:lpstr>Acciones de la Dirección de Patrimonio</vt:lpstr>
      <vt:lpstr>Acciones de la Dirección de Patrimonio</vt:lpstr>
      <vt:lpstr>Diapositiva 8</vt:lpstr>
      <vt:lpstr>Diapositiva 9</vt:lpstr>
      <vt:lpstr>Diapositiva 10</vt:lpstr>
      <vt:lpstr>Diapositiva 11</vt:lpstr>
      <vt:lpstr>Diapositiva 12</vt:lpstr>
      <vt:lpstr>Diapositiva 13</vt:lpstr>
      <vt:lpstr>Diapositiva 14</vt:lpstr>
      <vt:lpstr>Acuerdos</vt:lpstr>
    </vt:vector>
  </TitlesOfParts>
  <Company>SECRETARIA DE HACIENDA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jviart</dc:creator>
  <cp:lastModifiedBy>UsuarioOCV</cp:lastModifiedBy>
  <cp:revision>1221</cp:revision>
  <cp:lastPrinted>2014-10-01T21:51:42Z</cp:lastPrinted>
  <dcterms:created xsi:type="dcterms:W3CDTF">2010-09-20T19:30:30Z</dcterms:created>
  <dcterms:modified xsi:type="dcterms:W3CDTF">2014-10-02T00:38:56Z</dcterms:modified>
</cp:coreProperties>
</file>