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63" r:id="rId3"/>
    <p:sldId id="355" r:id="rId4"/>
    <p:sldId id="411" r:id="rId5"/>
    <p:sldId id="421" r:id="rId6"/>
    <p:sldId id="422" r:id="rId7"/>
    <p:sldId id="415" r:id="rId8"/>
    <p:sldId id="416" r:id="rId9"/>
    <p:sldId id="417" r:id="rId10"/>
    <p:sldId id="290" r:id="rId11"/>
  </p:sldIdLst>
  <p:sldSz cx="9144000" cy="6858000" type="screen4x3"/>
  <p:notesSz cx="6881813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EAEAEA"/>
    <a:srgbClr val="FF6600"/>
    <a:srgbClr val="FFFF99"/>
    <a:srgbClr val="993300"/>
    <a:srgbClr val="CC3300"/>
    <a:srgbClr val="FF9933"/>
    <a:srgbClr val="800000"/>
    <a:srgbClr val="B90D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969" autoAdjust="0"/>
    <p:restoredTop sz="94689" autoAdjust="0"/>
  </p:normalViewPr>
  <p:slideViewPr>
    <p:cSldViewPr>
      <p:cViewPr>
        <p:scale>
          <a:sx n="87" d="100"/>
          <a:sy n="87" d="100"/>
        </p:scale>
        <p:origin x="-64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514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E6CAA4-701C-4B63-8C2F-E504D71746CC}" type="datetimeFigureOut">
              <a:rPr lang="es-ES"/>
              <a:pPr>
                <a:defRPr/>
              </a:pPr>
              <a:t>19/04/2012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05" y="4416427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514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F22D1E-EF90-43AE-8A74-E8F1D77E83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095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475B9E-EC17-4533-BAF0-DA19251593F7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F91BAD2-8126-426E-AAC0-3938D75372BB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22A0FEE-18F3-437C-9BDD-8432828CDEA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18618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315574B-EDF3-4653-8E84-6FE297F46F70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926B2A9-C2C1-4057-9C5E-4E4927F2CE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01596224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7E6106E-23F6-4A15-9597-14CCEACCBC7E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83734EF-E674-4E79-90AB-D2BC8A1838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98690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0BCFADF-EF9B-47CF-9A84-D872396C3937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16B9106-D787-476B-8CB3-3B8BE9ACF55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93516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08DE222-427F-423E-B817-A2E449774EFF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BF63D4E-C6EF-49CC-8705-906984CA8E7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7765754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DE10F44-E3DA-4CAD-85D6-925EA419EBCE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EDC1540-6171-40C6-975B-BC00D1F23F2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05231666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21A9FB0-D015-48E6-B1DC-E9A622BC0E4B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D371154-AE5A-4CC2-AA29-1C8A867D40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6712923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469A238-ECF1-4CEC-A734-068A0409F763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00F4020-4EB0-4B6F-B483-706F9A35AA0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58830276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70DBDFDB-BC1C-420D-825F-9D442B96D1CA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12CC7FE-C1E9-45B5-8B96-EF7C8CD6797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355821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F944C15-C512-445C-A280-A3092F2A3CBF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95850A9-4827-45E3-B8E6-6A63AACF581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275870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574A55E-854A-4A00-9377-9DE1F4825A43}" type="datetimeFigureOut">
              <a:rPr lang="es-MX"/>
              <a:pPr>
                <a:defRPr/>
              </a:pPr>
              <a:t>19/04/2012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6BD5F5E-DE5E-416B-AF78-D2C613F804A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9495492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0"/>
            <a:ext cx="8817429" cy="6858000"/>
          </a:xfrm>
          <a:prstGeom prst="rect">
            <a:avLst/>
          </a:prstGeom>
        </p:spPr>
      </p:pic>
      <p:pic>
        <p:nvPicPr>
          <p:cNvPr id="11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78" y="6429415"/>
            <a:ext cx="2952328" cy="428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13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5 Rectángulo"/>
            <p:cNvSpPr/>
            <p:nvPr/>
          </p:nvSpPr>
          <p:spPr>
            <a:xfrm>
              <a:off x="0" y="2924175"/>
              <a:ext cx="9144000" cy="3933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0" y="0"/>
              <a:ext cx="9144000" cy="3284538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0" y="3284538"/>
              <a:ext cx="9144000" cy="5048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/>
            </a:p>
          </p:txBody>
        </p:sp>
        <p:sp>
          <p:nvSpPr>
            <p:cNvPr id="5" name="Freeform 44"/>
            <p:cNvSpPr>
              <a:spLocks/>
            </p:cNvSpPr>
            <p:nvPr/>
          </p:nvSpPr>
          <p:spPr bwMode="auto">
            <a:xfrm>
              <a:off x="5796136" y="2060848"/>
              <a:ext cx="3203848" cy="2648787"/>
            </a:xfrm>
            <a:custGeom>
              <a:avLst/>
              <a:gdLst/>
              <a:ahLst/>
              <a:cxnLst>
                <a:cxn ang="0">
                  <a:pos x="485" y="146"/>
                </a:cxn>
                <a:cxn ang="0">
                  <a:pos x="515" y="170"/>
                </a:cxn>
                <a:cxn ang="0">
                  <a:pos x="540" y="194"/>
                </a:cxn>
                <a:cxn ang="0">
                  <a:pos x="552" y="194"/>
                </a:cxn>
                <a:cxn ang="0">
                  <a:pos x="558" y="201"/>
                </a:cxn>
                <a:cxn ang="0">
                  <a:pos x="582" y="213"/>
                </a:cxn>
                <a:cxn ang="0">
                  <a:pos x="612" y="237"/>
                </a:cxn>
                <a:cxn ang="0">
                  <a:pos x="612" y="249"/>
                </a:cxn>
                <a:cxn ang="0">
                  <a:pos x="619" y="261"/>
                </a:cxn>
                <a:cxn ang="0">
                  <a:pos x="631" y="267"/>
                </a:cxn>
                <a:cxn ang="0">
                  <a:pos x="643" y="279"/>
                </a:cxn>
                <a:cxn ang="0">
                  <a:pos x="661" y="285"/>
                </a:cxn>
                <a:cxn ang="0">
                  <a:pos x="655" y="292"/>
                </a:cxn>
                <a:cxn ang="0">
                  <a:pos x="649" y="310"/>
                </a:cxn>
                <a:cxn ang="0">
                  <a:pos x="649" y="322"/>
                </a:cxn>
                <a:cxn ang="0">
                  <a:pos x="649" y="334"/>
                </a:cxn>
                <a:cxn ang="0">
                  <a:pos x="424" y="340"/>
                </a:cxn>
                <a:cxn ang="0">
                  <a:pos x="364" y="516"/>
                </a:cxn>
                <a:cxn ang="0">
                  <a:pos x="352" y="546"/>
                </a:cxn>
                <a:cxn ang="0">
                  <a:pos x="345" y="583"/>
                </a:cxn>
                <a:cxn ang="0">
                  <a:pos x="333" y="607"/>
                </a:cxn>
                <a:cxn ang="0">
                  <a:pos x="224" y="498"/>
                </a:cxn>
                <a:cxn ang="0">
                  <a:pos x="242" y="510"/>
                </a:cxn>
                <a:cxn ang="0">
                  <a:pos x="224" y="492"/>
                </a:cxn>
                <a:cxn ang="0">
                  <a:pos x="200" y="480"/>
                </a:cxn>
                <a:cxn ang="0">
                  <a:pos x="103" y="395"/>
                </a:cxn>
                <a:cxn ang="0">
                  <a:pos x="36" y="346"/>
                </a:cxn>
                <a:cxn ang="0">
                  <a:pos x="48" y="346"/>
                </a:cxn>
                <a:cxn ang="0">
                  <a:pos x="12" y="328"/>
                </a:cxn>
                <a:cxn ang="0">
                  <a:pos x="18" y="304"/>
                </a:cxn>
                <a:cxn ang="0">
                  <a:pos x="18" y="237"/>
                </a:cxn>
                <a:cxn ang="0">
                  <a:pos x="42" y="194"/>
                </a:cxn>
                <a:cxn ang="0">
                  <a:pos x="48" y="176"/>
                </a:cxn>
                <a:cxn ang="0">
                  <a:pos x="91" y="122"/>
                </a:cxn>
                <a:cxn ang="0">
                  <a:pos x="109" y="85"/>
                </a:cxn>
                <a:cxn ang="0">
                  <a:pos x="145" y="6"/>
                </a:cxn>
                <a:cxn ang="0">
                  <a:pos x="176" y="12"/>
                </a:cxn>
                <a:cxn ang="0">
                  <a:pos x="194" y="49"/>
                </a:cxn>
                <a:cxn ang="0">
                  <a:pos x="218" y="85"/>
                </a:cxn>
                <a:cxn ang="0">
                  <a:pos x="242" y="116"/>
                </a:cxn>
                <a:cxn ang="0">
                  <a:pos x="309" y="49"/>
                </a:cxn>
                <a:cxn ang="0">
                  <a:pos x="364" y="37"/>
                </a:cxn>
                <a:cxn ang="0">
                  <a:pos x="376" y="19"/>
                </a:cxn>
                <a:cxn ang="0">
                  <a:pos x="382" y="25"/>
                </a:cxn>
                <a:cxn ang="0">
                  <a:pos x="406" y="19"/>
                </a:cxn>
                <a:cxn ang="0">
                  <a:pos x="412" y="43"/>
                </a:cxn>
                <a:cxn ang="0">
                  <a:pos x="424" y="49"/>
                </a:cxn>
                <a:cxn ang="0">
                  <a:pos x="430" y="85"/>
                </a:cxn>
                <a:cxn ang="0">
                  <a:pos x="461" y="103"/>
                </a:cxn>
                <a:cxn ang="0">
                  <a:pos x="479" y="122"/>
                </a:cxn>
              </a:cxnLst>
              <a:rect l="0" t="0" r="r" b="b"/>
              <a:pathLst>
                <a:path w="661" h="607">
                  <a:moveTo>
                    <a:pt x="473" y="134"/>
                  </a:moveTo>
                  <a:lnTo>
                    <a:pt x="485" y="146"/>
                  </a:lnTo>
                  <a:lnTo>
                    <a:pt x="503" y="146"/>
                  </a:lnTo>
                  <a:lnTo>
                    <a:pt x="515" y="170"/>
                  </a:lnTo>
                  <a:lnTo>
                    <a:pt x="528" y="176"/>
                  </a:lnTo>
                  <a:lnTo>
                    <a:pt x="540" y="194"/>
                  </a:lnTo>
                  <a:lnTo>
                    <a:pt x="552" y="201"/>
                  </a:lnTo>
                  <a:lnTo>
                    <a:pt x="552" y="194"/>
                  </a:lnTo>
                  <a:lnTo>
                    <a:pt x="558" y="194"/>
                  </a:lnTo>
                  <a:lnTo>
                    <a:pt x="558" y="201"/>
                  </a:lnTo>
                  <a:lnTo>
                    <a:pt x="564" y="207"/>
                  </a:lnTo>
                  <a:lnTo>
                    <a:pt x="582" y="213"/>
                  </a:lnTo>
                  <a:lnTo>
                    <a:pt x="600" y="225"/>
                  </a:lnTo>
                  <a:lnTo>
                    <a:pt x="612" y="237"/>
                  </a:lnTo>
                  <a:lnTo>
                    <a:pt x="606" y="249"/>
                  </a:lnTo>
                  <a:lnTo>
                    <a:pt x="612" y="249"/>
                  </a:lnTo>
                  <a:lnTo>
                    <a:pt x="612" y="261"/>
                  </a:lnTo>
                  <a:lnTo>
                    <a:pt x="619" y="261"/>
                  </a:lnTo>
                  <a:lnTo>
                    <a:pt x="612" y="267"/>
                  </a:lnTo>
                  <a:lnTo>
                    <a:pt x="631" y="267"/>
                  </a:lnTo>
                  <a:lnTo>
                    <a:pt x="643" y="273"/>
                  </a:lnTo>
                  <a:lnTo>
                    <a:pt x="643" y="279"/>
                  </a:lnTo>
                  <a:lnTo>
                    <a:pt x="655" y="279"/>
                  </a:lnTo>
                  <a:lnTo>
                    <a:pt x="661" y="285"/>
                  </a:lnTo>
                  <a:lnTo>
                    <a:pt x="649" y="285"/>
                  </a:lnTo>
                  <a:lnTo>
                    <a:pt x="655" y="292"/>
                  </a:lnTo>
                  <a:lnTo>
                    <a:pt x="643" y="310"/>
                  </a:lnTo>
                  <a:lnTo>
                    <a:pt x="649" y="310"/>
                  </a:lnTo>
                  <a:lnTo>
                    <a:pt x="643" y="316"/>
                  </a:lnTo>
                  <a:lnTo>
                    <a:pt x="649" y="322"/>
                  </a:lnTo>
                  <a:lnTo>
                    <a:pt x="643" y="334"/>
                  </a:lnTo>
                  <a:lnTo>
                    <a:pt x="649" y="334"/>
                  </a:lnTo>
                  <a:lnTo>
                    <a:pt x="643" y="340"/>
                  </a:lnTo>
                  <a:lnTo>
                    <a:pt x="424" y="340"/>
                  </a:lnTo>
                  <a:lnTo>
                    <a:pt x="339" y="480"/>
                  </a:lnTo>
                  <a:lnTo>
                    <a:pt x="364" y="516"/>
                  </a:lnTo>
                  <a:lnTo>
                    <a:pt x="345" y="528"/>
                  </a:lnTo>
                  <a:lnTo>
                    <a:pt x="352" y="546"/>
                  </a:lnTo>
                  <a:lnTo>
                    <a:pt x="339" y="552"/>
                  </a:lnTo>
                  <a:lnTo>
                    <a:pt x="345" y="583"/>
                  </a:lnTo>
                  <a:lnTo>
                    <a:pt x="339" y="601"/>
                  </a:lnTo>
                  <a:lnTo>
                    <a:pt x="333" y="607"/>
                  </a:lnTo>
                  <a:lnTo>
                    <a:pt x="236" y="510"/>
                  </a:lnTo>
                  <a:lnTo>
                    <a:pt x="224" y="498"/>
                  </a:lnTo>
                  <a:lnTo>
                    <a:pt x="236" y="498"/>
                  </a:lnTo>
                  <a:lnTo>
                    <a:pt x="242" y="510"/>
                  </a:lnTo>
                  <a:lnTo>
                    <a:pt x="236" y="498"/>
                  </a:lnTo>
                  <a:lnTo>
                    <a:pt x="224" y="492"/>
                  </a:lnTo>
                  <a:lnTo>
                    <a:pt x="224" y="498"/>
                  </a:lnTo>
                  <a:lnTo>
                    <a:pt x="200" y="480"/>
                  </a:lnTo>
                  <a:lnTo>
                    <a:pt x="163" y="443"/>
                  </a:lnTo>
                  <a:lnTo>
                    <a:pt x="103" y="395"/>
                  </a:lnTo>
                  <a:lnTo>
                    <a:pt x="36" y="352"/>
                  </a:lnTo>
                  <a:lnTo>
                    <a:pt x="36" y="346"/>
                  </a:lnTo>
                  <a:lnTo>
                    <a:pt x="42" y="352"/>
                  </a:lnTo>
                  <a:lnTo>
                    <a:pt x="48" y="346"/>
                  </a:lnTo>
                  <a:lnTo>
                    <a:pt x="42" y="334"/>
                  </a:lnTo>
                  <a:lnTo>
                    <a:pt x="12" y="328"/>
                  </a:lnTo>
                  <a:lnTo>
                    <a:pt x="6" y="328"/>
                  </a:lnTo>
                  <a:lnTo>
                    <a:pt x="18" y="304"/>
                  </a:lnTo>
                  <a:lnTo>
                    <a:pt x="0" y="261"/>
                  </a:lnTo>
                  <a:lnTo>
                    <a:pt x="18" y="237"/>
                  </a:lnTo>
                  <a:lnTo>
                    <a:pt x="18" y="213"/>
                  </a:lnTo>
                  <a:lnTo>
                    <a:pt x="42" y="194"/>
                  </a:lnTo>
                  <a:lnTo>
                    <a:pt x="42" y="176"/>
                  </a:lnTo>
                  <a:lnTo>
                    <a:pt x="48" y="176"/>
                  </a:lnTo>
                  <a:lnTo>
                    <a:pt x="48" y="152"/>
                  </a:lnTo>
                  <a:lnTo>
                    <a:pt x="91" y="122"/>
                  </a:lnTo>
                  <a:lnTo>
                    <a:pt x="97" y="110"/>
                  </a:lnTo>
                  <a:lnTo>
                    <a:pt x="109" y="85"/>
                  </a:lnTo>
                  <a:lnTo>
                    <a:pt x="127" y="67"/>
                  </a:lnTo>
                  <a:lnTo>
                    <a:pt x="145" y="6"/>
                  </a:lnTo>
                  <a:lnTo>
                    <a:pt x="151" y="0"/>
                  </a:lnTo>
                  <a:lnTo>
                    <a:pt x="176" y="12"/>
                  </a:lnTo>
                  <a:lnTo>
                    <a:pt x="200" y="12"/>
                  </a:lnTo>
                  <a:lnTo>
                    <a:pt x="194" y="49"/>
                  </a:lnTo>
                  <a:lnTo>
                    <a:pt x="200" y="79"/>
                  </a:lnTo>
                  <a:lnTo>
                    <a:pt x="218" y="85"/>
                  </a:lnTo>
                  <a:lnTo>
                    <a:pt x="230" y="103"/>
                  </a:lnTo>
                  <a:lnTo>
                    <a:pt x="242" y="116"/>
                  </a:lnTo>
                  <a:lnTo>
                    <a:pt x="309" y="61"/>
                  </a:lnTo>
                  <a:lnTo>
                    <a:pt x="309" y="49"/>
                  </a:lnTo>
                  <a:lnTo>
                    <a:pt x="345" y="37"/>
                  </a:lnTo>
                  <a:lnTo>
                    <a:pt x="364" y="37"/>
                  </a:lnTo>
                  <a:lnTo>
                    <a:pt x="358" y="31"/>
                  </a:lnTo>
                  <a:lnTo>
                    <a:pt x="376" y="19"/>
                  </a:lnTo>
                  <a:lnTo>
                    <a:pt x="382" y="19"/>
                  </a:lnTo>
                  <a:lnTo>
                    <a:pt x="382" y="25"/>
                  </a:lnTo>
                  <a:lnTo>
                    <a:pt x="388" y="19"/>
                  </a:lnTo>
                  <a:lnTo>
                    <a:pt x="406" y="19"/>
                  </a:lnTo>
                  <a:lnTo>
                    <a:pt x="412" y="25"/>
                  </a:lnTo>
                  <a:lnTo>
                    <a:pt x="412" y="43"/>
                  </a:lnTo>
                  <a:lnTo>
                    <a:pt x="412" y="49"/>
                  </a:lnTo>
                  <a:lnTo>
                    <a:pt x="424" y="49"/>
                  </a:lnTo>
                  <a:lnTo>
                    <a:pt x="430" y="61"/>
                  </a:lnTo>
                  <a:lnTo>
                    <a:pt x="430" y="85"/>
                  </a:lnTo>
                  <a:lnTo>
                    <a:pt x="461" y="91"/>
                  </a:lnTo>
                  <a:lnTo>
                    <a:pt x="461" y="103"/>
                  </a:lnTo>
                  <a:lnTo>
                    <a:pt x="473" y="110"/>
                  </a:lnTo>
                  <a:lnTo>
                    <a:pt x="479" y="122"/>
                  </a:lnTo>
                  <a:lnTo>
                    <a:pt x="473" y="134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sunrise" dir="t"/>
            </a:scene3d>
            <a:sp3d prstMaterial="metal">
              <a:bevelT/>
              <a:bevelB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800"/>
            </a:p>
          </p:txBody>
        </p:sp>
        <p:sp>
          <p:nvSpPr>
            <p:cNvPr id="13320" name="11 CuadroTexto"/>
            <p:cNvSpPr txBox="1">
              <a:spLocks noChangeArrowheads="1"/>
            </p:cNvSpPr>
            <p:nvPr/>
          </p:nvSpPr>
          <p:spPr bwMode="auto">
            <a:xfrm>
              <a:off x="755575" y="3860800"/>
              <a:ext cx="574523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MX" sz="2400" b="1" dirty="0">
                  <a:solidFill>
                    <a:srgbClr val="800000"/>
                  </a:solidFill>
                  <a:latin typeface="Calisto MT" pitchFamily="18" charset="0"/>
                </a:rPr>
                <a:t>Consejo de Armonización Contable del Estado de Chiapas (CACE</a:t>
              </a:r>
              <a:r>
                <a:rPr lang="es-MX" sz="2400" b="1" dirty="0" smtClean="0">
                  <a:solidFill>
                    <a:srgbClr val="800000"/>
                  </a:solidFill>
                  <a:latin typeface="Calisto MT" pitchFamily="18" charset="0"/>
                </a:rPr>
                <a:t>)</a:t>
              </a:r>
            </a:p>
            <a:p>
              <a:pPr algn="ctr" eaLnBrk="1" hangingPunct="1"/>
              <a:endParaRPr lang="es-MX" sz="2400" b="1" dirty="0">
                <a:solidFill>
                  <a:srgbClr val="800000"/>
                </a:solidFill>
                <a:latin typeface="Calisto MT" pitchFamily="18" charset="0"/>
              </a:endParaRPr>
            </a:p>
            <a:p>
              <a:pPr algn="ctr" eaLnBrk="1" hangingPunct="1"/>
              <a:r>
                <a:rPr lang="es-MX" sz="2400" b="1" dirty="0" smtClean="0">
                  <a:solidFill>
                    <a:srgbClr val="800000"/>
                  </a:solidFill>
                  <a:latin typeface="Calisto MT" pitchFamily="18" charset="0"/>
                </a:rPr>
                <a:t>1ª Reunión Ordinaria</a:t>
              </a:r>
              <a:endParaRPr lang="es-MX" sz="2400" b="1" dirty="0">
                <a:solidFill>
                  <a:srgbClr val="800000"/>
                </a:solidFill>
                <a:latin typeface="Calisto MT" pitchFamily="18" charset="0"/>
              </a:endParaRPr>
            </a:p>
          </p:txBody>
        </p:sp>
        <p:sp>
          <p:nvSpPr>
            <p:cNvPr id="13321" name="12 CuadroTexto"/>
            <p:cNvSpPr txBox="1">
              <a:spLocks noChangeArrowheads="1"/>
            </p:cNvSpPr>
            <p:nvPr/>
          </p:nvSpPr>
          <p:spPr bwMode="auto">
            <a:xfrm>
              <a:off x="9525" y="6308725"/>
              <a:ext cx="586898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MX" sz="1100" b="1" dirty="0">
                  <a:latin typeface="Verdana" pitchFamily="34" charset="0"/>
                </a:rPr>
                <a:t>Tuxtla Gutiérrez, Chiapas. </a:t>
              </a:r>
            </a:p>
            <a:p>
              <a:pPr algn="ctr" eaLnBrk="1" hangingPunct="1"/>
              <a:r>
                <a:rPr lang="es-MX" sz="1100" b="1" dirty="0" smtClean="0">
                  <a:latin typeface="Verdana" pitchFamily="34" charset="0"/>
                </a:rPr>
                <a:t>Abril 19 </a:t>
              </a:r>
              <a:r>
                <a:rPr lang="es-MX" sz="1100" b="1" dirty="0">
                  <a:latin typeface="Verdana" pitchFamily="34" charset="0"/>
                </a:rPr>
                <a:t>de </a:t>
              </a:r>
              <a:r>
                <a:rPr lang="es-MX" sz="1100" b="1" dirty="0" smtClean="0">
                  <a:latin typeface="Verdana" pitchFamily="34" charset="0"/>
                </a:rPr>
                <a:t>2012</a:t>
              </a:r>
              <a:endParaRPr lang="es-MX" sz="1100" b="1" dirty="0">
                <a:latin typeface="Verdana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45" y="5517232"/>
            <a:ext cx="2664296" cy="42869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164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2 Grupo"/>
          <p:cNvGrpSpPr>
            <a:grpSpLocks/>
          </p:cNvGrpSpPr>
          <p:nvPr/>
        </p:nvGrpSpPr>
        <p:grpSpPr bwMode="auto">
          <a:xfrm>
            <a:off x="2928938" y="2500313"/>
            <a:ext cx="2928937" cy="1428750"/>
            <a:chOff x="2714612" y="2428868"/>
            <a:chExt cx="2928958" cy="1428760"/>
          </a:xfrm>
        </p:grpSpPr>
        <p:sp>
          <p:nvSpPr>
            <p:cNvPr id="5" name="4 Rectángulo redondeado"/>
            <p:cNvSpPr/>
            <p:nvPr/>
          </p:nvSpPr>
          <p:spPr>
            <a:xfrm>
              <a:off x="2714612" y="2428868"/>
              <a:ext cx="2928958" cy="1428760"/>
            </a:xfrm>
            <a:prstGeom prst="roundRect">
              <a:avLst>
                <a:gd name="adj" fmla="val 789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6600"/>
              </a:solidFill>
            </a:ln>
            <a:scene3d>
              <a:camera prst="orthographicFront"/>
              <a:lightRig rig="twoPt" dir="t"/>
            </a:scene3d>
            <a:sp3d extrusionH="76200" contourW="12700" prstMaterial="metal">
              <a:bevelT/>
              <a:bevelB/>
              <a:extrusionClr>
                <a:srgbClr val="FF6600"/>
              </a:extrusionClr>
              <a:contourClr>
                <a:srgbClr val="FF66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6" name="3 CuadroTexto"/>
            <p:cNvSpPr txBox="1">
              <a:spLocks noChangeArrowheads="1"/>
            </p:cNvSpPr>
            <p:nvPr/>
          </p:nvSpPr>
          <p:spPr bwMode="auto">
            <a:xfrm>
              <a:off x="2714612" y="2670994"/>
              <a:ext cx="29289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s-MX" sz="4800" b="1" dirty="0">
                  <a:ln w="50800"/>
                  <a:solidFill>
                    <a:srgbClr val="EAEAEA"/>
                  </a:solidFill>
                </a:rPr>
                <a:t>Gracias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3 Grupo"/>
          <p:cNvGrpSpPr>
            <a:grpSpLocks/>
          </p:cNvGrpSpPr>
          <p:nvPr/>
        </p:nvGrpSpPr>
        <p:grpSpPr bwMode="auto">
          <a:xfrm>
            <a:off x="1577541" y="1484784"/>
            <a:ext cx="6408737" cy="647700"/>
            <a:chOff x="1873387" y="2371336"/>
            <a:chExt cx="4841753" cy="1629168"/>
          </a:xfrm>
        </p:grpSpPr>
        <p:sp>
          <p:nvSpPr>
            <p:cNvPr id="6" name="5 Rectángulo redondeado"/>
            <p:cNvSpPr/>
            <p:nvPr/>
          </p:nvSpPr>
          <p:spPr>
            <a:xfrm>
              <a:off x="1928794" y="2371336"/>
              <a:ext cx="4786346" cy="1629168"/>
            </a:xfrm>
            <a:prstGeom prst="roundRect">
              <a:avLst>
                <a:gd name="adj" fmla="val 11428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6600"/>
              </a:solidFill>
            </a:ln>
            <a:scene3d>
              <a:camera prst="orthographicFront"/>
              <a:lightRig rig="twoPt" dir="t"/>
            </a:scene3d>
            <a:sp3d extrusionH="76200" contourW="12700" prstMaterial="metal">
              <a:bevelT/>
              <a:bevelB/>
              <a:extrusionClr>
                <a:srgbClr val="FF6600"/>
              </a:extrusionClr>
              <a:contourClr>
                <a:srgbClr val="FF66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7" name="3 CuadroTexto"/>
            <p:cNvSpPr txBox="1">
              <a:spLocks noChangeArrowheads="1"/>
            </p:cNvSpPr>
            <p:nvPr/>
          </p:nvSpPr>
          <p:spPr bwMode="auto">
            <a:xfrm>
              <a:off x="1873387" y="2395292"/>
              <a:ext cx="4357718" cy="1470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s-MX" b="1" dirty="0" smtClean="0">
                  <a:ln w="50800"/>
                  <a:solidFill>
                    <a:srgbClr val="EAEAEA"/>
                  </a:solidFill>
                </a:rPr>
                <a:t>Orden Día</a:t>
              </a:r>
              <a:endParaRPr lang="es-MX" b="1" dirty="0">
                <a:ln w="50800"/>
                <a:solidFill>
                  <a:srgbClr val="EAEAEA"/>
                </a:solidFill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51521" y="2636912"/>
            <a:ext cx="87129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Palabras </a:t>
            </a:r>
            <a:r>
              <a:rPr lang="es-ES" sz="2400" dirty="0"/>
              <a:t>de </a:t>
            </a:r>
            <a:r>
              <a:rPr lang="es-ES" sz="2400" dirty="0" smtClean="0"/>
              <a:t>bienvenida</a:t>
            </a:r>
            <a:r>
              <a:rPr lang="es-ES" sz="2400" dirty="0"/>
              <a:t>  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Lista de Asistencia y Verificación de Quórum Legal.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Avances del Sistema de Armonización Contable a nivel estatal.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Avances del Sistema de Armonización Contable a nivel municipal.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Asuntos Generales.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Lectura y firma del Acta.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Cierre de la Sesión.</a:t>
            </a:r>
            <a:endParaRPr lang="es-MX" sz="2400" dirty="0"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3 Grupo"/>
          <p:cNvGrpSpPr>
            <a:grpSpLocks/>
          </p:cNvGrpSpPr>
          <p:nvPr/>
        </p:nvGrpSpPr>
        <p:grpSpPr bwMode="auto">
          <a:xfrm>
            <a:off x="1115616" y="2309942"/>
            <a:ext cx="6048671" cy="3785652"/>
            <a:chOff x="2357422" y="2244049"/>
            <a:chExt cx="4143404" cy="3342639"/>
          </a:xfrm>
        </p:grpSpPr>
        <p:sp>
          <p:nvSpPr>
            <p:cNvPr id="3" name="2 Rectángulo redondeado"/>
            <p:cNvSpPr/>
            <p:nvPr/>
          </p:nvSpPr>
          <p:spPr>
            <a:xfrm>
              <a:off x="2357422" y="2285992"/>
              <a:ext cx="4143404" cy="2599277"/>
            </a:xfrm>
            <a:prstGeom prst="roundRect">
              <a:avLst>
                <a:gd name="adj" fmla="val 944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6600"/>
              </a:solidFill>
            </a:ln>
            <a:scene3d>
              <a:camera prst="orthographicFront"/>
              <a:lightRig rig="twoPt" dir="t"/>
            </a:scene3d>
            <a:sp3d extrusionH="76200" contourW="12700" prstMaterial="metal">
              <a:bevelT/>
              <a:bevelB/>
              <a:extrusionClr>
                <a:srgbClr val="FF6600"/>
              </a:extrusionClr>
              <a:contourClr>
                <a:srgbClr val="FF66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33794" name="3 CuadroTexto"/>
            <p:cNvSpPr txBox="1">
              <a:spLocks noChangeArrowheads="1"/>
            </p:cNvSpPr>
            <p:nvPr/>
          </p:nvSpPr>
          <p:spPr bwMode="auto">
            <a:xfrm>
              <a:off x="2357422" y="2244049"/>
              <a:ext cx="4143404" cy="334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s-MX" sz="4800" b="1" dirty="0" smtClean="0">
                  <a:ln w="50800"/>
                  <a:solidFill>
                    <a:srgbClr val="EAEAEA"/>
                  </a:solidFill>
                </a:rPr>
                <a:t>3.-  Avances del Sistema de  Armonización Contable</a:t>
              </a:r>
            </a:p>
            <a:p>
              <a:pPr algn="ctr">
                <a:defRPr/>
              </a:pPr>
              <a:endParaRPr lang="es-ES" sz="4800" b="1" dirty="0">
                <a:ln w="50800"/>
                <a:solidFill>
                  <a:srgbClr val="EAEAEA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23914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u="sng" dirty="0" smtClean="0">
                <a:solidFill>
                  <a:srgbClr val="C00000"/>
                </a:solidFill>
              </a:rPr>
              <a:t>Marco legal estatal armonizado </a:t>
            </a:r>
            <a:endParaRPr lang="es-MX" sz="2400" b="1" u="sng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498" y="3351183"/>
            <a:ext cx="84429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2000" dirty="0" smtClean="0"/>
              <a:t>Normas Presupuestarias para la Administración Pública del Estado de Chiapas.</a:t>
            </a:r>
          </a:p>
          <a:p>
            <a:pPr algn="just"/>
            <a:endParaRPr lang="es-MX" sz="2000" dirty="0" smtClean="0"/>
          </a:p>
          <a:p>
            <a:pPr marL="342900" indent="-342900">
              <a:buAutoNum type="arabicPeriod" startAt="2"/>
            </a:pPr>
            <a:r>
              <a:rPr lang="es-MX" sz="2000" dirty="0"/>
              <a:t>Clasificador por Objeto del </a:t>
            </a:r>
            <a:r>
              <a:rPr lang="es-MX" sz="2000" dirty="0" smtClean="0"/>
              <a:t>Gasto</a:t>
            </a:r>
            <a:r>
              <a:rPr lang="es-MX" sz="2400" dirty="0" smtClean="0"/>
              <a:t>.  </a:t>
            </a:r>
            <a:endParaRPr lang="es-MX" sz="2000" dirty="0" smtClean="0"/>
          </a:p>
          <a:p>
            <a:pPr lvl="1"/>
            <a:endParaRPr lang="es-MX" sz="18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755576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Avances del Sistema de Armonización Contable</a:t>
            </a:r>
            <a:endParaRPr lang="es-MX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611560" y="207304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Con base a los últimos documentos publicados por CONAC, hemos  modificado a dos  normas estatales:</a:t>
            </a:r>
            <a:endParaRPr lang="es-MX" sz="2000" dirty="0"/>
          </a:p>
        </p:txBody>
      </p:sp>
    </p:spTree>
    <p:extLst>
      <p:ext uri="{BB962C8B-B14F-4D97-AF65-F5344CB8AC3E}">
        <p14:creationId xmlns="" xmlns:p14="http://schemas.microsoft.com/office/powerpoint/2010/main" val="964490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23914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u="sng" dirty="0" smtClean="0">
                <a:solidFill>
                  <a:srgbClr val="C00000"/>
                </a:solidFill>
              </a:rPr>
              <a:t>Marco legal estatal armonizado </a:t>
            </a:r>
            <a:endParaRPr lang="es-MX" sz="2400" b="1" u="sng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498" y="1844824"/>
            <a:ext cx="8442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600" dirty="0" smtClean="0"/>
              <a:t>Normas Presupuestarias para la Administración Pública del Estado de Chiapas.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600" dirty="0" smtClean="0"/>
          </a:p>
          <a:p>
            <a:pPr algn="just"/>
            <a:r>
              <a:rPr lang="es-MX" sz="1600" dirty="0"/>
              <a:t>Con base al acuerdo emitido por el CONAC el 07 de julio del </a:t>
            </a:r>
            <a:r>
              <a:rPr lang="es-MX" sz="1600" dirty="0" smtClean="0"/>
              <a:t>2011, efectuamos cambios  en el capítulo VIII denominado “</a:t>
            </a:r>
            <a:r>
              <a:rPr lang="es-MX" sz="1600" b="1" dirty="0" smtClean="0"/>
              <a:t>de la clasificación administrativa”, </a:t>
            </a:r>
            <a:r>
              <a:rPr lang="es-MX" sz="1600" dirty="0" smtClean="0"/>
              <a:t>en ésta se adiciona una nomenclatura que divide a la clasificación administrativa en sector público estatal y sector público municipal, con los rubros siguientes:</a:t>
            </a:r>
          </a:p>
          <a:p>
            <a:pPr lvl="1"/>
            <a:endParaRPr lang="es-MX" sz="14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755576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Avances del Sistema de Armonización Contable</a:t>
            </a:r>
            <a:endParaRPr lang="es-MX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3919696"/>
            <a:ext cx="4968552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2.0.0.0.0 Sector Público de las Entidades Federativas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2.1.0.0.0 Sector Público No Financiero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2.1.1.0.0 Gobierno General Estatal o del Distrito Federal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2.1.1.1.0 Gobierno Estatal o del Distrito Federal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2.1.1.1.1 Poder Ejecutivo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200 00 Poder Ejecutivo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2.1.1.1.2 Poder Legislativo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100 00 Poder Legislativo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2.1.1.1.3 Poder Judicial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300 </a:t>
            </a:r>
            <a:r>
              <a:rPr lang="es-MX" sz="1400" dirty="0"/>
              <a:t>00 Poder Judicial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/>
              <a:t>2.1.1.1.4 Órganos Autónomos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500 </a:t>
            </a:r>
            <a:r>
              <a:rPr lang="es-MX" sz="1400" dirty="0"/>
              <a:t>00 Órganos Autónomos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08104" y="3917955"/>
            <a:ext cx="3456384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1400" dirty="0"/>
              <a:t>3.0.0.0.0 Sector Público </a:t>
            </a:r>
            <a:r>
              <a:rPr lang="es-MX" sz="1400" dirty="0" smtClean="0"/>
              <a:t>Municipal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1400" dirty="0" smtClean="0"/>
              <a:t>3.1.0.0.0 </a:t>
            </a:r>
            <a:r>
              <a:rPr lang="es-MX" sz="1400" dirty="0"/>
              <a:t>Sector Público </a:t>
            </a:r>
            <a:r>
              <a:rPr lang="es-MX" sz="1400" dirty="0" smtClean="0"/>
              <a:t>No Financiero                          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1400" dirty="0" smtClean="0"/>
              <a:t>3.1.1.0.0 </a:t>
            </a:r>
            <a:r>
              <a:rPr lang="es-MX" sz="1400" dirty="0"/>
              <a:t>Gobierno General </a:t>
            </a:r>
            <a:r>
              <a:rPr lang="es-MX" sz="1400" dirty="0" smtClean="0"/>
              <a:t>Municipal                          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1400" dirty="0" smtClean="0"/>
              <a:t>3.1.1.1.0 </a:t>
            </a:r>
            <a:r>
              <a:rPr lang="es-MX" sz="1400" dirty="0"/>
              <a:t>Gobierno Municipal </a:t>
            </a:r>
            <a:r>
              <a:rPr lang="es-MX" sz="1400" dirty="0" smtClean="0"/>
              <a:t>       400 </a:t>
            </a:r>
            <a:r>
              <a:rPr lang="es-MX" sz="1400" dirty="0"/>
              <a:t>00 Municipios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="" xmlns:p14="http://schemas.microsoft.com/office/powerpoint/2010/main" val="3784640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23914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u="sng" dirty="0" smtClean="0">
                <a:solidFill>
                  <a:srgbClr val="C00000"/>
                </a:solidFill>
              </a:rPr>
              <a:t>Marco legal estatal armonizado </a:t>
            </a:r>
            <a:endParaRPr lang="es-MX" sz="2400" b="1" u="sng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498" y="1988840"/>
            <a:ext cx="8442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2.- Clasificador por objeto del gasto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En esta clasificación para mantenerlos homologados a los acuerdos del CONAC se cambiaron las claves siguientes:</a:t>
            </a:r>
          </a:p>
          <a:p>
            <a:pPr lvl="1"/>
            <a:endParaRPr lang="es-MX" sz="14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755576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Avances del Sistema de Armonización Contable</a:t>
            </a:r>
            <a:endParaRPr lang="es-MX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40" y="3645024"/>
            <a:ext cx="6740102" cy="23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1159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Rectángulo"/>
          <p:cNvSpPr>
            <a:spLocks noChangeArrowheads="1"/>
          </p:cNvSpPr>
          <p:nvPr/>
        </p:nvSpPr>
        <p:spPr bwMode="auto">
          <a:xfrm>
            <a:off x="540518" y="1204615"/>
            <a:ext cx="8135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ES_tradnl" sz="1600" b="1" dirty="0" smtClean="0"/>
              <a:t>Durante el segundo semestre </a:t>
            </a:r>
            <a:r>
              <a:rPr lang="es-ES_tradnl" sz="1600" b="1" dirty="0"/>
              <a:t>de </a:t>
            </a:r>
            <a:r>
              <a:rPr lang="es-ES_tradnl" sz="1600" b="1" dirty="0" smtClean="0"/>
              <a:t>2011, </a:t>
            </a:r>
            <a:r>
              <a:rPr lang="es-ES_tradnl" sz="1600" b="1" dirty="0"/>
              <a:t>en cumplimiento  a lo establecido en el Artículo Tercero Transitorio de la LGCG, el </a:t>
            </a:r>
            <a:r>
              <a:rPr lang="es-ES_tradnl" sz="1600" b="1" dirty="0" smtClean="0"/>
              <a:t>CONAC </a:t>
            </a:r>
            <a:r>
              <a:rPr lang="es-ES_tradnl" sz="1600" b="1" dirty="0"/>
              <a:t>emitió los siguientes </a:t>
            </a:r>
            <a:r>
              <a:rPr lang="es-ES_tradnl" sz="1600" b="1" dirty="0" smtClean="0"/>
              <a:t>documentos, los cuales fueron publicados con base en los artículos 7 y 15 de la citada ley:</a:t>
            </a:r>
            <a:endParaRPr lang="es-MX" sz="1600" b="1" dirty="0"/>
          </a:p>
        </p:txBody>
      </p:sp>
      <p:sp>
        <p:nvSpPr>
          <p:cNvPr id="7" name="11 Rectángulo"/>
          <p:cNvSpPr>
            <a:spLocks noChangeArrowheads="1"/>
          </p:cNvSpPr>
          <p:nvPr/>
        </p:nvSpPr>
        <p:spPr bwMode="auto">
          <a:xfrm>
            <a:off x="323528" y="260648"/>
            <a:ext cx="8496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265238" indent="-468313" algn="ctr" defTabSz="447675">
              <a:spcAft>
                <a:spcPct val="50000"/>
              </a:spcAft>
              <a:tabLst>
                <a:tab pos="628650" algn="l"/>
              </a:tabLst>
            </a:pPr>
            <a:r>
              <a:rPr lang="es-ES" b="1" dirty="0" smtClean="0">
                <a:solidFill>
                  <a:schemeClr val="bg1"/>
                </a:solidFill>
                <a:effectLst>
                  <a:glow rad="76200">
                    <a:schemeClr val="tx2">
                      <a:lumMod val="50000"/>
                      <a:alpha val="70000"/>
                    </a:schemeClr>
                  </a:glow>
                </a:effectLst>
              </a:rPr>
              <a:t>Emisión </a:t>
            </a:r>
            <a:r>
              <a:rPr lang="es-ES" b="1" dirty="0">
                <a:solidFill>
                  <a:schemeClr val="bg1"/>
                </a:solidFill>
                <a:effectLst>
                  <a:glow rad="76200">
                    <a:schemeClr val="tx2">
                      <a:lumMod val="50000"/>
                      <a:alpha val="70000"/>
                    </a:schemeClr>
                  </a:glow>
                </a:effectLst>
              </a:rPr>
              <a:t>de </a:t>
            </a:r>
            <a:r>
              <a:rPr lang="es-ES" b="1" dirty="0" smtClean="0">
                <a:solidFill>
                  <a:schemeClr val="bg1"/>
                </a:solidFill>
                <a:effectLst>
                  <a:glow rad="76200">
                    <a:schemeClr val="tx2">
                      <a:lumMod val="50000"/>
                      <a:alpha val="70000"/>
                    </a:schemeClr>
                  </a:glow>
                </a:effectLst>
              </a:rPr>
              <a:t>Normas </a:t>
            </a:r>
            <a:r>
              <a:rPr lang="es-ES" b="1" dirty="0">
                <a:solidFill>
                  <a:schemeClr val="bg1"/>
                </a:solidFill>
                <a:effectLst>
                  <a:glow rad="76200">
                    <a:schemeClr val="tx2">
                      <a:lumMod val="50000"/>
                      <a:alpha val="70000"/>
                    </a:schemeClr>
                  </a:glow>
                </a:effectLst>
              </a:rPr>
              <a:t>por el CONAC</a:t>
            </a: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0848066"/>
              </p:ext>
            </p:extLst>
          </p:nvPr>
        </p:nvGraphicFramePr>
        <p:xfrm>
          <a:off x="750787" y="2564904"/>
          <a:ext cx="7709645" cy="3240360"/>
        </p:xfrm>
        <a:graphic>
          <a:graphicData uri="http://schemas.openxmlformats.org/presentationml/2006/ole">
            <p:oleObj spid="_x0000_s6175" name="Hoja de cálculo" r:id="rId3" imgW="5772302" imgH="3105302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11408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Rectángulo"/>
          <p:cNvSpPr>
            <a:spLocks noChangeArrowheads="1"/>
          </p:cNvSpPr>
          <p:nvPr/>
        </p:nvSpPr>
        <p:spPr bwMode="auto">
          <a:xfrm>
            <a:off x="540518" y="1204615"/>
            <a:ext cx="813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ES_tradnl" sz="1600" b="1" dirty="0" smtClean="0"/>
              <a:t>Al inicio del ejercicio 2012, </a:t>
            </a:r>
            <a:r>
              <a:rPr lang="es-ES_tradnl" sz="1600" b="1" dirty="0"/>
              <a:t>en cumplimiento </a:t>
            </a:r>
            <a:r>
              <a:rPr lang="es-ES_tradnl" sz="1600" b="1" dirty="0" smtClean="0"/>
              <a:t>a </a:t>
            </a:r>
            <a:r>
              <a:rPr lang="es-ES_tradnl" sz="1600" b="1" dirty="0"/>
              <a:t>lo establecido en el Artículo Tercero Transitorio de la LGCG, el </a:t>
            </a:r>
            <a:r>
              <a:rPr lang="es-ES_tradnl" sz="1600" b="1" dirty="0" smtClean="0"/>
              <a:t>CONAC aprobó </a:t>
            </a:r>
            <a:r>
              <a:rPr lang="es-ES_tradnl" sz="1600" b="1" dirty="0"/>
              <a:t>los siguientes documentos:</a:t>
            </a:r>
            <a:endParaRPr lang="es-MX" sz="1600" b="1" dirty="0"/>
          </a:p>
        </p:txBody>
      </p:sp>
      <p:sp>
        <p:nvSpPr>
          <p:cNvPr id="3" name="11 Rectángulo"/>
          <p:cNvSpPr>
            <a:spLocks noChangeArrowheads="1"/>
          </p:cNvSpPr>
          <p:nvPr/>
        </p:nvSpPr>
        <p:spPr bwMode="auto">
          <a:xfrm>
            <a:off x="323528" y="260648"/>
            <a:ext cx="8496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265238" indent="-468313" algn="ctr" defTabSz="447675">
              <a:spcAft>
                <a:spcPct val="50000"/>
              </a:spcAft>
              <a:tabLst>
                <a:tab pos="628650" algn="l"/>
              </a:tabLst>
            </a:pPr>
            <a:r>
              <a:rPr lang="es-ES" b="1" dirty="0" smtClean="0">
                <a:solidFill>
                  <a:schemeClr val="bg1"/>
                </a:solidFill>
                <a:effectLst>
                  <a:glow rad="76200">
                    <a:schemeClr val="tx2">
                      <a:lumMod val="50000"/>
                      <a:alpha val="70000"/>
                    </a:schemeClr>
                  </a:glow>
                </a:effectLst>
              </a:rPr>
              <a:t>Emisión </a:t>
            </a:r>
            <a:r>
              <a:rPr lang="es-ES" b="1" dirty="0">
                <a:solidFill>
                  <a:schemeClr val="bg1"/>
                </a:solidFill>
                <a:effectLst>
                  <a:glow rad="76200">
                    <a:schemeClr val="tx2">
                      <a:lumMod val="50000"/>
                      <a:alpha val="70000"/>
                    </a:schemeClr>
                  </a:glow>
                </a:effectLst>
              </a:rPr>
              <a:t>de </a:t>
            </a:r>
            <a:r>
              <a:rPr lang="es-ES" b="1" dirty="0" smtClean="0">
                <a:solidFill>
                  <a:schemeClr val="bg1"/>
                </a:solidFill>
                <a:effectLst>
                  <a:glow rad="76200">
                    <a:schemeClr val="tx2">
                      <a:lumMod val="50000"/>
                      <a:alpha val="70000"/>
                    </a:schemeClr>
                  </a:glow>
                </a:effectLst>
              </a:rPr>
              <a:t>Normas </a:t>
            </a:r>
            <a:r>
              <a:rPr lang="es-ES" b="1" dirty="0">
                <a:solidFill>
                  <a:schemeClr val="bg1"/>
                </a:solidFill>
                <a:effectLst>
                  <a:glow rad="76200">
                    <a:schemeClr val="tx2">
                      <a:lumMod val="50000"/>
                      <a:alpha val="70000"/>
                    </a:schemeClr>
                  </a:glow>
                </a:effectLst>
              </a:rPr>
              <a:t>por el CONAC</a:t>
            </a: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71449026"/>
              </p:ext>
            </p:extLst>
          </p:nvPr>
        </p:nvGraphicFramePr>
        <p:xfrm>
          <a:off x="684213" y="2709863"/>
          <a:ext cx="7991475" cy="2087562"/>
        </p:xfrm>
        <a:graphic>
          <a:graphicData uri="http://schemas.openxmlformats.org/presentationml/2006/ole">
            <p:oleObj spid="_x0000_s7199" name="Hoja de cálculo" r:id="rId3" imgW="5772302" imgH="1438351" progId="Excel.Sheet.8">
              <p:embed/>
            </p:oleObj>
          </a:graphicData>
        </a:graphic>
      </p:graphicFrame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683568" y="5394702"/>
            <a:ext cx="55213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sz="1200" dirty="0" smtClean="0"/>
              <a:t>NOTA: A la fecha el CONAC, ha emitido 19 normas.</a:t>
            </a:r>
            <a:endParaRPr lang="es-MX" sz="1200" dirty="0"/>
          </a:p>
        </p:txBody>
      </p:sp>
    </p:spTree>
    <p:extLst>
      <p:ext uri="{BB962C8B-B14F-4D97-AF65-F5344CB8AC3E}">
        <p14:creationId xmlns="" xmlns:p14="http://schemas.microsoft.com/office/powerpoint/2010/main" val="867791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dondear rectángulo de esquina diagonal"/>
          <p:cNvSpPr/>
          <p:nvPr/>
        </p:nvSpPr>
        <p:spPr>
          <a:xfrm>
            <a:off x="346074" y="1180108"/>
            <a:ext cx="5622925" cy="520700"/>
          </a:xfrm>
          <a:prstGeom prst="round2DiagRect">
            <a:avLst/>
          </a:prstGeom>
          <a:solidFill>
            <a:srgbClr val="953409"/>
          </a:solidFill>
          <a:ln>
            <a:solidFill>
              <a:srgbClr val="953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7" name="2 CuadroTexto"/>
          <p:cNvSpPr txBox="1">
            <a:spLocks noChangeArrowheads="1"/>
          </p:cNvSpPr>
          <p:nvPr/>
        </p:nvSpPr>
        <p:spPr bwMode="auto">
          <a:xfrm>
            <a:off x="2107821" y="1156682"/>
            <a:ext cx="1690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2000" b="1" dirty="0">
                <a:solidFill>
                  <a:srgbClr val="FFFF00"/>
                </a:solidFill>
              </a:rPr>
              <a:t>ACCIONES</a:t>
            </a:r>
          </a:p>
        </p:txBody>
      </p:sp>
      <p:sp>
        <p:nvSpPr>
          <p:cNvPr id="29" name="3 CuadroTexto"/>
          <p:cNvSpPr txBox="1">
            <a:spLocks noChangeArrowheads="1"/>
          </p:cNvSpPr>
          <p:nvPr/>
        </p:nvSpPr>
        <p:spPr bwMode="auto">
          <a:xfrm>
            <a:off x="393906" y="2638597"/>
            <a:ext cx="55213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sz="1600" dirty="0" smtClean="0"/>
              <a:t>Capacitación </a:t>
            </a:r>
            <a:r>
              <a:rPr lang="es-MX" sz="1600" dirty="0"/>
              <a:t>a </a:t>
            </a:r>
            <a:r>
              <a:rPr lang="es-MX" sz="1600" b="1" dirty="0" smtClean="0"/>
              <a:t>205</a:t>
            </a:r>
            <a:r>
              <a:rPr lang="es-MX" sz="1600" dirty="0" smtClean="0"/>
              <a:t> servidores públicos, al inicio del ejercicio fiscal 2012, participando </a:t>
            </a:r>
            <a:r>
              <a:rPr lang="es-MX" sz="1600" b="1" dirty="0" smtClean="0"/>
              <a:t>107</a:t>
            </a:r>
            <a:r>
              <a:rPr lang="es-MX" sz="1600" dirty="0" smtClean="0"/>
              <a:t> </a:t>
            </a:r>
            <a:r>
              <a:rPr lang="es-MX" sz="1600" dirty="0"/>
              <a:t>organismos </a:t>
            </a:r>
            <a:r>
              <a:rPr lang="es-MX" sz="1600" dirty="0" smtClean="0"/>
              <a:t>públicos integrados por los </a:t>
            </a:r>
            <a:r>
              <a:rPr lang="es-MX" sz="1600" dirty="0"/>
              <a:t>Poderes Legislativo, Ejecutivo, </a:t>
            </a:r>
            <a:r>
              <a:rPr lang="es-MX" sz="1600" dirty="0" smtClean="0"/>
              <a:t>Judicial, </a:t>
            </a:r>
            <a:r>
              <a:rPr lang="es-MX" sz="1600" dirty="0"/>
              <a:t>Organismos </a:t>
            </a:r>
            <a:r>
              <a:rPr lang="es-MX" sz="1600" dirty="0" smtClean="0"/>
              <a:t>Autónomos y Fideicomisos en el </a:t>
            </a:r>
            <a:r>
              <a:rPr lang="es-MX" sz="1600" b="1" dirty="0"/>
              <a:t>“Proceso de Armonización Contable, Avances y Desafíos</a:t>
            </a:r>
            <a:r>
              <a:rPr lang="es-MX" sz="1600" b="1" dirty="0" smtClean="0"/>
              <a:t>”. </a:t>
            </a:r>
            <a:endParaRPr lang="es-MX" sz="1600" dirty="0"/>
          </a:p>
        </p:txBody>
      </p:sp>
      <p:cxnSp>
        <p:nvCxnSpPr>
          <p:cNvPr id="32" name="31 Conector recto"/>
          <p:cNvCxnSpPr/>
          <p:nvPr/>
        </p:nvCxnSpPr>
        <p:spPr>
          <a:xfrm>
            <a:off x="536574" y="2492896"/>
            <a:ext cx="505818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600075" y="4692680"/>
            <a:ext cx="505818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92875"/>
            <a:ext cx="2133600" cy="365125"/>
          </a:xfrm>
        </p:spPr>
        <p:txBody>
          <a:bodyPr/>
          <a:lstStyle/>
          <a:p>
            <a:pPr>
              <a:defRPr/>
            </a:pPr>
            <a:fld id="{116B9106-D787-476B-8CB3-3B8BE9ACF554}" type="slidenum">
              <a:rPr lang="es-MX" sz="1400" smtClean="0"/>
              <a:pPr>
                <a:defRPr/>
              </a:pPr>
              <a:t>9</a:t>
            </a:fld>
            <a:endParaRPr lang="es-MX" sz="1400" dirty="0"/>
          </a:p>
        </p:txBody>
      </p:sp>
      <p:pic>
        <p:nvPicPr>
          <p:cNvPr id="20" name="Picture 4" descr="D:\Depto de Normatividad Contable\2011 Depto de Normatividad Contable\ARMONIZACIÓN CONTABLE\AVANCES CHIAPAS\CURSOS IMPARTIDOS\28 febrero 2012\Presentación\DSC031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40"/>
          <a:stretch/>
        </p:blipFill>
        <p:spPr bwMode="auto">
          <a:xfrm>
            <a:off x="6318551" y="3542776"/>
            <a:ext cx="2315925" cy="1433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Depto de Normatividad Contable\2011 Depto de Normatividad Contable\ARMONIZACIÓN CONTABLE\AVANCES CHIAPAS\CURSOS IMPARTIDOS\28 febrero 2012\Presentación\DSC031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48" t="9491" b="14054"/>
          <a:stretch/>
        </p:blipFill>
        <p:spPr bwMode="auto">
          <a:xfrm>
            <a:off x="6318551" y="2108952"/>
            <a:ext cx="2315925" cy="1433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22792" r="15501" b="63875"/>
          <a:stretch/>
        </p:blipFill>
        <p:spPr bwMode="auto">
          <a:xfrm>
            <a:off x="6074550" y="1125702"/>
            <a:ext cx="2911224" cy="82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329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407</Words>
  <Application>Microsoft Office PowerPoint</Application>
  <PresentationFormat>Presentación en pantalla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SECRETARIA DE HACIENDA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Lic. Ruthy del Rosario Morales</dc:creator>
  <cp:lastModifiedBy>Ba-k.com</cp:lastModifiedBy>
  <cp:revision>275</cp:revision>
  <cp:lastPrinted>2012-04-19T15:07:59Z</cp:lastPrinted>
  <dcterms:created xsi:type="dcterms:W3CDTF">2010-09-20T19:30:30Z</dcterms:created>
  <dcterms:modified xsi:type="dcterms:W3CDTF">2012-04-19T17:17:18Z</dcterms:modified>
</cp:coreProperties>
</file>