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56" r:id="rId3"/>
    <p:sldId id="257" r:id="rId4"/>
    <p:sldId id="259" r:id="rId5"/>
    <p:sldId id="261" r:id="rId6"/>
    <p:sldId id="262" r:id="rId7"/>
    <p:sldId id="263" r:id="rId8"/>
    <p:sldId id="265" r:id="rId9"/>
    <p:sldId id="266" r:id="rId10"/>
    <p:sldId id="267" r:id="rId11"/>
    <p:sldId id="264" r:id="rId12"/>
    <p:sldId id="268" r:id="rId13"/>
    <p:sldId id="270" r:id="rId14"/>
    <p:sldId id="271" r:id="rId15"/>
    <p:sldId id="269" r:id="rId16"/>
    <p:sldId id="273" r:id="rId17"/>
    <p:sldId id="274" r:id="rId18"/>
    <p:sldId id="272" r:id="rId19"/>
    <p:sldId id="277" r:id="rId20"/>
    <p:sldId id="278" r:id="rId21"/>
    <p:sldId id="279" r:id="rId22"/>
    <p:sldId id="280" r:id="rId23"/>
    <p:sldId id="281" r:id="rId24"/>
    <p:sldId id="283" r:id="rId25"/>
    <p:sldId id="284" r:id="rId26"/>
    <p:sldId id="288" r:id="rId27"/>
    <p:sldId id="286" r:id="rId28"/>
    <p:sldId id="290" r:id="rId29"/>
    <p:sldId id="291" r:id="rId3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87" autoAdjust="0"/>
    <p:restoredTop sz="94708" autoAdjust="0"/>
  </p:normalViewPr>
  <p:slideViewPr>
    <p:cSldViewPr>
      <p:cViewPr varScale="1">
        <p:scale>
          <a:sx n="74" d="100"/>
          <a:sy n="74" d="100"/>
        </p:scale>
        <p:origin x="-8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32540-CB37-411A-869C-B82CAB9392B4}" type="datetimeFigureOut">
              <a:rPr lang="es-MX" smtClean="0"/>
              <a:pPr/>
              <a:t>22/11/2013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D14A9-7FF6-47B2-834D-794B0743D76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32540-CB37-411A-869C-B82CAB9392B4}" type="datetimeFigureOut">
              <a:rPr lang="es-MX" smtClean="0"/>
              <a:pPr/>
              <a:t>22/11/2013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D14A9-7FF6-47B2-834D-794B0743D76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32540-CB37-411A-869C-B82CAB9392B4}" type="datetimeFigureOut">
              <a:rPr lang="es-MX" smtClean="0"/>
              <a:pPr/>
              <a:t>22/11/2013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D14A9-7FF6-47B2-834D-794B0743D76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32540-CB37-411A-869C-B82CAB9392B4}" type="datetimeFigureOut">
              <a:rPr lang="es-MX" smtClean="0"/>
              <a:pPr/>
              <a:t>22/11/2013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D14A9-7FF6-47B2-834D-794B0743D76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32540-CB37-411A-869C-B82CAB9392B4}" type="datetimeFigureOut">
              <a:rPr lang="es-MX" smtClean="0"/>
              <a:pPr/>
              <a:t>22/11/2013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D14A9-7FF6-47B2-834D-794B0743D76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32540-CB37-411A-869C-B82CAB9392B4}" type="datetimeFigureOut">
              <a:rPr lang="es-MX" smtClean="0"/>
              <a:pPr/>
              <a:t>22/11/2013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D14A9-7FF6-47B2-834D-794B0743D76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32540-CB37-411A-869C-B82CAB9392B4}" type="datetimeFigureOut">
              <a:rPr lang="es-MX" smtClean="0"/>
              <a:pPr/>
              <a:t>22/11/2013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D14A9-7FF6-47B2-834D-794B0743D76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32540-CB37-411A-869C-B82CAB9392B4}" type="datetimeFigureOut">
              <a:rPr lang="es-MX" smtClean="0"/>
              <a:pPr/>
              <a:t>22/11/2013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D14A9-7FF6-47B2-834D-794B0743D76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32540-CB37-411A-869C-B82CAB9392B4}" type="datetimeFigureOut">
              <a:rPr lang="es-MX" smtClean="0"/>
              <a:pPr/>
              <a:t>22/11/2013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D14A9-7FF6-47B2-834D-794B0743D76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32540-CB37-411A-869C-B82CAB9392B4}" type="datetimeFigureOut">
              <a:rPr lang="es-MX" smtClean="0"/>
              <a:pPr/>
              <a:t>22/11/2013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D14A9-7FF6-47B2-834D-794B0743D76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32540-CB37-411A-869C-B82CAB9392B4}" type="datetimeFigureOut">
              <a:rPr lang="es-MX" smtClean="0"/>
              <a:pPr/>
              <a:t>22/11/2013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D14A9-7FF6-47B2-834D-794B0743D76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32540-CB37-411A-869C-B82CAB9392B4}" type="datetimeFigureOut">
              <a:rPr lang="es-MX" smtClean="0"/>
              <a:pPr/>
              <a:t>22/11/2013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D14A9-7FF6-47B2-834D-794B0743D762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8" name="7 Imagen"/>
          <p:cNvPicPr>
            <a:picLocks noChangeAspect="1"/>
          </p:cNvPicPr>
          <p:nvPr userDrawn="1"/>
        </p:nvPicPr>
        <p:blipFill rotWithShape="1">
          <a:blip r:embed="rId13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23"/>
          <a:stretch/>
        </p:blipFill>
        <p:spPr>
          <a:xfrm>
            <a:off x="163285" y="1078302"/>
            <a:ext cx="8817429" cy="5779698"/>
          </a:xfrm>
          <a:prstGeom prst="rect">
            <a:avLst/>
          </a:prstGeom>
        </p:spPr>
      </p:pic>
      <p:pic>
        <p:nvPicPr>
          <p:cNvPr id="9" name="8 Imagen"/>
          <p:cNvPicPr>
            <a:picLocks noChangeAspect="1"/>
          </p:cNvPicPr>
          <p:nvPr userDrawn="1"/>
        </p:nvPicPr>
        <p:blipFill rotWithShape="1">
          <a:blip r:embed="rId14" cstate="print">
            <a:grayscl/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84277"/>
          <a:stretch/>
        </p:blipFill>
        <p:spPr>
          <a:xfrm>
            <a:off x="163285" y="0"/>
            <a:ext cx="8817429" cy="10783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2" descr="C:\Users\carevalo\Desktop\diseño\vectores\cace\logotipocacenaranjapng.png"/>
          <p:cNvPicPr>
            <a:picLocks noChangeAspect="1" noChangeArrowheads="1"/>
          </p:cNvPicPr>
          <p:nvPr userDrawn="1"/>
        </p:nvPicPr>
        <p:blipFill>
          <a:blip r:embed="rId16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7078" y="6429415"/>
            <a:ext cx="2952328" cy="428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0"/>
          <a:stretch/>
        </p:blipFill>
        <p:spPr>
          <a:xfrm>
            <a:off x="0" y="0"/>
            <a:ext cx="9467527" cy="6858000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59" y="86014"/>
            <a:ext cx="1801789" cy="1355229"/>
          </a:xfrm>
          <a:prstGeom prst="rect">
            <a:avLst/>
          </a:prstGeom>
        </p:spPr>
      </p:pic>
      <p:sp>
        <p:nvSpPr>
          <p:cNvPr id="9" name="8 CuadroTexto"/>
          <p:cNvSpPr txBox="1"/>
          <p:nvPr/>
        </p:nvSpPr>
        <p:spPr>
          <a:xfrm>
            <a:off x="1993664" y="908720"/>
            <a:ext cx="7474880" cy="1754326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3600" b="1" dirty="0">
                <a:solidFill>
                  <a:srgbClr val="FF0000"/>
                </a:solidFill>
                <a:latin typeface="Calisto MT" pitchFamily="18" charset="0"/>
              </a:rPr>
              <a:t>AVANCES EN LA</a:t>
            </a:r>
          </a:p>
          <a:p>
            <a:pPr algn="ctr"/>
            <a:r>
              <a:rPr lang="es-MX" sz="3600" b="1" dirty="0">
                <a:solidFill>
                  <a:srgbClr val="FF0000"/>
                </a:solidFill>
                <a:latin typeface="Calisto MT" pitchFamily="18" charset="0"/>
              </a:rPr>
              <a:t> ARMONIZACIÓN CONTABLE</a:t>
            </a:r>
          </a:p>
          <a:p>
            <a:pPr algn="ctr"/>
            <a:r>
              <a:rPr lang="es-MX" sz="3600" b="1" dirty="0">
                <a:solidFill>
                  <a:srgbClr val="FF0000"/>
                </a:solidFill>
                <a:latin typeface="Calisto MT" pitchFamily="18" charset="0"/>
              </a:rPr>
              <a:t> MUNICIPAL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3131840" y="4573577"/>
            <a:ext cx="6264696" cy="1015663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eaLnBrk="1" hangingPunct="1"/>
            <a:endParaRPr lang="es-MX" sz="1800" b="1" dirty="0">
              <a:solidFill>
                <a:srgbClr val="FF0000"/>
              </a:solidFill>
              <a:latin typeface="Calisto MT" pitchFamily="18" charset="0"/>
            </a:endParaRPr>
          </a:p>
          <a:p>
            <a:pPr algn="r" eaLnBrk="1" hangingPunct="1"/>
            <a:endParaRPr lang="es-MX" sz="1400" b="1" dirty="0" smtClean="0">
              <a:solidFill>
                <a:srgbClr val="FF0000"/>
              </a:solidFill>
              <a:latin typeface="Calisto MT" pitchFamily="18" charset="0"/>
            </a:endParaRPr>
          </a:p>
          <a:p>
            <a:pPr algn="r" eaLnBrk="1" hangingPunct="1"/>
            <a:r>
              <a:rPr lang="es-MX" sz="1400" b="1" dirty="0">
                <a:solidFill>
                  <a:schemeClr val="tx1"/>
                </a:solidFill>
                <a:latin typeface="Verdana" pitchFamily="34" charset="0"/>
              </a:rPr>
              <a:t>Tuxtla Gutiérrez, Chiapas. </a:t>
            </a:r>
          </a:p>
          <a:p>
            <a:pPr algn="r" eaLnBrk="1" hangingPunct="1"/>
            <a:r>
              <a:rPr lang="es-MX" sz="1400" b="1" dirty="0" smtClean="0">
                <a:solidFill>
                  <a:schemeClr val="tx1"/>
                </a:solidFill>
                <a:latin typeface="Verdana" pitchFamily="34" charset="0"/>
              </a:rPr>
              <a:t>Noviembre 22 </a:t>
            </a:r>
            <a:r>
              <a:rPr lang="es-MX" sz="1400" b="1" dirty="0">
                <a:solidFill>
                  <a:schemeClr val="tx1"/>
                </a:solidFill>
                <a:latin typeface="Verdana" pitchFamily="34" charset="0"/>
              </a:rPr>
              <a:t>de </a:t>
            </a:r>
            <a:r>
              <a:rPr lang="es-MX" sz="1400" b="1" dirty="0" smtClean="0">
                <a:solidFill>
                  <a:schemeClr val="tx1"/>
                </a:solidFill>
                <a:latin typeface="Verdana" pitchFamily="34" charset="0"/>
              </a:rPr>
              <a:t>2013</a:t>
            </a:r>
            <a:endParaRPr lang="es-MX" sz="3600" b="1" dirty="0">
              <a:solidFill>
                <a:srgbClr val="FF0000"/>
              </a:solidFill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41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7"/>
          <p:cNvSpPr txBox="1">
            <a:spLocks noGrp="1" noChangeArrowheads="1"/>
          </p:cNvSpPr>
          <p:nvPr>
            <p:ph type="subTitle" idx="1"/>
          </p:nvPr>
        </p:nvSpPr>
        <p:spPr bwMode="auto">
          <a:xfrm>
            <a:off x="395536" y="1628800"/>
            <a:ext cx="8424936" cy="144016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ctr">
              <a:defRPr sz="3200">
                <a:solidFill>
                  <a:schemeClr val="tx1"/>
                </a:solidFill>
                <a:latin typeface="Arial" charset="0"/>
              </a:defRPr>
            </a:lvl1pPr>
            <a:lvl2pPr marL="457200" algn="ctr">
              <a:defRPr sz="2800">
                <a:solidFill>
                  <a:schemeClr val="tx1"/>
                </a:solidFill>
                <a:latin typeface="Arial" charset="0"/>
              </a:defRPr>
            </a:lvl2pPr>
            <a:lvl3pPr algn="ctr">
              <a:defRPr sz="2400">
                <a:solidFill>
                  <a:schemeClr val="tx1"/>
                </a:solidFill>
                <a:latin typeface="Arial" charset="0"/>
              </a:defRPr>
            </a:lvl3pPr>
            <a:lvl4pPr algn="ctr">
              <a:defRPr sz="2000">
                <a:solidFill>
                  <a:schemeClr val="tx1"/>
                </a:solidFill>
                <a:latin typeface="Arial" charset="0"/>
              </a:defRPr>
            </a:lvl4pPr>
            <a:lvl5pPr algn="ctr">
              <a:defRPr sz="2000">
                <a:solidFill>
                  <a:schemeClr val="tx1"/>
                </a:solidFill>
                <a:latin typeface="Arial" charset="0"/>
              </a:defRPr>
            </a:lvl5pPr>
            <a:lvl6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es-MX" sz="2000" b="1" dirty="0">
                <a:latin typeface="Tahoma" pitchFamily="34" charset="0"/>
                <a:cs typeface="Tahoma" pitchFamily="34" charset="0"/>
              </a:rPr>
              <a:t>Artículo 19.- </a:t>
            </a:r>
            <a:r>
              <a:rPr lang="es-MX" sz="2000" dirty="0">
                <a:latin typeface="Tahoma" pitchFamily="34" charset="0"/>
                <a:cs typeface="Tahoma" pitchFamily="34" charset="0"/>
              </a:rPr>
              <a:t>Los entes públicos deberán asegurarse que el sistema</a:t>
            </a:r>
            <a:r>
              <a:rPr lang="es-MX" sz="2000" dirty="0" smtClean="0">
                <a:latin typeface="Tahoma" pitchFamily="34" charset="0"/>
                <a:cs typeface="Tahoma" pitchFamily="34" charset="0"/>
              </a:rPr>
              <a:t>:</a:t>
            </a:r>
          </a:p>
          <a:p>
            <a:pPr algn="just"/>
            <a:endParaRPr lang="es-MX" sz="1200" dirty="0">
              <a:latin typeface="Tahoma" pitchFamily="34" charset="0"/>
              <a:cs typeface="Tahoma" pitchFamily="34" charset="0"/>
            </a:endParaRPr>
          </a:p>
          <a:p>
            <a:pPr marL="514350" indent="-514350" algn="just">
              <a:lnSpc>
                <a:spcPct val="150000"/>
              </a:lnSpc>
              <a:buFont typeface="+mj-lt"/>
              <a:buAutoNum type="romanUcPeriod" startAt="3"/>
            </a:pPr>
            <a:r>
              <a:rPr lang="es-MX" sz="2000" dirty="0" smtClean="0">
                <a:latin typeface="Tahoma" pitchFamily="34" charset="0"/>
                <a:cs typeface="Tahoma" pitchFamily="34" charset="0"/>
              </a:rPr>
              <a:t>Integre </a:t>
            </a:r>
            <a:r>
              <a:rPr lang="es-MX" sz="2000" dirty="0">
                <a:latin typeface="Tahoma" pitchFamily="34" charset="0"/>
                <a:cs typeface="Tahoma" pitchFamily="34" charset="0"/>
              </a:rPr>
              <a:t>en forma automática el ejercicio presupuestario con la operación contable, a partir </a:t>
            </a:r>
            <a:r>
              <a:rPr lang="es-MX" sz="2000" dirty="0" smtClean="0">
                <a:latin typeface="Tahoma" pitchFamily="34" charset="0"/>
                <a:cs typeface="Tahoma" pitchFamily="34" charset="0"/>
              </a:rPr>
              <a:t>de la </a:t>
            </a:r>
            <a:r>
              <a:rPr lang="es-MX" sz="2000" dirty="0">
                <a:latin typeface="Tahoma" pitchFamily="34" charset="0"/>
                <a:cs typeface="Tahoma" pitchFamily="34" charset="0"/>
              </a:rPr>
              <a:t>utilización del gasto </a:t>
            </a:r>
            <a:r>
              <a:rPr lang="es-MX" sz="2000" dirty="0" smtClean="0">
                <a:latin typeface="Tahoma" pitchFamily="34" charset="0"/>
                <a:cs typeface="Tahoma" pitchFamily="34" charset="0"/>
              </a:rPr>
              <a:t>devengado;</a:t>
            </a:r>
          </a:p>
        </p:txBody>
      </p:sp>
      <p:sp>
        <p:nvSpPr>
          <p:cNvPr id="3" name="Text Box 17"/>
          <p:cNvSpPr txBox="1">
            <a:spLocks noChangeArrowheads="1"/>
          </p:cNvSpPr>
          <p:nvPr/>
        </p:nvSpPr>
        <p:spPr bwMode="auto">
          <a:xfrm>
            <a:off x="547936" y="3140968"/>
            <a:ext cx="8424936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indent="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indent="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indent="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indent="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MX" sz="2000" b="1" dirty="0" smtClean="0">
                <a:latin typeface="Tahoma" pitchFamily="34" charset="0"/>
                <a:cs typeface="Tahoma" pitchFamily="34" charset="0"/>
              </a:rPr>
              <a:t>Cumplimiento en el SIAHM</a:t>
            </a:r>
          </a:p>
          <a:p>
            <a:pPr algn="just"/>
            <a:endParaRPr lang="es-MX" sz="1200" b="1" dirty="0">
              <a:latin typeface="Tahoma" pitchFamily="34" charset="0"/>
              <a:ea typeface="+mj-ea"/>
              <a:cs typeface="Tahoma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2000" dirty="0" smtClean="0">
                <a:latin typeface="Tahoma" pitchFamily="34" charset="0"/>
                <a:ea typeface="+mj-ea"/>
                <a:cs typeface="Tahoma" pitchFamily="34" charset="0"/>
              </a:rPr>
              <a:t>Registra los momentos contables del ingreso estimado, modificado, devengado y recaudado; del gasto aprobado, modificado, comprometido, devengado, ejercido y pagado; mediante las matrices de conversión realiza la afectación a las cuentas de activo por los ingresos y de pasivo por los egresos (Devengado y Recaudado/Pagado).</a:t>
            </a:r>
            <a:endParaRPr lang="es-MX" sz="2000" dirty="0"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89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7"/>
          <p:cNvSpPr txBox="1">
            <a:spLocks noGrp="1" noChangeArrowheads="1"/>
          </p:cNvSpPr>
          <p:nvPr>
            <p:ph type="subTitle" idx="1"/>
          </p:nvPr>
        </p:nvSpPr>
        <p:spPr bwMode="auto">
          <a:xfrm>
            <a:off x="395536" y="1628800"/>
            <a:ext cx="8424936" cy="20162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ctr">
              <a:defRPr sz="3200">
                <a:solidFill>
                  <a:schemeClr val="tx1"/>
                </a:solidFill>
                <a:latin typeface="Arial" charset="0"/>
              </a:defRPr>
            </a:lvl1pPr>
            <a:lvl2pPr marL="457200" algn="ctr">
              <a:defRPr sz="2800">
                <a:solidFill>
                  <a:schemeClr val="tx1"/>
                </a:solidFill>
                <a:latin typeface="Arial" charset="0"/>
              </a:defRPr>
            </a:lvl2pPr>
            <a:lvl3pPr algn="ctr">
              <a:defRPr sz="2400">
                <a:solidFill>
                  <a:schemeClr val="tx1"/>
                </a:solidFill>
                <a:latin typeface="Arial" charset="0"/>
              </a:defRPr>
            </a:lvl3pPr>
            <a:lvl4pPr algn="ctr">
              <a:defRPr sz="2000">
                <a:solidFill>
                  <a:schemeClr val="tx1"/>
                </a:solidFill>
                <a:latin typeface="Arial" charset="0"/>
              </a:defRPr>
            </a:lvl4pPr>
            <a:lvl5pPr algn="ctr">
              <a:defRPr sz="2000">
                <a:solidFill>
                  <a:schemeClr val="tx1"/>
                </a:solidFill>
                <a:latin typeface="Arial" charset="0"/>
              </a:defRPr>
            </a:lvl5pPr>
            <a:lvl6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es-MX" sz="2000" b="1" dirty="0">
                <a:latin typeface="Tahoma" pitchFamily="34" charset="0"/>
                <a:cs typeface="Tahoma" pitchFamily="34" charset="0"/>
              </a:rPr>
              <a:t>Artículo 19.- </a:t>
            </a:r>
            <a:r>
              <a:rPr lang="es-MX" sz="2000" dirty="0">
                <a:latin typeface="Tahoma" pitchFamily="34" charset="0"/>
                <a:cs typeface="Tahoma" pitchFamily="34" charset="0"/>
              </a:rPr>
              <a:t>Los entes públicos deberán asegurarse que el sistema</a:t>
            </a:r>
            <a:r>
              <a:rPr lang="es-MX" sz="2000" dirty="0" smtClean="0">
                <a:latin typeface="Tahoma" pitchFamily="34" charset="0"/>
                <a:cs typeface="Tahoma" pitchFamily="34" charset="0"/>
              </a:rPr>
              <a:t>:</a:t>
            </a:r>
          </a:p>
          <a:p>
            <a:pPr algn="just"/>
            <a:endParaRPr lang="es-MX" sz="1200" dirty="0">
              <a:latin typeface="Tahoma" pitchFamily="34" charset="0"/>
              <a:cs typeface="Tahoma" pitchFamily="34" charset="0"/>
            </a:endParaRPr>
          </a:p>
          <a:p>
            <a:pPr marL="514350" indent="-514350" algn="just">
              <a:lnSpc>
                <a:spcPct val="150000"/>
              </a:lnSpc>
              <a:buFont typeface="+mj-lt"/>
              <a:buAutoNum type="romanUcPeriod" startAt="4"/>
            </a:pPr>
            <a:r>
              <a:rPr lang="es-MX" sz="2000" dirty="0" smtClean="0">
                <a:latin typeface="Tahoma" pitchFamily="34" charset="0"/>
                <a:cs typeface="Tahoma" pitchFamily="34" charset="0"/>
              </a:rPr>
              <a:t>Permita </a:t>
            </a:r>
            <a:r>
              <a:rPr lang="es-MX" sz="2000" dirty="0">
                <a:latin typeface="Tahoma" pitchFamily="34" charset="0"/>
                <a:cs typeface="Tahoma" pitchFamily="34" charset="0"/>
              </a:rPr>
              <a:t>que los registros se efectúen considerando la base acumulativa para la integración </a:t>
            </a:r>
            <a:r>
              <a:rPr lang="es-MX" sz="2000" dirty="0" smtClean="0">
                <a:latin typeface="Tahoma" pitchFamily="34" charset="0"/>
                <a:cs typeface="Tahoma" pitchFamily="34" charset="0"/>
              </a:rPr>
              <a:t>de la </a:t>
            </a:r>
            <a:r>
              <a:rPr lang="es-MX" sz="2000" dirty="0">
                <a:latin typeface="Tahoma" pitchFamily="34" charset="0"/>
                <a:cs typeface="Tahoma" pitchFamily="34" charset="0"/>
              </a:rPr>
              <a:t>información presupuestaria y </a:t>
            </a:r>
            <a:r>
              <a:rPr lang="es-MX" sz="2000" dirty="0" smtClean="0">
                <a:latin typeface="Tahoma" pitchFamily="34" charset="0"/>
                <a:cs typeface="Tahoma" pitchFamily="34" charset="0"/>
              </a:rPr>
              <a:t>contable; </a:t>
            </a:r>
            <a:endParaRPr lang="es-MX" sz="2000" dirty="0"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3" name="Text Box 17"/>
          <p:cNvSpPr txBox="1">
            <a:spLocks noChangeArrowheads="1"/>
          </p:cNvSpPr>
          <p:nvPr/>
        </p:nvSpPr>
        <p:spPr bwMode="auto">
          <a:xfrm>
            <a:off x="547936" y="3717032"/>
            <a:ext cx="8424936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indent="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indent="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indent="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indent="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MX" sz="2000" b="1" dirty="0" smtClean="0">
                <a:latin typeface="Tahoma" pitchFamily="34" charset="0"/>
                <a:cs typeface="Tahoma" pitchFamily="34" charset="0"/>
              </a:rPr>
              <a:t>Cumplimiento en el SIAHM</a:t>
            </a:r>
          </a:p>
          <a:p>
            <a:pPr algn="just"/>
            <a:endParaRPr lang="es-MX" sz="1200" b="1" dirty="0">
              <a:latin typeface="Tahoma" pitchFamily="34" charset="0"/>
              <a:ea typeface="+mj-ea"/>
              <a:cs typeface="Tahoma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2000" dirty="0" smtClean="0">
                <a:latin typeface="Tahoma" pitchFamily="34" charset="0"/>
                <a:ea typeface="+mj-ea"/>
                <a:cs typeface="Tahoma" pitchFamily="34" charset="0"/>
              </a:rPr>
              <a:t>Emite información presupuestal y contable de manera acumulada de sus operaciones financieras.</a:t>
            </a:r>
            <a:endParaRPr lang="es-MX" sz="2000" dirty="0"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76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7"/>
          <p:cNvSpPr txBox="1">
            <a:spLocks noGrp="1" noChangeArrowheads="1"/>
          </p:cNvSpPr>
          <p:nvPr>
            <p:ph type="subTitle" idx="1"/>
          </p:nvPr>
        </p:nvSpPr>
        <p:spPr bwMode="auto">
          <a:xfrm>
            <a:off x="395536" y="1628800"/>
            <a:ext cx="8424936" cy="20162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ctr">
              <a:defRPr sz="3200">
                <a:solidFill>
                  <a:schemeClr val="tx1"/>
                </a:solidFill>
                <a:latin typeface="Arial" charset="0"/>
              </a:defRPr>
            </a:lvl1pPr>
            <a:lvl2pPr marL="457200" algn="ctr">
              <a:defRPr sz="2800">
                <a:solidFill>
                  <a:schemeClr val="tx1"/>
                </a:solidFill>
                <a:latin typeface="Arial" charset="0"/>
              </a:defRPr>
            </a:lvl2pPr>
            <a:lvl3pPr algn="ctr">
              <a:defRPr sz="2400">
                <a:solidFill>
                  <a:schemeClr val="tx1"/>
                </a:solidFill>
                <a:latin typeface="Arial" charset="0"/>
              </a:defRPr>
            </a:lvl3pPr>
            <a:lvl4pPr algn="ctr">
              <a:defRPr sz="2000">
                <a:solidFill>
                  <a:schemeClr val="tx1"/>
                </a:solidFill>
                <a:latin typeface="Arial" charset="0"/>
              </a:defRPr>
            </a:lvl4pPr>
            <a:lvl5pPr algn="ctr">
              <a:defRPr sz="2000">
                <a:solidFill>
                  <a:schemeClr val="tx1"/>
                </a:solidFill>
                <a:latin typeface="Arial" charset="0"/>
              </a:defRPr>
            </a:lvl5pPr>
            <a:lvl6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es-MX" sz="2000" b="1" dirty="0">
                <a:latin typeface="Tahoma" pitchFamily="34" charset="0"/>
                <a:cs typeface="Tahoma" pitchFamily="34" charset="0"/>
              </a:rPr>
              <a:t>Artículo 19.- </a:t>
            </a:r>
            <a:r>
              <a:rPr lang="es-MX" sz="2000" dirty="0">
                <a:latin typeface="Tahoma" pitchFamily="34" charset="0"/>
                <a:cs typeface="Tahoma" pitchFamily="34" charset="0"/>
              </a:rPr>
              <a:t>Los entes públicos deberán asegurarse que el sistema</a:t>
            </a:r>
            <a:r>
              <a:rPr lang="es-MX" sz="2000" dirty="0" smtClean="0">
                <a:latin typeface="Tahoma" pitchFamily="34" charset="0"/>
                <a:cs typeface="Tahoma" pitchFamily="34" charset="0"/>
              </a:rPr>
              <a:t>:</a:t>
            </a:r>
          </a:p>
          <a:p>
            <a:pPr algn="just"/>
            <a:endParaRPr lang="es-MX" sz="1200" dirty="0">
              <a:latin typeface="Tahoma" pitchFamily="34" charset="0"/>
              <a:cs typeface="Tahoma" pitchFamily="34" charset="0"/>
            </a:endParaRPr>
          </a:p>
          <a:p>
            <a:pPr marL="514350" indent="-514350" algn="just">
              <a:lnSpc>
                <a:spcPct val="150000"/>
              </a:lnSpc>
              <a:buFont typeface="+mj-lt"/>
              <a:buAutoNum type="romanUcPeriod" startAt="5"/>
            </a:pPr>
            <a:r>
              <a:rPr lang="es-MX" sz="2000" dirty="0" smtClean="0">
                <a:latin typeface="Tahoma" pitchFamily="34" charset="0"/>
                <a:cs typeface="Tahoma" pitchFamily="34" charset="0"/>
              </a:rPr>
              <a:t>Refleje </a:t>
            </a:r>
            <a:r>
              <a:rPr lang="es-MX" sz="2000" dirty="0">
                <a:latin typeface="Tahoma" pitchFamily="34" charset="0"/>
                <a:cs typeface="Tahoma" pitchFamily="34" charset="0"/>
              </a:rPr>
              <a:t>un registro congruente y ordenado de cada operación que genere derechos </a:t>
            </a:r>
            <a:r>
              <a:rPr lang="es-MX" sz="2000" dirty="0" smtClean="0">
                <a:latin typeface="Tahoma" pitchFamily="34" charset="0"/>
                <a:cs typeface="Tahoma" pitchFamily="34" charset="0"/>
              </a:rPr>
              <a:t>y obligaciones </a:t>
            </a:r>
            <a:r>
              <a:rPr lang="es-MX" sz="2000" dirty="0">
                <a:latin typeface="Tahoma" pitchFamily="34" charset="0"/>
                <a:cs typeface="Tahoma" pitchFamily="34" charset="0"/>
              </a:rPr>
              <a:t>derivados de la gestión económico-financiera de los entes </a:t>
            </a:r>
            <a:r>
              <a:rPr lang="es-MX" sz="2000" dirty="0" smtClean="0">
                <a:latin typeface="Tahoma" pitchFamily="34" charset="0"/>
                <a:cs typeface="Tahoma" pitchFamily="34" charset="0"/>
              </a:rPr>
              <a:t>públicos;</a:t>
            </a:r>
            <a:endParaRPr lang="es-MX" sz="2000" dirty="0"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3" name="Text Box 17"/>
          <p:cNvSpPr txBox="1">
            <a:spLocks noChangeArrowheads="1"/>
          </p:cNvSpPr>
          <p:nvPr/>
        </p:nvSpPr>
        <p:spPr bwMode="auto">
          <a:xfrm>
            <a:off x="547936" y="3717032"/>
            <a:ext cx="8424936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indent="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indent="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indent="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indent="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MX" sz="2000" b="1" dirty="0" smtClean="0">
                <a:latin typeface="Tahoma" pitchFamily="34" charset="0"/>
                <a:cs typeface="Tahoma" pitchFamily="34" charset="0"/>
              </a:rPr>
              <a:t>Cumplimiento en el SIAHM</a:t>
            </a:r>
          </a:p>
          <a:p>
            <a:pPr algn="just"/>
            <a:endParaRPr lang="es-MX" sz="1200" b="1" dirty="0">
              <a:latin typeface="Tahoma" pitchFamily="34" charset="0"/>
              <a:ea typeface="+mj-ea"/>
              <a:cs typeface="Tahoma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2000" dirty="0" smtClean="0">
                <a:latin typeface="Tahoma" pitchFamily="34" charset="0"/>
                <a:ea typeface="+mj-ea"/>
                <a:cs typeface="Tahoma" pitchFamily="34" charset="0"/>
              </a:rPr>
              <a:t>Integra de manera secuencial cada uno de los movimientos generados en los módulos del sistema; relaciona los registros de información con su afectación contable-presupuestal.</a:t>
            </a:r>
            <a:endParaRPr lang="es-MX" sz="2000" dirty="0"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053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53" t="16071" r="3973" b="33556"/>
          <a:stretch/>
        </p:blipFill>
        <p:spPr bwMode="auto">
          <a:xfrm>
            <a:off x="55670" y="1628800"/>
            <a:ext cx="9088330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36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56" y="1647071"/>
            <a:ext cx="9116144" cy="523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450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7"/>
          <p:cNvSpPr txBox="1">
            <a:spLocks noGrp="1" noChangeArrowheads="1"/>
          </p:cNvSpPr>
          <p:nvPr>
            <p:ph type="subTitle" idx="1"/>
          </p:nvPr>
        </p:nvSpPr>
        <p:spPr bwMode="auto">
          <a:xfrm>
            <a:off x="395536" y="1628800"/>
            <a:ext cx="8424936" cy="244827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ctr">
              <a:defRPr sz="3200">
                <a:solidFill>
                  <a:schemeClr val="tx1"/>
                </a:solidFill>
                <a:latin typeface="Arial" charset="0"/>
              </a:defRPr>
            </a:lvl1pPr>
            <a:lvl2pPr marL="457200" algn="ctr">
              <a:defRPr sz="2800">
                <a:solidFill>
                  <a:schemeClr val="tx1"/>
                </a:solidFill>
                <a:latin typeface="Arial" charset="0"/>
              </a:defRPr>
            </a:lvl2pPr>
            <a:lvl3pPr algn="ctr">
              <a:defRPr sz="2400">
                <a:solidFill>
                  <a:schemeClr val="tx1"/>
                </a:solidFill>
                <a:latin typeface="Arial" charset="0"/>
              </a:defRPr>
            </a:lvl3pPr>
            <a:lvl4pPr algn="ctr">
              <a:defRPr sz="2000">
                <a:solidFill>
                  <a:schemeClr val="tx1"/>
                </a:solidFill>
                <a:latin typeface="Arial" charset="0"/>
              </a:defRPr>
            </a:lvl4pPr>
            <a:lvl5pPr algn="ctr">
              <a:defRPr sz="2000">
                <a:solidFill>
                  <a:schemeClr val="tx1"/>
                </a:solidFill>
                <a:latin typeface="Arial" charset="0"/>
              </a:defRPr>
            </a:lvl5pPr>
            <a:lvl6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es-MX" sz="2000" b="1" dirty="0">
                <a:latin typeface="Tahoma" pitchFamily="34" charset="0"/>
                <a:cs typeface="Tahoma" pitchFamily="34" charset="0"/>
              </a:rPr>
              <a:t>Artículo 19.- </a:t>
            </a:r>
            <a:r>
              <a:rPr lang="es-MX" sz="2000" dirty="0">
                <a:latin typeface="Tahoma" pitchFamily="34" charset="0"/>
                <a:cs typeface="Tahoma" pitchFamily="34" charset="0"/>
              </a:rPr>
              <a:t>Los entes públicos deberán asegurarse que el sistema</a:t>
            </a:r>
            <a:r>
              <a:rPr lang="es-MX" sz="2000" dirty="0" smtClean="0">
                <a:latin typeface="Tahoma" pitchFamily="34" charset="0"/>
                <a:cs typeface="Tahoma" pitchFamily="34" charset="0"/>
              </a:rPr>
              <a:t>:</a:t>
            </a:r>
          </a:p>
          <a:p>
            <a:pPr algn="just"/>
            <a:endParaRPr lang="es-MX" sz="1200" dirty="0">
              <a:latin typeface="Tahoma" pitchFamily="34" charset="0"/>
              <a:cs typeface="Tahoma" pitchFamily="34" charset="0"/>
            </a:endParaRPr>
          </a:p>
          <a:p>
            <a:pPr marL="514350" indent="-514350" algn="just">
              <a:lnSpc>
                <a:spcPct val="150000"/>
              </a:lnSpc>
              <a:buFont typeface="+mj-lt"/>
              <a:buAutoNum type="romanUcPeriod" startAt="6"/>
            </a:pPr>
            <a:r>
              <a:rPr lang="es-MX" sz="2000" dirty="0" smtClean="0">
                <a:latin typeface="Tahoma" pitchFamily="34" charset="0"/>
                <a:cs typeface="Tahoma" pitchFamily="34" charset="0"/>
              </a:rPr>
              <a:t>Genere</a:t>
            </a:r>
            <a:r>
              <a:rPr lang="es-MX" sz="2000" dirty="0">
                <a:latin typeface="Tahoma" pitchFamily="34" charset="0"/>
                <a:cs typeface="Tahoma" pitchFamily="34" charset="0"/>
              </a:rPr>
              <a:t>, en tiempo real, estados financieros, de ejecución presupuestaria y otra </a:t>
            </a:r>
            <a:r>
              <a:rPr lang="es-MX" sz="2000" dirty="0" smtClean="0">
                <a:latin typeface="Tahoma" pitchFamily="34" charset="0"/>
                <a:cs typeface="Tahoma" pitchFamily="34" charset="0"/>
              </a:rPr>
              <a:t>información que </a:t>
            </a:r>
            <a:r>
              <a:rPr lang="es-MX" sz="2000" dirty="0">
                <a:latin typeface="Tahoma" pitchFamily="34" charset="0"/>
                <a:cs typeface="Tahoma" pitchFamily="34" charset="0"/>
              </a:rPr>
              <a:t>coadyuve a la toma de decisiones, a la transparencia, a la programación con base </a:t>
            </a:r>
            <a:r>
              <a:rPr lang="es-MX" sz="2000" dirty="0" smtClean="0">
                <a:latin typeface="Tahoma" pitchFamily="34" charset="0"/>
                <a:cs typeface="Tahoma" pitchFamily="34" charset="0"/>
              </a:rPr>
              <a:t>en resultados</a:t>
            </a:r>
            <a:r>
              <a:rPr lang="es-MX" sz="2000" dirty="0">
                <a:latin typeface="Tahoma" pitchFamily="34" charset="0"/>
                <a:cs typeface="Tahoma" pitchFamily="34" charset="0"/>
              </a:rPr>
              <a:t>, a la evaluación y a la rendición de cuentas, </a:t>
            </a:r>
            <a:r>
              <a:rPr lang="es-MX" sz="2000" dirty="0" smtClean="0">
                <a:latin typeface="Tahoma" pitchFamily="34" charset="0"/>
                <a:cs typeface="Tahoma" pitchFamily="34" charset="0"/>
              </a:rPr>
              <a:t>y</a:t>
            </a:r>
            <a:endParaRPr lang="es-MX" sz="2000" dirty="0"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3" name="Text Box 17"/>
          <p:cNvSpPr txBox="1">
            <a:spLocks noChangeArrowheads="1"/>
          </p:cNvSpPr>
          <p:nvPr/>
        </p:nvSpPr>
        <p:spPr bwMode="auto">
          <a:xfrm>
            <a:off x="547936" y="4077072"/>
            <a:ext cx="8424936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indent="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indent="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indent="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indent="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MX" sz="2000" b="1" dirty="0" smtClean="0">
                <a:latin typeface="Tahoma" pitchFamily="34" charset="0"/>
                <a:cs typeface="Tahoma" pitchFamily="34" charset="0"/>
              </a:rPr>
              <a:t>Cumplimiento en el SIAHM</a:t>
            </a:r>
          </a:p>
          <a:p>
            <a:pPr algn="just"/>
            <a:endParaRPr lang="es-MX" sz="1200" b="1" dirty="0">
              <a:latin typeface="Tahoma" pitchFamily="34" charset="0"/>
              <a:ea typeface="+mj-ea"/>
              <a:cs typeface="Tahoma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2000" dirty="0" smtClean="0">
                <a:latin typeface="Tahoma" pitchFamily="34" charset="0"/>
                <a:ea typeface="+mj-ea"/>
                <a:cs typeface="Tahoma" pitchFamily="34" charset="0"/>
              </a:rPr>
              <a:t>Genera estados financieros, presupuestales, contables, de obra pública, patrimoniales, de ingresos, etc.</a:t>
            </a:r>
            <a:endParaRPr lang="es-MX" sz="2000" dirty="0"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629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89" t="11250" r="14017" b="3258"/>
          <a:stretch/>
        </p:blipFill>
        <p:spPr bwMode="auto">
          <a:xfrm>
            <a:off x="899592" y="116632"/>
            <a:ext cx="7585506" cy="6627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248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54" t="10535" r="14152" b="3750"/>
          <a:stretch/>
        </p:blipFill>
        <p:spPr bwMode="auto">
          <a:xfrm>
            <a:off x="899592" y="44624"/>
            <a:ext cx="7631382" cy="6648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685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7"/>
          <p:cNvSpPr txBox="1">
            <a:spLocks noGrp="1" noChangeArrowheads="1"/>
          </p:cNvSpPr>
          <p:nvPr>
            <p:ph type="subTitle" idx="1"/>
          </p:nvPr>
        </p:nvSpPr>
        <p:spPr bwMode="auto">
          <a:xfrm>
            <a:off x="395536" y="1628800"/>
            <a:ext cx="8424936" cy="172819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ctr">
              <a:defRPr sz="3200">
                <a:solidFill>
                  <a:schemeClr val="tx1"/>
                </a:solidFill>
                <a:latin typeface="Arial" charset="0"/>
              </a:defRPr>
            </a:lvl1pPr>
            <a:lvl2pPr marL="457200" algn="ctr">
              <a:defRPr sz="2800">
                <a:solidFill>
                  <a:schemeClr val="tx1"/>
                </a:solidFill>
                <a:latin typeface="Arial" charset="0"/>
              </a:defRPr>
            </a:lvl2pPr>
            <a:lvl3pPr algn="ctr">
              <a:defRPr sz="2400">
                <a:solidFill>
                  <a:schemeClr val="tx1"/>
                </a:solidFill>
                <a:latin typeface="Arial" charset="0"/>
              </a:defRPr>
            </a:lvl3pPr>
            <a:lvl4pPr algn="ctr">
              <a:defRPr sz="2000">
                <a:solidFill>
                  <a:schemeClr val="tx1"/>
                </a:solidFill>
                <a:latin typeface="Arial" charset="0"/>
              </a:defRPr>
            </a:lvl4pPr>
            <a:lvl5pPr algn="ctr">
              <a:defRPr sz="2000">
                <a:solidFill>
                  <a:schemeClr val="tx1"/>
                </a:solidFill>
                <a:latin typeface="Arial" charset="0"/>
              </a:defRPr>
            </a:lvl5pPr>
            <a:lvl6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es-MX" sz="2000" b="1" dirty="0">
                <a:latin typeface="Tahoma" pitchFamily="34" charset="0"/>
                <a:cs typeface="Tahoma" pitchFamily="34" charset="0"/>
              </a:rPr>
              <a:t>Artículo 19.- </a:t>
            </a:r>
            <a:r>
              <a:rPr lang="es-MX" sz="2000" dirty="0">
                <a:latin typeface="Tahoma" pitchFamily="34" charset="0"/>
                <a:cs typeface="Tahoma" pitchFamily="34" charset="0"/>
              </a:rPr>
              <a:t>Los entes públicos deberán asegurarse que el sistema</a:t>
            </a:r>
            <a:r>
              <a:rPr lang="es-MX" sz="2000" dirty="0" smtClean="0">
                <a:latin typeface="Tahoma" pitchFamily="34" charset="0"/>
                <a:cs typeface="Tahoma" pitchFamily="34" charset="0"/>
              </a:rPr>
              <a:t>:</a:t>
            </a:r>
          </a:p>
          <a:p>
            <a:pPr algn="just"/>
            <a:endParaRPr lang="es-MX" sz="1200" dirty="0">
              <a:latin typeface="Tahoma" pitchFamily="34" charset="0"/>
              <a:cs typeface="Tahoma" pitchFamily="34" charset="0"/>
            </a:endParaRPr>
          </a:p>
          <a:p>
            <a:pPr marL="514350" indent="-514350" algn="just">
              <a:lnSpc>
                <a:spcPct val="150000"/>
              </a:lnSpc>
              <a:buFont typeface="+mj-lt"/>
              <a:buAutoNum type="romanUcPeriod" startAt="7"/>
            </a:pPr>
            <a:r>
              <a:rPr lang="es-MX" sz="2000" dirty="0" smtClean="0">
                <a:latin typeface="Tahoma" pitchFamily="34" charset="0"/>
                <a:cs typeface="Tahoma" pitchFamily="34" charset="0"/>
              </a:rPr>
              <a:t>Facilite </a:t>
            </a:r>
            <a:r>
              <a:rPr lang="es-MX" sz="2000" dirty="0">
                <a:latin typeface="Tahoma" pitchFamily="34" charset="0"/>
                <a:cs typeface="Tahoma" pitchFamily="34" charset="0"/>
              </a:rPr>
              <a:t>el registro y control de los inventarios de los bienes muebles e inmuebles de </a:t>
            </a:r>
            <a:r>
              <a:rPr lang="es-MX" sz="2000" dirty="0" smtClean="0">
                <a:latin typeface="Tahoma" pitchFamily="34" charset="0"/>
                <a:cs typeface="Tahoma" pitchFamily="34" charset="0"/>
              </a:rPr>
              <a:t>Los entes públicos</a:t>
            </a:r>
            <a:r>
              <a:rPr lang="es-MX" sz="2000" dirty="0">
                <a:latin typeface="Tahoma" pitchFamily="34" charset="0"/>
                <a:cs typeface="Tahoma" pitchFamily="34" charset="0"/>
              </a:rPr>
              <a:t>.</a:t>
            </a:r>
            <a:endParaRPr lang="es-MX" sz="2000" dirty="0"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3" name="Text Box 17"/>
          <p:cNvSpPr txBox="1">
            <a:spLocks noChangeArrowheads="1"/>
          </p:cNvSpPr>
          <p:nvPr/>
        </p:nvSpPr>
        <p:spPr bwMode="auto">
          <a:xfrm>
            <a:off x="547936" y="3284984"/>
            <a:ext cx="8424936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indent="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indent="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indent="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indent="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MX" sz="2000" b="1" dirty="0" smtClean="0">
                <a:latin typeface="Tahoma" pitchFamily="34" charset="0"/>
                <a:cs typeface="Tahoma" pitchFamily="34" charset="0"/>
              </a:rPr>
              <a:t>Cumplimiento en el SIAHM</a:t>
            </a:r>
          </a:p>
          <a:p>
            <a:pPr algn="just"/>
            <a:endParaRPr lang="es-MX" sz="1200" b="1" dirty="0">
              <a:latin typeface="Tahoma" pitchFamily="34" charset="0"/>
              <a:ea typeface="+mj-ea"/>
              <a:cs typeface="Tahoma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2000" dirty="0" smtClean="0">
                <a:latin typeface="Tahoma" pitchFamily="34" charset="0"/>
                <a:ea typeface="+mj-ea"/>
                <a:cs typeface="Tahoma" pitchFamily="34" charset="0"/>
              </a:rPr>
              <a:t>Registra el 100% del inventario municipal realizando la afectación contable correspondiente de acuerdo a las reglas de valuación del patrimonio emitidas por el CONAC.</a:t>
            </a:r>
            <a:endParaRPr lang="es-MX" sz="2000" dirty="0"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700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7763"/>
            <a:ext cx="7560840" cy="6824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493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ctrTitle"/>
          </p:nvPr>
        </p:nvSpPr>
        <p:spPr bwMode="auto">
          <a:xfrm>
            <a:off x="3929057" y="4929198"/>
            <a:ext cx="4929223" cy="100013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s-MX" sz="1800" b="1" dirty="0" smtClean="0">
                <a:latin typeface="Tahoma" pitchFamily="34" charset="0"/>
              </a:rPr>
              <a:t>SISTEMA INTEGRAL DE </a:t>
            </a:r>
            <a:br>
              <a:rPr lang="es-MX" sz="1800" b="1" dirty="0" smtClean="0">
                <a:latin typeface="Tahoma" pitchFamily="34" charset="0"/>
              </a:rPr>
            </a:br>
            <a:r>
              <a:rPr lang="es-MX" sz="1800" b="1" dirty="0" smtClean="0">
                <a:latin typeface="Tahoma" pitchFamily="34" charset="0"/>
              </a:rPr>
              <a:t>ADMINISTRACIÓN HACENDARIA MUNICIPAL (SIAHM)</a:t>
            </a:r>
          </a:p>
        </p:txBody>
      </p:sp>
      <p:sp>
        <p:nvSpPr>
          <p:cNvPr id="8" name="Text Box 17"/>
          <p:cNvSpPr txBox="1">
            <a:spLocks noGrp="1" noChangeArrowheads="1"/>
          </p:cNvSpPr>
          <p:nvPr>
            <p:ph type="subTitle" idx="1"/>
          </p:nvPr>
        </p:nvSpPr>
        <p:spPr bwMode="auto">
          <a:xfrm>
            <a:off x="251520" y="2204864"/>
            <a:ext cx="8496944" cy="20162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ctr">
              <a:defRPr sz="3200">
                <a:solidFill>
                  <a:schemeClr val="tx1"/>
                </a:solidFill>
                <a:latin typeface="Arial" charset="0"/>
              </a:defRPr>
            </a:lvl1pPr>
            <a:lvl2pPr marL="457200" algn="ctr">
              <a:defRPr sz="2800">
                <a:solidFill>
                  <a:schemeClr val="tx1"/>
                </a:solidFill>
                <a:latin typeface="Arial" charset="0"/>
              </a:defRPr>
            </a:lvl2pPr>
            <a:lvl3pPr algn="ctr">
              <a:defRPr sz="2400">
                <a:solidFill>
                  <a:schemeClr val="tx1"/>
                </a:solidFill>
                <a:latin typeface="Arial" charset="0"/>
              </a:defRPr>
            </a:lvl3pPr>
            <a:lvl4pPr algn="ctr">
              <a:defRPr sz="2000">
                <a:solidFill>
                  <a:schemeClr val="tx1"/>
                </a:solidFill>
                <a:latin typeface="Arial" charset="0"/>
              </a:defRPr>
            </a:lvl4pPr>
            <a:lvl5pPr algn="ctr">
              <a:defRPr sz="2000">
                <a:solidFill>
                  <a:schemeClr val="tx1"/>
                </a:solidFill>
                <a:latin typeface="Arial" charset="0"/>
              </a:defRPr>
            </a:lvl5pPr>
            <a:lvl6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>
              <a:spcBef>
                <a:spcPts val="0"/>
              </a:spcBef>
              <a:buClrTx/>
              <a:buSzTx/>
            </a:pPr>
            <a:r>
              <a:rPr lang="es-MX" sz="3000" b="1" dirty="0" smtClean="0">
                <a:latin typeface="Tahoma" pitchFamily="34" charset="0"/>
              </a:rPr>
              <a:t>CUMPLIMIENTO DE LA LEY GENERAL DE</a:t>
            </a:r>
          </a:p>
          <a:p>
            <a:pPr lvl="1" eaLnBrk="1" hangingPunct="1">
              <a:spcBef>
                <a:spcPts val="0"/>
              </a:spcBef>
              <a:buClrTx/>
              <a:buSzTx/>
            </a:pPr>
            <a:r>
              <a:rPr lang="es-MX" sz="3000" b="1" dirty="0" smtClean="0">
                <a:latin typeface="Tahoma" pitchFamily="34" charset="0"/>
              </a:rPr>
              <a:t>CONTABILIDAD GUBERNAMENTAL EN LOS MUNICIPIOS</a:t>
            </a:r>
          </a:p>
          <a:p>
            <a:pPr lvl="1" eaLnBrk="1" hangingPunct="1">
              <a:spcBef>
                <a:spcPts val="0"/>
              </a:spcBef>
              <a:buClrTx/>
              <a:buSzTx/>
            </a:pPr>
            <a:r>
              <a:rPr lang="es-MX" sz="3000" b="1" dirty="0" smtClean="0">
                <a:latin typeface="Tahoma" pitchFamily="34" charset="0"/>
              </a:rPr>
              <a:t>DEL ESTADO</a:t>
            </a:r>
            <a:endParaRPr lang="es-ES" sz="3000" b="1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97" t="13393" r="7991" b="48571"/>
          <a:stretch/>
        </p:blipFill>
        <p:spPr bwMode="auto">
          <a:xfrm>
            <a:off x="63894" y="261788"/>
            <a:ext cx="8972602" cy="3000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21518" r="8080" b="36339"/>
          <a:stretch/>
        </p:blipFill>
        <p:spPr bwMode="auto">
          <a:xfrm>
            <a:off x="107504" y="3371641"/>
            <a:ext cx="8928992" cy="3297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404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7"/>
          <p:cNvSpPr txBox="1">
            <a:spLocks noGrp="1" noChangeArrowheads="1"/>
          </p:cNvSpPr>
          <p:nvPr>
            <p:ph type="subTitle" idx="1"/>
          </p:nvPr>
        </p:nvSpPr>
        <p:spPr bwMode="auto">
          <a:xfrm>
            <a:off x="251520" y="1484784"/>
            <a:ext cx="8424936" cy="468052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ctr">
              <a:defRPr sz="3200">
                <a:solidFill>
                  <a:schemeClr val="tx1"/>
                </a:solidFill>
                <a:latin typeface="Arial" charset="0"/>
              </a:defRPr>
            </a:lvl1pPr>
            <a:lvl2pPr marL="457200" algn="ctr">
              <a:defRPr sz="2800">
                <a:solidFill>
                  <a:schemeClr val="tx1"/>
                </a:solidFill>
                <a:latin typeface="Arial" charset="0"/>
              </a:defRPr>
            </a:lvl2pPr>
            <a:lvl3pPr algn="ctr">
              <a:defRPr sz="2400">
                <a:solidFill>
                  <a:schemeClr val="tx1"/>
                </a:solidFill>
                <a:latin typeface="Arial" charset="0"/>
              </a:defRPr>
            </a:lvl3pPr>
            <a:lvl4pPr algn="ctr">
              <a:defRPr sz="2000">
                <a:solidFill>
                  <a:schemeClr val="tx1"/>
                </a:solidFill>
                <a:latin typeface="Arial" charset="0"/>
              </a:defRPr>
            </a:lvl4pPr>
            <a:lvl5pPr algn="ctr">
              <a:defRPr sz="2000">
                <a:solidFill>
                  <a:schemeClr val="tx1"/>
                </a:solidFill>
                <a:latin typeface="Arial" charset="0"/>
              </a:defRPr>
            </a:lvl5pPr>
            <a:lvl6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lnSpc>
                <a:spcPct val="150000"/>
              </a:lnSpc>
            </a:pPr>
            <a:endParaRPr lang="es-MX" sz="2000" b="1" dirty="0" smtClean="0"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ct val="150000"/>
              </a:lnSpc>
            </a:pPr>
            <a:endParaRPr lang="es-MX" sz="2000" b="1" dirty="0"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2000" b="1" dirty="0" smtClean="0">
                <a:latin typeface="Tahoma" pitchFamily="34" charset="0"/>
                <a:cs typeface="Tahoma" pitchFamily="34" charset="0"/>
              </a:rPr>
              <a:t>Artículo </a:t>
            </a:r>
            <a:r>
              <a:rPr lang="es-MX" sz="2000" b="1" dirty="0">
                <a:latin typeface="Tahoma" pitchFamily="34" charset="0"/>
                <a:cs typeface="Tahoma" pitchFamily="34" charset="0"/>
              </a:rPr>
              <a:t>48.- </a:t>
            </a:r>
            <a:r>
              <a:rPr lang="es-MX" sz="2000" dirty="0">
                <a:latin typeface="Tahoma" pitchFamily="34" charset="0"/>
                <a:cs typeface="Tahoma" pitchFamily="34" charset="0"/>
              </a:rPr>
              <a:t>En lo relativo a los ayuntamientos de los municipios y los órganos </a:t>
            </a:r>
            <a:r>
              <a:rPr lang="es-MX" sz="2000" dirty="0" smtClean="0">
                <a:latin typeface="Tahoma" pitchFamily="34" charset="0"/>
                <a:cs typeface="Tahoma" pitchFamily="34" charset="0"/>
              </a:rPr>
              <a:t>político-administrativos de </a:t>
            </a:r>
            <a:r>
              <a:rPr lang="es-MX" sz="2000" dirty="0">
                <a:latin typeface="Tahoma" pitchFamily="34" charset="0"/>
                <a:cs typeface="Tahoma" pitchFamily="34" charset="0"/>
              </a:rPr>
              <a:t>las demarcaciones territoriales del Distrito Federal, los </a:t>
            </a:r>
            <a:r>
              <a:rPr lang="es-MX" sz="2000" dirty="0" smtClean="0">
                <a:latin typeface="Tahoma" pitchFamily="34" charset="0"/>
                <a:cs typeface="Tahoma" pitchFamily="34" charset="0"/>
              </a:rPr>
              <a:t>sistemas </a:t>
            </a:r>
            <a:r>
              <a:rPr lang="es-MX" sz="2000" dirty="0">
                <a:latin typeface="Tahoma" pitchFamily="34" charset="0"/>
                <a:cs typeface="Tahoma" pitchFamily="34" charset="0"/>
              </a:rPr>
              <a:t>deberán </a:t>
            </a:r>
            <a:r>
              <a:rPr lang="es-MX" sz="2000" dirty="0" smtClean="0">
                <a:latin typeface="Tahoma" pitchFamily="34" charset="0"/>
                <a:cs typeface="Tahoma" pitchFamily="34" charset="0"/>
              </a:rPr>
              <a:t>producir, como </a:t>
            </a:r>
            <a:r>
              <a:rPr lang="es-MX" sz="2000" dirty="0">
                <a:latin typeface="Tahoma" pitchFamily="34" charset="0"/>
                <a:cs typeface="Tahoma" pitchFamily="34" charset="0"/>
              </a:rPr>
              <a:t>mínimo, la información contable y presupuestaria a que se refiere el artículo 46, </a:t>
            </a:r>
            <a:r>
              <a:rPr lang="es-MX" sz="2000" dirty="0" smtClean="0">
                <a:latin typeface="Tahoma" pitchFamily="34" charset="0"/>
                <a:cs typeface="Tahoma" pitchFamily="34" charset="0"/>
              </a:rPr>
              <a:t>fracción </a:t>
            </a:r>
            <a:r>
              <a:rPr lang="es-MX" sz="2000" dirty="0">
                <a:latin typeface="Tahoma" pitchFamily="34" charset="0"/>
                <a:cs typeface="Tahoma" pitchFamily="34" charset="0"/>
              </a:rPr>
              <a:t>I, </a:t>
            </a:r>
            <a:r>
              <a:rPr lang="es-MX" sz="2000" dirty="0" smtClean="0">
                <a:latin typeface="Tahoma" pitchFamily="34" charset="0"/>
                <a:cs typeface="Tahoma" pitchFamily="34" charset="0"/>
              </a:rPr>
              <a:t>incisos a</a:t>
            </a:r>
            <a:r>
              <a:rPr lang="es-MX" sz="2000" dirty="0">
                <a:latin typeface="Tahoma" pitchFamily="34" charset="0"/>
                <a:cs typeface="Tahoma" pitchFamily="34" charset="0"/>
              </a:rPr>
              <a:t>), b), c), e) y f); y fracción II, incisos a) y b).</a:t>
            </a:r>
            <a:endParaRPr lang="es-MX" sz="2000" dirty="0"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61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5971967"/>
              </p:ext>
            </p:extLst>
          </p:nvPr>
        </p:nvGraphicFramePr>
        <p:xfrm>
          <a:off x="683568" y="2996952"/>
          <a:ext cx="7753668" cy="259588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6807200"/>
                <a:gridCol w="9464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Tahoma" pitchFamily="34" charset="0"/>
                          <a:cs typeface="Tahoma" pitchFamily="34" charset="0"/>
                        </a:rPr>
                        <a:t>LGCG</a:t>
                      </a:r>
                      <a:endParaRPr lang="es-MX" sz="16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Tahoma" pitchFamily="34" charset="0"/>
                          <a:cs typeface="Tahoma" pitchFamily="34" charset="0"/>
                        </a:rPr>
                        <a:t>SIAHM</a:t>
                      </a:r>
                      <a:endParaRPr lang="es-MX" sz="16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latin typeface="Tahoma" pitchFamily="34" charset="0"/>
                          <a:cs typeface="Tahoma" pitchFamily="34" charset="0"/>
                        </a:rPr>
                        <a:t>Estado de situación financiera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latin typeface="Tahoma" pitchFamily="34" charset="0"/>
                          <a:cs typeface="Tahoma" pitchFamily="34" charset="0"/>
                          <a:sym typeface="Bookshelf Symbol 7"/>
                        </a:rPr>
                        <a:t></a:t>
                      </a:r>
                      <a:endParaRPr lang="es-MX" sz="1600" b="1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latin typeface="Tahoma" pitchFamily="34" charset="0"/>
                          <a:cs typeface="Tahoma" pitchFamily="34" charset="0"/>
                        </a:rPr>
                        <a:t>Estado de variación en la hacienda pública</a:t>
                      </a:r>
                      <a:endParaRPr lang="es-MX" sz="16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>
                          <a:latin typeface="Tahoma" pitchFamily="34" charset="0"/>
                          <a:cs typeface="Tahoma" pitchFamily="34" charset="0"/>
                          <a:sym typeface="Bookshelf Symbol 7"/>
                        </a:rPr>
                        <a:t></a:t>
                      </a:r>
                      <a:endParaRPr lang="es-MX" sz="1600" b="1" dirty="0" smtClean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latin typeface="Tahoma" pitchFamily="34" charset="0"/>
                          <a:cs typeface="Tahoma" pitchFamily="34" charset="0"/>
                        </a:rPr>
                        <a:t>Estado de cambios en la situación financiera (Estado de flujo de efectivo)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latin typeface="Tahoma" pitchFamily="34" charset="0"/>
                          <a:cs typeface="Tahoma" pitchFamily="34" charset="0"/>
                          <a:sym typeface="Bookshelf Symbol 7"/>
                        </a:rPr>
                        <a:t></a:t>
                      </a:r>
                      <a:endParaRPr lang="es-MX" sz="1600" b="1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latin typeface="Tahoma" pitchFamily="34" charset="0"/>
                          <a:cs typeface="Tahoma" pitchFamily="34" charset="0"/>
                        </a:rPr>
                        <a:t>Notas a los estados financieros</a:t>
                      </a:r>
                      <a:endParaRPr lang="es-MX" sz="16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>
                          <a:latin typeface="Tahoma" pitchFamily="34" charset="0"/>
                          <a:cs typeface="Tahoma" pitchFamily="34" charset="0"/>
                          <a:sym typeface="Bookshelf Symbol 7"/>
                        </a:rPr>
                        <a:t></a:t>
                      </a:r>
                      <a:endParaRPr lang="es-MX" sz="1600" b="1" dirty="0" smtClean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latin typeface="Tahoma" pitchFamily="34" charset="0"/>
                          <a:cs typeface="Tahoma" pitchFamily="34" charset="0"/>
                        </a:rPr>
                        <a:t>Estado analítico del activo</a:t>
                      </a:r>
                      <a:endParaRPr lang="es-MX" sz="16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>
                          <a:latin typeface="Tahoma" pitchFamily="34" charset="0"/>
                          <a:cs typeface="Tahoma" pitchFamily="34" charset="0"/>
                          <a:sym typeface="Bookshelf Symbol 7"/>
                        </a:rPr>
                        <a:t></a:t>
                      </a:r>
                      <a:endParaRPr lang="es-MX" sz="1600" b="1" dirty="0" smtClean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latin typeface="Tahoma" pitchFamily="34" charset="0"/>
                          <a:cs typeface="Tahoma" pitchFamily="34" charset="0"/>
                        </a:rPr>
                        <a:t>Estado analítico de la deuda y otros pasivos</a:t>
                      </a:r>
                      <a:endParaRPr lang="es-MX" sz="1600" kern="1200" dirty="0" smtClean="0">
                        <a:solidFill>
                          <a:schemeClr val="dk1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>
                          <a:latin typeface="Tahoma" pitchFamily="34" charset="0"/>
                          <a:cs typeface="Tahoma" pitchFamily="34" charset="0"/>
                          <a:sym typeface="Bookshelf Symbol 7"/>
                        </a:rPr>
                        <a:t></a:t>
                      </a:r>
                      <a:endParaRPr lang="es-MX" sz="1600" b="1" dirty="0" smtClean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 Box 17"/>
          <p:cNvSpPr txBox="1">
            <a:spLocks noGrp="1" noChangeArrowheads="1"/>
          </p:cNvSpPr>
          <p:nvPr>
            <p:ph type="subTitle" idx="1"/>
          </p:nvPr>
        </p:nvSpPr>
        <p:spPr bwMode="auto">
          <a:xfrm>
            <a:off x="251520" y="1628800"/>
            <a:ext cx="8424936" cy="115212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ctr">
              <a:defRPr sz="3200">
                <a:solidFill>
                  <a:schemeClr val="tx1"/>
                </a:solidFill>
                <a:latin typeface="Arial" charset="0"/>
              </a:defRPr>
            </a:lvl1pPr>
            <a:lvl2pPr marL="457200" algn="ctr">
              <a:defRPr sz="2800">
                <a:solidFill>
                  <a:schemeClr val="tx1"/>
                </a:solidFill>
                <a:latin typeface="Arial" charset="0"/>
              </a:defRPr>
            </a:lvl2pPr>
            <a:lvl3pPr algn="ctr">
              <a:defRPr sz="2400">
                <a:solidFill>
                  <a:schemeClr val="tx1"/>
                </a:solidFill>
                <a:latin typeface="Arial" charset="0"/>
              </a:defRPr>
            </a:lvl3pPr>
            <a:lvl4pPr algn="ctr">
              <a:defRPr sz="2000">
                <a:solidFill>
                  <a:schemeClr val="tx1"/>
                </a:solidFill>
                <a:latin typeface="Arial" charset="0"/>
              </a:defRPr>
            </a:lvl4pPr>
            <a:lvl5pPr algn="ctr">
              <a:defRPr sz="2000">
                <a:solidFill>
                  <a:schemeClr val="tx1"/>
                </a:solidFill>
                <a:latin typeface="Arial" charset="0"/>
              </a:defRPr>
            </a:lvl5pPr>
            <a:lvl6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lnSpc>
                <a:spcPct val="150000"/>
              </a:lnSpc>
            </a:pPr>
            <a:endParaRPr lang="es-MX" sz="2000" b="1" dirty="0" smtClean="0"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2000" b="1" dirty="0" smtClean="0">
                <a:latin typeface="Tahoma" pitchFamily="34" charset="0"/>
                <a:cs typeface="Tahoma" pitchFamily="34" charset="0"/>
              </a:rPr>
              <a:t>I. </a:t>
            </a:r>
            <a:r>
              <a:rPr lang="es-MX" sz="2000" dirty="0" smtClean="0">
                <a:latin typeface="Tahoma" pitchFamily="34" charset="0"/>
                <a:cs typeface="Tahoma" pitchFamily="34" charset="0"/>
              </a:rPr>
              <a:t>Información contable, con la desagregación siguiente:</a:t>
            </a:r>
            <a:endParaRPr lang="es-MX" sz="2000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40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467916"/>
              </p:ext>
            </p:extLst>
          </p:nvPr>
        </p:nvGraphicFramePr>
        <p:xfrm>
          <a:off x="683568" y="2708920"/>
          <a:ext cx="7753668" cy="366268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6807200"/>
                <a:gridCol w="9464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Tahoma" pitchFamily="34" charset="0"/>
                          <a:cs typeface="Tahoma" pitchFamily="34" charset="0"/>
                        </a:rPr>
                        <a:t>LGCG</a:t>
                      </a:r>
                      <a:endParaRPr lang="es-MX" sz="16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Tahoma" pitchFamily="34" charset="0"/>
                          <a:cs typeface="Tahoma" pitchFamily="34" charset="0"/>
                        </a:rPr>
                        <a:t>SIAHM</a:t>
                      </a:r>
                      <a:endParaRPr lang="es-MX" sz="16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kern="120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Estado analítico de ingresos, del que se derivará la presentación en clasificación económica por fuente de financiamiento y concepto,  incluyendo los ingresos excedentes generados</a:t>
                      </a:r>
                      <a:endParaRPr lang="es-MX" sz="1600" dirty="0" smtClean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latin typeface="Tahoma" pitchFamily="34" charset="0"/>
                          <a:cs typeface="Tahoma" pitchFamily="34" charset="0"/>
                          <a:sym typeface="Bookshelf Symbol 7"/>
                        </a:rPr>
                        <a:t></a:t>
                      </a:r>
                      <a:endParaRPr lang="es-MX" sz="1600" b="1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MX" sz="1600" dirty="0" smtClean="0">
                          <a:latin typeface="Tahoma" pitchFamily="34" charset="0"/>
                          <a:cs typeface="Tahoma" pitchFamily="34" charset="0"/>
                        </a:rPr>
                        <a:t>Estado analítico del ejercicio del presupuesto de egresos del que se derivarán las siguientes clasificaciones: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1200" dirty="0" smtClean="0"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895350" indent="-400050">
                        <a:lnSpc>
                          <a:spcPct val="150000"/>
                        </a:lnSpc>
                        <a:buFont typeface="+mj-lt"/>
                        <a:buAutoNum type="romanUcPeriod"/>
                      </a:pPr>
                      <a:r>
                        <a:rPr lang="es-MX" sz="1600" dirty="0" smtClean="0">
                          <a:latin typeface="Tahoma" pitchFamily="34" charset="0"/>
                          <a:cs typeface="Tahoma" pitchFamily="34" charset="0"/>
                        </a:rPr>
                        <a:t>Administrativa</a:t>
                      </a:r>
                    </a:p>
                    <a:p>
                      <a:pPr marL="895350" indent="-400050">
                        <a:lnSpc>
                          <a:spcPct val="150000"/>
                        </a:lnSpc>
                        <a:buFont typeface="+mj-lt"/>
                        <a:buAutoNum type="romanUcPeriod"/>
                      </a:pPr>
                      <a:r>
                        <a:rPr lang="es-MX" sz="1600" dirty="0" smtClean="0">
                          <a:latin typeface="Tahoma" pitchFamily="34" charset="0"/>
                          <a:cs typeface="Tahoma" pitchFamily="34" charset="0"/>
                        </a:rPr>
                        <a:t>Económica y por objeto del gasto</a:t>
                      </a:r>
                    </a:p>
                    <a:p>
                      <a:pPr marL="895350" indent="-400050">
                        <a:lnSpc>
                          <a:spcPct val="150000"/>
                        </a:lnSpc>
                        <a:buFont typeface="+mj-lt"/>
                        <a:buAutoNum type="romanUcPeriod"/>
                      </a:pPr>
                      <a:r>
                        <a:rPr lang="es-MX" sz="1600" dirty="0" smtClean="0">
                          <a:latin typeface="Tahoma" pitchFamily="34" charset="0"/>
                          <a:cs typeface="Tahoma" pitchFamily="34" charset="0"/>
                        </a:rPr>
                        <a:t>Funcional-programática</a:t>
                      </a:r>
                      <a:endParaRPr lang="es-MX" sz="16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>
                          <a:latin typeface="Tahoma" pitchFamily="34" charset="0"/>
                          <a:cs typeface="Tahoma" pitchFamily="34" charset="0"/>
                          <a:sym typeface="Bookshelf Symbol 7"/>
                        </a:rPr>
                        <a:t></a:t>
                      </a:r>
                      <a:endParaRPr lang="es-MX" sz="1600" b="1" dirty="0" smtClean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 Box 17"/>
          <p:cNvSpPr txBox="1">
            <a:spLocks noGrp="1" noChangeArrowheads="1"/>
          </p:cNvSpPr>
          <p:nvPr>
            <p:ph type="subTitle" idx="1"/>
          </p:nvPr>
        </p:nvSpPr>
        <p:spPr bwMode="auto">
          <a:xfrm>
            <a:off x="251520" y="1628800"/>
            <a:ext cx="8424936" cy="115212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ctr">
              <a:defRPr sz="3200">
                <a:solidFill>
                  <a:schemeClr val="tx1"/>
                </a:solidFill>
                <a:latin typeface="Arial" charset="0"/>
              </a:defRPr>
            </a:lvl1pPr>
            <a:lvl2pPr marL="457200" algn="ctr">
              <a:defRPr sz="2800">
                <a:solidFill>
                  <a:schemeClr val="tx1"/>
                </a:solidFill>
                <a:latin typeface="Arial" charset="0"/>
              </a:defRPr>
            </a:lvl2pPr>
            <a:lvl3pPr algn="ctr">
              <a:defRPr sz="2400">
                <a:solidFill>
                  <a:schemeClr val="tx1"/>
                </a:solidFill>
                <a:latin typeface="Arial" charset="0"/>
              </a:defRPr>
            </a:lvl3pPr>
            <a:lvl4pPr algn="ctr">
              <a:defRPr sz="2000">
                <a:solidFill>
                  <a:schemeClr val="tx1"/>
                </a:solidFill>
                <a:latin typeface="Arial" charset="0"/>
              </a:defRPr>
            </a:lvl4pPr>
            <a:lvl5pPr algn="ctr">
              <a:defRPr sz="2000">
                <a:solidFill>
                  <a:schemeClr val="tx1"/>
                </a:solidFill>
                <a:latin typeface="Arial" charset="0"/>
              </a:defRPr>
            </a:lvl5pPr>
            <a:lvl6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lnSpc>
                <a:spcPct val="150000"/>
              </a:lnSpc>
            </a:pPr>
            <a:endParaRPr lang="es-MX" sz="2000" b="1" dirty="0" smtClean="0"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2000" b="1" dirty="0" smtClean="0">
                <a:latin typeface="Tahoma" pitchFamily="34" charset="0"/>
                <a:cs typeface="Tahoma" pitchFamily="34" charset="0"/>
              </a:rPr>
              <a:t>II</a:t>
            </a:r>
            <a:r>
              <a:rPr lang="es-MX" sz="2000" b="1" dirty="0">
                <a:latin typeface="Tahoma" pitchFamily="34" charset="0"/>
                <a:cs typeface="Tahoma" pitchFamily="34" charset="0"/>
              </a:rPr>
              <a:t>. </a:t>
            </a:r>
            <a:r>
              <a:rPr lang="es-MX" sz="2000" dirty="0">
                <a:latin typeface="Tahoma" pitchFamily="34" charset="0"/>
                <a:cs typeface="Tahoma" pitchFamily="34" charset="0"/>
              </a:rPr>
              <a:t>Información presupuestaria, con la desagregación siguiente:</a:t>
            </a:r>
          </a:p>
        </p:txBody>
      </p:sp>
    </p:spTree>
    <p:extLst>
      <p:ext uri="{BB962C8B-B14F-4D97-AF65-F5344CB8AC3E}">
        <p14:creationId xmlns:p14="http://schemas.microsoft.com/office/powerpoint/2010/main" val="200023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ctrTitle"/>
          </p:nvPr>
        </p:nvSpPr>
        <p:spPr bwMode="auto">
          <a:xfrm>
            <a:off x="323528" y="1556792"/>
            <a:ext cx="8712968" cy="172819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es-MX" sz="2000" b="1" dirty="0">
                <a:latin typeface="Tahoma" pitchFamily="34" charset="0"/>
                <a:cs typeface="Tahoma" pitchFamily="34" charset="0"/>
              </a:rPr>
              <a:t>TÍTULO QUINTO</a:t>
            </a:r>
            <a:br>
              <a:rPr lang="es-MX" sz="2000" b="1" dirty="0">
                <a:latin typeface="Tahoma" pitchFamily="34" charset="0"/>
                <a:cs typeface="Tahoma" pitchFamily="34" charset="0"/>
              </a:rPr>
            </a:br>
            <a:r>
              <a:rPr lang="es-MX" sz="2000" b="1" dirty="0">
                <a:latin typeface="Tahoma" pitchFamily="34" charset="0"/>
                <a:cs typeface="Tahoma" pitchFamily="34" charset="0"/>
              </a:rPr>
              <a:t>De la Transparencia y Difusión de la Información Financiera</a:t>
            </a:r>
            <a:br>
              <a:rPr lang="es-MX" sz="2000" b="1" dirty="0">
                <a:latin typeface="Tahoma" pitchFamily="34" charset="0"/>
                <a:cs typeface="Tahoma" pitchFamily="34" charset="0"/>
              </a:rPr>
            </a:br>
            <a:r>
              <a:rPr lang="es-MX" sz="2000" i="1" dirty="0">
                <a:latin typeface="Tahoma" pitchFamily="34" charset="0"/>
                <a:cs typeface="Tahoma" pitchFamily="34" charset="0"/>
              </a:rPr>
              <a:t/>
            </a:r>
            <a:br>
              <a:rPr lang="es-MX" sz="2000" i="1" dirty="0">
                <a:latin typeface="Tahoma" pitchFamily="34" charset="0"/>
                <a:cs typeface="Tahoma" pitchFamily="34" charset="0"/>
              </a:rPr>
            </a:br>
            <a:r>
              <a:rPr lang="es-MX" sz="2000" b="1" dirty="0">
                <a:latin typeface="Tahoma" pitchFamily="34" charset="0"/>
                <a:cs typeface="Tahoma" pitchFamily="34" charset="0"/>
              </a:rPr>
              <a:t>CAPÍTULO I</a:t>
            </a:r>
            <a:br>
              <a:rPr lang="es-MX" sz="2000" b="1" dirty="0">
                <a:latin typeface="Tahoma" pitchFamily="34" charset="0"/>
                <a:cs typeface="Tahoma" pitchFamily="34" charset="0"/>
              </a:rPr>
            </a:br>
            <a:r>
              <a:rPr lang="es-MX" sz="2000" b="1" dirty="0">
                <a:latin typeface="Tahoma" pitchFamily="34" charset="0"/>
                <a:cs typeface="Tahoma" pitchFamily="34" charset="0"/>
              </a:rPr>
              <a:t>Disposiciones Generales</a:t>
            </a:r>
            <a:endParaRPr lang="es-MX" sz="2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Text Box 17"/>
          <p:cNvSpPr txBox="1">
            <a:spLocks noGrp="1" noChangeArrowheads="1"/>
          </p:cNvSpPr>
          <p:nvPr>
            <p:ph type="subTitle" idx="1"/>
          </p:nvPr>
        </p:nvSpPr>
        <p:spPr bwMode="auto">
          <a:xfrm>
            <a:off x="395536" y="3429000"/>
            <a:ext cx="8424936" cy="237626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ctr">
              <a:defRPr sz="3200">
                <a:solidFill>
                  <a:schemeClr val="tx1"/>
                </a:solidFill>
                <a:latin typeface="Arial" charset="0"/>
              </a:defRPr>
            </a:lvl1pPr>
            <a:lvl2pPr marL="457200" algn="ctr">
              <a:defRPr sz="2800">
                <a:solidFill>
                  <a:schemeClr val="tx1"/>
                </a:solidFill>
                <a:latin typeface="Arial" charset="0"/>
              </a:defRPr>
            </a:lvl2pPr>
            <a:lvl3pPr algn="ctr">
              <a:defRPr sz="2400">
                <a:solidFill>
                  <a:schemeClr val="tx1"/>
                </a:solidFill>
                <a:latin typeface="Arial" charset="0"/>
              </a:defRPr>
            </a:lvl3pPr>
            <a:lvl4pPr algn="ctr">
              <a:defRPr sz="2000">
                <a:solidFill>
                  <a:schemeClr val="tx1"/>
                </a:solidFill>
                <a:latin typeface="Arial" charset="0"/>
              </a:defRPr>
            </a:lvl4pPr>
            <a:lvl5pPr algn="ctr">
              <a:defRPr sz="2000">
                <a:solidFill>
                  <a:schemeClr val="tx1"/>
                </a:solidFill>
                <a:latin typeface="Arial" charset="0"/>
              </a:defRPr>
            </a:lvl5pPr>
            <a:lvl6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MX" sz="2000" b="1" dirty="0">
                <a:latin typeface="Tahoma" pitchFamily="34" charset="0"/>
                <a:cs typeface="Tahoma" pitchFamily="34" charset="0"/>
              </a:rPr>
              <a:t>Artículo 56.- </a:t>
            </a:r>
            <a:r>
              <a:rPr lang="es-MX" sz="2000" dirty="0">
                <a:latin typeface="Tahoma" pitchFamily="34" charset="0"/>
                <a:cs typeface="Tahoma" pitchFamily="34" charset="0"/>
              </a:rPr>
              <a:t>La generación y publicación de la información financiera de los entes públicos a que </a:t>
            </a:r>
            <a:r>
              <a:rPr lang="es-MX" sz="2000" dirty="0" smtClean="0">
                <a:latin typeface="Tahoma" pitchFamily="34" charset="0"/>
                <a:cs typeface="Tahoma" pitchFamily="34" charset="0"/>
              </a:rPr>
              <a:t>se refiere </a:t>
            </a:r>
            <a:r>
              <a:rPr lang="es-MX" sz="2000" dirty="0">
                <a:latin typeface="Tahoma" pitchFamily="34" charset="0"/>
                <a:cs typeface="Tahoma" pitchFamily="34" charset="0"/>
              </a:rPr>
              <a:t>este Título, se hará conforme a las normas, estructura, formatos y contenido de la </a:t>
            </a:r>
            <a:r>
              <a:rPr lang="es-MX" sz="2000" dirty="0" smtClean="0">
                <a:latin typeface="Tahoma" pitchFamily="34" charset="0"/>
                <a:cs typeface="Tahoma" pitchFamily="34" charset="0"/>
              </a:rPr>
              <a:t>información, que </a:t>
            </a:r>
            <a:r>
              <a:rPr lang="es-MX" sz="2000" dirty="0">
                <a:latin typeface="Tahoma" pitchFamily="34" charset="0"/>
                <a:cs typeface="Tahoma" pitchFamily="34" charset="0"/>
              </a:rPr>
              <a:t>para tal efecto establezca el consejo y difundirse en la página de Internet del </a:t>
            </a:r>
            <a:r>
              <a:rPr lang="es-MX" sz="2000" dirty="0" smtClean="0">
                <a:latin typeface="Tahoma" pitchFamily="34" charset="0"/>
                <a:cs typeface="Tahoma" pitchFamily="34" charset="0"/>
              </a:rPr>
              <a:t>respectivo </a:t>
            </a:r>
            <a:r>
              <a:rPr lang="es-MX" sz="2000" dirty="0">
                <a:latin typeface="Tahoma" pitchFamily="34" charset="0"/>
                <a:cs typeface="Tahoma" pitchFamily="34" charset="0"/>
              </a:rPr>
              <a:t>ente público</a:t>
            </a:r>
            <a:r>
              <a:rPr lang="es-MX" sz="2000" dirty="0" smtClean="0">
                <a:latin typeface="Tahoma" pitchFamily="34" charset="0"/>
                <a:cs typeface="Tahoma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5572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7"/>
          <p:cNvSpPr txBox="1">
            <a:spLocks noGrp="1" noChangeArrowheads="1"/>
          </p:cNvSpPr>
          <p:nvPr>
            <p:ph type="subTitle" idx="1"/>
          </p:nvPr>
        </p:nvSpPr>
        <p:spPr bwMode="auto">
          <a:xfrm>
            <a:off x="467544" y="1844824"/>
            <a:ext cx="8424936" cy="417646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ctr">
              <a:defRPr sz="3200">
                <a:solidFill>
                  <a:schemeClr val="tx1"/>
                </a:solidFill>
                <a:latin typeface="Arial" charset="0"/>
              </a:defRPr>
            </a:lvl1pPr>
            <a:lvl2pPr marL="457200" algn="ctr">
              <a:defRPr sz="2800">
                <a:solidFill>
                  <a:schemeClr val="tx1"/>
                </a:solidFill>
                <a:latin typeface="Arial" charset="0"/>
              </a:defRPr>
            </a:lvl2pPr>
            <a:lvl3pPr algn="ctr">
              <a:defRPr sz="2400">
                <a:solidFill>
                  <a:schemeClr val="tx1"/>
                </a:solidFill>
                <a:latin typeface="Arial" charset="0"/>
              </a:defRPr>
            </a:lvl3pPr>
            <a:lvl4pPr algn="ctr">
              <a:defRPr sz="2000">
                <a:solidFill>
                  <a:schemeClr val="tx1"/>
                </a:solidFill>
                <a:latin typeface="Arial" charset="0"/>
              </a:defRPr>
            </a:lvl4pPr>
            <a:lvl5pPr algn="ctr">
              <a:defRPr sz="2000">
                <a:solidFill>
                  <a:schemeClr val="tx1"/>
                </a:solidFill>
                <a:latin typeface="Arial" charset="0"/>
              </a:defRPr>
            </a:lvl5pPr>
            <a:lvl6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MX" sz="2000" dirty="0" smtClean="0">
                <a:latin typeface="Tahoma" pitchFamily="34" charset="0"/>
                <a:cs typeface="Tahoma" pitchFamily="34" charset="0"/>
              </a:rPr>
              <a:t>Para la versión 2014 del SIAHM se integrarán los 12 reportes para el cumplimiento con la difusión de la información a la población.</a:t>
            </a:r>
          </a:p>
          <a:p>
            <a:pPr marL="342900" indent="-342900" algn="just" fontAlgn="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MX" sz="2000" dirty="0">
                <a:latin typeface="Tahoma" pitchFamily="34" charset="0"/>
                <a:cs typeface="Tahoma" pitchFamily="34" charset="0"/>
              </a:rPr>
              <a:t>Relación de cuentas bancarias para recursos federales</a:t>
            </a:r>
          </a:p>
          <a:p>
            <a:pPr marL="342900" indent="-342900" algn="just" fontAlgn="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MX" sz="2000" dirty="0" smtClean="0">
                <a:latin typeface="Tahoma" pitchFamily="34" charset="0"/>
                <a:cs typeface="Tahoma" pitchFamily="34" charset="0"/>
              </a:rPr>
              <a:t>Información </a:t>
            </a:r>
            <a:r>
              <a:rPr lang="es-MX" sz="2000" dirty="0">
                <a:latin typeface="Tahoma" pitchFamily="34" charset="0"/>
                <a:cs typeface="Tahoma" pitchFamily="34" charset="0"/>
              </a:rPr>
              <a:t>adicional a la iniciativa de la Ley de Ingresos</a:t>
            </a:r>
          </a:p>
          <a:p>
            <a:pPr marL="342900" indent="-342900" algn="just" fontAlgn="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MX" sz="2000" dirty="0">
                <a:latin typeface="Tahoma" pitchFamily="34" charset="0"/>
                <a:cs typeface="Tahoma" pitchFamily="34" charset="0"/>
              </a:rPr>
              <a:t>Información adicional del proyecto del presupuesto de </a:t>
            </a:r>
            <a:r>
              <a:rPr lang="es-MX" sz="2000" dirty="0" smtClean="0">
                <a:latin typeface="Tahoma" pitchFamily="34" charset="0"/>
                <a:cs typeface="Tahoma" pitchFamily="34" charset="0"/>
              </a:rPr>
              <a:t>egresos</a:t>
            </a:r>
          </a:p>
          <a:p>
            <a:pPr marL="342900" indent="-342900" algn="just" fontAlgn="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MX" sz="2000" dirty="0">
                <a:latin typeface="Tahoma" pitchFamily="34" charset="0"/>
                <a:cs typeface="Tahoma" pitchFamily="34" charset="0"/>
              </a:rPr>
              <a:t>Calendario del presupuesto de egresos base mensual</a:t>
            </a:r>
          </a:p>
          <a:p>
            <a:pPr marL="342900" indent="-342900" algn="just" fontAlgn="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MX" sz="2000" dirty="0">
                <a:latin typeface="Tahoma" pitchFamily="34" charset="0"/>
                <a:cs typeface="Tahoma" pitchFamily="34" charset="0"/>
              </a:rPr>
              <a:t>Calendario de ingresos base </a:t>
            </a:r>
            <a:r>
              <a:rPr lang="es-MX" sz="2000" dirty="0" smtClean="0">
                <a:latin typeface="Tahoma" pitchFamily="34" charset="0"/>
                <a:cs typeface="Tahoma" pitchFamily="34" charset="0"/>
              </a:rPr>
              <a:t>mensual</a:t>
            </a:r>
          </a:p>
          <a:p>
            <a:pPr marL="342900" indent="-342900" algn="just" fontAlgn="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MX" sz="2000" dirty="0">
                <a:latin typeface="Tahoma" pitchFamily="34" charset="0"/>
                <a:cs typeface="Tahoma" pitchFamily="34" charset="0"/>
              </a:rPr>
              <a:t>Aplicación de recursos del FORTAMUN</a:t>
            </a:r>
          </a:p>
          <a:p>
            <a:pPr algn="just" fontAlgn="t">
              <a:lnSpc>
                <a:spcPct val="150000"/>
              </a:lnSpc>
            </a:pPr>
            <a:endParaRPr lang="es-MX" sz="2000" dirty="0">
              <a:latin typeface="Tahoma" pitchFamily="34" charset="0"/>
              <a:cs typeface="Tahoma" pitchFamily="34" charset="0"/>
            </a:endParaRPr>
          </a:p>
          <a:p>
            <a:pPr marL="342900" indent="-342900" algn="just" fontAlgn="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s-MX" sz="2000" dirty="0"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ct val="150000"/>
              </a:lnSpc>
            </a:pPr>
            <a:endParaRPr lang="es-MX" sz="2000" dirty="0" smtClean="0"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ct val="150000"/>
              </a:lnSpc>
            </a:pPr>
            <a:endParaRPr lang="es-MX" sz="2000" dirty="0" smtClean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795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7"/>
          <p:cNvSpPr txBox="1">
            <a:spLocks noGrp="1" noChangeArrowheads="1"/>
          </p:cNvSpPr>
          <p:nvPr>
            <p:ph type="subTitle" idx="1"/>
          </p:nvPr>
        </p:nvSpPr>
        <p:spPr bwMode="auto">
          <a:xfrm>
            <a:off x="467544" y="1844824"/>
            <a:ext cx="8424936" cy="417646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ctr">
              <a:defRPr sz="3200">
                <a:solidFill>
                  <a:schemeClr val="tx1"/>
                </a:solidFill>
                <a:latin typeface="Arial" charset="0"/>
              </a:defRPr>
            </a:lvl1pPr>
            <a:lvl2pPr marL="457200" algn="ctr">
              <a:defRPr sz="2800">
                <a:solidFill>
                  <a:schemeClr val="tx1"/>
                </a:solidFill>
                <a:latin typeface="Arial" charset="0"/>
              </a:defRPr>
            </a:lvl2pPr>
            <a:lvl3pPr algn="ctr">
              <a:defRPr sz="2400">
                <a:solidFill>
                  <a:schemeClr val="tx1"/>
                </a:solidFill>
                <a:latin typeface="Arial" charset="0"/>
              </a:defRPr>
            </a:lvl3pPr>
            <a:lvl4pPr algn="ctr">
              <a:defRPr sz="2000">
                <a:solidFill>
                  <a:schemeClr val="tx1"/>
                </a:solidFill>
                <a:latin typeface="Arial" charset="0"/>
              </a:defRPr>
            </a:lvl4pPr>
            <a:lvl5pPr algn="ctr">
              <a:defRPr sz="2000">
                <a:solidFill>
                  <a:schemeClr val="tx1"/>
                </a:solidFill>
                <a:latin typeface="Arial" charset="0"/>
              </a:defRPr>
            </a:lvl5pPr>
            <a:lvl6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algn="just" fontAlgn="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MX" sz="2000" dirty="0" smtClean="0">
                <a:latin typeface="Tahoma" pitchFamily="34" charset="0"/>
                <a:cs typeface="Tahoma" pitchFamily="34" charset="0"/>
              </a:rPr>
              <a:t>Ejercicio </a:t>
            </a:r>
            <a:r>
              <a:rPr lang="es-MX" sz="2000" dirty="0">
                <a:latin typeface="Tahoma" pitchFamily="34" charset="0"/>
                <a:cs typeface="Tahoma" pitchFamily="34" charset="0"/>
              </a:rPr>
              <a:t>y destino de gasto federalizado y reintegros</a:t>
            </a:r>
          </a:p>
          <a:p>
            <a:pPr marL="342900" indent="-342900" algn="just" fontAlgn="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MX" sz="2000" dirty="0">
                <a:latin typeface="Tahoma" pitchFamily="34" charset="0"/>
                <a:cs typeface="Tahoma" pitchFamily="34" charset="0"/>
              </a:rPr>
              <a:t>Difusión a la ciudadanía de la ley de ingresos y presupuesto de egresos</a:t>
            </a:r>
          </a:p>
          <a:p>
            <a:pPr marL="342900" indent="-342900" algn="just" fontAlgn="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MX" sz="2000" dirty="0">
                <a:latin typeface="Tahoma" pitchFamily="34" charset="0"/>
                <a:cs typeface="Tahoma" pitchFamily="34" charset="0"/>
              </a:rPr>
              <a:t>Difusión de los resultados de las evaluaciones de los recursos federales </a:t>
            </a:r>
            <a:r>
              <a:rPr lang="es-MX" sz="2000" dirty="0" smtClean="0">
                <a:latin typeface="Tahoma" pitchFamily="34" charset="0"/>
                <a:cs typeface="Tahoma" pitchFamily="34" charset="0"/>
              </a:rPr>
              <a:t>ministrados</a:t>
            </a:r>
          </a:p>
          <a:p>
            <a:pPr marL="342900" indent="-342900" algn="just" fontAlgn="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MX" sz="2000" dirty="0">
                <a:latin typeface="Tahoma" pitchFamily="34" charset="0"/>
                <a:cs typeface="Tahoma" pitchFamily="34" charset="0"/>
              </a:rPr>
              <a:t>Obligaciones pagadas o garantizadas con fondos federales</a:t>
            </a:r>
          </a:p>
          <a:p>
            <a:pPr marL="342900" indent="-342900" algn="just" fontAlgn="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MX" sz="2000" dirty="0">
                <a:latin typeface="Tahoma" pitchFamily="34" charset="0"/>
                <a:cs typeface="Tahoma" pitchFamily="34" charset="0"/>
              </a:rPr>
              <a:t>Montos pagados por ayudas y subsidios</a:t>
            </a:r>
          </a:p>
          <a:p>
            <a:pPr marL="342900" indent="-342900" algn="just" fontAlgn="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MX" sz="2000" dirty="0">
                <a:latin typeface="Tahoma" pitchFamily="34" charset="0"/>
                <a:cs typeface="Tahoma" pitchFamily="34" charset="0"/>
              </a:rPr>
              <a:t>Programas con recursos federales por orden de gobierno</a:t>
            </a:r>
          </a:p>
          <a:p>
            <a:pPr algn="just" fontAlgn="t">
              <a:lnSpc>
                <a:spcPct val="150000"/>
              </a:lnSpc>
            </a:pPr>
            <a:endParaRPr lang="es-MX" sz="2000" dirty="0" smtClean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13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ctrTitle"/>
          </p:nvPr>
        </p:nvSpPr>
        <p:spPr bwMode="auto">
          <a:xfrm>
            <a:off x="323528" y="1772816"/>
            <a:ext cx="8568952" cy="417646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MX" sz="2000" dirty="0" smtClean="0">
                <a:latin typeface="Tahoma" pitchFamily="34" charset="0"/>
                <a:cs typeface="Tahoma" pitchFamily="34" charset="0"/>
              </a:rPr>
              <a:t>Con base a lo establecido en el Artículos 15 fracción VI y 16 fracción II, del decreto de creación del Consejo de Armonización Contable del Estado de Chiapas; el Órgano de Fiscalización Superior del Congreso del Estado, emitirá el </a:t>
            </a:r>
            <a:r>
              <a:rPr lang="es-MX" sz="2000" b="1" dirty="0" smtClean="0">
                <a:latin typeface="Tahoma" pitchFamily="34" charset="0"/>
                <a:cs typeface="Tahoma" pitchFamily="34" charset="0"/>
              </a:rPr>
              <a:t>“Manual de Contabilidad Gubernamental para los Municipios del Estado de Chiapas”, </a:t>
            </a:r>
            <a:r>
              <a:rPr lang="es-MX" sz="2000" dirty="0" smtClean="0">
                <a:latin typeface="Tahoma" pitchFamily="34" charset="0"/>
                <a:cs typeface="Tahoma" pitchFamily="34" charset="0"/>
              </a:rPr>
              <a:t>que entrará en vigor a partir del 01 de enero de 2014.</a:t>
            </a:r>
            <a:endParaRPr lang="es-MX" sz="2000" b="1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40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/>
          <p:nvPr/>
        </p:nvGrpSpPr>
        <p:grpSpPr>
          <a:xfrm>
            <a:off x="1475656" y="1"/>
            <a:ext cx="6192688" cy="6857999"/>
            <a:chOff x="1907704" y="1"/>
            <a:chExt cx="5239620" cy="5509075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188" t="11608" r="24330" b="30858"/>
            <a:stretch/>
          </p:blipFill>
          <p:spPr bwMode="auto">
            <a:xfrm>
              <a:off x="1907704" y="1"/>
              <a:ext cx="5239620" cy="46634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pic>
          <p:nvPicPr>
            <p:cNvPr id="4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188" t="85690" r="24330" b="3750"/>
            <a:stretch/>
          </p:blipFill>
          <p:spPr bwMode="auto">
            <a:xfrm>
              <a:off x="1907704" y="4653136"/>
              <a:ext cx="5239620" cy="8559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5365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uadroTexto"/>
          <p:cNvSpPr txBox="1"/>
          <p:nvPr/>
        </p:nvSpPr>
        <p:spPr>
          <a:xfrm>
            <a:off x="2786050" y="3220050"/>
            <a:ext cx="34290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5400" b="1" dirty="0" smtClean="0">
                <a:latin typeface="Tahoma" pitchFamily="34" charset="0"/>
                <a:cs typeface="Tahoma" pitchFamily="34" charset="0"/>
              </a:rPr>
              <a:t>GRACIAS</a:t>
            </a:r>
            <a:endParaRPr lang="es-MX" sz="5400" b="1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97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ctrTitle"/>
          </p:nvPr>
        </p:nvSpPr>
        <p:spPr bwMode="auto">
          <a:xfrm>
            <a:off x="323528" y="1556792"/>
            <a:ext cx="8712968" cy="172819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es-MX" sz="2000" b="1" dirty="0">
                <a:latin typeface="Tahoma" pitchFamily="34" charset="0"/>
                <a:cs typeface="Tahoma" pitchFamily="34" charset="0"/>
              </a:rPr>
              <a:t>TÍTULO TERCERO</a:t>
            </a:r>
            <a:br>
              <a:rPr lang="es-MX" sz="2000" b="1" dirty="0">
                <a:latin typeface="Tahoma" pitchFamily="34" charset="0"/>
                <a:cs typeface="Tahoma" pitchFamily="34" charset="0"/>
              </a:rPr>
            </a:br>
            <a:r>
              <a:rPr lang="es-MX" sz="2000" b="1" dirty="0">
                <a:latin typeface="Tahoma" pitchFamily="34" charset="0"/>
                <a:cs typeface="Tahoma" pitchFamily="34" charset="0"/>
              </a:rPr>
              <a:t>De la Contabilidad </a:t>
            </a:r>
            <a:r>
              <a:rPr lang="es-MX" sz="2000" b="1" dirty="0" smtClean="0">
                <a:latin typeface="Tahoma" pitchFamily="34" charset="0"/>
                <a:cs typeface="Tahoma" pitchFamily="34" charset="0"/>
              </a:rPr>
              <a:t>Gubernamental</a:t>
            </a:r>
            <a:br>
              <a:rPr lang="es-MX" sz="2000" b="1" dirty="0" smtClean="0">
                <a:latin typeface="Tahoma" pitchFamily="34" charset="0"/>
                <a:cs typeface="Tahoma" pitchFamily="34" charset="0"/>
              </a:rPr>
            </a:br>
            <a:r>
              <a:rPr lang="es-MX" sz="2000" b="1" dirty="0">
                <a:latin typeface="Tahoma" pitchFamily="34" charset="0"/>
                <a:cs typeface="Tahoma" pitchFamily="34" charset="0"/>
              </a:rPr>
              <a:t/>
            </a:r>
            <a:br>
              <a:rPr lang="es-MX" sz="2000" b="1" dirty="0">
                <a:latin typeface="Tahoma" pitchFamily="34" charset="0"/>
                <a:cs typeface="Tahoma" pitchFamily="34" charset="0"/>
              </a:rPr>
            </a:br>
            <a:r>
              <a:rPr lang="es-MX" sz="2000" b="1" dirty="0">
                <a:latin typeface="Tahoma" pitchFamily="34" charset="0"/>
                <a:cs typeface="Tahoma" pitchFamily="34" charset="0"/>
              </a:rPr>
              <a:t>CAPÍTULO I</a:t>
            </a:r>
            <a:br>
              <a:rPr lang="es-MX" sz="2000" b="1" dirty="0">
                <a:latin typeface="Tahoma" pitchFamily="34" charset="0"/>
                <a:cs typeface="Tahoma" pitchFamily="34" charset="0"/>
              </a:rPr>
            </a:br>
            <a:r>
              <a:rPr lang="es-MX" sz="2000" b="1" dirty="0">
                <a:latin typeface="Tahoma" pitchFamily="34" charset="0"/>
                <a:cs typeface="Tahoma" pitchFamily="34" charset="0"/>
              </a:rPr>
              <a:t>Del Sistema de Contabilidad Gubernamental</a:t>
            </a:r>
            <a:endParaRPr lang="es-MX" sz="2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Text Box 17"/>
          <p:cNvSpPr txBox="1">
            <a:spLocks noGrp="1" noChangeArrowheads="1"/>
          </p:cNvSpPr>
          <p:nvPr>
            <p:ph type="subTitle" idx="1"/>
          </p:nvPr>
        </p:nvSpPr>
        <p:spPr bwMode="auto">
          <a:xfrm>
            <a:off x="395536" y="3284984"/>
            <a:ext cx="8424936" cy="273630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ctr">
              <a:defRPr sz="3200">
                <a:solidFill>
                  <a:schemeClr val="tx1"/>
                </a:solidFill>
                <a:latin typeface="Arial" charset="0"/>
              </a:defRPr>
            </a:lvl1pPr>
            <a:lvl2pPr marL="457200" algn="ctr">
              <a:defRPr sz="2800">
                <a:solidFill>
                  <a:schemeClr val="tx1"/>
                </a:solidFill>
                <a:latin typeface="Arial" charset="0"/>
              </a:defRPr>
            </a:lvl2pPr>
            <a:lvl3pPr algn="ctr">
              <a:defRPr sz="2400">
                <a:solidFill>
                  <a:schemeClr val="tx1"/>
                </a:solidFill>
                <a:latin typeface="Arial" charset="0"/>
              </a:defRPr>
            </a:lvl3pPr>
            <a:lvl4pPr algn="ctr">
              <a:defRPr sz="2000">
                <a:solidFill>
                  <a:schemeClr val="tx1"/>
                </a:solidFill>
                <a:latin typeface="Arial" charset="0"/>
              </a:defRPr>
            </a:lvl4pPr>
            <a:lvl5pPr algn="ctr">
              <a:defRPr sz="2000">
                <a:solidFill>
                  <a:schemeClr val="tx1"/>
                </a:solidFill>
                <a:latin typeface="Arial" charset="0"/>
              </a:defRPr>
            </a:lvl5pPr>
            <a:lvl6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MX" sz="2000" b="1" dirty="0">
                <a:latin typeface="Tahoma" pitchFamily="34" charset="0"/>
                <a:cs typeface="Tahoma" pitchFamily="34" charset="0"/>
              </a:rPr>
              <a:t>Artículo 16.- </a:t>
            </a:r>
            <a:r>
              <a:rPr lang="es-MX" sz="2000" dirty="0">
                <a:latin typeface="Tahoma" pitchFamily="34" charset="0"/>
                <a:cs typeface="Tahoma" pitchFamily="34" charset="0"/>
              </a:rPr>
              <a:t>El sistema, al que deberán sujetarse los entes públicos, registrará de manera </a:t>
            </a:r>
            <a:r>
              <a:rPr lang="es-MX" sz="2000" dirty="0" smtClean="0">
                <a:latin typeface="Tahoma" pitchFamily="34" charset="0"/>
                <a:cs typeface="Tahoma" pitchFamily="34" charset="0"/>
              </a:rPr>
              <a:t>armónica, delimitada </a:t>
            </a:r>
            <a:r>
              <a:rPr lang="es-MX" sz="2000" dirty="0">
                <a:latin typeface="Tahoma" pitchFamily="34" charset="0"/>
                <a:cs typeface="Tahoma" pitchFamily="34" charset="0"/>
              </a:rPr>
              <a:t>y específica las operaciones </a:t>
            </a:r>
            <a:r>
              <a:rPr lang="es-MX" sz="2000" dirty="0" smtClean="0">
                <a:latin typeface="Tahoma" pitchFamily="34" charset="0"/>
                <a:cs typeface="Tahoma" pitchFamily="34" charset="0"/>
              </a:rPr>
              <a:t>presupuestarias </a:t>
            </a:r>
            <a:r>
              <a:rPr lang="es-MX" sz="2000" dirty="0">
                <a:latin typeface="Tahoma" pitchFamily="34" charset="0"/>
                <a:cs typeface="Tahoma" pitchFamily="34" charset="0"/>
              </a:rPr>
              <a:t>y contables derivadas de la gestión pública, </a:t>
            </a:r>
            <a:r>
              <a:rPr lang="es-MX" sz="2000" dirty="0" smtClean="0">
                <a:latin typeface="Tahoma" pitchFamily="34" charset="0"/>
                <a:cs typeface="Tahoma" pitchFamily="34" charset="0"/>
              </a:rPr>
              <a:t>así como </a:t>
            </a:r>
            <a:r>
              <a:rPr lang="es-MX" sz="2000" dirty="0">
                <a:latin typeface="Tahoma" pitchFamily="34" charset="0"/>
                <a:cs typeface="Tahoma" pitchFamily="34" charset="0"/>
              </a:rPr>
              <a:t>otros flujos económicos. Asimismo, generará estados financieros, </a:t>
            </a:r>
            <a:r>
              <a:rPr lang="es-MX" sz="2000" dirty="0" smtClean="0">
                <a:latin typeface="Tahoma" pitchFamily="34" charset="0"/>
                <a:cs typeface="Tahoma" pitchFamily="34" charset="0"/>
              </a:rPr>
              <a:t>confiables</a:t>
            </a:r>
            <a:r>
              <a:rPr lang="es-MX" sz="2000" dirty="0">
                <a:latin typeface="Tahoma" pitchFamily="34" charset="0"/>
                <a:cs typeface="Tahoma" pitchFamily="34" charset="0"/>
              </a:rPr>
              <a:t>, </a:t>
            </a:r>
            <a:r>
              <a:rPr lang="es-MX" sz="2000" dirty="0" smtClean="0">
                <a:latin typeface="Tahoma" pitchFamily="34" charset="0"/>
                <a:cs typeface="Tahoma" pitchFamily="34" charset="0"/>
              </a:rPr>
              <a:t>oportunos, comprensibles</a:t>
            </a:r>
            <a:r>
              <a:rPr lang="es-MX" sz="2000" dirty="0">
                <a:latin typeface="Tahoma" pitchFamily="34" charset="0"/>
                <a:cs typeface="Tahoma" pitchFamily="34" charset="0"/>
              </a:rPr>
              <a:t>, periódicos y comparables, los cuales serán </a:t>
            </a:r>
            <a:r>
              <a:rPr lang="es-MX" sz="2000" dirty="0" smtClean="0">
                <a:latin typeface="Tahoma" pitchFamily="34" charset="0"/>
                <a:cs typeface="Tahoma" pitchFamily="34" charset="0"/>
              </a:rPr>
              <a:t>expresados </a:t>
            </a:r>
            <a:r>
              <a:rPr lang="es-MX" sz="2000" dirty="0">
                <a:latin typeface="Tahoma" pitchFamily="34" charset="0"/>
                <a:cs typeface="Tahoma" pitchFamily="34" charset="0"/>
              </a:rPr>
              <a:t>en términos monetarios</a:t>
            </a:r>
            <a:r>
              <a:rPr lang="es-MX" sz="2000" dirty="0" smtClean="0">
                <a:latin typeface="Tahoma" pitchFamily="34" charset="0"/>
                <a:cs typeface="Tahoma" pitchFamily="34" charset="0"/>
              </a:rPr>
              <a:t>.</a:t>
            </a:r>
            <a:endParaRPr lang="es-MX" sz="2000" b="1" dirty="0"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7"/>
          <p:cNvSpPr txBox="1">
            <a:spLocks noGrp="1" noChangeArrowheads="1"/>
          </p:cNvSpPr>
          <p:nvPr>
            <p:ph type="subTitle" idx="1"/>
          </p:nvPr>
        </p:nvSpPr>
        <p:spPr bwMode="auto">
          <a:xfrm>
            <a:off x="395536" y="1628800"/>
            <a:ext cx="8424936" cy="165618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ctr">
              <a:defRPr sz="3200">
                <a:solidFill>
                  <a:schemeClr val="tx1"/>
                </a:solidFill>
                <a:latin typeface="Arial" charset="0"/>
              </a:defRPr>
            </a:lvl1pPr>
            <a:lvl2pPr marL="457200" algn="ctr">
              <a:defRPr sz="2800">
                <a:solidFill>
                  <a:schemeClr val="tx1"/>
                </a:solidFill>
                <a:latin typeface="Arial" charset="0"/>
              </a:defRPr>
            </a:lvl2pPr>
            <a:lvl3pPr algn="ctr">
              <a:defRPr sz="2400">
                <a:solidFill>
                  <a:schemeClr val="tx1"/>
                </a:solidFill>
                <a:latin typeface="Arial" charset="0"/>
              </a:defRPr>
            </a:lvl3pPr>
            <a:lvl4pPr algn="ctr">
              <a:defRPr sz="2000">
                <a:solidFill>
                  <a:schemeClr val="tx1"/>
                </a:solidFill>
                <a:latin typeface="Arial" charset="0"/>
              </a:defRPr>
            </a:lvl4pPr>
            <a:lvl5pPr algn="ctr">
              <a:defRPr sz="2000">
                <a:solidFill>
                  <a:schemeClr val="tx1"/>
                </a:solidFill>
                <a:latin typeface="Arial" charset="0"/>
              </a:defRPr>
            </a:lvl5pPr>
            <a:lvl6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es-MX" sz="2000" b="1" dirty="0">
                <a:latin typeface="Tahoma" pitchFamily="34" charset="0"/>
                <a:cs typeface="Tahoma" pitchFamily="34" charset="0"/>
              </a:rPr>
              <a:t>Artículo 19.- </a:t>
            </a:r>
            <a:r>
              <a:rPr lang="es-MX" sz="2000" dirty="0">
                <a:latin typeface="Tahoma" pitchFamily="34" charset="0"/>
                <a:cs typeface="Tahoma" pitchFamily="34" charset="0"/>
              </a:rPr>
              <a:t>Los entes públicos deberán asegurarse que el sistema</a:t>
            </a:r>
            <a:r>
              <a:rPr lang="es-MX" sz="2000" dirty="0" smtClean="0">
                <a:latin typeface="Tahoma" pitchFamily="34" charset="0"/>
                <a:cs typeface="Tahoma" pitchFamily="34" charset="0"/>
              </a:rPr>
              <a:t>:</a:t>
            </a:r>
          </a:p>
          <a:p>
            <a:pPr algn="just"/>
            <a:endParaRPr lang="es-MX" sz="1200" dirty="0">
              <a:latin typeface="Tahoma" pitchFamily="34" charset="0"/>
              <a:cs typeface="Tahoma" pitchFamily="34" charset="0"/>
            </a:endParaRPr>
          </a:p>
          <a:p>
            <a:pPr marL="514350" indent="-514350" algn="just">
              <a:lnSpc>
                <a:spcPct val="150000"/>
              </a:lnSpc>
              <a:buFont typeface="+mj-lt"/>
              <a:buAutoNum type="romanUcPeriod"/>
            </a:pPr>
            <a:r>
              <a:rPr lang="es-MX" sz="2000" dirty="0" smtClean="0">
                <a:latin typeface="Tahoma" pitchFamily="34" charset="0"/>
                <a:cs typeface="Tahoma" pitchFamily="34" charset="0"/>
              </a:rPr>
              <a:t>Refleje </a:t>
            </a:r>
            <a:r>
              <a:rPr lang="es-MX" sz="2000" dirty="0">
                <a:latin typeface="Tahoma" pitchFamily="34" charset="0"/>
                <a:cs typeface="Tahoma" pitchFamily="34" charset="0"/>
              </a:rPr>
              <a:t>la aplicación de los principios, normas contables generales y específicas </a:t>
            </a:r>
            <a:r>
              <a:rPr lang="es-MX" sz="2000" dirty="0" smtClean="0">
                <a:latin typeface="Tahoma" pitchFamily="34" charset="0"/>
                <a:cs typeface="Tahoma" pitchFamily="34" charset="0"/>
              </a:rPr>
              <a:t>e instrumentos </a:t>
            </a:r>
            <a:r>
              <a:rPr lang="es-MX" sz="2000" dirty="0">
                <a:latin typeface="Tahoma" pitchFamily="34" charset="0"/>
                <a:cs typeface="Tahoma" pitchFamily="34" charset="0"/>
              </a:rPr>
              <a:t>que establezca el </a:t>
            </a:r>
            <a:r>
              <a:rPr lang="es-MX" sz="2000" dirty="0" smtClean="0">
                <a:latin typeface="Tahoma" pitchFamily="34" charset="0"/>
                <a:cs typeface="Tahoma" pitchFamily="34" charset="0"/>
              </a:rPr>
              <a:t>consejo;</a:t>
            </a:r>
            <a:endParaRPr lang="es-MX" sz="2000" dirty="0"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3" name="Text Box 17"/>
          <p:cNvSpPr txBox="1">
            <a:spLocks noChangeArrowheads="1"/>
          </p:cNvSpPr>
          <p:nvPr/>
        </p:nvSpPr>
        <p:spPr bwMode="auto">
          <a:xfrm>
            <a:off x="547936" y="3429000"/>
            <a:ext cx="8424936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indent="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indent="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indent="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indent="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MX" sz="2000" b="1" dirty="0" smtClean="0">
                <a:latin typeface="Tahoma" pitchFamily="34" charset="0"/>
                <a:cs typeface="Tahoma" pitchFamily="34" charset="0"/>
              </a:rPr>
              <a:t>Cumplimiento en el SIAHM</a:t>
            </a:r>
          </a:p>
          <a:p>
            <a:pPr algn="just"/>
            <a:endParaRPr lang="es-MX" sz="1200" b="1" dirty="0">
              <a:latin typeface="Tahoma" pitchFamily="34" charset="0"/>
              <a:ea typeface="+mj-ea"/>
              <a:cs typeface="Tahoma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2000" dirty="0" smtClean="0">
                <a:latin typeface="Tahoma" pitchFamily="34" charset="0"/>
                <a:ea typeface="+mj-ea"/>
                <a:cs typeface="Tahoma" pitchFamily="34" charset="0"/>
              </a:rPr>
              <a:t>Integra el Clasificador por Objeto del Gasto, Clasificador Funcional del Gasto, Clasificador por Rubros de Ingresos, Plan de Cuentas, Matrices de Conversión de ingresos y gastos, Clasificación por Fuente de Financiamiento, emitidos por el CONAC.</a:t>
            </a:r>
            <a:endParaRPr lang="es-MX" sz="2000" dirty="0"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87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9314612"/>
              </p:ext>
            </p:extLst>
          </p:nvPr>
        </p:nvGraphicFramePr>
        <p:xfrm>
          <a:off x="457200" y="2158252"/>
          <a:ext cx="8229596" cy="3863036"/>
        </p:xfrm>
        <a:graphic>
          <a:graphicData uri="http://schemas.openxmlformats.org/drawingml/2006/table">
            <a:tbl>
              <a:tblPr>
                <a:tableStyleId>{68D230F3-CF80-4859-8CE7-A43EE81993B5}</a:tableStyleId>
              </a:tblPr>
              <a:tblGrid>
                <a:gridCol w="412104"/>
                <a:gridCol w="624400"/>
                <a:gridCol w="636889"/>
                <a:gridCol w="4458219"/>
                <a:gridCol w="234150"/>
                <a:gridCol w="234150"/>
                <a:gridCol w="234150"/>
                <a:gridCol w="234150"/>
                <a:gridCol w="234150"/>
                <a:gridCol w="234150"/>
                <a:gridCol w="234150"/>
                <a:gridCol w="458934"/>
              </a:tblGrid>
              <a:tr h="158740"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 dirty="0">
                          <a:effectLst/>
                        </a:rPr>
                        <a:t>Clave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 dirty="0" err="1">
                          <a:effectLst/>
                        </a:rPr>
                        <a:t>SubClave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 dirty="0">
                          <a:effectLst/>
                        </a:rPr>
                        <a:t>Concepto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 dirty="0">
                          <a:effectLst/>
                        </a:rPr>
                        <a:t>Descripción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 gridSpan="8"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 dirty="0">
                          <a:effectLst/>
                        </a:rPr>
                        <a:t>Enlace contable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58740"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000" u="none" strike="noStrike" dirty="0">
                          <a:effectLst/>
                        </a:rPr>
                        <a:t>IMPUESTOS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 gridSpan="8"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 dirty="0">
                          <a:effectLst/>
                        </a:rPr>
                        <a:t> 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58740"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01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000" u="none" strike="noStrike">
                          <a:effectLst/>
                        </a:rPr>
                        <a:t>IMPUESTOS SOBRE LOS INGRESOS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 gridSpan="8"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58740"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01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000" u="none" strike="noStrike">
                          <a:effectLst/>
                        </a:rPr>
                        <a:t>DIVERSIONES Y ESPECTACULOS PÚBLICOS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4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01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AA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01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000001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</a:tr>
              <a:tr h="158740"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02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000" u="none" strike="noStrike">
                          <a:effectLst/>
                        </a:rPr>
                        <a:t>IMPUESTOS SOBRE EL PATRIMONIO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 gridSpan="8"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58740"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01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000" u="none" strike="noStrike">
                          <a:effectLst/>
                        </a:rPr>
                        <a:t>PREDIAL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4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2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01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AA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01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000001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</a:tr>
              <a:tr h="158740"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02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000" u="none" strike="noStrike" dirty="0">
                          <a:effectLst/>
                        </a:rPr>
                        <a:t>TRASLACIÓN DE DOMINIO DE BIENES INMUEBLES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4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2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01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AA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01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000002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</a:tr>
              <a:tr h="158740"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03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000" u="none" strike="noStrike">
                          <a:effectLst/>
                        </a:rPr>
                        <a:t>SOBRE FRACCIONAMIENTOS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4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2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01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AA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01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000003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</a:tr>
              <a:tr h="158740"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04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000" u="none" strike="noStrike">
                          <a:effectLst/>
                        </a:rPr>
                        <a:t>SOBRE CONDOMINIOS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4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2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01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AA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01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000004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</a:tr>
              <a:tr h="158740"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05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000" u="none" strike="noStrike">
                          <a:effectLst/>
                        </a:rPr>
                        <a:t>SUSTITUTIVO DE ESTACIONAMIENTOS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4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2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01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AA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01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000005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</a:tr>
              <a:tr h="158740"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03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000" u="none" strike="noStrike">
                          <a:effectLst/>
                        </a:rPr>
                        <a:t>ACCESORIOS DE IMPUESTOS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 gridSpan="8"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58740"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 dirty="0">
                          <a:effectLst/>
                        </a:rPr>
                        <a:t>01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000" u="none" strike="noStrike">
                          <a:effectLst/>
                        </a:rPr>
                        <a:t>REZAGOS O RECARGOS DE IMPUESTOS</a:t>
                      </a:r>
                      <a:endParaRPr lang="es-MX" sz="1000" b="0" i="0" u="none" strike="noStrike">
                        <a:solidFill>
                          <a:srgbClr val="7030A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4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7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01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AA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01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000001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</a:tr>
              <a:tr h="158740"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04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000" u="none" strike="noStrike">
                          <a:effectLst/>
                        </a:rPr>
                        <a:t>OTROS IMPUESTOS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 gridSpan="8"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58740"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01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000" u="none" strike="noStrike">
                          <a:effectLst/>
                        </a:rPr>
                        <a:t>OTROS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4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9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01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AA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01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000001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</a:tr>
              <a:tr h="457546"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05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s-MX" sz="1000" u="none" strike="noStrike" dirty="0">
                          <a:effectLst/>
                        </a:rPr>
                        <a:t>IMPUESTOS NO COMPRENDIDOS EN LAS FRACCIONES DE LA LEY DE INGRESOS CAUSADAS EN EJERCICIOS FISCALES ANTERIORES </a:t>
                      </a:r>
                      <a:r>
                        <a:rPr lang="es-MX" sz="1000" u="none" strike="noStrike" dirty="0" smtClean="0">
                          <a:effectLst/>
                        </a:rPr>
                        <a:t>PENDIENTES </a:t>
                      </a:r>
                      <a:r>
                        <a:rPr lang="es-MX" sz="1000" u="none" strike="noStrike" dirty="0">
                          <a:effectLst/>
                        </a:rPr>
                        <a:t>DE LIQUIDACIÓN O DE PAGO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 gridSpan="8"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 dirty="0">
                          <a:effectLst/>
                        </a:rPr>
                        <a:t> 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158740"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01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000" u="none" strike="noStrike">
                          <a:effectLst/>
                        </a:rPr>
                        <a:t>PREDIAL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4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9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01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AA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01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000001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 anchor="b"/>
                </a:tc>
              </a:tr>
              <a:tr h="158740"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02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000" u="none" strike="noStrike">
                          <a:effectLst/>
                        </a:rPr>
                        <a:t>TRASLACIÓN DE DOMINIO DE BIENES INMUEBLES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4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9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01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AA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01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000002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 anchor="b"/>
                </a:tc>
              </a:tr>
              <a:tr h="158740"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03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000" u="none" strike="noStrike">
                          <a:effectLst/>
                        </a:rPr>
                        <a:t>SOBRE FRACCIONAMIENTOS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4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9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01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AA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01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000003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 anchor="b"/>
                </a:tc>
              </a:tr>
              <a:tr h="158740"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04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000" u="none" strike="noStrike">
                          <a:effectLst/>
                        </a:rPr>
                        <a:t>SOBRE CONDOMINIOS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4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9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01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AA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01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000004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 anchor="b"/>
                </a:tc>
              </a:tr>
              <a:tr h="158740"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05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000" u="none" strike="noStrike">
                          <a:effectLst/>
                        </a:rPr>
                        <a:t>SUSTITUTIVO DE ESTACIONAMIENTO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4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9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01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AA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01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000005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 anchor="b"/>
                </a:tc>
              </a:tr>
              <a:tr h="158740"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06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000" u="none" strike="noStrike">
                          <a:effectLst/>
                        </a:rPr>
                        <a:t>OTROS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4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9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01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AA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01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000006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 anchor="b"/>
                </a:tc>
              </a:tr>
              <a:tr h="158740"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10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000" u="none" strike="noStrike" dirty="0">
                          <a:effectLst/>
                        </a:rPr>
                        <a:t>DIVERSIONES Y </a:t>
                      </a:r>
                      <a:r>
                        <a:rPr lang="es-MX" sz="1000" u="none" strike="noStrike" dirty="0" smtClean="0">
                          <a:effectLst/>
                        </a:rPr>
                        <a:t>ESPECTÁCULOS </a:t>
                      </a:r>
                      <a:r>
                        <a:rPr lang="es-MX" sz="1000" u="none" strike="noStrike" dirty="0">
                          <a:effectLst/>
                        </a:rPr>
                        <a:t>PÚBLICOS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4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9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01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000" u="none" strike="noStrike">
                          <a:effectLst/>
                        </a:rPr>
                        <a:t>AA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01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 dirty="0">
                          <a:effectLst/>
                        </a:rPr>
                        <a:t>000010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338" marR="9338" marT="9338" marB="0" anchor="b"/>
                </a:tc>
              </a:tr>
            </a:tbl>
          </a:graphicData>
        </a:graphic>
      </p:graphicFrame>
      <p:sp>
        <p:nvSpPr>
          <p:cNvPr id="7" name="Text Box 17"/>
          <p:cNvSpPr txBox="1">
            <a:spLocks noGrp="1" noChangeArrowheads="1"/>
          </p:cNvSpPr>
          <p:nvPr>
            <p:ph type="subTitle" idx="1"/>
          </p:nvPr>
        </p:nvSpPr>
        <p:spPr bwMode="auto">
          <a:xfrm>
            <a:off x="395536" y="1700808"/>
            <a:ext cx="4608512" cy="36004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ctr">
              <a:defRPr sz="3200">
                <a:solidFill>
                  <a:schemeClr val="tx1"/>
                </a:solidFill>
                <a:latin typeface="Arial" charset="0"/>
              </a:defRPr>
            </a:lvl1pPr>
            <a:lvl2pPr marL="457200" algn="ctr">
              <a:defRPr sz="2800">
                <a:solidFill>
                  <a:schemeClr val="tx1"/>
                </a:solidFill>
                <a:latin typeface="Arial" charset="0"/>
              </a:defRPr>
            </a:lvl2pPr>
            <a:lvl3pPr algn="ctr">
              <a:defRPr sz="2400">
                <a:solidFill>
                  <a:schemeClr val="tx1"/>
                </a:solidFill>
                <a:latin typeface="Arial" charset="0"/>
              </a:defRPr>
            </a:lvl3pPr>
            <a:lvl4pPr algn="ctr">
              <a:defRPr sz="2000">
                <a:solidFill>
                  <a:schemeClr val="tx1"/>
                </a:solidFill>
                <a:latin typeface="Arial" charset="0"/>
              </a:defRPr>
            </a:lvl4pPr>
            <a:lvl5pPr algn="ctr">
              <a:defRPr sz="2000">
                <a:solidFill>
                  <a:schemeClr val="tx1"/>
                </a:solidFill>
                <a:latin typeface="Arial" charset="0"/>
              </a:defRPr>
            </a:lvl5pPr>
            <a:lvl6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es-MX" sz="2000" b="1" dirty="0" smtClean="0">
                <a:latin typeface="Tahoma" pitchFamily="34" charset="0"/>
                <a:cs typeface="Tahoma" pitchFamily="34" charset="0"/>
              </a:rPr>
              <a:t>Clasificador por Rubro de Ingresos</a:t>
            </a:r>
            <a:endParaRPr lang="es-MX" sz="2000" dirty="0"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076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7"/>
          <p:cNvSpPr txBox="1">
            <a:spLocks noGrp="1" noChangeArrowheads="1"/>
          </p:cNvSpPr>
          <p:nvPr>
            <p:ph type="subTitle" idx="1"/>
          </p:nvPr>
        </p:nvSpPr>
        <p:spPr bwMode="auto">
          <a:xfrm>
            <a:off x="395536" y="1700808"/>
            <a:ext cx="4608512" cy="36004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ctr">
              <a:defRPr sz="3200">
                <a:solidFill>
                  <a:schemeClr val="tx1"/>
                </a:solidFill>
                <a:latin typeface="Arial" charset="0"/>
              </a:defRPr>
            </a:lvl1pPr>
            <a:lvl2pPr marL="457200" algn="ctr">
              <a:defRPr sz="2800">
                <a:solidFill>
                  <a:schemeClr val="tx1"/>
                </a:solidFill>
                <a:latin typeface="Arial" charset="0"/>
              </a:defRPr>
            </a:lvl2pPr>
            <a:lvl3pPr algn="ctr">
              <a:defRPr sz="2400">
                <a:solidFill>
                  <a:schemeClr val="tx1"/>
                </a:solidFill>
                <a:latin typeface="Arial" charset="0"/>
              </a:defRPr>
            </a:lvl3pPr>
            <a:lvl4pPr algn="ctr">
              <a:defRPr sz="2000">
                <a:solidFill>
                  <a:schemeClr val="tx1"/>
                </a:solidFill>
                <a:latin typeface="Arial" charset="0"/>
              </a:defRPr>
            </a:lvl4pPr>
            <a:lvl5pPr algn="ctr">
              <a:defRPr sz="2000">
                <a:solidFill>
                  <a:schemeClr val="tx1"/>
                </a:solidFill>
                <a:latin typeface="Arial" charset="0"/>
              </a:defRPr>
            </a:lvl5pPr>
            <a:lvl6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es-MX" sz="2000" b="1" dirty="0" smtClean="0">
                <a:latin typeface="Tahoma" pitchFamily="34" charset="0"/>
                <a:cs typeface="Tahoma" pitchFamily="34" charset="0"/>
              </a:rPr>
              <a:t>Clasificador Funcional del Gasto</a:t>
            </a:r>
            <a:endParaRPr lang="es-MX" sz="2000" dirty="0">
              <a:latin typeface="Tahoma" pitchFamily="34" charset="0"/>
              <a:ea typeface="+mj-ea"/>
              <a:cs typeface="Tahom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069286"/>
              </p:ext>
            </p:extLst>
          </p:nvPr>
        </p:nvGraphicFramePr>
        <p:xfrm>
          <a:off x="1619673" y="2180808"/>
          <a:ext cx="6007166" cy="3840480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478672"/>
                <a:gridCol w="473075"/>
                <a:gridCol w="812800"/>
                <a:gridCol w="4242619"/>
              </a:tblGrid>
              <a:tr h="2049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Fin</a:t>
                      </a:r>
                      <a:endParaRPr lang="es-MX" sz="1400" dirty="0">
                        <a:effectLst/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dirty="0" err="1">
                          <a:effectLst/>
                          <a:latin typeface="Tahoma" pitchFamily="34" charset="0"/>
                          <a:cs typeface="Tahoma" pitchFamily="34" charset="0"/>
                        </a:rPr>
                        <a:t>Fun</a:t>
                      </a:r>
                      <a:endParaRPr lang="es-MX" sz="1400" dirty="0">
                        <a:effectLst/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dirty="0" err="1">
                          <a:effectLst/>
                          <a:latin typeface="Tahoma" pitchFamily="34" charset="0"/>
                          <a:cs typeface="Tahoma" pitchFamily="34" charset="0"/>
                        </a:rPr>
                        <a:t>SubFun</a:t>
                      </a:r>
                      <a:endParaRPr lang="es-MX" sz="1400" dirty="0">
                        <a:effectLst/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Concepto</a:t>
                      </a:r>
                      <a:endParaRPr lang="es-MX" sz="1400" dirty="0">
                        <a:effectLst/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</a:tr>
              <a:tr h="1866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b="0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es-MX" sz="1400" b="0" dirty="0">
                        <a:effectLst/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1400" dirty="0">
                        <a:effectLst/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effectLst/>
                          <a:latin typeface="Tahoma" pitchFamily="34" charset="0"/>
                          <a:cs typeface="Tahoma" pitchFamily="34" charset="0"/>
                        </a:rPr>
                        <a:t>Gobierno</a:t>
                      </a:r>
                      <a:endParaRPr lang="es-MX" sz="1400" dirty="0" smtClean="0">
                        <a:effectLst/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</a:tr>
              <a:tr h="186668">
                <a:tc>
                  <a:txBody>
                    <a:bodyPr/>
                    <a:lstStyle/>
                    <a:p>
                      <a:endParaRPr lang="es-MX" sz="1400"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es-MX" sz="1400">
                        <a:effectLst/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1400" dirty="0">
                        <a:effectLst/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Tahoma" pitchFamily="34" charset="0"/>
                          <a:cs typeface="Tahoma" pitchFamily="34" charset="0"/>
                        </a:rPr>
                        <a:t>Legislación</a:t>
                      </a:r>
                      <a:endParaRPr lang="es-MX" sz="1400" dirty="0">
                        <a:effectLst/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</a:tr>
              <a:tr h="186668">
                <a:tc>
                  <a:txBody>
                    <a:bodyPr/>
                    <a:lstStyle/>
                    <a:p>
                      <a:endParaRPr lang="es-MX" sz="1400"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es-MX" sz="1400"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es-MX" sz="1400">
                        <a:effectLst/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Legislación</a:t>
                      </a:r>
                      <a:endParaRPr lang="es-MX" sz="1400" dirty="0">
                        <a:effectLst/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</a:tr>
              <a:tr h="186668">
                <a:tc>
                  <a:txBody>
                    <a:bodyPr/>
                    <a:lstStyle/>
                    <a:p>
                      <a:endParaRPr lang="es-MX" sz="1400"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lang="es-MX" sz="1400">
                        <a:effectLst/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1400" dirty="0">
                        <a:effectLst/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Tahoma" pitchFamily="34" charset="0"/>
                          <a:cs typeface="Tahoma" pitchFamily="34" charset="0"/>
                        </a:rPr>
                        <a:t>Justicia</a:t>
                      </a:r>
                      <a:endParaRPr lang="es-MX" sz="1400" dirty="0">
                        <a:effectLst/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</a:tr>
              <a:tr h="186668">
                <a:tc>
                  <a:txBody>
                    <a:bodyPr/>
                    <a:lstStyle/>
                    <a:p>
                      <a:endParaRPr lang="es-MX" sz="1400"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es-MX" sz="1400"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es-MX" sz="1400" dirty="0">
                        <a:effectLst/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Tahoma" pitchFamily="34" charset="0"/>
                          <a:cs typeface="Tahoma" pitchFamily="34" charset="0"/>
                        </a:rPr>
                        <a:t>Impartición de Justicia</a:t>
                      </a:r>
                      <a:endParaRPr lang="es-MX" sz="1400">
                        <a:effectLst/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</a:tr>
              <a:tr h="186668">
                <a:tc>
                  <a:txBody>
                    <a:bodyPr/>
                    <a:lstStyle/>
                    <a:p>
                      <a:endParaRPr lang="es-MX" sz="1400"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es-MX" sz="1400"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lang="es-MX" sz="1400">
                        <a:effectLst/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Tahoma" pitchFamily="34" charset="0"/>
                          <a:cs typeface="Tahoma" pitchFamily="34" charset="0"/>
                        </a:rPr>
                        <a:t>Procuración de Justicia</a:t>
                      </a:r>
                      <a:endParaRPr lang="es-MX" sz="1400">
                        <a:effectLst/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</a:tr>
              <a:tr h="186668">
                <a:tc>
                  <a:txBody>
                    <a:bodyPr/>
                    <a:lstStyle/>
                    <a:p>
                      <a:endParaRPr lang="es-MX" sz="1400"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es-MX" sz="1400"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  <a:endParaRPr lang="es-MX" sz="1400">
                        <a:effectLst/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Tahoma" pitchFamily="34" charset="0"/>
                          <a:cs typeface="Tahoma" pitchFamily="34" charset="0"/>
                        </a:rPr>
                        <a:t>Reclusión y Readaptación Social</a:t>
                      </a:r>
                      <a:endParaRPr lang="es-MX" sz="1400">
                        <a:effectLst/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</a:tr>
              <a:tr h="186668">
                <a:tc>
                  <a:txBody>
                    <a:bodyPr/>
                    <a:lstStyle/>
                    <a:p>
                      <a:endParaRPr lang="es-MX" sz="1400"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es-MX" sz="1400"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Tahoma" pitchFamily="34" charset="0"/>
                          <a:cs typeface="Tahoma" pitchFamily="34" charset="0"/>
                        </a:rPr>
                        <a:t>4</a:t>
                      </a:r>
                      <a:endParaRPr lang="es-MX" sz="1400">
                        <a:effectLst/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Tahoma" pitchFamily="34" charset="0"/>
                          <a:cs typeface="Tahoma" pitchFamily="34" charset="0"/>
                        </a:rPr>
                        <a:t>Derechos Humanos</a:t>
                      </a:r>
                      <a:endParaRPr lang="es-MX" sz="1400">
                        <a:effectLst/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</a:tr>
              <a:tr h="186668">
                <a:tc>
                  <a:txBody>
                    <a:bodyPr/>
                    <a:lstStyle/>
                    <a:p>
                      <a:endParaRPr lang="es-MX" sz="1400"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  <a:endParaRPr lang="es-MX" sz="1400">
                        <a:effectLst/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1400" dirty="0">
                        <a:effectLst/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effectLst/>
                          <a:latin typeface="Tahoma" pitchFamily="34" charset="0"/>
                          <a:cs typeface="Tahoma" pitchFamily="34" charset="0"/>
                        </a:rPr>
                        <a:t>Coordinación de la Política de Gobierno</a:t>
                      </a:r>
                      <a:endParaRPr lang="es-MX" sz="1400" dirty="0" smtClean="0">
                        <a:effectLst/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</a:tr>
              <a:tr h="186668">
                <a:tc>
                  <a:txBody>
                    <a:bodyPr/>
                    <a:lstStyle/>
                    <a:p>
                      <a:endParaRPr lang="es-MX" sz="1400"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es-MX" sz="1400"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es-MX" sz="1400">
                        <a:effectLst/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Tahoma" pitchFamily="34" charset="0"/>
                          <a:cs typeface="Tahoma" pitchFamily="34" charset="0"/>
                        </a:rPr>
                        <a:t>Presidencia/Gubernatura</a:t>
                      </a:r>
                      <a:endParaRPr lang="es-MX" sz="1400">
                        <a:effectLst/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</a:tr>
              <a:tr h="186668">
                <a:tc>
                  <a:txBody>
                    <a:bodyPr/>
                    <a:lstStyle/>
                    <a:p>
                      <a:endParaRPr lang="es-MX" sz="1400"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es-MX" sz="1400"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lang="es-MX" sz="1400">
                        <a:effectLst/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Tahoma" pitchFamily="34" charset="0"/>
                          <a:cs typeface="Tahoma" pitchFamily="34" charset="0"/>
                        </a:rPr>
                        <a:t>Política Interior</a:t>
                      </a:r>
                      <a:endParaRPr lang="es-MX" sz="1400">
                        <a:effectLst/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</a:tr>
              <a:tr h="186668">
                <a:tc>
                  <a:txBody>
                    <a:bodyPr/>
                    <a:lstStyle/>
                    <a:p>
                      <a:endParaRPr lang="es-MX" sz="1400"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es-MX" sz="1400"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  <a:endParaRPr lang="es-MX" sz="1400">
                        <a:effectLst/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Tahoma" pitchFamily="34" charset="0"/>
                          <a:cs typeface="Tahoma" pitchFamily="34" charset="0"/>
                        </a:rPr>
                        <a:t>Preservación y Cuidado del Patrimonio Público</a:t>
                      </a:r>
                      <a:endParaRPr lang="es-MX" sz="1400">
                        <a:effectLst/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</a:tr>
              <a:tr h="186668">
                <a:tc>
                  <a:txBody>
                    <a:bodyPr/>
                    <a:lstStyle/>
                    <a:p>
                      <a:endParaRPr lang="es-MX" sz="1400"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es-MX" sz="1400"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Tahoma" pitchFamily="34" charset="0"/>
                          <a:cs typeface="Tahoma" pitchFamily="34" charset="0"/>
                        </a:rPr>
                        <a:t>4</a:t>
                      </a:r>
                      <a:endParaRPr lang="es-MX" sz="1400">
                        <a:effectLst/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Tahoma" pitchFamily="34" charset="0"/>
                          <a:cs typeface="Tahoma" pitchFamily="34" charset="0"/>
                        </a:rPr>
                        <a:t>Función Pública</a:t>
                      </a:r>
                      <a:endParaRPr lang="es-MX" sz="1400">
                        <a:effectLst/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</a:tr>
              <a:tr h="186668">
                <a:tc>
                  <a:txBody>
                    <a:bodyPr/>
                    <a:lstStyle/>
                    <a:p>
                      <a:endParaRPr lang="es-MX" sz="1400"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es-MX" sz="1400"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Tahoma" pitchFamily="34" charset="0"/>
                          <a:cs typeface="Tahoma" pitchFamily="34" charset="0"/>
                        </a:rPr>
                        <a:t>5</a:t>
                      </a:r>
                      <a:endParaRPr lang="es-MX" sz="1400">
                        <a:effectLst/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Tahoma" pitchFamily="34" charset="0"/>
                          <a:cs typeface="Tahoma" pitchFamily="34" charset="0"/>
                        </a:rPr>
                        <a:t>Asuntos Jurídicos</a:t>
                      </a:r>
                      <a:endParaRPr lang="es-MX" sz="1400">
                        <a:effectLst/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</a:tr>
              <a:tr h="186668">
                <a:tc>
                  <a:txBody>
                    <a:bodyPr/>
                    <a:lstStyle/>
                    <a:p>
                      <a:endParaRPr lang="es-MX" sz="1400"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es-MX" sz="1400"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Tahoma" pitchFamily="34" charset="0"/>
                          <a:cs typeface="Tahoma" pitchFamily="34" charset="0"/>
                        </a:rPr>
                        <a:t>7</a:t>
                      </a:r>
                      <a:endParaRPr lang="es-MX" sz="1400">
                        <a:effectLst/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Tahoma" pitchFamily="34" charset="0"/>
                          <a:cs typeface="Tahoma" pitchFamily="34" charset="0"/>
                        </a:rPr>
                        <a:t>Población</a:t>
                      </a:r>
                      <a:endParaRPr lang="es-MX" sz="1400">
                        <a:effectLst/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</a:tr>
              <a:tr h="186668">
                <a:tc>
                  <a:txBody>
                    <a:bodyPr/>
                    <a:lstStyle/>
                    <a:p>
                      <a:endParaRPr lang="es-MX" sz="1400"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es-MX" sz="1400"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Tahoma" pitchFamily="34" charset="0"/>
                          <a:cs typeface="Tahoma" pitchFamily="34" charset="0"/>
                        </a:rPr>
                        <a:t>8</a:t>
                      </a:r>
                      <a:endParaRPr lang="es-MX" sz="1400">
                        <a:effectLst/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Tahoma" pitchFamily="34" charset="0"/>
                          <a:cs typeface="Tahoma" pitchFamily="34" charset="0"/>
                        </a:rPr>
                        <a:t>Territorio</a:t>
                      </a:r>
                      <a:endParaRPr lang="es-MX" sz="1400">
                        <a:effectLst/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</a:tr>
              <a:tr h="186668">
                <a:tc>
                  <a:txBody>
                    <a:bodyPr/>
                    <a:lstStyle/>
                    <a:p>
                      <a:endParaRPr lang="es-MX" sz="1400"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es-MX" sz="1400"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Tahoma" pitchFamily="34" charset="0"/>
                          <a:cs typeface="Tahoma" pitchFamily="34" charset="0"/>
                        </a:rPr>
                        <a:t>9</a:t>
                      </a:r>
                      <a:endParaRPr lang="es-MX" sz="1400">
                        <a:effectLst/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Otros</a:t>
                      </a:r>
                      <a:endParaRPr lang="es-MX" sz="1400" dirty="0">
                        <a:effectLst/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27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7"/>
          <p:cNvSpPr txBox="1">
            <a:spLocks noGrp="1" noChangeArrowheads="1"/>
          </p:cNvSpPr>
          <p:nvPr>
            <p:ph type="subTitle" idx="1"/>
          </p:nvPr>
        </p:nvSpPr>
        <p:spPr bwMode="auto">
          <a:xfrm>
            <a:off x="395536" y="1700808"/>
            <a:ext cx="4608512" cy="36004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ctr">
              <a:defRPr sz="3200">
                <a:solidFill>
                  <a:schemeClr val="tx1"/>
                </a:solidFill>
                <a:latin typeface="Arial" charset="0"/>
              </a:defRPr>
            </a:lvl1pPr>
            <a:lvl2pPr marL="457200" algn="ctr">
              <a:defRPr sz="2800">
                <a:solidFill>
                  <a:schemeClr val="tx1"/>
                </a:solidFill>
                <a:latin typeface="Arial" charset="0"/>
              </a:defRPr>
            </a:lvl2pPr>
            <a:lvl3pPr algn="ctr">
              <a:defRPr sz="2400">
                <a:solidFill>
                  <a:schemeClr val="tx1"/>
                </a:solidFill>
                <a:latin typeface="Arial" charset="0"/>
              </a:defRPr>
            </a:lvl3pPr>
            <a:lvl4pPr algn="ctr">
              <a:defRPr sz="2000">
                <a:solidFill>
                  <a:schemeClr val="tx1"/>
                </a:solidFill>
                <a:latin typeface="Arial" charset="0"/>
              </a:defRPr>
            </a:lvl4pPr>
            <a:lvl5pPr algn="ctr">
              <a:defRPr sz="2000">
                <a:solidFill>
                  <a:schemeClr val="tx1"/>
                </a:solidFill>
                <a:latin typeface="Arial" charset="0"/>
              </a:defRPr>
            </a:lvl5pPr>
            <a:lvl6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es-MX" sz="2000" b="1" dirty="0" smtClean="0">
                <a:latin typeface="Tahoma" pitchFamily="34" charset="0"/>
                <a:cs typeface="Tahoma" pitchFamily="34" charset="0"/>
              </a:rPr>
              <a:t>Clasificador por Objeto del Gasto</a:t>
            </a:r>
            <a:endParaRPr lang="es-MX" sz="2000" dirty="0">
              <a:latin typeface="Tahoma" pitchFamily="34" charset="0"/>
              <a:ea typeface="+mj-ea"/>
              <a:cs typeface="Tahoma" pitchFamily="34" charset="0"/>
            </a:endParaRPr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5234239"/>
              </p:ext>
            </p:extLst>
          </p:nvPr>
        </p:nvGraphicFramePr>
        <p:xfrm>
          <a:off x="1475656" y="2177896"/>
          <a:ext cx="6294883" cy="3843392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860743"/>
                <a:gridCol w="943293"/>
                <a:gridCol w="1500505"/>
                <a:gridCol w="2990342"/>
              </a:tblGrid>
              <a:tr h="246896"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latin typeface="Tahoma" pitchFamily="34" charset="0"/>
                          <a:cs typeface="Tahoma" pitchFamily="34" charset="0"/>
                        </a:rPr>
                        <a:t>Capítulo</a:t>
                      </a:r>
                      <a:endParaRPr lang="es-MX" sz="12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latin typeface="Tahoma" pitchFamily="34" charset="0"/>
                          <a:cs typeface="Tahoma" pitchFamily="34" charset="0"/>
                        </a:rPr>
                        <a:t>Concepto</a:t>
                      </a:r>
                      <a:endParaRPr lang="es-MX" sz="12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latin typeface="Tahoma" pitchFamily="34" charset="0"/>
                          <a:cs typeface="Tahoma" pitchFamily="34" charset="0"/>
                        </a:rPr>
                        <a:t>Partida Genérica</a:t>
                      </a:r>
                      <a:endParaRPr lang="es-MX" sz="12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latin typeface="Tahoma" pitchFamily="34" charset="0"/>
                          <a:cs typeface="Tahoma" pitchFamily="34" charset="0"/>
                        </a:rPr>
                        <a:t>Partid</a:t>
                      </a:r>
                      <a:r>
                        <a:rPr lang="es-MX" sz="1200" baseline="0" dirty="0" smtClean="0">
                          <a:latin typeface="Tahoma" pitchFamily="34" charset="0"/>
                          <a:cs typeface="Tahoma" pitchFamily="34" charset="0"/>
                        </a:rPr>
                        <a:t>a Especifica</a:t>
                      </a:r>
                      <a:endParaRPr lang="es-MX" sz="12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277232"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 smtClean="0">
                          <a:latin typeface="Tahoma" pitchFamily="34" charset="0"/>
                          <a:cs typeface="Tahoma" pitchFamily="34" charset="0"/>
                        </a:rPr>
                        <a:t>1000 - Servicios Personales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sz="12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sz="12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endParaRPr lang="es-MX" sz="12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 smtClean="0">
                          <a:latin typeface="Tahoma" pitchFamily="34" charset="0"/>
                          <a:cs typeface="Tahoma" pitchFamily="34" charset="0"/>
                        </a:rPr>
                        <a:t>1100 - Remuneraciones al Personal de Carácter Permanente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sz="12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13112">
                <a:tc>
                  <a:txBody>
                    <a:bodyPr/>
                    <a:lstStyle/>
                    <a:p>
                      <a:endParaRPr lang="es-MX" sz="12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s-MX" sz="1200" b="0" dirty="0" smtClean="0">
                          <a:latin typeface="Tahoma" pitchFamily="34" charset="0"/>
                          <a:cs typeface="Tahoma" pitchFamily="34" charset="0"/>
                        </a:rPr>
                        <a:t>1110 - Dietas</a:t>
                      </a:r>
                      <a:endParaRPr lang="es-MX" sz="12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43448">
                <a:tc>
                  <a:txBody>
                    <a:bodyPr/>
                    <a:lstStyle/>
                    <a:p>
                      <a:endParaRPr lang="es-MX" sz="12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latin typeface="Tahoma" pitchFamily="34" charset="0"/>
                          <a:cs typeface="Tahoma" pitchFamily="34" charset="0"/>
                        </a:rPr>
                        <a:t>1111 – Dietas</a:t>
                      </a:r>
                      <a:endParaRPr lang="es-MX" sz="12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243448">
                <a:tc>
                  <a:txBody>
                    <a:bodyPr/>
                    <a:lstStyle/>
                    <a:p>
                      <a:endParaRPr lang="es-MX" sz="12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s-MX" sz="1200" b="0" dirty="0" smtClean="0">
                          <a:latin typeface="Tahoma" pitchFamily="34" charset="0"/>
                          <a:cs typeface="Tahoma" pitchFamily="34" charset="0"/>
                        </a:rPr>
                        <a:t>1130 – Sueldos Base al Personal Permanente</a:t>
                      </a:r>
                      <a:endParaRPr lang="es-MX" sz="12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43448">
                <a:tc>
                  <a:txBody>
                    <a:bodyPr/>
                    <a:lstStyle/>
                    <a:p>
                      <a:endParaRPr lang="es-MX" sz="12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latin typeface="Tahoma" pitchFamily="34" charset="0"/>
                          <a:cs typeface="Tahoma" pitchFamily="34" charset="0"/>
                        </a:rPr>
                        <a:t>1131 – Sueldo al Personal</a:t>
                      </a:r>
                      <a:r>
                        <a:rPr lang="es-MX" sz="1200" b="0" baseline="0" dirty="0" smtClean="0">
                          <a:latin typeface="Tahoma" pitchFamily="34" charset="0"/>
                          <a:cs typeface="Tahoma" pitchFamily="34" charset="0"/>
                        </a:rPr>
                        <a:t> Sindicalizado</a:t>
                      </a:r>
                      <a:endParaRPr lang="es-MX" sz="12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243448">
                <a:tc>
                  <a:txBody>
                    <a:bodyPr/>
                    <a:lstStyle/>
                    <a:p>
                      <a:endParaRPr lang="es-MX" sz="12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latin typeface="Tahoma" pitchFamily="34" charset="0"/>
                          <a:cs typeface="Tahoma" pitchFamily="34" charset="0"/>
                        </a:rPr>
                        <a:t>1134 – Sueldo al Personal</a:t>
                      </a:r>
                      <a:r>
                        <a:rPr lang="es-MX" sz="1200" b="0" baseline="0" dirty="0" smtClean="0">
                          <a:latin typeface="Tahoma" pitchFamily="34" charset="0"/>
                          <a:cs typeface="Tahoma" pitchFamily="34" charset="0"/>
                        </a:rPr>
                        <a:t> de Confianza</a:t>
                      </a:r>
                      <a:endParaRPr lang="es-MX" sz="12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243448">
                <a:tc>
                  <a:txBody>
                    <a:bodyPr/>
                    <a:lstStyle/>
                    <a:p>
                      <a:endParaRPr lang="es-MX" sz="12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 smtClean="0">
                          <a:latin typeface="Tahoma" pitchFamily="34" charset="0"/>
                          <a:cs typeface="Tahoma" pitchFamily="34" charset="0"/>
                        </a:rPr>
                        <a:t>1200 - Remuneraciones al Personal de Carácter Transitorio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sz="12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43448">
                <a:tc>
                  <a:txBody>
                    <a:bodyPr/>
                    <a:lstStyle/>
                    <a:p>
                      <a:endParaRPr lang="es-MX" sz="12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s-MX" sz="1200" b="0" dirty="0" smtClean="0">
                          <a:latin typeface="Tahoma" pitchFamily="34" charset="0"/>
                          <a:cs typeface="Tahoma" pitchFamily="34" charset="0"/>
                        </a:rPr>
                        <a:t>1210 – Honorarios Asimilables a</a:t>
                      </a:r>
                      <a:r>
                        <a:rPr lang="es-MX" sz="1200" b="0" baseline="0" dirty="0" smtClean="0">
                          <a:latin typeface="Tahoma" pitchFamily="34" charset="0"/>
                          <a:cs typeface="Tahoma" pitchFamily="34" charset="0"/>
                        </a:rPr>
                        <a:t> Salarios</a:t>
                      </a:r>
                      <a:endParaRPr lang="es-MX" sz="12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43448">
                <a:tc>
                  <a:txBody>
                    <a:bodyPr/>
                    <a:lstStyle/>
                    <a:p>
                      <a:endParaRPr lang="es-MX" sz="12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latin typeface="Tahoma" pitchFamily="34" charset="0"/>
                          <a:cs typeface="Tahoma" pitchFamily="34" charset="0"/>
                        </a:rPr>
                        <a:t>1211 – Honorarios</a:t>
                      </a:r>
                      <a:endParaRPr lang="es-MX" sz="12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243448">
                <a:tc>
                  <a:txBody>
                    <a:bodyPr/>
                    <a:lstStyle/>
                    <a:p>
                      <a:endParaRPr lang="es-MX" sz="12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s-MX" sz="1200" b="0" dirty="0" smtClean="0">
                          <a:latin typeface="Tahoma" pitchFamily="34" charset="0"/>
                          <a:cs typeface="Tahoma" pitchFamily="34" charset="0"/>
                        </a:rPr>
                        <a:t>1220 – Sueldos</a:t>
                      </a:r>
                      <a:r>
                        <a:rPr lang="es-MX" sz="1200" b="0" baseline="0" dirty="0" smtClean="0">
                          <a:latin typeface="Tahoma" pitchFamily="34" charset="0"/>
                          <a:cs typeface="Tahoma" pitchFamily="34" charset="0"/>
                        </a:rPr>
                        <a:t> Base al Personal Eventual</a:t>
                      </a:r>
                      <a:endParaRPr lang="es-MX" sz="12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43448">
                <a:tc>
                  <a:txBody>
                    <a:bodyPr/>
                    <a:lstStyle/>
                    <a:p>
                      <a:endParaRPr lang="es-MX" sz="12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latin typeface="Tahoma" pitchFamily="34" charset="0"/>
                          <a:cs typeface="Tahoma" pitchFamily="34" charset="0"/>
                        </a:rPr>
                        <a:t>1221 – Sueldo</a:t>
                      </a:r>
                      <a:r>
                        <a:rPr lang="es-MX" sz="1200" b="0" baseline="0" dirty="0" smtClean="0">
                          <a:latin typeface="Tahoma" pitchFamily="34" charset="0"/>
                          <a:cs typeface="Tahoma" pitchFamily="34" charset="0"/>
                        </a:rPr>
                        <a:t> al Personal Eventual</a:t>
                      </a:r>
                      <a:endParaRPr lang="es-MX" sz="12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243448">
                <a:tc>
                  <a:txBody>
                    <a:bodyPr/>
                    <a:lstStyle/>
                    <a:p>
                      <a:endParaRPr lang="es-MX" sz="12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latin typeface="Tahoma" pitchFamily="34" charset="0"/>
                          <a:cs typeface="Tahoma" pitchFamily="34" charset="0"/>
                        </a:rPr>
                        <a:t>1222 – Sueldo al Personal Interino</a:t>
                      </a:r>
                      <a:endParaRPr lang="es-MX" sz="12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289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7"/>
          <p:cNvSpPr txBox="1">
            <a:spLocks noGrp="1" noChangeArrowheads="1"/>
          </p:cNvSpPr>
          <p:nvPr>
            <p:ph type="subTitle" idx="1"/>
          </p:nvPr>
        </p:nvSpPr>
        <p:spPr bwMode="auto">
          <a:xfrm>
            <a:off x="395536" y="1628800"/>
            <a:ext cx="8424936" cy="165618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ctr">
              <a:defRPr sz="3200">
                <a:solidFill>
                  <a:schemeClr val="tx1"/>
                </a:solidFill>
                <a:latin typeface="Arial" charset="0"/>
              </a:defRPr>
            </a:lvl1pPr>
            <a:lvl2pPr marL="457200" algn="ctr">
              <a:defRPr sz="2800">
                <a:solidFill>
                  <a:schemeClr val="tx1"/>
                </a:solidFill>
                <a:latin typeface="Arial" charset="0"/>
              </a:defRPr>
            </a:lvl2pPr>
            <a:lvl3pPr algn="ctr">
              <a:defRPr sz="2400">
                <a:solidFill>
                  <a:schemeClr val="tx1"/>
                </a:solidFill>
                <a:latin typeface="Arial" charset="0"/>
              </a:defRPr>
            </a:lvl3pPr>
            <a:lvl4pPr algn="ctr">
              <a:defRPr sz="2000">
                <a:solidFill>
                  <a:schemeClr val="tx1"/>
                </a:solidFill>
                <a:latin typeface="Arial" charset="0"/>
              </a:defRPr>
            </a:lvl4pPr>
            <a:lvl5pPr algn="ctr">
              <a:defRPr sz="2000">
                <a:solidFill>
                  <a:schemeClr val="tx1"/>
                </a:solidFill>
                <a:latin typeface="Arial" charset="0"/>
              </a:defRPr>
            </a:lvl5pPr>
            <a:lvl6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algn="ctr"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es-MX" sz="2000" b="1" dirty="0">
                <a:latin typeface="Tahoma" pitchFamily="34" charset="0"/>
                <a:cs typeface="Tahoma" pitchFamily="34" charset="0"/>
              </a:rPr>
              <a:t>Artículo 19.- </a:t>
            </a:r>
            <a:r>
              <a:rPr lang="es-MX" sz="2000" dirty="0">
                <a:latin typeface="Tahoma" pitchFamily="34" charset="0"/>
                <a:cs typeface="Tahoma" pitchFamily="34" charset="0"/>
              </a:rPr>
              <a:t>Los entes públicos deberán asegurarse que el sistema</a:t>
            </a:r>
            <a:r>
              <a:rPr lang="es-MX" sz="2000" dirty="0" smtClean="0">
                <a:latin typeface="Tahoma" pitchFamily="34" charset="0"/>
                <a:cs typeface="Tahoma" pitchFamily="34" charset="0"/>
              </a:rPr>
              <a:t>:</a:t>
            </a:r>
          </a:p>
          <a:p>
            <a:pPr algn="just"/>
            <a:endParaRPr lang="es-MX" sz="1200" dirty="0">
              <a:latin typeface="Tahoma" pitchFamily="34" charset="0"/>
              <a:cs typeface="Tahoma" pitchFamily="34" charset="0"/>
            </a:endParaRPr>
          </a:p>
          <a:p>
            <a:pPr marL="514350" indent="-514350" algn="just">
              <a:lnSpc>
                <a:spcPct val="150000"/>
              </a:lnSpc>
              <a:buFont typeface="+mj-lt"/>
              <a:buAutoNum type="romanUcPeriod" startAt="2"/>
            </a:pPr>
            <a:r>
              <a:rPr lang="es-MX" sz="2000" dirty="0">
                <a:latin typeface="Tahoma" pitchFamily="34" charset="0"/>
                <a:cs typeface="Tahoma" pitchFamily="34" charset="0"/>
              </a:rPr>
              <a:t>Facilite el reconocimiento de las operaciones de ingresos, gastos, activos, pasivos y patrimoniales de los entes públicos;</a:t>
            </a:r>
          </a:p>
        </p:txBody>
      </p:sp>
      <p:sp>
        <p:nvSpPr>
          <p:cNvPr id="3" name="Text Box 17"/>
          <p:cNvSpPr txBox="1">
            <a:spLocks noChangeArrowheads="1"/>
          </p:cNvSpPr>
          <p:nvPr/>
        </p:nvSpPr>
        <p:spPr bwMode="auto">
          <a:xfrm>
            <a:off x="547936" y="3429000"/>
            <a:ext cx="8424936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indent="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indent="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indent="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indent="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MX" sz="2000" b="1" dirty="0" smtClean="0">
                <a:latin typeface="Tahoma" pitchFamily="34" charset="0"/>
                <a:cs typeface="Tahoma" pitchFamily="34" charset="0"/>
              </a:rPr>
              <a:t>Cumplimiento en el SIAHM</a:t>
            </a:r>
          </a:p>
          <a:p>
            <a:pPr algn="just"/>
            <a:endParaRPr lang="es-MX" sz="1200" b="1" dirty="0">
              <a:latin typeface="Tahoma" pitchFamily="34" charset="0"/>
              <a:ea typeface="+mj-ea"/>
              <a:cs typeface="Tahoma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2000" dirty="0" smtClean="0">
                <a:latin typeface="Tahoma" pitchFamily="34" charset="0"/>
                <a:ea typeface="+mj-ea"/>
                <a:cs typeface="Tahoma" pitchFamily="34" charset="0"/>
              </a:rPr>
              <a:t>Integra el plan de cuentas armonizado hasta los niveles exigidos por el CONAC; mediante contabilidad por eventos, registra de manera automática las afectaciones contables – presupuestales, así como contabilidad patrimonial.</a:t>
            </a:r>
            <a:endParaRPr lang="es-MX" sz="2000" dirty="0"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86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755835"/>
              </p:ext>
            </p:extLst>
          </p:nvPr>
        </p:nvGraphicFramePr>
        <p:xfrm>
          <a:off x="1043608" y="1916832"/>
          <a:ext cx="7041897" cy="411480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851218"/>
                <a:gridCol w="6190679"/>
              </a:tblGrid>
              <a:tr h="231800">
                <a:tc>
                  <a:txBody>
                    <a:bodyPr/>
                    <a:lstStyle/>
                    <a:p>
                      <a:r>
                        <a:rPr lang="es-MX" sz="1200" b="1" dirty="0" smtClean="0">
                          <a:latin typeface="Tahoma" pitchFamily="34" charset="0"/>
                          <a:cs typeface="Tahoma" pitchFamily="34" charset="0"/>
                        </a:rPr>
                        <a:t>CUENTA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="1" dirty="0" smtClean="0">
                          <a:latin typeface="Tahoma" pitchFamily="34" charset="0"/>
                          <a:cs typeface="Tahoma" pitchFamily="34" charset="0"/>
                        </a:rPr>
                        <a:t>CONCEPTO</a:t>
                      </a:r>
                      <a:endParaRPr lang="es-MX" sz="1200" b="1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245512">
                <a:tc>
                  <a:txBody>
                    <a:bodyPr/>
                    <a:lstStyle/>
                    <a:p>
                      <a:r>
                        <a:rPr lang="es-MX" sz="1200" b="1" i="1" dirty="0" smtClean="0"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="1" i="1" dirty="0" smtClean="0">
                          <a:latin typeface="Tahoma" pitchFamily="34" charset="0"/>
                          <a:cs typeface="Tahoma" pitchFamily="34" charset="0"/>
                        </a:rPr>
                        <a:t>ACTIVO</a:t>
                      </a:r>
                      <a:endParaRPr lang="es-MX" sz="1200" b="1" i="1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259224">
                <a:tc>
                  <a:txBody>
                    <a:bodyPr/>
                    <a:lstStyle/>
                    <a:p>
                      <a:r>
                        <a:rPr lang="es-MX" sz="1200" b="1" i="0" dirty="0" smtClean="0">
                          <a:latin typeface="Tahoma" pitchFamily="34" charset="0"/>
                          <a:cs typeface="Tahoma" pitchFamily="34" charset="0"/>
                        </a:rPr>
                        <a:t>1.1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="1" i="0" dirty="0" smtClean="0">
                          <a:latin typeface="Tahoma" pitchFamily="34" charset="0"/>
                          <a:cs typeface="Tahoma" pitchFamily="34" charset="0"/>
                        </a:rPr>
                        <a:t>ACTIVO CIRCULANTE</a:t>
                      </a:r>
                      <a:endParaRPr lang="es-MX" sz="1200" b="1" i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272936">
                <a:tc>
                  <a:txBody>
                    <a:bodyPr/>
                    <a:lstStyle/>
                    <a:p>
                      <a:r>
                        <a:rPr lang="es-MX" sz="1200" b="0" u="sng" dirty="0" smtClean="0">
                          <a:latin typeface="Tahoma" pitchFamily="34" charset="0"/>
                          <a:cs typeface="Tahoma" pitchFamily="34" charset="0"/>
                        </a:rPr>
                        <a:t>1.1.1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="0" u="sng" dirty="0" smtClean="0">
                          <a:latin typeface="Tahoma" pitchFamily="34" charset="0"/>
                          <a:cs typeface="Tahoma" pitchFamily="34" charset="0"/>
                        </a:rPr>
                        <a:t>Efectivo y Equivalentes</a:t>
                      </a:r>
                      <a:endParaRPr lang="es-MX" sz="1200" b="0" u="sng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214640"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latin typeface="Tahoma" pitchFamily="34" charset="0"/>
                          <a:cs typeface="Tahoma" pitchFamily="34" charset="0"/>
                        </a:rPr>
                        <a:t>1.1.1.1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latin typeface="Tahoma" pitchFamily="34" charset="0"/>
                          <a:cs typeface="Tahoma" pitchFamily="34" charset="0"/>
                        </a:rPr>
                        <a:t>Efectivo</a:t>
                      </a:r>
                      <a:endParaRPr lang="es-MX" sz="12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228352"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latin typeface="Tahoma" pitchFamily="34" charset="0"/>
                          <a:cs typeface="Tahoma" pitchFamily="34" charset="0"/>
                        </a:rPr>
                        <a:t>1.1.1.2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latin typeface="Tahoma" pitchFamily="34" charset="0"/>
                          <a:cs typeface="Tahoma" pitchFamily="34" charset="0"/>
                        </a:rPr>
                        <a:t>Bancos / Tesorería</a:t>
                      </a:r>
                      <a:endParaRPr lang="es-MX" sz="12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242064"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latin typeface="Tahoma" pitchFamily="34" charset="0"/>
                          <a:cs typeface="Tahoma" pitchFamily="34" charset="0"/>
                        </a:rPr>
                        <a:t>1.1.1.4</a:t>
                      </a:r>
                      <a:endParaRPr lang="es-MX" sz="12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latin typeface="Tahoma" pitchFamily="34" charset="0"/>
                          <a:cs typeface="Tahoma" pitchFamily="34" charset="0"/>
                        </a:rPr>
                        <a:t>Inversiones Temporales (Hasta 3 Meses)</a:t>
                      </a:r>
                      <a:endParaRPr lang="es-MX" sz="12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242064">
                <a:tc>
                  <a:txBody>
                    <a:bodyPr/>
                    <a:lstStyle/>
                    <a:p>
                      <a:r>
                        <a:rPr lang="es-MX" sz="1200" b="0" u="sng" dirty="0" smtClean="0">
                          <a:latin typeface="Tahoma" pitchFamily="34" charset="0"/>
                          <a:cs typeface="Tahoma" pitchFamily="34" charset="0"/>
                        </a:rPr>
                        <a:t>1.1.2</a:t>
                      </a:r>
                      <a:endParaRPr lang="es-MX" sz="1200" b="0" u="sng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="0" u="sng" dirty="0" smtClean="0">
                          <a:latin typeface="Tahoma" pitchFamily="34" charset="0"/>
                          <a:cs typeface="Tahoma" pitchFamily="34" charset="0"/>
                        </a:rPr>
                        <a:t>Derechos a Recibir Efectivo o Equivalentes</a:t>
                      </a:r>
                      <a:endParaRPr lang="es-MX" sz="1200" b="0" u="sng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242064"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latin typeface="Tahoma" pitchFamily="34" charset="0"/>
                          <a:cs typeface="Tahoma" pitchFamily="34" charset="0"/>
                        </a:rPr>
                        <a:t>1.1.2.1</a:t>
                      </a:r>
                      <a:endParaRPr lang="es-MX" sz="12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latin typeface="Tahoma" pitchFamily="34" charset="0"/>
                          <a:cs typeface="Tahoma" pitchFamily="34" charset="0"/>
                        </a:rPr>
                        <a:t>Inversiones a Corto Plazo</a:t>
                      </a:r>
                      <a:r>
                        <a:rPr lang="es-MX" sz="1200" b="0" baseline="0" dirty="0" smtClean="0">
                          <a:latin typeface="Tahoma" pitchFamily="34" charset="0"/>
                          <a:cs typeface="Tahoma" pitchFamily="34" charset="0"/>
                        </a:rPr>
                        <a:t> (de 3 a 12 meses)</a:t>
                      </a:r>
                      <a:endParaRPr lang="es-MX" sz="12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242064"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latin typeface="Tahoma" pitchFamily="34" charset="0"/>
                          <a:cs typeface="Tahoma" pitchFamily="34" charset="0"/>
                        </a:rPr>
                        <a:t>1.1.2.2</a:t>
                      </a:r>
                      <a:endParaRPr lang="es-MX" sz="12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latin typeface="Tahoma" pitchFamily="34" charset="0"/>
                          <a:cs typeface="Tahoma" pitchFamily="34" charset="0"/>
                        </a:rPr>
                        <a:t>Cuentas por</a:t>
                      </a:r>
                      <a:r>
                        <a:rPr lang="es-MX" sz="1200" b="0" baseline="0" dirty="0" smtClean="0">
                          <a:latin typeface="Tahoma" pitchFamily="34" charset="0"/>
                          <a:cs typeface="Tahoma" pitchFamily="34" charset="0"/>
                        </a:rPr>
                        <a:t> Cobrar a Corto Plazo</a:t>
                      </a:r>
                      <a:endParaRPr lang="es-MX" sz="12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242064"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latin typeface="Tahoma" pitchFamily="34" charset="0"/>
                          <a:cs typeface="Tahoma" pitchFamily="34" charset="0"/>
                        </a:rPr>
                        <a:t>1.1.2.3</a:t>
                      </a:r>
                      <a:endParaRPr lang="es-MX" sz="12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latin typeface="Tahoma" pitchFamily="34" charset="0"/>
                          <a:cs typeface="Tahoma" pitchFamily="34" charset="0"/>
                        </a:rPr>
                        <a:t>Deudores Diversos por Cobrar a Corto Plazo</a:t>
                      </a:r>
                      <a:endParaRPr lang="es-MX" sz="12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242064"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latin typeface="Tahoma" pitchFamily="34" charset="0"/>
                          <a:cs typeface="Tahoma" pitchFamily="34" charset="0"/>
                        </a:rPr>
                        <a:t>1.1.2.4</a:t>
                      </a:r>
                      <a:endParaRPr lang="es-MX" sz="12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latin typeface="Tahoma" pitchFamily="34" charset="0"/>
                          <a:cs typeface="Tahoma" pitchFamily="34" charset="0"/>
                        </a:rPr>
                        <a:t>Ingresos por Recuperar a Corto Plazo</a:t>
                      </a:r>
                      <a:endParaRPr lang="es-MX" sz="12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242064"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latin typeface="Tahoma" pitchFamily="34" charset="0"/>
                          <a:cs typeface="Tahoma" pitchFamily="34" charset="0"/>
                        </a:rPr>
                        <a:t>1.1.2.9</a:t>
                      </a:r>
                      <a:endParaRPr lang="es-MX" sz="12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latin typeface="Tahoma" pitchFamily="34" charset="0"/>
                          <a:cs typeface="Tahoma" pitchFamily="34" charset="0"/>
                        </a:rPr>
                        <a:t>Otros Derechos a Recibir Efectivo o Equivalentes a Corto Plazo</a:t>
                      </a:r>
                      <a:endParaRPr lang="es-MX" sz="12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242064">
                <a:tc>
                  <a:txBody>
                    <a:bodyPr/>
                    <a:lstStyle/>
                    <a:p>
                      <a:r>
                        <a:rPr lang="es-MX" sz="1200" b="0" u="sng" dirty="0" smtClean="0">
                          <a:latin typeface="Tahoma" pitchFamily="34" charset="0"/>
                          <a:cs typeface="Tahoma" pitchFamily="34" charset="0"/>
                        </a:rPr>
                        <a:t>1.1.3</a:t>
                      </a:r>
                      <a:endParaRPr lang="es-MX" sz="1200" b="0" u="sng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="0" u="sng" dirty="0" smtClean="0">
                          <a:latin typeface="Tahoma" pitchFamily="34" charset="0"/>
                          <a:cs typeface="Tahoma" pitchFamily="34" charset="0"/>
                        </a:rPr>
                        <a:t>Derechos a Recibir Bienes o Servicios</a:t>
                      </a:r>
                      <a:endParaRPr lang="es-MX" sz="1200" b="0" u="sng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242064">
                <a:tc>
                  <a:txBody>
                    <a:bodyPr/>
                    <a:lstStyle/>
                    <a:p>
                      <a:r>
                        <a:rPr lang="es-MX" sz="1200" b="0" u="none" dirty="0" smtClean="0">
                          <a:latin typeface="Tahoma" pitchFamily="34" charset="0"/>
                          <a:cs typeface="Tahoma" pitchFamily="34" charset="0"/>
                        </a:rPr>
                        <a:t>1.1.3.1</a:t>
                      </a:r>
                      <a:endParaRPr lang="es-MX" sz="1200" b="0" u="none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="0" u="none" dirty="0" smtClean="0">
                          <a:latin typeface="Tahoma" pitchFamily="34" charset="0"/>
                          <a:cs typeface="Tahoma" pitchFamily="34" charset="0"/>
                        </a:rPr>
                        <a:t>Anticipo a Proveedores por Adquisición de Bienes</a:t>
                      </a:r>
                      <a:r>
                        <a:rPr lang="es-MX" sz="1200" b="0" u="none" baseline="0" dirty="0" smtClean="0">
                          <a:latin typeface="Tahoma" pitchFamily="34" charset="0"/>
                          <a:cs typeface="Tahoma" pitchFamily="34" charset="0"/>
                        </a:rPr>
                        <a:t> y Prestación de Servicios a Corto Plazo</a:t>
                      </a:r>
                      <a:endParaRPr lang="es-MX" sz="1200" b="0" u="none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502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847</TotalTime>
  <Words>1515</Words>
  <Application>Microsoft Office PowerPoint</Application>
  <PresentationFormat>Presentación en pantalla (4:3)</PresentationFormat>
  <Paragraphs>408</Paragraphs>
  <Slides>29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0" baseType="lpstr">
      <vt:lpstr>Tema de Office</vt:lpstr>
      <vt:lpstr>Presentación de PowerPoint</vt:lpstr>
      <vt:lpstr>SISTEMA INTEGRAL DE  ADMINISTRACIÓN HACENDARIA MUNICIPAL (SIAHM)</vt:lpstr>
      <vt:lpstr>TÍTULO TERCERO De la Contabilidad Gubernamental  CAPÍTULO I Del Sistema de Contabilidad Gubernamental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TÍTULO QUINTO De la Transparencia y Difusión de la Información Financiera  CAPÍTULO I Disposiciones Generales</vt:lpstr>
      <vt:lpstr>Presentación de PowerPoint</vt:lpstr>
      <vt:lpstr>Presentación de PowerPoint</vt:lpstr>
      <vt:lpstr>Con base a lo establecido en el Artículos 15 fracción VI y 16 fracción II, del decreto de creación del Consejo de Armonización Contable del Estado de Chiapas; el Órgano de Fiscalización Superior del Congreso del Estado, emitirá el “Manual de Contabilidad Gubernamental para los Municipios del Estado de Chiapas”, que entrará en vigor a partir del 01 de enero de 2014.</vt:lpstr>
      <vt:lpstr>Presentación de PowerPoint</vt:lpstr>
      <vt:lpstr>Presentación de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hrodriguezg</dc:creator>
  <cp:lastModifiedBy>SH-PB-7</cp:lastModifiedBy>
  <cp:revision>88</cp:revision>
  <dcterms:created xsi:type="dcterms:W3CDTF">2012-04-18T17:13:03Z</dcterms:created>
  <dcterms:modified xsi:type="dcterms:W3CDTF">2013-11-22T18:00:45Z</dcterms:modified>
</cp:coreProperties>
</file>