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61" r:id="rId2"/>
    <p:sldId id="363" r:id="rId3"/>
    <p:sldId id="447" r:id="rId4"/>
    <p:sldId id="453" r:id="rId5"/>
    <p:sldId id="486" r:id="rId6"/>
    <p:sldId id="487" r:id="rId7"/>
    <p:sldId id="488" r:id="rId8"/>
    <p:sldId id="489" r:id="rId9"/>
    <p:sldId id="477" r:id="rId10"/>
    <p:sldId id="475" r:id="rId11"/>
    <p:sldId id="485" r:id="rId12"/>
    <p:sldId id="474" r:id="rId13"/>
    <p:sldId id="484" r:id="rId14"/>
    <p:sldId id="480" r:id="rId15"/>
    <p:sldId id="478" r:id="rId16"/>
    <p:sldId id="462" r:id="rId17"/>
    <p:sldId id="290" r:id="rId18"/>
    <p:sldId id="490" r:id="rId19"/>
  </p:sldIdLst>
  <p:sldSz cx="9144000" cy="6858000" type="screen4x3"/>
  <p:notesSz cx="7010400" cy="9236075"/>
  <p:defaultTextStyle>
    <a:defPPr>
      <a:defRPr lang="es-MX"/>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n Molina Pérez" initials="C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0000"/>
    <a:srgbClr val="800000"/>
    <a:srgbClr val="0000FF"/>
    <a:srgbClr val="EAEAEA"/>
    <a:srgbClr val="FF6600"/>
    <a:srgbClr val="FFFF99"/>
    <a:srgbClr val="993300"/>
    <a:srgbClr val="FF9933"/>
    <a:srgbClr val="B90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89" autoAdjust="0"/>
  </p:normalViewPr>
  <p:slideViewPr>
    <p:cSldViewPr>
      <p:cViewPr>
        <p:scale>
          <a:sx n="75" d="100"/>
          <a:sy n="75" d="100"/>
        </p:scale>
        <p:origin x="-948"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8604" cy="462247"/>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160" y="1"/>
            <a:ext cx="3038604" cy="462247"/>
          </a:xfrm>
          <a:prstGeom prst="rect">
            <a:avLst/>
          </a:prstGeom>
        </p:spPr>
        <p:txBody>
          <a:bodyPr vert="horz" lIns="91440" tIns="45720" rIns="91440" bIns="45720" rtlCol="0"/>
          <a:lstStyle>
            <a:lvl1pPr algn="r">
              <a:defRPr sz="1200"/>
            </a:lvl1pPr>
          </a:lstStyle>
          <a:p>
            <a:fld id="{CC4F6868-89E0-4B44-B97A-B37412D0148B}" type="datetimeFigureOut">
              <a:rPr lang="es-MX" smtClean="0"/>
              <a:pPr/>
              <a:t>22/11/2013</a:t>
            </a:fld>
            <a:endParaRPr lang="es-MX"/>
          </a:p>
        </p:txBody>
      </p:sp>
      <p:sp>
        <p:nvSpPr>
          <p:cNvPr id="4" name="3 Marcador de pie de página"/>
          <p:cNvSpPr>
            <a:spLocks noGrp="1"/>
          </p:cNvSpPr>
          <p:nvPr>
            <p:ph type="ftr" sz="quarter" idx="2"/>
          </p:nvPr>
        </p:nvSpPr>
        <p:spPr>
          <a:xfrm>
            <a:off x="0" y="8772353"/>
            <a:ext cx="3038604" cy="462247"/>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160" y="8772353"/>
            <a:ext cx="3038604" cy="462247"/>
          </a:xfrm>
          <a:prstGeom prst="rect">
            <a:avLst/>
          </a:prstGeom>
        </p:spPr>
        <p:txBody>
          <a:bodyPr vert="horz" lIns="91440" tIns="45720" rIns="91440" bIns="45720" rtlCol="0" anchor="b"/>
          <a:lstStyle>
            <a:lvl1pPr algn="r">
              <a:defRPr sz="1200"/>
            </a:lvl1pPr>
          </a:lstStyle>
          <a:p>
            <a:fld id="{60A4639C-3C0E-4812-9F03-FF001F7F804E}" type="slidenum">
              <a:rPr lang="es-MX" smtClean="0"/>
              <a:pPr/>
              <a:t>‹Nº›</a:t>
            </a:fld>
            <a:endParaRPr lang="es-MX"/>
          </a:p>
        </p:txBody>
      </p:sp>
    </p:spTree>
    <p:extLst>
      <p:ext uri="{BB962C8B-B14F-4D97-AF65-F5344CB8AC3E}">
        <p14:creationId xmlns:p14="http://schemas.microsoft.com/office/powerpoint/2010/main" val="1915795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6" y="1"/>
            <a:ext cx="3038475" cy="46212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970343" y="1"/>
            <a:ext cx="3038475" cy="462120"/>
          </a:xfrm>
          <a:prstGeom prst="rect">
            <a:avLst/>
          </a:prstGeom>
        </p:spPr>
        <p:txBody>
          <a:bodyPr vert="horz" lIns="91440" tIns="45720" rIns="91440" bIns="45720" rtlCol="0"/>
          <a:lstStyle>
            <a:lvl1pPr algn="r">
              <a:defRPr sz="1200"/>
            </a:lvl1pPr>
          </a:lstStyle>
          <a:p>
            <a:pPr>
              <a:defRPr/>
            </a:pPr>
            <a:fld id="{05E6CAA4-701C-4B63-8C2F-E504D71746CC}" type="datetimeFigureOut">
              <a:rPr lang="es-ES"/>
              <a:pPr>
                <a:defRPr/>
              </a:pPr>
              <a:t>22/11/2013</a:t>
            </a:fld>
            <a:endParaRPr lang="es-ES"/>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701678" y="4387772"/>
            <a:ext cx="5607050" cy="4155919"/>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6" y="8772378"/>
            <a:ext cx="3038475" cy="46212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970343" y="8772378"/>
            <a:ext cx="3038475" cy="462120"/>
          </a:xfrm>
          <a:prstGeom prst="rect">
            <a:avLst/>
          </a:prstGeom>
        </p:spPr>
        <p:txBody>
          <a:bodyPr vert="horz" lIns="91440" tIns="45720" rIns="91440" bIns="45720" rtlCol="0" anchor="b"/>
          <a:lstStyle>
            <a:lvl1pPr algn="r">
              <a:defRPr sz="1200"/>
            </a:lvl1pPr>
          </a:lstStyle>
          <a:p>
            <a:pPr>
              <a:defRPr/>
            </a:pPr>
            <a:fld id="{8CF22D1E-EF90-43AE-8A74-E8F1D77E835D}" type="slidenum">
              <a:rPr lang="es-ES"/>
              <a:pPr>
                <a:defRPr/>
              </a:pPr>
              <a:t>‹Nº›</a:t>
            </a:fld>
            <a:endParaRPr lang="es-ES"/>
          </a:p>
        </p:txBody>
      </p:sp>
    </p:spTree>
    <p:extLst>
      <p:ext uri="{BB962C8B-B14F-4D97-AF65-F5344CB8AC3E}">
        <p14:creationId xmlns:p14="http://schemas.microsoft.com/office/powerpoint/2010/main" val="144095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4</a:t>
            </a:fld>
            <a:endParaRPr lang="es-ES"/>
          </a:p>
        </p:txBody>
      </p:sp>
    </p:spTree>
    <p:extLst>
      <p:ext uri="{BB962C8B-B14F-4D97-AF65-F5344CB8AC3E}">
        <p14:creationId xmlns:p14="http://schemas.microsoft.com/office/powerpoint/2010/main" val="8242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5</a:t>
            </a:fld>
            <a:endParaRPr lang="es-ES"/>
          </a:p>
        </p:txBody>
      </p:sp>
    </p:spTree>
    <p:extLst>
      <p:ext uri="{BB962C8B-B14F-4D97-AF65-F5344CB8AC3E}">
        <p14:creationId xmlns:p14="http://schemas.microsoft.com/office/powerpoint/2010/main" val="8242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7</a:t>
            </a:fld>
            <a:endParaRPr lang="es-ES"/>
          </a:p>
        </p:txBody>
      </p:sp>
    </p:spTree>
    <p:extLst>
      <p:ext uri="{BB962C8B-B14F-4D97-AF65-F5344CB8AC3E}">
        <p14:creationId xmlns:p14="http://schemas.microsoft.com/office/powerpoint/2010/main" val="8242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F91BAD2-8126-426E-AAC0-3938D75372BB}" type="datetimeFigureOut">
              <a:rPr lang="es-MX"/>
              <a:pPr>
                <a:defRPr/>
              </a:pPr>
              <a:t>22/11/2013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22A0FEE-18F3-437C-9BDD-8432828CDEA5}" type="slidenum">
              <a:rPr lang="es-MX"/>
              <a:pPr>
                <a:defRPr/>
              </a:pPr>
              <a:t>‹Nº›</a:t>
            </a:fld>
            <a:endParaRPr lang="es-MX"/>
          </a:p>
        </p:txBody>
      </p:sp>
    </p:spTree>
    <p:extLst>
      <p:ext uri="{BB962C8B-B14F-4D97-AF65-F5344CB8AC3E}">
        <p14:creationId xmlns:p14="http://schemas.microsoft.com/office/powerpoint/2010/main" val="3918618375"/>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A315574B-EDF3-4653-8E84-6FE297F46F70}" type="datetimeFigureOut">
              <a:rPr lang="es-MX"/>
              <a:pPr>
                <a:defRPr/>
              </a:pPr>
              <a:t>22/11/2013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F926B2A9-C2C1-4057-9C5E-4E4927F2CEF6}" type="slidenum">
              <a:rPr lang="es-MX"/>
              <a:pPr>
                <a:defRPr/>
              </a:pPr>
              <a:t>‹Nº›</a:t>
            </a:fld>
            <a:endParaRPr lang="es-MX"/>
          </a:p>
        </p:txBody>
      </p:sp>
    </p:spTree>
    <p:extLst>
      <p:ext uri="{BB962C8B-B14F-4D97-AF65-F5344CB8AC3E}">
        <p14:creationId xmlns:p14="http://schemas.microsoft.com/office/powerpoint/2010/main" val="101596224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7E6106E-23F6-4A15-9597-14CCEACCBC7E}" type="datetimeFigureOut">
              <a:rPr lang="es-MX"/>
              <a:pPr>
                <a:defRPr/>
              </a:pPr>
              <a:t>22/11/2013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A83734EF-E674-4E79-90AB-D2BC8A183807}" type="slidenum">
              <a:rPr lang="es-MX"/>
              <a:pPr>
                <a:defRPr/>
              </a:pPr>
              <a:t>‹Nº›</a:t>
            </a:fld>
            <a:endParaRPr lang="es-MX"/>
          </a:p>
        </p:txBody>
      </p:sp>
    </p:spTree>
    <p:extLst>
      <p:ext uri="{BB962C8B-B14F-4D97-AF65-F5344CB8AC3E}">
        <p14:creationId xmlns:p14="http://schemas.microsoft.com/office/powerpoint/2010/main" val="27986905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C0BCFADF-EF9B-47CF-9A84-D872396C3937}" type="datetimeFigureOut">
              <a:rPr lang="es-MX"/>
              <a:pPr>
                <a:defRPr/>
              </a:pPr>
              <a:t>22/11/2013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16B9106-D787-476B-8CB3-3B8BE9ACF554}" type="slidenum">
              <a:rPr lang="es-MX"/>
              <a:pPr>
                <a:defRPr/>
              </a:pPr>
              <a:t>‹Nº›</a:t>
            </a:fld>
            <a:endParaRPr lang="es-MX"/>
          </a:p>
        </p:txBody>
      </p:sp>
    </p:spTree>
    <p:extLst>
      <p:ext uri="{BB962C8B-B14F-4D97-AF65-F5344CB8AC3E}">
        <p14:creationId xmlns:p14="http://schemas.microsoft.com/office/powerpoint/2010/main" val="1893516657"/>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F08DE222-427F-423E-B817-A2E449774EFF}" type="datetimeFigureOut">
              <a:rPr lang="es-MX"/>
              <a:pPr>
                <a:defRPr/>
              </a:pPr>
              <a:t>22/11/2013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BF63D4E-C6EF-49CC-8705-906984CA8E7A}" type="slidenum">
              <a:rPr lang="es-MX"/>
              <a:pPr>
                <a:defRPr/>
              </a:pPr>
              <a:t>‹Nº›</a:t>
            </a:fld>
            <a:endParaRPr lang="es-MX"/>
          </a:p>
        </p:txBody>
      </p:sp>
    </p:spTree>
    <p:extLst>
      <p:ext uri="{BB962C8B-B14F-4D97-AF65-F5344CB8AC3E}">
        <p14:creationId xmlns:p14="http://schemas.microsoft.com/office/powerpoint/2010/main" val="187765754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6DE10F44-E3DA-4CAD-85D6-925EA419EBCE}" type="datetimeFigureOut">
              <a:rPr lang="es-MX"/>
              <a:pPr>
                <a:defRPr/>
              </a:pPr>
              <a:t>22/11/2013</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EDC1540-6171-40C6-975B-BC00D1F23F20}" type="slidenum">
              <a:rPr lang="es-MX"/>
              <a:pPr>
                <a:defRPr/>
              </a:pPr>
              <a:t>‹Nº›</a:t>
            </a:fld>
            <a:endParaRPr lang="es-MX"/>
          </a:p>
        </p:txBody>
      </p:sp>
    </p:spTree>
    <p:extLst>
      <p:ext uri="{BB962C8B-B14F-4D97-AF65-F5344CB8AC3E}">
        <p14:creationId xmlns:p14="http://schemas.microsoft.com/office/powerpoint/2010/main" val="105231666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921A9FB0-D015-48E6-B1DC-E9A622BC0E4B}" type="datetimeFigureOut">
              <a:rPr lang="es-MX"/>
              <a:pPr>
                <a:defRPr/>
              </a:pPr>
              <a:t>22/11/2013</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5D371154-AE5A-4CC2-AA29-1C8A867D40FC}" type="slidenum">
              <a:rPr lang="es-MX"/>
              <a:pPr>
                <a:defRPr/>
              </a:pPr>
              <a:t>‹Nº›</a:t>
            </a:fld>
            <a:endParaRPr lang="es-MX"/>
          </a:p>
        </p:txBody>
      </p:sp>
    </p:spTree>
    <p:extLst>
      <p:ext uri="{BB962C8B-B14F-4D97-AF65-F5344CB8AC3E}">
        <p14:creationId xmlns:p14="http://schemas.microsoft.com/office/powerpoint/2010/main" val="126712923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469A238-ECF1-4CEC-A734-068A0409F763}" type="datetimeFigureOut">
              <a:rPr lang="es-MX"/>
              <a:pPr>
                <a:defRPr/>
              </a:pPr>
              <a:t>22/11/2013</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00F4020-4EB0-4B6F-B483-706F9A35AA0D}" type="slidenum">
              <a:rPr lang="es-MX"/>
              <a:pPr>
                <a:defRPr/>
              </a:pPr>
              <a:t>‹Nº›</a:t>
            </a:fld>
            <a:endParaRPr lang="es-MX"/>
          </a:p>
        </p:txBody>
      </p:sp>
    </p:spTree>
    <p:extLst>
      <p:ext uri="{BB962C8B-B14F-4D97-AF65-F5344CB8AC3E}">
        <p14:creationId xmlns:p14="http://schemas.microsoft.com/office/powerpoint/2010/main" val="358830276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70DBDFDB-BC1C-420D-825F-9D442B96D1CA}" type="datetimeFigureOut">
              <a:rPr lang="es-MX"/>
              <a:pPr>
                <a:defRPr/>
              </a:pPr>
              <a:t>22/11/2013</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412CC7FE-C1E9-45B5-8B96-EF7C8CD6797B}" type="slidenum">
              <a:rPr lang="es-MX"/>
              <a:pPr>
                <a:defRPr/>
              </a:pPr>
              <a:t>‹Nº›</a:t>
            </a:fld>
            <a:endParaRPr lang="es-MX"/>
          </a:p>
        </p:txBody>
      </p:sp>
    </p:spTree>
    <p:extLst>
      <p:ext uri="{BB962C8B-B14F-4D97-AF65-F5344CB8AC3E}">
        <p14:creationId xmlns:p14="http://schemas.microsoft.com/office/powerpoint/2010/main" val="24355821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F944C15-C512-445C-A280-A3092F2A3CBF}" type="datetimeFigureOut">
              <a:rPr lang="es-MX"/>
              <a:pPr>
                <a:defRPr/>
              </a:pPr>
              <a:t>22/11/2013</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995850A9-4827-45E3-B8E6-6A63AACF581F}" type="slidenum">
              <a:rPr lang="es-MX"/>
              <a:pPr>
                <a:defRPr/>
              </a:pPr>
              <a:t>‹Nº›</a:t>
            </a:fld>
            <a:endParaRPr lang="es-MX"/>
          </a:p>
        </p:txBody>
      </p:sp>
    </p:spTree>
    <p:extLst>
      <p:ext uri="{BB962C8B-B14F-4D97-AF65-F5344CB8AC3E}">
        <p14:creationId xmlns:p14="http://schemas.microsoft.com/office/powerpoint/2010/main" val="262758704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574A55E-854A-4A00-9377-9DE1F4825A43}" type="datetimeFigureOut">
              <a:rPr lang="es-MX"/>
              <a:pPr>
                <a:defRPr/>
              </a:pPr>
              <a:t>22/11/2013</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6BD5F5E-DE5E-416B-AF78-D2C613F804A7}" type="slidenum">
              <a:rPr lang="es-MX"/>
              <a:pPr>
                <a:defRPr/>
              </a:pPr>
              <a:t>‹Nº›</a:t>
            </a:fld>
            <a:endParaRPr lang="es-MX"/>
          </a:p>
        </p:txBody>
      </p:sp>
    </p:spTree>
    <p:extLst>
      <p:ext uri="{BB962C8B-B14F-4D97-AF65-F5344CB8AC3E}">
        <p14:creationId xmlns:p14="http://schemas.microsoft.com/office/powerpoint/2010/main" val="94954924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3 Imagen"/>
          <p:cNvPicPr>
            <a:picLocks noChangeAspect="1"/>
          </p:cNvPicPr>
          <p:nvPr userDrawn="1"/>
        </p:nvPicPr>
        <p:blipFill rotWithShape="1">
          <a:blip r:embed="rId13" cstate="print">
            <a:grayscl/>
            <a:extLst>
              <a:ext uri="{28A0092B-C50C-407E-A947-70E740481C1C}">
                <a14:useLocalDpi xmlns:a14="http://schemas.microsoft.com/office/drawing/2010/main" val="0"/>
              </a:ext>
            </a:extLst>
          </a:blip>
          <a:srcRect t="15723"/>
          <a:stretch/>
        </p:blipFill>
        <p:spPr>
          <a:xfrm>
            <a:off x="163285" y="1078302"/>
            <a:ext cx="8817429" cy="5779698"/>
          </a:xfrm>
          <a:prstGeom prst="rect">
            <a:avLst/>
          </a:prstGeom>
        </p:spPr>
      </p:pic>
      <p:pic>
        <p:nvPicPr>
          <p:cNvPr id="5" name="4 Imagen"/>
          <p:cNvPicPr>
            <a:picLocks noChangeAspect="1"/>
          </p:cNvPicPr>
          <p:nvPr userDrawn="1"/>
        </p:nvPicPr>
        <p:blipFill rotWithShape="1">
          <a:blip r:embed="rId14" cstate="print">
            <a:grayscl/>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b="84277"/>
          <a:stretch/>
        </p:blipFill>
        <p:spPr>
          <a:xfrm>
            <a:off x="163285" y="0"/>
            <a:ext cx="8817429" cy="1078302"/>
          </a:xfrm>
          <a:prstGeom prst="rect">
            <a:avLst/>
          </a:prstGeom>
          <a:noFill/>
          <a:ln>
            <a:noFill/>
          </a:ln>
        </p:spPr>
      </p:pic>
      <p:pic>
        <p:nvPicPr>
          <p:cNvPr id="11" name="Picture 2" descr="C:\Users\carevalo\Desktop\diseño\vectores\cace\logotipocacenaranjapng.png"/>
          <p:cNvPicPr>
            <a:picLocks noChangeAspect="1" noChangeArrowheads="1"/>
          </p:cNvPicPr>
          <p:nvPr userDrawn="1"/>
        </p:nvPicPr>
        <p:blipFill>
          <a:blip r:embed="rId16" cstate="print">
            <a:biLevel thresh="75000"/>
            <a:extLst>
              <a:ext uri="{28A0092B-C50C-407E-A947-70E740481C1C}">
                <a14:useLocalDpi xmlns:a14="http://schemas.microsoft.com/office/drawing/2010/main" val="0"/>
              </a:ext>
            </a:extLst>
          </a:blip>
          <a:srcRect/>
          <a:stretch>
            <a:fillRect/>
          </a:stretch>
        </p:blipFill>
        <p:spPr bwMode="auto">
          <a:xfrm>
            <a:off x="6037078" y="6429415"/>
            <a:ext cx="2952328" cy="42858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Circular%20Org%20P&#250;blicos_Actualizac%20Inv%20F&#237;sicos.pdf" TargetMode="External"/><Relationship Id="rId2" Type="http://schemas.openxmlformats.org/officeDocument/2006/relationships/hyperlink" Target="Circular%20Reformas%20CONAC.pdf" TargetMode="Externa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hyperlink" Target="Minuta%20Patrimonio%20Contabilidad%20y%20SFP.pdf" TargetMode="Externa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DGE-314-13.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1000"/>
          <a:stretch/>
        </p:blipFill>
        <p:spPr>
          <a:xfrm>
            <a:off x="0" y="0"/>
            <a:ext cx="9467527" cy="6858000"/>
          </a:xfrm>
          <a:prstGeom prst="rect">
            <a:avLst/>
          </a:prstGeom>
        </p:spPr>
      </p:pic>
      <p:sp>
        <p:nvSpPr>
          <p:cNvPr id="11" name="10 CuadroTexto"/>
          <p:cNvSpPr txBox="1"/>
          <p:nvPr/>
        </p:nvSpPr>
        <p:spPr>
          <a:xfrm>
            <a:off x="7308304" y="6073170"/>
            <a:ext cx="1835696" cy="784830"/>
          </a:xfrm>
          <a:prstGeom prst="rect">
            <a:avLst/>
          </a:prstGeom>
          <a:noFill/>
        </p:spPr>
        <p:txBody>
          <a:bodyPr wrap="square" rtlCol="0">
            <a:spAutoFit/>
          </a:bodyPr>
          <a:lstStyle/>
          <a:p>
            <a:pPr algn="ctr"/>
            <a:r>
              <a:rPr lang="es-MX" sz="4500" dirty="0" smtClean="0">
                <a:solidFill>
                  <a:schemeClr val="tx1">
                    <a:alpha val="90000"/>
                  </a:schemeClr>
                </a:solidFill>
                <a:effectLst>
                  <a:outerShdw blurRad="38100" dist="38100" dir="2700000" algn="tl">
                    <a:srgbClr val="000000">
                      <a:alpha val="43137"/>
                    </a:srgbClr>
                  </a:outerShdw>
                </a:effectLst>
                <a:latin typeface="HelveticaNeueLTStd-HvCn" pitchFamily="34" charset="0"/>
              </a:rPr>
              <a:t>2013 </a:t>
            </a:r>
            <a:endParaRPr lang="es-MX" sz="4500" dirty="0">
              <a:solidFill>
                <a:schemeClr val="tx1">
                  <a:alpha val="90000"/>
                </a:schemeClr>
              </a:solidFill>
              <a:effectLst>
                <a:outerShdw blurRad="38100" dist="38100" dir="2700000" algn="tl">
                  <a:srgbClr val="000000">
                    <a:alpha val="43137"/>
                  </a:srgbClr>
                </a:outerShdw>
              </a:effectLst>
              <a:latin typeface="HelveticaNeueLTStd-HvCn" pitchFamily="34" charset="0"/>
            </a:endParaRPr>
          </a:p>
        </p:txBody>
      </p:sp>
      <p:sp>
        <p:nvSpPr>
          <p:cNvPr id="14" name="13 CuadroTexto"/>
          <p:cNvSpPr txBox="1"/>
          <p:nvPr/>
        </p:nvSpPr>
        <p:spPr>
          <a:xfrm>
            <a:off x="2771800" y="908720"/>
            <a:ext cx="6264696" cy="5078313"/>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eaLnBrk="1" hangingPunct="1"/>
            <a:r>
              <a:rPr lang="es-MX" sz="3600" b="1" dirty="0">
                <a:solidFill>
                  <a:srgbClr val="FF0000"/>
                </a:solidFill>
                <a:latin typeface="Calisto MT" pitchFamily="18" charset="0"/>
              </a:rPr>
              <a:t>Consejo de Armonización Contable del Estado de Chiapas (CACE</a:t>
            </a:r>
            <a:r>
              <a:rPr lang="es-MX" sz="3600" b="1" dirty="0" smtClean="0">
                <a:solidFill>
                  <a:srgbClr val="FF0000"/>
                </a:solidFill>
                <a:latin typeface="Calisto MT" pitchFamily="18" charset="0"/>
              </a:rPr>
              <a:t>)</a:t>
            </a:r>
          </a:p>
          <a:p>
            <a:pPr algn="ctr" eaLnBrk="1" hangingPunct="1"/>
            <a:endParaRPr lang="es-MX" sz="3600" b="1" dirty="0" smtClean="0">
              <a:solidFill>
                <a:srgbClr val="FF0000"/>
              </a:solidFill>
              <a:latin typeface="Calisto MT" pitchFamily="18" charset="0"/>
            </a:endParaRPr>
          </a:p>
          <a:p>
            <a:pPr algn="ctr" eaLnBrk="1" hangingPunct="1"/>
            <a:endParaRPr lang="es-MX" sz="3600" b="1" dirty="0">
              <a:solidFill>
                <a:srgbClr val="FF0000"/>
              </a:solidFill>
              <a:latin typeface="Calisto MT" pitchFamily="18" charset="0"/>
            </a:endParaRPr>
          </a:p>
          <a:p>
            <a:pPr algn="ctr" eaLnBrk="1" hangingPunct="1"/>
            <a:endParaRPr lang="es-MX" sz="3600" b="1" dirty="0">
              <a:solidFill>
                <a:srgbClr val="FF0000"/>
              </a:solidFill>
              <a:latin typeface="Calisto MT" pitchFamily="18" charset="0"/>
            </a:endParaRPr>
          </a:p>
          <a:p>
            <a:pPr algn="ctr" eaLnBrk="1" hangingPunct="1"/>
            <a:endParaRPr lang="es-MX" sz="1800" b="1" dirty="0">
              <a:solidFill>
                <a:srgbClr val="FF0000"/>
              </a:solidFill>
              <a:latin typeface="Calisto MT" pitchFamily="18" charset="0"/>
            </a:endParaRPr>
          </a:p>
          <a:p>
            <a:pPr algn="r" eaLnBrk="1" hangingPunct="1"/>
            <a:r>
              <a:rPr lang="es-MX" sz="3600" b="1" dirty="0">
                <a:solidFill>
                  <a:srgbClr val="FF0000"/>
                </a:solidFill>
                <a:latin typeface="Calisto MT" pitchFamily="18" charset="0"/>
              </a:rPr>
              <a:t>2</a:t>
            </a:r>
            <a:r>
              <a:rPr lang="es-MX" sz="3600" b="1" dirty="0" smtClean="0">
                <a:solidFill>
                  <a:srgbClr val="FF0000"/>
                </a:solidFill>
                <a:latin typeface="Calisto MT" pitchFamily="18" charset="0"/>
              </a:rPr>
              <a:t>ª </a:t>
            </a:r>
            <a:r>
              <a:rPr lang="es-MX" sz="3600" b="1" dirty="0">
                <a:solidFill>
                  <a:srgbClr val="FF0000"/>
                </a:solidFill>
                <a:latin typeface="Calisto MT" pitchFamily="18" charset="0"/>
              </a:rPr>
              <a:t>Reunión </a:t>
            </a:r>
            <a:r>
              <a:rPr lang="es-MX" sz="3600" b="1" dirty="0" smtClean="0">
                <a:solidFill>
                  <a:srgbClr val="FF0000"/>
                </a:solidFill>
                <a:latin typeface="Calisto MT" pitchFamily="18" charset="0"/>
              </a:rPr>
              <a:t>Ordinaria</a:t>
            </a:r>
          </a:p>
          <a:p>
            <a:pPr algn="r" eaLnBrk="1" hangingPunct="1"/>
            <a:endParaRPr lang="es-MX" sz="1400" b="1" dirty="0" smtClean="0">
              <a:solidFill>
                <a:srgbClr val="FF0000"/>
              </a:solidFill>
              <a:latin typeface="Calisto MT" pitchFamily="18" charset="0"/>
            </a:endParaRPr>
          </a:p>
          <a:p>
            <a:pPr algn="r" eaLnBrk="1" hangingPunct="1"/>
            <a:r>
              <a:rPr lang="es-MX" sz="1400" b="1" dirty="0">
                <a:solidFill>
                  <a:schemeClr val="tx1"/>
                </a:solidFill>
                <a:latin typeface="Verdana" pitchFamily="34" charset="0"/>
              </a:rPr>
              <a:t>Tuxtla Gutiérrez, Chiapas. </a:t>
            </a:r>
          </a:p>
          <a:p>
            <a:pPr algn="r" eaLnBrk="1" hangingPunct="1"/>
            <a:r>
              <a:rPr lang="es-MX" sz="1400" b="1" dirty="0" smtClean="0">
                <a:solidFill>
                  <a:schemeClr val="tx1"/>
                </a:solidFill>
                <a:latin typeface="Verdana" pitchFamily="34" charset="0"/>
              </a:rPr>
              <a:t>Noviembre 22 </a:t>
            </a:r>
            <a:r>
              <a:rPr lang="es-MX" sz="1400" b="1" dirty="0">
                <a:solidFill>
                  <a:schemeClr val="tx1"/>
                </a:solidFill>
                <a:latin typeface="Verdana" pitchFamily="34" charset="0"/>
              </a:rPr>
              <a:t>de </a:t>
            </a:r>
            <a:r>
              <a:rPr lang="es-MX" sz="1400" b="1" dirty="0" smtClean="0">
                <a:solidFill>
                  <a:schemeClr val="tx1"/>
                </a:solidFill>
                <a:latin typeface="Verdana" pitchFamily="34" charset="0"/>
              </a:rPr>
              <a:t>2013</a:t>
            </a:r>
            <a:endParaRPr lang="es-MX" sz="3600" b="1" dirty="0">
              <a:solidFill>
                <a:srgbClr val="FF0000"/>
              </a:solidFill>
              <a:latin typeface="Calisto MT" pitchFamily="18" charset="0"/>
            </a:endParaRPr>
          </a:p>
        </p:txBody>
      </p:sp>
      <p:sp>
        <p:nvSpPr>
          <p:cNvPr id="13" name="Freeform 44"/>
          <p:cNvSpPr>
            <a:spLocks/>
          </p:cNvSpPr>
          <p:nvPr/>
        </p:nvSpPr>
        <p:spPr bwMode="auto">
          <a:xfrm>
            <a:off x="467544" y="3717031"/>
            <a:ext cx="2232249" cy="2127883"/>
          </a:xfrm>
          <a:custGeom>
            <a:avLst/>
            <a:gdLst/>
            <a:ahLst/>
            <a:cxnLst>
              <a:cxn ang="0">
                <a:pos x="485" y="146"/>
              </a:cxn>
              <a:cxn ang="0">
                <a:pos x="515" y="170"/>
              </a:cxn>
              <a:cxn ang="0">
                <a:pos x="540" y="194"/>
              </a:cxn>
              <a:cxn ang="0">
                <a:pos x="552" y="194"/>
              </a:cxn>
              <a:cxn ang="0">
                <a:pos x="558" y="201"/>
              </a:cxn>
              <a:cxn ang="0">
                <a:pos x="582" y="213"/>
              </a:cxn>
              <a:cxn ang="0">
                <a:pos x="612" y="237"/>
              </a:cxn>
              <a:cxn ang="0">
                <a:pos x="612" y="249"/>
              </a:cxn>
              <a:cxn ang="0">
                <a:pos x="619" y="261"/>
              </a:cxn>
              <a:cxn ang="0">
                <a:pos x="631" y="267"/>
              </a:cxn>
              <a:cxn ang="0">
                <a:pos x="643" y="279"/>
              </a:cxn>
              <a:cxn ang="0">
                <a:pos x="661" y="285"/>
              </a:cxn>
              <a:cxn ang="0">
                <a:pos x="655" y="292"/>
              </a:cxn>
              <a:cxn ang="0">
                <a:pos x="649" y="310"/>
              </a:cxn>
              <a:cxn ang="0">
                <a:pos x="649" y="322"/>
              </a:cxn>
              <a:cxn ang="0">
                <a:pos x="649" y="334"/>
              </a:cxn>
              <a:cxn ang="0">
                <a:pos x="424" y="340"/>
              </a:cxn>
              <a:cxn ang="0">
                <a:pos x="364" y="516"/>
              </a:cxn>
              <a:cxn ang="0">
                <a:pos x="352" y="546"/>
              </a:cxn>
              <a:cxn ang="0">
                <a:pos x="345" y="583"/>
              </a:cxn>
              <a:cxn ang="0">
                <a:pos x="333" y="607"/>
              </a:cxn>
              <a:cxn ang="0">
                <a:pos x="224" y="498"/>
              </a:cxn>
              <a:cxn ang="0">
                <a:pos x="242" y="510"/>
              </a:cxn>
              <a:cxn ang="0">
                <a:pos x="224" y="492"/>
              </a:cxn>
              <a:cxn ang="0">
                <a:pos x="200" y="480"/>
              </a:cxn>
              <a:cxn ang="0">
                <a:pos x="103" y="395"/>
              </a:cxn>
              <a:cxn ang="0">
                <a:pos x="36" y="346"/>
              </a:cxn>
              <a:cxn ang="0">
                <a:pos x="48" y="346"/>
              </a:cxn>
              <a:cxn ang="0">
                <a:pos x="12" y="328"/>
              </a:cxn>
              <a:cxn ang="0">
                <a:pos x="18" y="304"/>
              </a:cxn>
              <a:cxn ang="0">
                <a:pos x="18" y="237"/>
              </a:cxn>
              <a:cxn ang="0">
                <a:pos x="42" y="194"/>
              </a:cxn>
              <a:cxn ang="0">
                <a:pos x="48" y="176"/>
              </a:cxn>
              <a:cxn ang="0">
                <a:pos x="91" y="122"/>
              </a:cxn>
              <a:cxn ang="0">
                <a:pos x="109" y="85"/>
              </a:cxn>
              <a:cxn ang="0">
                <a:pos x="145" y="6"/>
              </a:cxn>
              <a:cxn ang="0">
                <a:pos x="176" y="12"/>
              </a:cxn>
              <a:cxn ang="0">
                <a:pos x="194" y="49"/>
              </a:cxn>
              <a:cxn ang="0">
                <a:pos x="218" y="85"/>
              </a:cxn>
              <a:cxn ang="0">
                <a:pos x="242" y="116"/>
              </a:cxn>
              <a:cxn ang="0">
                <a:pos x="309" y="49"/>
              </a:cxn>
              <a:cxn ang="0">
                <a:pos x="364" y="37"/>
              </a:cxn>
              <a:cxn ang="0">
                <a:pos x="376" y="19"/>
              </a:cxn>
              <a:cxn ang="0">
                <a:pos x="382" y="25"/>
              </a:cxn>
              <a:cxn ang="0">
                <a:pos x="406" y="19"/>
              </a:cxn>
              <a:cxn ang="0">
                <a:pos x="412" y="43"/>
              </a:cxn>
              <a:cxn ang="0">
                <a:pos x="424" y="49"/>
              </a:cxn>
              <a:cxn ang="0">
                <a:pos x="430" y="85"/>
              </a:cxn>
              <a:cxn ang="0">
                <a:pos x="461" y="103"/>
              </a:cxn>
              <a:cxn ang="0">
                <a:pos x="479" y="122"/>
              </a:cxn>
            </a:cxnLst>
            <a:rect l="0" t="0" r="r" b="b"/>
            <a:pathLst>
              <a:path w="661" h="607">
                <a:moveTo>
                  <a:pt x="473" y="134"/>
                </a:moveTo>
                <a:lnTo>
                  <a:pt x="485" y="146"/>
                </a:lnTo>
                <a:lnTo>
                  <a:pt x="503" y="146"/>
                </a:lnTo>
                <a:lnTo>
                  <a:pt x="515" y="170"/>
                </a:lnTo>
                <a:lnTo>
                  <a:pt x="528" y="176"/>
                </a:lnTo>
                <a:lnTo>
                  <a:pt x="540" y="194"/>
                </a:lnTo>
                <a:lnTo>
                  <a:pt x="552" y="201"/>
                </a:lnTo>
                <a:lnTo>
                  <a:pt x="552" y="194"/>
                </a:lnTo>
                <a:lnTo>
                  <a:pt x="558" y="194"/>
                </a:lnTo>
                <a:lnTo>
                  <a:pt x="558" y="201"/>
                </a:lnTo>
                <a:lnTo>
                  <a:pt x="564" y="207"/>
                </a:lnTo>
                <a:lnTo>
                  <a:pt x="582" y="213"/>
                </a:lnTo>
                <a:lnTo>
                  <a:pt x="600" y="225"/>
                </a:lnTo>
                <a:lnTo>
                  <a:pt x="612" y="237"/>
                </a:lnTo>
                <a:lnTo>
                  <a:pt x="606" y="249"/>
                </a:lnTo>
                <a:lnTo>
                  <a:pt x="612" y="249"/>
                </a:lnTo>
                <a:lnTo>
                  <a:pt x="612" y="261"/>
                </a:lnTo>
                <a:lnTo>
                  <a:pt x="619" y="261"/>
                </a:lnTo>
                <a:lnTo>
                  <a:pt x="612" y="267"/>
                </a:lnTo>
                <a:lnTo>
                  <a:pt x="631" y="267"/>
                </a:lnTo>
                <a:lnTo>
                  <a:pt x="643" y="273"/>
                </a:lnTo>
                <a:lnTo>
                  <a:pt x="643" y="279"/>
                </a:lnTo>
                <a:lnTo>
                  <a:pt x="655" y="279"/>
                </a:lnTo>
                <a:lnTo>
                  <a:pt x="661" y="285"/>
                </a:lnTo>
                <a:lnTo>
                  <a:pt x="649" y="285"/>
                </a:lnTo>
                <a:lnTo>
                  <a:pt x="655" y="292"/>
                </a:lnTo>
                <a:lnTo>
                  <a:pt x="643" y="310"/>
                </a:lnTo>
                <a:lnTo>
                  <a:pt x="649" y="310"/>
                </a:lnTo>
                <a:lnTo>
                  <a:pt x="643" y="316"/>
                </a:lnTo>
                <a:lnTo>
                  <a:pt x="649" y="322"/>
                </a:lnTo>
                <a:lnTo>
                  <a:pt x="643" y="334"/>
                </a:lnTo>
                <a:lnTo>
                  <a:pt x="649" y="334"/>
                </a:lnTo>
                <a:lnTo>
                  <a:pt x="643" y="340"/>
                </a:lnTo>
                <a:lnTo>
                  <a:pt x="424" y="340"/>
                </a:lnTo>
                <a:lnTo>
                  <a:pt x="339" y="480"/>
                </a:lnTo>
                <a:lnTo>
                  <a:pt x="364" y="516"/>
                </a:lnTo>
                <a:lnTo>
                  <a:pt x="345" y="528"/>
                </a:lnTo>
                <a:lnTo>
                  <a:pt x="352" y="546"/>
                </a:lnTo>
                <a:lnTo>
                  <a:pt x="339" y="552"/>
                </a:lnTo>
                <a:lnTo>
                  <a:pt x="345" y="583"/>
                </a:lnTo>
                <a:lnTo>
                  <a:pt x="339" y="601"/>
                </a:lnTo>
                <a:lnTo>
                  <a:pt x="333" y="607"/>
                </a:lnTo>
                <a:lnTo>
                  <a:pt x="236" y="510"/>
                </a:lnTo>
                <a:lnTo>
                  <a:pt x="224" y="498"/>
                </a:lnTo>
                <a:lnTo>
                  <a:pt x="236" y="498"/>
                </a:lnTo>
                <a:lnTo>
                  <a:pt x="242" y="510"/>
                </a:lnTo>
                <a:lnTo>
                  <a:pt x="236" y="498"/>
                </a:lnTo>
                <a:lnTo>
                  <a:pt x="224" y="492"/>
                </a:lnTo>
                <a:lnTo>
                  <a:pt x="224" y="498"/>
                </a:lnTo>
                <a:lnTo>
                  <a:pt x="200" y="480"/>
                </a:lnTo>
                <a:lnTo>
                  <a:pt x="163" y="443"/>
                </a:lnTo>
                <a:lnTo>
                  <a:pt x="103" y="395"/>
                </a:lnTo>
                <a:lnTo>
                  <a:pt x="36" y="352"/>
                </a:lnTo>
                <a:lnTo>
                  <a:pt x="36" y="346"/>
                </a:lnTo>
                <a:lnTo>
                  <a:pt x="42" y="352"/>
                </a:lnTo>
                <a:lnTo>
                  <a:pt x="48" y="346"/>
                </a:lnTo>
                <a:lnTo>
                  <a:pt x="42" y="334"/>
                </a:lnTo>
                <a:lnTo>
                  <a:pt x="12" y="328"/>
                </a:lnTo>
                <a:lnTo>
                  <a:pt x="6" y="328"/>
                </a:lnTo>
                <a:lnTo>
                  <a:pt x="18" y="304"/>
                </a:lnTo>
                <a:lnTo>
                  <a:pt x="0" y="261"/>
                </a:lnTo>
                <a:lnTo>
                  <a:pt x="18" y="237"/>
                </a:lnTo>
                <a:lnTo>
                  <a:pt x="18" y="213"/>
                </a:lnTo>
                <a:lnTo>
                  <a:pt x="42" y="194"/>
                </a:lnTo>
                <a:lnTo>
                  <a:pt x="42" y="176"/>
                </a:lnTo>
                <a:lnTo>
                  <a:pt x="48" y="176"/>
                </a:lnTo>
                <a:lnTo>
                  <a:pt x="48" y="152"/>
                </a:lnTo>
                <a:lnTo>
                  <a:pt x="91" y="122"/>
                </a:lnTo>
                <a:lnTo>
                  <a:pt x="97" y="110"/>
                </a:lnTo>
                <a:lnTo>
                  <a:pt x="109" y="85"/>
                </a:lnTo>
                <a:lnTo>
                  <a:pt x="127" y="67"/>
                </a:lnTo>
                <a:lnTo>
                  <a:pt x="145" y="6"/>
                </a:lnTo>
                <a:lnTo>
                  <a:pt x="151" y="0"/>
                </a:lnTo>
                <a:lnTo>
                  <a:pt x="176" y="12"/>
                </a:lnTo>
                <a:lnTo>
                  <a:pt x="200" y="12"/>
                </a:lnTo>
                <a:lnTo>
                  <a:pt x="194" y="49"/>
                </a:lnTo>
                <a:lnTo>
                  <a:pt x="200" y="79"/>
                </a:lnTo>
                <a:lnTo>
                  <a:pt x="218" y="85"/>
                </a:lnTo>
                <a:lnTo>
                  <a:pt x="230" y="103"/>
                </a:lnTo>
                <a:lnTo>
                  <a:pt x="242" y="116"/>
                </a:lnTo>
                <a:lnTo>
                  <a:pt x="309" y="61"/>
                </a:lnTo>
                <a:lnTo>
                  <a:pt x="309" y="49"/>
                </a:lnTo>
                <a:lnTo>
                  <a:pt x="345" y="37"/>
                </a:lnTo>
                <a:lnTo>
                  <a:pt x="364" y="37"/>
                </a:lnTo>
                <a:lnTo>
                  <a:pt x="358" y="31"/>
                </a:lnTo>
                <a:lnTo>
                  <a:pt x="376" y="19"/>
                </a:lnTo>
                <a:lnTo>
                  <a:pt x="382" y="19"/>
                </a:lnTo>
                <a:lnTo>
                  <a:pt x="382" y="25"/>
                </a:lnTo>
                <a:lnTo>
                  <a:pt x="388" y="19"/>
                </a:lnTo>
                <a:lnTo>
                  <a:pt x="406" y="19"/>
                </a:lnTo>
                <a:lnTo>
                  <a:pt x="412" y="25"/>
                </a:lnTo>
                <a:lnTo>
                  <a:pt x="412" y="43"/>
                </a:lnTo>
                <a:lnTo>
                  <a:pt x="412" y="49"/>
                </a:lnTo>
                <a:lnTo>
                  <a:pt x="424" y="49"/>
                </a:lnTo>
                <a:lnTo>
                  <a:pt x="430" y="61"/>
                </a:lnTo>
                <a:lnTo>
                  <a:pt x="430" y="85"/>
                </a:lnTo>
                <a:lnTo>
                  <a:pt x="461" y="91"/>
                </a:lnTo>
                <a:lnTo>
                  <a:pt x="461" y="103"/>
                </a:lnTo>
                <a:lnTo>
                  <a:pt x="473" y="110"/>
                </a:lnTo>
                <a:lnTo>
                  <a:pt x="479" y="122"/>
                </a:lnTo>
                <a:lnTo>
                  <a:pt x="473" y="134"/>
                </a:lnTo>
                <a:close/>
              </a:path>
            </a:pathLst>
          </a:custGeom>
          <a:blipFill>
            <a:blip r:embed="rId3" cstate="print"/>
            <a:tile tx="0" ty="0" sx="100000" sy="100000" flip="none" algn="tl"/>
          </a:blipFill>
          <a:ln w="19050" cap="flat" cmpd="sng">
            <a:solidFill>
              <a:srgbClr val="00642D"/>
            </a:solidFill>
            <a:prstDash val="solid"/>
            <a:round/>
            <a:headEnd type="none" w="med" len="med"/>
            <a:tailEnd type="none" w="med" len="med"/>
          </a:ln>
          <a:effectLst>
            <a:innerShdw blurRad="241300" dist="88900">
              <a:schemeClr val="tx1"/>
            </a:innerShdw>
            <a:softEdge rad="12700"/>
          </a:effectLst>
          <a:scene3d>
            <a:camera prst="orthographicFront">
              <a:rot lat="0" lon="0" rev="0"/>
            </a:camera>
            <a:lightRig rig="threePt" dir="t"/>
          </a:scene3d>
        </p:spPr>
        <p:txBody>
          <a:bodyPr/>
          <a:lstStyle/>
          <a:p>
            <a:pPr fontAlgn="auto">
              <a:spcBef>
                <a:spcPts val="0"/>
              </a:spcBef>
              <a:spcAft>
                <a:spcPts val="0"/>
              </a:spcAft>
              <a:defRPr/>
            </a:pPr>
            <a:endParaRPr lang="es-ES" dirty="0">
              <a:latin typeface="Arial" charset="0"/>
              <a:cs typeface="Arial" pitchFamily="34" charset="0"/>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9" y="86014"/>
            <a:ext cx="1801789" cy="1355229"/>
          </a:xfrm>
          <a:prstGeom prst="rect">
            <a:avLst/>
          </a:prstGeom>
        </p:spPr>
      </p:pic>
    </p:spTree>
    <p:extLst>
      <p:ext uri="{BB962C8B-B14F-4D97-AF65-F5344CB8AC3E}">
        <p14:creationId xmlns:p14="http://schemas.microsoft.com/office/powerpoint/2010/main" val="299439554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6 Marcador de contenido"/>
          <p:cNvSpPr txBox="1">
            <a:spLocks noGrp="1"/>
          </p:cNvSpPr>
          <p:nvPr>
            <p:ph idx="1"/>
          </p:nvPr>
        </p:nvSpPr>
        <p:spPr>
          <a:xfrm>
            <a:off x="827584" y="2636912"/>
            <a:ext cx="4248472" cy="2677656"/>
          </a:xfrm>
          <a:prstGeom prst="rect">
            <a:avLst/>
          </a:prstGeom>
          <a:noFill/>
        </p:spPr>
        <p:txBody>
          <a:bodyPr wrap="square" rtlCol="0">
            <a:spAutoFit/>
          </a:bodyPr>
          <a:lstStyle/>
          <a:p>
            <a:pPr marL="342900" indent="-342900" algn="just">
              <a:buFont typeface="Wingdings" pitchFamily="2" charset="2"/>
              <a:buChar char="ü"/>
            </a:pPr>
            <a:r>
              <a:rPr lang="es-MX" sz="2800" b="1" dirty="0" smtClean="0"/>
              <a:t>Emisión de Circulares Nos. </a:t>
            </a:r>
            <a:r>
              <a:rPr lang="es-MX" sz="2800" b="1" u="sng" dirty="0" smtClean="0">
                <a:hlinkClick r:id="rId2" action="ppaction://hlinkfile"/>
              </a:rPr>
              <a:t>SH/SUBE/DGPCP/A/1058</a:t>
            </a:r>
            <a:r>
              <a:rPr lang="es-MX" sz="2800" b="1" dirty="0" smtClean="0"/>
              <a:t> y </a:t>
            </a:r>
            <a:r>
              <a:rPr lang="es-MX" sz="2800" b="1" u="sng" dirty="0" smtClean="0">
                <a:hlinkClick r:id="rId3" action="ppaction://hlinkfile"/>
              </a:rPr>
              <a:t>SH/0084/2013</a:t>
            </a:r>
            <a:r>
              <a:rPr lang="es-MX" sz="2800" b="1" dirty="0" smtClean="0"/>
              <a:t> de fechas Octubre 07 y Noviembre 07 2013</a:t>
            </a:r>
          </a:p>
        </p:txBody>
      </p:sp>
      <p:sp>
        <p:nvSpPr>
          <p:cNvPr id="5" name="4 Recortar rectángulo de esquina diagonal"/>
          <p:cNvSpPr/>
          <p:nvPr/>
        </p:nvSpPr>
        <p:spPr>
          <a:xfrm>
            <a:off x="611560" y="999892"/>
            <a:ext cx="6768752" cy="514509"/>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5 CuadroTexto"/>
          <p:cNvSpPr txBox="1"/>
          <p:nvPr/>
        </p:nvSpPr>
        <p:spPr>
          <a:xfrm>
            <a:off x="971600" y="1043444"/>
            <a:ext cx="6408712" cy="369332"/>
          </a:xfrm>
          <a:prstGeom prst="rect">
            <a:avLst/>
          </a:prstGeom>
          <a:noFill/>
        </p:spPr>
        <p:txBody>
          <a:bodyPr wrap="square" rtlCol="0">
            <a:spAutoFit/>
          </a:bodyPr>
          <a:lstStyle/>
          <a:p>
            <a:r>
              <a:rPr lang="es-MX" sz="1800" b="1" dirty="0" smtClean="0"/>
              <a:t>Acciones:</a:t>
            </a:r>
            <a:endParaRPr lang="es-MX" sz="1800" b="1" dirty="0"/>
          </a:p>
        </p:txBody>
      </p:sp>
      <p:sp>
        <p:nvSpPr>
          <p:cNvPr id="3" name="2 Rectángulo"/>
          <p:cNvSpPr/>
          <p:nvPr/>
        </p:nvSpPr>
        <p:spPr>
          <a:xfrm>
            <a:off x="467544" y="287650"/>
            <a:ext cx="8208912" cy="523220"/>
          </a:xfrm>
          <a:prstGeom prst="rect">
            <a:avLst/>
          </a:prstGeom>
        </p:spPr>
        <p:txBody>
          <a:bodyPr wrap="square">
            <a:spAutoFit/>
          </a:bodyPr>
          <a:lstStyle/>
          <a:p>
            <a:pPr algn="ctr">
              <a:defRPr/>
            </a:pPr>
            <a:r>
              <a:rPr lang="es-MX" sz="2800" b="1" dirty="0" smtClean="0">
                <a:ln w="50800"/>
                <a:solidFill>
                  <a:srgbClr val="FF0000"/>
                </a:solidFill>
              </a:rPr>
              <a:t>Avance </a:t>
            </a:r>
            <a:r>
              <a:rPr lang="es-MX" sz="2800" b="1" dirty="0">
                <a:ln w="50800"/>
                <a:solidFill>
                  <a:srgbClr val="FF0000"/>
                </a:solidFill>
              </a:rPr>
              <a:t>del proceso de </a:t>
            </a:r>
            <a:r>
              <a:rPr lang="es-MX" sz="2800" b="1" dirty="0" smtClean="0">
                <a:ln w="50800"/>
                <a:solidFill>
                  <a:srgbClr val="FF0000"/>
                </a:solidFill>
              </a:rPr>
              <a:t>armonización</a:t>
            </a:r>
            <a:endParaRPr lang="es-MX" sz="2800" b="1" dirty="0">
              <a:ln w="50800"/>
              <a:solidFill>
                <a:srgbClr val="FF0000"/>
              </a:solidFill>
            </a:endParaRPr>
          </a:p>
        </p:txBody>
      </p:sp>
      <p:sp>
        <p:nvSpPr>
          <p:cNvPr id="8" name="7 Flecha derecha">
            <a:hlinkClick r:id="rId4" action="ppaction://hlinksldjump"/>
          </p:cNvPr>
          <p:cNvSpPr/>
          <p:nvPr/>
        </p:nvSpPr>
        <p:spPr>
          <a:xfrm rot="10800000" flipH="1">
            <a:off x="323528" y="6381328"/>
            <a:ext cx="432048" cy="2880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6225037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ortar rectángulo de esquina diagonal"/>
          <p:cNvSpPr/>
          <p:nvPr/>
        </p:nvSpPr>
        <p:spPr>
          <a:xfrm>
            <a:off x="611560" y="999892"/>
            <a:ext cx="6768752" cy="514509"/>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5 CuadroTexto"/>
          <p:cNvSpPr txBox="1"/>
          <p:nvPr/>
        </p:nvSpPr>
        <p:spPr>
          <a:xfrm>
            <a:off x="971600" y="1043444"/>
            <a:ext cx="6408712" cy="400110"/>
          </a:xfrm>
          <a:prstGeom prst="rect">
            <a:avLst/>
          </a:prstGeom>
          <a:noFill/>
        </p:spPr>
        <p:txBody>
          <a:bodyPr wrap="square" rtlCol="0">
            <a:spAutoFit/>
          </a:bodyPr>
          <a:lstStyle/>
          <a:p>
            <a:pPr algn="ctr"/>
            <a:r>
              <a:rPr lang="es-MX" sz="2000" b="1" dirty="0" smtClean="0"/>
              <a:t>Acciones:</a:t>
            </a:r>
            <a:endParaRPr lang="es-MX" sz="2000" b="1" dirty="0"/>
          </a:p>
        </p:txBody>
      </p:sp>
      <p:sp>
        <p:nvSpPr>
          <p:cNvPr id="3" name="2 Rectángulo"/>
          <p:cNvSpPr/>
          <p:nvPr/>
        </p:nvSpPr>
        <p:spPr>
          <a:xfrm>
            <a:off x="467544" y="287650"/>
            <a:ext cx="8208912" cy="523220"/>
          </a:xfrm>
          <a:prstGeom prst="rect">
            <a:avLst/>
          </a:prstGeom>
        </p:spPr>
        <p:txBody>
          <a:bodyPr wrap="square">
            <a:spAutoFit/>
          </a:bodyPr>
          <a:lstStyle/>
          <a:p>
            <a:pPr algn="ctr">
              <a:defRPr/>
            </a:pPr>
            <a:r>
              <a:rPr lang="es-MX" sz="2800" b="1" dirty="0" smtClean="0">
                <a:ln w="50800"/>
                <a:solidFill>
                  <a:srgbClr val="FF0000"/>
                </a:solidFill>
              </a:rPr>
              <a:t>Avance </a:t>
            </a:r>
            <a:r>
              <a:rPr lang="es-MX" sz="2800" b="1" dirty="0">
                <a:ln w="50800"/>
                <a:solidFill>
                  <a:srgbClr val="FF0000"/>
                </a:solidFill>
              </a:rPr>
              <a:t>del proceso de </a:t>
            </a:r>
            <a:r>
              <a:rPr lang="es-MX" sz="2800" b="1" dirty="0" smtClean="0">
                <a:ln w="50800"/>
                <a:solidFill>
                  <a:srgbClr val="FF0000"/>
                </a:solidFill>
              </a:rPr>
              <a:t>armonización</a:t>
            </a:r>
            <a:endParaRPr lang="es-MX" sz="2800" b="1" dirty="0">
              <a:ln w="50800"/>
              <a:solidFill>
                <a:srgbClr val="FF0000"/>
              </a:solidFill>
            </a:endParaRPr>
          </a:p>
        </p:txBody>
      </p:sp>
      <p:sp>
        <p:nvSpPr>
          <p:cNvPr id="8" name="7 Flecha derecha">
            <a:hlinkClick r:id="rId2" action="ppaction://hlinksldjump"/>
          </p:cNvPr>
          <p:cNvSpPr/>
          <p:nvPr/>
        </p:nvSpPr>
        <p:spPr>
          <a:xfrm flipH="1">
            <a:off x="323528" y="6381328"/>
            <a:ext cx="432048" cy="2880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7" name="6 CuadroTexto"/>
          <p:cNvSpPr txBox="1"/>
          <p:nvPr/>
        </p:nvSpPr>
        <p:spPr>
          <a:xfrm>
            <a:off x="179512" y="2479975"/>
            <a:ext cx="3888432" cy="2246769"/>
          </a:xfrm>
          <a:prstGeom prst="rect">
            <a:avLst/>
          </a:prstGeom>
          <a:noFill/>
        </p:spPr>
        <p:txBody>
          <a:bodyPr wrap="square" rtlCol="0">
            <a:spAutoFit/>
          </a:bodyPr>
          <a:lstStyle/>
          <a:p>
            <a:pPr algn="just"/>
            <a:r>
              <a:rPr lang="es-MX" sz="2000" b="1" dirty="0">
                <a:hlinkClick r:id="rId3" action="ppaction://hlinkfile"/>
              </a:rPr>
              <a:t>Minuta de Trabajo </a:t>
            </a:r>
            <a:r>
              <a:rPr lang="es-MX" sz="2000" b="1" dirty="0"/>
              <a:t>con la participación de la </a:t>
            </a:r>
            <a:r>
              <a:rPr lang="es-MX" sz="2000" b="1" dirty="0">
                <a:solidFill>
                  <a:schemeClr val="accent2"/>
                </a:solidFill>
              </a:rPr>
              <a:t>Secretaría de la Función Pública, Instituto de la Consejería Jurídica y Asistencia Legal y la Secretaría de Hacienda</a:t>
            </a:r>
            <a:r>
              <a:rPr lang="es-MX" sz="2000" b="1" dirty="0"/>
              <a:t>.</a:t>
            </a:r>
            <a:endParaRPr lang="es-MX" sz="2000" b="1" dirty="0">
              <a:solidFill>
                <a:schemeClr val="accent2"/>
              </a:solidFill>
            </a:endParaRPr>
          </a:p>
          <a:p>
            <a:pPr algn="just"/>
            <a:endParaRPr lang="es-AR" sz="2000" dirty="0"/>
          </a:p>
        </p:txBody>
      </p:sp>
    </p:spTree>
    <p:extLst>
      <p:ext uri="{BB962C8B-B14F-4D97-AF65-F5344CB8AC3E}">
        <p14:creationId xmlns:p14="http://schemas.microsoft.com/office/powerpoint/2010/main" val="362789524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Recortar rectángulo de esquina diagonal"/>
          <p:cNvSpPr/>
          <p:nvPr/>
        </p:nvSpPr>
        <p:spPr>
          <a:xfrm>
            <a:off x="611560" y="1330315"/>
            <a:ext cx="3816424" cy="514509"/>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4 CuadroTexto"/>
          <p:cNvSpPr txBox="1"/>
          <p:nvPr/>
        </p:nvSpPr>
        <p:spPr>
          <a:xfrm>
            <a:off x="539552" y="1837273"/>
            <a:ext cx="8136904" cy="1015663"/>
          </a:xfrm>
          <a:prstGeom prst="rect">
            <a:avLst/>
          </a:prstGeom>
          <a:noFill/>
        </p:spPr>
        <p:txBody>
          <a:bodyPr wrap="square" rtlCol="0">
            <a:spAutoFit/>
          </a:bodyPr>
          <a:lstStyle/>
          <a:p>
            <a:pPr algn="just"/>
            <a:r>
              <a:rPr lang="es-MX" sz="2000" b="1" dirty="0" smtClean="0">
                <a:latin typeface="+mn-lt"/>
              </a:rPr>
              <a:t>Se debe registrar </a:t>
            </a:r>
            <a:r>
              <a:rPr lang="es-MX" sz="2000" b="1" dirty="0">
                <a:latin typeface="+mn-lt"/>
              </a:rPr>
              <a:t>el ingreso devengado e ingreso recaudado de forma </a:t>
            </a:r>
            <a:r>
              <a:rPr lang="es-MX" sz="2000" b="1" dirty="0" smtClean="0">
                <a:latin typeface="+mn-lt"/>
              </a:rPr>
              <a:t>simultánea, </a:t>
            </a:r>
            <a:r>
              <a:rPr lang="es-MX" sz="2000" b="1" dirty="0">
                <a:latin typeface="+mn-lt"/>
              </a:rPr>
              <a:t>al momento de percepción del recurso, salvo los </a:t>
            </a:r>
            <a:r>
              <a:rPr lang="es-MX" sz="2000" b="1" u="sng" dirty="0">
                <a:solidFill>
                  <a:srgbClr val="FF0000"/>
                </a:solidFill>
                <a:latin typeface="+mn-lt"/>
              </a:rPr>
              <a:t>Ingresos por venta de bienes y servicios</a:t>
            </a:r>
            <a:r>
              <a:rPr lang="es-MX" sz="2000" b="1" dirty="0">
                <a:latin typeface="+mn-lt"/>
              </a:rPr>
              <a:t> </a:t>
            </a:r>
            <a:r>
              <a:rPr lang="es-MX" sz="2000" b="1" dirty="0" smtClean="0">
                <a:latin typeface="+mn-lt"/>
              </a:rPr>
              <a:t>y </a:t>
            </a:r>
            <a:r>
              <a:rPr lang="es-MX" sz="2000" b="1" u="sng" dirty="0" smtClean="0">
                <a:solidFill>
                  <a:srgbClr val="FF0000"/>
                </a:solidFill>
                <a:latin typeface="+mn-lt"/>
              </a:rPr>
              <a:t>aportaciones</a:t>
            </a:r>
            <a:r>
              <a:rPr lang="es-MX" sz="2000" b="1" dirty="0" smtClean="0">
                <a:latin typeface="+mn-lt"/>
              </a:rPr>
              <a:t>. (D.O.F 8 de Agosto 2013)</a:t>
            </a:r>
            <a:endParaRPr lang="es-MX" sz="2000" b="1" dirty="0">
              <a:latin typeface="+mn-lt"/>
            </a:endParaRPr>
          </a:p>
        </p:txBody>
      </p:sp>
      <p:sp>
        <p:nvSpPr>
          <p:cNvPr id="6" name="5 CuadroTexto"/>
          <p:cNvSpPr txBox="1"/>
          <p:nvPr/>
        </p:nvSpPr>
        <p:spPr>
          <a:xfrm>
            <a:off x="899592" y="1333217"/>
            <a:ext cx="3672408" cy="461665"/>
          </a:xfrm>
          <a:prstGeom prst="rect">
            <a:avLst/>
          </a:prstGeom>
          <a:noFill/>
        </p:spPr>
        <p:txBody>
          <a:bodyPr wrap="square" rtlCol="0">
            <a:spAutoFit/>
          </a:bodyPr>
          <a:lstStyle/>
          <a:p>
            <a:r>
              <a:rPr lang="es-MX" sz="2400" b="1" dirty="0" smtClean="0"/>
              <a:t>Ingreso Devengado</a:t>
            </a:r>
            <a:endParaRPr lang="es-MX" sz="2400" b="1" dirty="0"/>
          </a:p>
        </p:txBody>
      </p:sp>
      <p:sp>
        <p:nvSpPr>
          <p:cNvPr id="10" name="3 CuadroTexto"/>
          <p:cNvSpPr txBox="1">
            <a:spLocks noChangeArrowheads="1"/>
          </p:cNvSpPr>
          <p:nvPr/>
        </p:nvSpPr>
        <p:spPr bwMode="auto">
          <a:xfrm>
            <a:off x="1187624" y="332656"/>
            <a:ext cx="6696744" cy="523220"/>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s-MX" sz="2800" b="1" dirty="0" smtClean="0">
                <a:ln w="50800"/>
                <a:solidFill>
                  <a:srgbClr val="FF0000"/>
                </a:solidFill>
              </a:rPr>
              <a:t>Avances </a:t>
            </a:r>
            <a:r>
              <a:rPr lang="es-MX" sz="2800" b="1" dirty="0">
                <a:ln w="50800"/>
                <a:solidFill>
                  <a:srgbClr val="FF0000"/>
                </a:solidFill>
              </a:rPr>
              <a:t>del proceso de </a:t>
            </a:r>
            <a:r>
              <a:rPr lang="es-MX" sz="2800" b="1" dirty="0" smtClean="0">
                <a:ln w="50800"/>
                <a:solidFill>
                  <a:srgbClr val="FF0000"/>
                </a:solidFill>
              </a:rPr>
              <a:t>armonización</a:t>
            </a:r>
          </a:p>
        </p:txBody>
      </p:sp>
      <p:sp>
        <p:nvSpPr>
          <p:cNvPr id="7" name="6 Marcador de contenido"/>
          <p:cNvSpPr txBox="1">
            <a:spLocks noGrp="1"/>
          </p:cNvSpPr>
          <p:nvPr>
            <p:ph idx="1"/>
          </p:nvPr>
        </p:nvSpPr>
        <p:spPr>
          <a:xfrm>
            <a:off x="467544" y="3501008"/>
            <a:ext cx="8229600" cy="1329595"/>
          </a:xfrm>
          <a:prstGeom prst="rect">
            <a:avLst/>
          </a:prstGeom>
          <a:noFill/>
        </p:spPr>
        <p:txBody>
          <a:bodyPr wrap="square" rtlCol="0">
            <a:spAutoFit/>
          </a:bodyPr>
          <a:lstStyle/>
          <a:p>
            <a:pPr marL="0" indent="0" algn="just">
              <a:buNone/>
            </a:pPr>
            <a:endParaRPr lang="es-MX" sz="1000" b="1" dirty="0" smtClean="0"/>
          </a:p>
          <a:p>
            <a:pPr algn="just">
              <a:buFont typeface="Wingdings" pitchFamily="2" charset="2"/>
              <a:buChar char="ü"/>
            </a:pPr>
            <a:r>
              <a:rPr lang="es-MX" sz="2200" b="1" dirty="0" smtClean="0"/>
              <a:t>La modificación tendrá impacto en los documentos Normativos del 2014. (Tomando en cuenta que el </a:t>
            </a:r>
            <a:r>
              <a:rPr lang="es-MX" sz="2200" b="1" dirty="0"/>
              <a:t>CONAC revisará la implementación a más tardar en diciembre de </a:t>
            </a:r>
            <a:r>
              <a:rPr lang="es-MX" sz="2200" b="1" dirty="0" smtClean="0"/>
              <a:t>2015)</a:t>
            </a:r>
          </a:p>
        </p:txBody>
      </p:sp>
      <p:sp>
        <p:nvSpPr>
          <p:cNvPr id="8" name="7 Recortar rectángulo de esquina diagonal"/>
          <p:cNvSpPr/>
          <p:nvPr/>
        </p:nvSpPr>
        <p:spPr>
          <a:xfrm>
            <a:off x="683568" y="3222848"/>
            <a:ext cx="4824536" cy="350168"/>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10 CuadroTexto"/>
          <p:cNvSpPr txBox="1"/>
          <p:nvPr/>
        </p:nvSpPr>
        <p:spPr>
          <a:xfrm>
            <a:off x="899592" y="3203683"/>
            <a:ext cx="4824536" cy="369332"/>
          </a:xfrm>
          <a:prstGeom prst="rect">
            <a:avLst/>
          </a:prstGeom>
          <a:noFill/>
        </p:spPr>
        <p:txBody>
          <a:bodyPr wrap="square" rtlCol="0">
            <a:spAutoFit/>
          </a:bodyPr>
          <a:lstStyle/>
          <a:p>
            <a:r>
              <a:rPr lang="es-MX" sz="1800" b="1" dirty="0" smtClean="0">
                <a:hlinkClick r:id="rId2" action="ppaction://hlinkfile"/>
              </a:rPr>
              <a:t>Acciones</a:t>
            </a:r>
            <a:endParaRPr lang="es-MX" sz="1800" b="1" dirty="0"/>
          </a:p>
        </p:txBody>
      </p:sp>
      <p:sp>
        <p:nvSpPr>
          <p:cNvPr id="9" name="8 Flecha derecha">
            <a:hlinkClick r:id="" action="ppaction://hlinkshowjump?jump=nextslide"/>
          </p:cNvPr>
          <p:cNvSpPr/>
          <p:nvPr/>
        </p:nvSpPr>
        <p:spPr>
          <a:xfrm>
            <a:off x="7380312" y="5661248"/>
            <a:ext cx="432048" cy="2880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1414987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Recortar rectángulo de esquina diagonal"/>
          <p:cNvSpPr/>
          <p:nvPr/>
        </p:nvSpPr>
        <p:spPr>
          <a:xfrm>
            <a:off x="611560" y="1455167"/>
            <a:ext cx="6264696" cy="514509"/>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4 CuadroTexto"/>
          <p:cNvSpPr txBox="1"/>
          <p:nvPr/>
        </p:nvSpPr>
        <p:spPr>
          <a:xfrm>
            <a:off x="827584" y="1527175"/>
            <a:ext cx="6552728" cy="461665"/>
          </a:xfrm>
          <a:prstGeom prst="rect">
            <a:avLst/>
          </a:prstGeom>
          <a:noFill/>
        </p:spPr>
        <p:txBody>
          <a:bodyPr wrap="square" rtlCol="0">
            <a:spAutoFit/>
          </a:bodyPr>
          <a:lstStyle/>
          <a:p>
            <a:r>
              <a:rPr lang="es-MX" sz="2400" b="1" dirty="0" smtClean="0"/>
              <a:t>Depreciación y Amortización de bienes</a:t>
            </a:r>
            <a:endParaRPr lang="es-MX" sz="2400" b="1" dirty="0"/>
          </a:p>
        </p:txBody>
      </p:sp>
      <p:sp>
        <p:nvSpPr>
          <p:cNvPr id="6" name="3 CuadroTexto"/>
          <p:cNvSpPr txBox="1">
            <a:spLocks noGrp="1" noChangeArrowheads="1"/>
          </p:cNvSpPr>
          <p:nvPr>
            <p:ph type="title"/>
          </p:nvPr>
        </p:nvSpPr>
        <p:spPr bwMode="auto">
          <a:xfrm>
            <a:off x="457200" y="287650"/>
            <a:ext cx="8229600" cy="523220"/>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s-MX" sz="2800" b="1" dirty="0" smtClean="0">
                <a:ln w="50800"/>
                <a:solidFill>
                  <a:srgbClr val="FF0000"/>
                </a:solidFill>
              </a:rPr>
              <a:t>Avances </a:t>
            </a:r>
            <a:r>
              <a:rPr lang="es-MX" sz="2800" b="1" dirty="0">
                <a:ln w="50800"/>
                <a:solidFill>
                  <a:srgbClr val="FF0000"/>
                </a:solidFill>
              </a:rPr>
              <a:t>del proceso de </a:t>
            </a:r>
            <a:r>
              <a:rPr lang="es-MX" sz="2800" b="1" dirty="0" smtClean="0">
                <a:ln w="50800"/>
                <a:solidFill>
                  <a:srgbClr val="FF0000"/>
                </a:solidFill>
              </a:rPr>
              <a:t>armonización</a:t>
            </a:r>
            <a:endParaRPr lang="es-ES" sz="2800" b="1" dirty="0">
              <a:ln w="50800"/>
              <a:solidFill>
                <a:srgbClr val="FF0000"/>
              </a:solidFill>
            </a:endParaRPr>
          </a:p>
        </p:txBody>
      </p:sp>
      <p:sp>
        <p:nvSpPr>
          <p:cNvPr id="5121" name="Rectangle 1"/>
          <p:cNvSpPr>
            <a:spLocks noChangeArrowheads="1"/>
          </p:cNvSpPr>
          <p:nvPr/>
        </p:nvSpPr>
        <p:spPr bwMode="auto">
          <a:xfrm>
            <a:off x="696523" y="2245849"/>
            <a:ext cx="763284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s-MX" sz="2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Los Entes Públicos, calcularán la distribución sistemática del costo de adquisición de un activo a lo largo de su vida útil y se aplicará anualmente. </a:t>
            </a:r>
            <a:endParaRPr kumimoji="0" lang="es-MX" sz="22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ortar rectángulo de esquina diagonal"/>
          <p:cNvSpPr/>
          <p:nvPr/>
        </p:nvSpPr>
        <p:spPr>
          <a:xfrm>
            <a:off x="755576" y="3757102"/>
            <a:ext cx="2448272" cy="298485"/>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7 CuadroTexto"/>
          <p:cNvSpPr txBox="1"/>
          <p:nvPr/>
        </p:nvSpPr>
        <p:spPr>
          <a:xfrm>
            <a:off x="899592" y="3717032"/>
            <a:ext cx="1728192" cy="369332"/>
          </a:xfrm>
          <a:prstGeom prst="rect">
            <a:avLst/>
          </a:prstGeom>
          <a:noFill/>
        </p:spPr>
        <p:txBody>
          <a:bodyPr wrap="square" rtlCol="0">
            <a:spAutoFit/>
          </a:bodyPr>
          <a:lstStyle/>
          <a:p>
            <a:r>
              <a:rPr lang="es-MX" sz="1800" b="1" dirty="0" smtClean="0"/>
              <a:t>Acciones</a:t>
            </a:r>
            <a:endParaRPr lang="es-MX" sz="1800" b="1" dirty="0"/>
          </a:p>
        </p:txBody>
      </p:sp>
      <p:sp>
        <p:nvSpPr>
          <p:cNvPr id="9" name="8 Rectángulo"/>
          <p:cNvSpPr/>
          <p:nvPr/>
        </p:nvSpPr>
        <p:spPr>
          <a:xfrm>
            <a:off x="755576" y="4293096"/>
            <a:ext cx="7848872" cy="769441"/>
          </a:xfrm>
          <a:prstGeom prst="rect">
            <a:avLst/>
          </a:prstGeom>
        </p:spPr>
        <p:txBody>
          <a:bodyPr wrap="square">
            <a:spAutoFit/>
          </a:bodyPr>
          <a:lstStyle/>
          <a:p>
            <a:pPr algn="just">
              <a:buFont typeface="Wingdings" pitchFamily="2" charset="2"/>
              <a:buChar char="ü"/>
            </a:pPr>
            <a:r>
              <a:rPr lang="es-MX" sz="2200" b="1" dirty="0" smtClean="0"/>
              <a:t>La modificación tendrá impacto en los documentos Normativos del 2014. </a:t>
            </a:r>
            <a:endParaRPr lang="es-MX" sz="2200" b="1" dirty="0"/>
          </a:p>
        </p:txBody>
      </p:sp>
      <p:sp>
        <p:nvSpPr>
          <p:cNvPr id="2" name="1 Rectángulo"/>
          <p:cNvSpPr/>
          <p:nvPr/>
        </p:nvSpPr>
        <p:spPr>
          <a:xfrm>
            <a:off x="917848" y="5445224"/>
            <a:ext cx="7542584" cy="584775"/>
          </a:xfrm>
          <a:prstGeom prst="rect">
            <a:avLst/>
          </a:prstGeom>
        </p:spPr>
        <p:txBody>
          <a:bodyPr wrap="square">
            <a:spAutoFit/>
          </a:bodyPr>
          <a:lstStyle/>
          <a:p>
            <a:pPr algn="just"/>
            <a:r>
              <a:rPr lang="es-MX" sz="1600" b="1" dirty="0" smtClean="0">
                <a:solidFill>
                  <a:srgbClr val="FF0000"/>
                </a:solidFill>
                <a:latin typeface="Arial" pitchFamily="34" charset="0"/>
                <a:ea typeface="Calibri" pitchFamily="34" charset="0"/>
                <a:cs typeface="Arial" pitchFamily="34" charset="0"/>
              </a:rPr>
              <a:t>Fuente:</a:t>
            </a:r>
            <a:r>
              <a:rPr lang="es-MX" sz="1600" b="1" dirty="0" smtClean="0">
                <a:latin typeface="Arial" pitchFamily="34" charset="0"/>
                <a:ea typeface="Calibri" pitchFamily="34" charset="0"/>
                <a:cs typeface="Arial" pitchFamily="34" charset="0"/>
              </a:rPr>
              <a:t> </a:t>
            </a:r>
            <a:r>
              <a:rPr lang="es-MX" sz="1600" b="1" dirty="0" smtClean="0">
                <a:latin typeface="Arial" pitchFamily="34" charset="0"/>
                <a:cs typeface="Arial" pitchFamily="34" charset="0"/>
              </a:rPr>
              <a:t>Acuerdo </a:t>
            </a:r>
            <a:r>
              <a:rPr lang="es-MX" sz="1600" b="1" dirty="0">
                <a:latin typeface="Arial" pitchFamily="34" charset="0"/>
                <a:cs typeface="Arial" pitchFamily="34" charset="0"/>
              </a:rPr>
              <a:t>por el que se emiten las Reglas Específicas del Registro y Valoración del Patrimonio” publicado en el D.O. del 13 de diciembre de 2011</a:t>
            </a:r>
            <a:endParaRPr lang="es-MX" sz="1600" b="1" dirty="0"/>
          </a:p>
        </p:txBody>
      </p:sp>
    </p:spTree>
    <p:extLst>
      <p:ext uri="{BB962C8B-B14F-4D97-AF65-F5344CB8AC3E}">
        <p14:creationId xmlns:p14="http://schemas.microsoft.com/office/powerpoint/2010/main" val="220786246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31 Conector recto"/>
          <p:cNvCxnSpPr/>
          <p:nvPr/>
        </p:nvCxnSpPr>
        <p:spPr>
          <a:xfrm>
            <a:off x="536574" y="3501008"/>
            <a:ext cx="5475586"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34" t="14340" r="11712" b="3454"/>
          <a:stretch/>
        </p:blipFill>
        <p:spPr bwMode="auto">
          <a:xfrm>
            <a:off x="6195891" y="1135032"/>
            <a:ext cx="2664337" cy="207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descr="C:\Documents and Settings\emartinez\Escritorio\fotos para video sept 2011\Parrafo No.4\Parrafo13_PeriodicoOfic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48" y="1323727"/>
            <a:ext cx="1621280" cy="2038965"/>
          </a:xfrm>
          <a:prstGeom prst="rect">
            <a:avLst/>
          </a:prstGeom>
          <a:noFill/>
          <a:extLst>
            <a:ext uri="{909E8E84-426E-40DD-AFC4-6F175D3DCCD1}">
              <a14:hiddenFill xmlns:a14="http://schemas.microsoft.com/office/drawing/2010/main">
                <a:solidFill>
                  <a:srgbClr val="FFFFFF"/>
                </a:solidFill>
              </a14:hiddenFill>
            </a:ext>
          </a:extLst>
        </p:spPr>
      </p:pic>
      <p:sp>
        <p:nvSpPr>
          <p:cNvPr id="17" name="3 CuadroTexto"/>
          <p:cNvSpPr txBox="1">
            <a:spLocks noChangeArrowheads="1"/>
          </p:cNvSpPr>
          <p:nvPr/>
        </p:nvSpPr>
        <p:spPr bwMode="auto">
          <a:xfrm>
            <a:off x="306802" y="287650"/>
            <a:ext cx="8657686" cy="477054"/>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s-MX" sz="2500" b="1" dirty="0" smtClean="0">
                <a:ln w="50800"/>
                <a:solidFill>
                  <a:srgbClr val="FF0000"/>
                </a:solidFill>
              </a:rPr>
              <a:t>3.2 	Acciones implementadas</a:t>
            </a:r>
            <a:endParaRPr lang="es-ES" sz="2500" b="1" dirty="0">
              <a:ln w="50800"/>
              <a:solidFill>
                <a:srgbClr val="FF0000"/>
              </a:solidFill>
            </a:endParaRPr>
          </a:p>
        </p:txBody>
      </p:sp>
      <p:cxnSp>
        <p:nvCxnSpPr>
          <p:cNvPr id="18" name="17 Conector recto"/>
          <p:cNvCxnSpPr/>
          <p:nvPr/>
        </p:nvCxnSpPr>
        <p:spPr>
          <a:xfrm>
            <a:off x="593931" y="1556792"/>
            <a:ext cx="5058189"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4" name="3 CuadroTexto"/>
          <p:cNvSpPr txBox="1">
            <a:spLocks noChangeArrowheads="1"/>
          </p:cNvSpPr>
          <p:nvPr/>
        </p:nvSpPr>
        <p:spPr bwMode="auto">
          <a:xfrm>
            <a:off x="490836" y="4077072"/>
            <a:ext cx="55213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MX" sz="2000" b="1" dirty="0" smtClean="0"/>
              <a:t>Capacitación </a:t>
            </a:r>
            <a:r>
              <a:rPr lang="es-MX" sz="2000" b="1" dirty="0"/>
              <a:t>a </a:t>
            </a:r>
            <a:r>
              <a:rPr lang="es-MX" sz="2000" b="1" dirty="0" smtClean="0"/>
              <a:t>27 Organismos Públicos  </a:t>
            </a:r>
            <a:r>
              <a:rPr lang="es-MX" sz="2000" b="1" dirty="0"/>
              <a:t>de </a:t>
            </a:r>
            <a:r>
              <a:rPr lang="es-MX" sz="2000" b="1" dirty="0" smtClean="0"/>
              <a:t>los  tres Poderes </a:t>
            </a:r>
            <a:r>
              <a:rPr lang="es-MX" sz="2000" b="1" dirty="0"/>
              <a:t>que </a:t>
            </a:r>
            <a:r>
              <a:rPr lang="es-MX" sz="2000" b="1" dirty="0" smtClean="0"/>
              <a:t>ha solicitado atención especial relativa al manejo y operatividad del Sistema en Línea, durante el ejercicio 2013</a:t>
            </a:r>
            <a:endParaRPr lang="es-MX" sz="2000" b="1" dirty="0"/>
          </a:p>
        </p:txBody>
      </p:sp>
      <p:sp>
        <p:nvSpPr>
          <p:cNvPr id="16" name="14 CuadroTexto"/>
          <p:cNvSpPr txBox="1">
            <a:spLocks noChangeArrowheads="1"/>
          </p:cNvSpPr>
          <p:nvPr/>
        </p:nvSpPr>
        <p:spPr bwMode="auto">
          <a:xfrm>
            <a:off x="490836" y="1733907"/>
            <a:ext cx="55213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MX" sz="2000" b="1" dirty="0" smtClean="0"/>
              <a:t>Difusión y publicación al 100 % de los documentos técnicos y normativos emitidos por el CONAC en el periódico oficial y vía internet del  ejercicio 2013.</a:t>
            </a:r>
            <a:endParaRPr lang="es-MX" sz="2000" b="1" dirty="0"/>
          </a:p>
        </p:txBody>
      </p:sp>
      <p:cxnSp>
        <p:nvCxnSpPr>
          <p:cNvPr id="19" name="18 Conector recto"/>
          <p:cNvCxnSpPr/>
          <p:nvPr/>
        </p:nvCxnSpPr>
        <p:spPr>
          <a:xfrm>
            <a:off x="953971" y="1556792"/>
            <a:ext cx="5058189"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4" cstate="print"/>
          <a:srcRect/>
          <a:stretch>
            <a:fillRect/>
          </a:stretch>
        </p:blipFill>
        <p:spPr bwMode="auto">
          <a:xfrm>
            <a:off x="6516216" y="3501008"/>
            <a:ext cx="2376264" cy="2828558"/>
          </a:xfrm>
          <a:prstGeom prst="rect">
            <a:avLst/>
          </a:prstGeom>
          <a:noFill/>
          <a:ln w="9525">
            <a:noFill/>
            <a:miter lim="800000"/>
            <a:headEnd/>
            <a:tailEnd/>
          </a:ln>
        </p:spPr>
      </p:pic>
    </p:spTree>
    <p:extLst>
      <p:ext uri="{BB962C8B-B14F-4D97-AF65-F5344CB8AC3E}">
        <p14:creationId xmlns:p14="http://schemas.microsoft.com/office/powerpoint/2010/main" val="324308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contenido"/>
          <p:cNvSpPr txBox="1">
            <a:spLocks noGrp="1"/>
          </p:cNvSpPr>
          <p:nvPr>
            <p:ph idx="1"/>
          </p:nvPr>
        </p:nvSpPr>
        <p:spPr>
          <a:xfrm>
            <a:off x="467544" y="2132856"/>
            <a:ext cx="8229600" cy="4327338"/>
          </a:xfrm>
          <a:prstGeom prst="rect">
            <a:avLst/>
          </a:prstGeom>
          <a:noFill/>
        </p:spPr>
        <p:txBody>
          <a:bodyPr wrap="square" rtlCol="0">
            <a:spAutoFit/>
          </a:bodyPr>
          <a:lstStyle/>
          <a:p>
            <a:pPr marL="457200" indent="-457200" algn="just">
              <a:buFont typeface="+mj-lt"/>
              <a:buAutoNum type="arabicPeriod"/>
            </a:pPr>
            <a:r>
              <a:rPr lang="es-MX" sz="2200" b="1" dirty="0" smtClean="0"/>
              <a:t>Información Contable</a:t>
            </a:r>
          </a:p>
          <a:p>
            <a:pPr marL="457200" indent="-457200" algn="just">
              <a:buFont typeface="+mj-lt"/>
              <a:buAutoNum type="arabicPeriod"/>
            </a:pPr>
            <a:r>
              <a:rPr lang="es-MX" sz="2200" b="1" dirty="0" smtClean="0"/>
              <a:t>Información Presupuestaria</a:t>
            </a:r>
          </a:p>
          <a:p>
            <a:pPr marL="457200" indent="-457200" algn="just">
              <a:buFont typeface="+mj-lt"/>
              <a:buAutoNum type="arabicPeriod"/>
            </a:pPr>
            <a:r>
              <a:rPr lang="es-MX" sz="2200" b="1" dirty="0" smtClean="0"/>
              <a:t>Información Progr</a:t>
            </a:r>
            <a:r>
              <a:rPr lang="es-MX" sz="2200" b="1" dirty="0"/>
              <a:t>a</a:t>
            </a:r>
            <a:r>
              <a:rPr lang="es-MX" sz="2200" b="1" dirty="0" smtClean="0"/>
              <a:t>mática</a:t>
            </a:r>
          </a:p>
          <a:p>
            <a:pPr marL="457200" indent="-457200" algn="just">
              <a:buFont typeface="+mj-lt"/>
              <a:buAutoNum type="arabicPeriod"/>
            </a:pPr>
            <a:r>
              <a:rPr lang="es-MX" sz="2200" b="1" dirty="0" smtClean="0"/>
              <a:t>Análisis cualitativo de los indicadores de la postura fiscal</a:t>
            </a:r>
          </a:p>
          <a:p>
            <a:pPr marL="0" indent="0" algn="just">
              <a:buNone/>
            </a:pPr>
            <a:endParaRPr lang="es-MX" sz="1100" b="1" dirty="0" smtClean="0"/>
          </a:p>
          <a:p>
            <a:pPr algn="just">
              <a:buFont typeface="Wingdings" pitchFamily="2" charset="2"/>
              <a:buChar char="ü"/>
            </a:pPr>
            <a:r>
              <a:rPr lang="es-MX" sz="2400" b="1" dirty="0" smtClean="0"/>
              <a:t>C</a:t>
            </a:r>
            <a:r>
              <a:rPr lang="es-MX" sz="2200" b="1" dirty="0" smtClean="0"/>
              <a:t>hiapas, desde el ejercicio 2010, viene cumpliendo con las disposiciones en materia de Rendición de Cuentas que señala el CONAC, adicionalmente, es de resaltar que la Cuenta Pública Estatal, incluye información que exige la legislación local tales como: Información de recursos a </a:t>
            </a:r>
            <a:r>
              <a:rPr lang="es-MX" sz="2200" b="1" dirty="0" smtClean="0">
                <a:solidFill>
                  <a:srgbClr val="FF0000"/>
                </a:solidFill>
              </a:rPr>
              <a:t>Municipios, Entidades y Fideicomisos Públicos, Orientación del Gasto por; Ejes del Plan Estatal y  ODM</a:t>
            </a:r>
            <a:r>
              <a:rPr lang="es-MX" sz="2200" b="1" dirty="0" smtClean="0"/>
              <a:t>.</a:t>
            </a:r>
          </a:p>
        </p:txBody>
      </p:sp>
      <p:sp>
        <p:nvSpPr>
          <p:cNvPr id="5" name="4 Recortar rectángulo de esquina diagonal"/>
          <p:cNvSpPr/>
          <p:nvPr/>
        </p:nvSpPr>
        <p:spPr>
          <a:xfrm>
            <a:off x="611560" y="980728"/>
            <a:ext cx="8064896" cy="965721"/>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5 CuadroTexto"/>
          <p:cNvSpPr txBox="1"/>
          <p:nvPr/>
        </p:nvSpPr>
        <p:spPr>
          <a:xfrm>
            <a:off x="683568" y="1052736"/>
            <a:ext cx="7920880" cy="461665"/>
          </a:xfrm>
          <a:prstGeom prst="rect">
            <a:avLst/>
          </a:prstGeom>
          <a:noFill/>
        </p:spPr>
        <p:txBody>
          <a:bodyPr wrap="square" rtlCol="0">
            <a:spAutoFit/>
          </a:bodyPr>
          <a:lstStyle/>
          <a:p>
            <a:pPr marL="0" indent="0" algn="just">
              <a:buNone/>
            </a:pPr>
            <a:r>
              <a:rPr lang="es-MX" sz="2400" b="1" dirty="0"/>
              <a:t>Según el artículo 53 de la LGCG, </a:t>
            </a:r>
            <a:r>
              <a:rPr lang="es-MX" sz="2400" b="1" dirty="0" smtClean="0"/>
              <a:t>son</a:t>
            </a:r>
            <a:r>
              <a:rPr lang="es-MX" sz="2400" b="1" dirty="0"/>
              <a:t>:</a:t>
            </a:r>
          </a:p>
        </p:txBody>
      </p:sp>
      <p:sp>
        <p:nvSpPr>
          <p:cNvPr id="3" name="2 Rectángulo"/>
          <p:cNvSpPr/>
          <p:nvPr/>
        </p:nvSpPr>
        <p:spPr>
          <a:xfrm>
            <a:off x="467544" y="22845"/>
            <a:ext cx="8208912" cy="861774"/>
          </a:xfrm>
          <a:prstGeom prst="rect">
            <a:avLst/>
          </a:prstGeom>
        </p:spPr>
        <p:txBody>
          <a:bodyPr wrap="square">
            <a:spAutoFit/>
          </a:bodyPr>
          <a:lstStyle/>
          <a:p>
            <a:pPr>
              <a:defRPr/>
            </a:pPr>
            <a:r>
              <a:rPr lang="es-MX" sz="2500" b="1" dirty="0" smtClean="0">
                <a:ln w="50800"/>
                <a:solidFill>
                  <a:srgbClr val="FF0000"/>
                </a:solidFill>
              </a:rPr>
              <a:t>3.3	Requisitos mínimos que debe integrar la Cuenta Pública</a:t>
            </a:r>
          </a:p>
        </p:txBody>
      </p:sp>
    </p:spTree>
    <p:extLst>
      <p:ext uri="{BB962C8B-B14F-4D97-AF65-F5344CB8AC3E}">
        <p14:creationId xmlns:p14="http://schemas.microsoft.com/office/powerpoint/2010/main" val="20492553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107504" y="6492875"/>
            <a:ext cx="2133600" cy="365125"/>
          </a:xfrm>
        </p:spPr>
        <p:txBody>
          <a:bodyPr/>
          <a:lstStyle/>
          <a:p>
            <a:pPr>
              <a:defRPr/>
            </a:pPr>
            <a:fld id="{116B9106-D787-476B-8CB3-3B8BE9ACF554}" type="slidenum">
              <a:rPr lang="es-MX" sz="1400" smtClean="0"/>
              <a:pPr>
                <a:defRPr/>
              </a:pPr>
              <a:t>16</a:t>
            </a:fld>
            <a:endParaRPr lang="es-MX" sz="1400" dirty="0"/>
          </a:p>
        </p:txBody>
      </p:sp>
      <p:sp>
        <p:nvSpPr>
          <p:cNvPr id="3" name="2 CuadroTexto"/>
          <p:cNvSpPr txBox="1"/>
          <p:nvPr/>
        </p:nvSpPr>
        <p:spPr>
          <a:xfrm>
            <a:off x="179512" y="692696"/>
            <a:ext cx="8712968" cy="6170920"/>
          </a:xfrm>
          <a:prstGeom prst="rect">
            <a:avLst/>
          </a:prstGeom>
          <a:noFill/>
        </p:spPr>
        <p:txBody>
          <a:bodyPr wrap="square" rtlCol="0">
            <a:spAutoFit/>
          </a:bodyPr>
          <a:lstStyle/>
          <a:p>
            <a:pPr algn="just">
              <a:spcBef>
                <a:spcPts val="600"/>
              </a:spcBef>
            </a:pPr>
            <a:r>
              <a:rPr lang="es-MX" sz="2200" b="1" dirty="0" smtClean="0">
                <a:solidFill>
                  <a:srgbClr val="FF0000"/>
                </a:solidFill>
              </a:rPr>
              <a:t>Responsabilidades:</a:t>
            </a:r>
          </a:p>
          <a:p>
            <a:pPr marL="285750" indent="-285750" algn="just">
              <a:spcBef>
                <a:spcPts val="600"/>
              </a:spcBef>
              <a:buFont typeface="Arial" pitchFamily="34" charset="0"/>
              <a:buChar char="•"/>
            </a:pPr>
            <a:r>
              <a:rPr lang="es-MX" sz="2000" b="1" dirty="0" smtClean="0">
                <a:solidFill>
                  <a:srgbClr val="FF0000"/>
                </a:solidFill>
              </a:rPr>
              <a:t>Cuenta pública: </a:t>
            </a:r>
            <a:r>
              <a:rPr lang="es-MX" sz="2000" b="1" dirty="0" smtClean="0"/>
              <a:t>Incluir relación </a:t>
            </a:r>
            <a:r>
              <a:rPr lang="es-MX" sz="2000" b="1" dirty="0"/>
              <a:t>de </a:t>
            </a:r>
            <a:r>
              <a:rPr lang="es-MX" sz="2000" b="1" dirty="0" smtClean="0"/>
              <a:t>bienes </a:t>
            </a:r>
            <a:r>
              <a:rPr lang="es-MX" sz="2000" b="1" dirty="0"/>
              <a:t>que </a:t>
            </a:r>
            <a:r>
              <a:rPr lang="es-MX" sz="2000" b="1" dirty="0" smtClean="0"/>
              <a:t>componen su </a:t>
            </a:r>
            <a:r>
              <a:rPr lang="es-MX" sz="2000" b="1" dirty="0"/>
              <a:t>patrimonio</a:t>
            </a:r>
            <a:r>
              <a:rPr lang="es-MX" sz="2000" b="1" dirty="0" smtClean="0"/>
              <a:t>.</a:t>
            </a:r>
          </a:p>
          <a:p>
            <a:pPr marL="285750" indent="-285750" algn="just">
              <a:spcBef>
                <a:spcPts val="600"/>
              </a:spcBef>
              <a:buFont typeface="Arial" pitchFamily="34" charset="0"/>
              <a:buChar char="•"/>
            </a:pPr>
            <a:r>
              <a:rPr lang="es-MX" sz="2000" b="1" dirty="0">
                <a:solidFill>
                  <a:srgbClr val="FF0000"/>
                </a:solidFill>
              </a:rPr>
              <a:t>I</a:t>
            </a:r>
            <a:r>
              <a:rPr lang="es-MX" sz="2000" b="1" dirty="0" smtClean="0">
                <a:solidFill>
                  <a:srgbClr val="FF0000"/>
                </a:solidFill>
              </a:rPr>
              <a:t>nformación financiera: </a:t>
            </a:r>
            <a:r>
              <a:rPr lang="es-MX" sz="2000" b="1" dirty="0" smtClean="0"/>
              <a:t>Publicar </a:t>
            </a:r>
            <a:r>
              <a:rPr lang="es-MX" sz="2000" b="1" dirty="0"/>
              <a:t>en </a:t>
            </a:r>
            <a:r>
              <a:rPr lang="es-MX" sz="2000" b="1" dirty="0" smtClean="0"/>
              <a:t>la </a:t>
            </a:r>
            <a:r>
              <a:rPr lang="es-MX" sz="2000" b="1" dirty="0"/>
              <a:t>respectiva página de </a:t>
            </a:r>
            <a:r>
              <a:rPr lang="es-MX" sz="2000" b="1" dirty="0" smtClean="0"/>
              <a:t>internet de cada organismo público.</a:t>
            </a:r>
          </a:p>
          <a:p>
            <a:pPr marL="285750" indent="-285750" algn="just">
              <a:spcBef>
                <a:spcPts val="600"/>
              </a:spcBef>
              <a:buFont typeface="Arial" pitchFamily="34" charset="0"/>
              <a:buChar char="•"/>
            </a:pPr>
            <a:r>
              <a:rPr lang="es-MX" sz="2000" b="1" dirty="0" smtClean="0">
                <a:solidFill>
                  <a:srgbClr val="FF0000"/>
                </a:solidFill>
              </a:rPr>
              <a:t>Presupuesto </a:t>
            </a:r>
            <a:r>
              <a:rPr lang="es-MX" sz="2000" b="1" dirty="0">
                <a:solidFill>
                  <a:srgbClr val="FF0000"/>
                </a:solidFill>
              </a:rPr>
              <a:t>de </a:t>
            </a:r>
            <a:r>
              <a:rPr lang="es-MX" sz="2000" b="1" dirty="0" smtClean="0">
                <a:solidFill>
                  <a:srgbClr val="FF0000"/>
                </a:solidFill>
              </a:rPr>
              <a:t>Egresos: </a:t>
            </a:r>
            <a:r>
              <a:rPr lang="es-MX" sz="2000" b="1" dirty="0" smtClean="0"/>
              <a:t>Incluir </a:t>
            </a:r>
            <a:r>
              <a:rPr lang="es-MX" sz="2000" b="1" dirty="0"/>
              <a:t>el analítico de plazas y desglose de las </a:t>
            </a:r>
            <a:r>
              <a:rPr lang="es-MX" sz="2000" b="1" dirty="0" smtClean="0"/>
              <a:t>remuneraciones.</a:t>
            </a:r>
          </a:p>
          <a:p>
            <a:pPr marL="285750" indent="-285750" algn="just">
              <a:spcBef>
                <a:spcPts val="600"/>
              </a:spcBef>
              <a:buFont typeface="Arial" pitchFamily="34" charset="0"/>
              <a:buChar char="•"/>
            </a:pPr>
            <a:r>
              <a:rPr lang="es-MX" sz="2000" b="1" dirty="0" smtClean="0">
                <a:solidFill>
                  <a:srgbClr val="FF0000"/>
                </a:solidFill>
              </a:rPr>
              <a:t>Calendarios </a:t>
            </a:r>
            <a:r>
              <a:rPr lang="es-MX" sz="2000" b="1" dirty="0">
                <a:solidFill>
                  <a:srgbClr val="FF0000"/>
                </a:solidFill>
              </a:rPr>
              <a:t>del presupuesto de </a:t>
            </a:r>
            <a:r>
              <a:rPr lang="es-MX" sz="2000" b="1" dirty="0" smtClean="0">
                <a:solidFill>
                  <a:srgbClr val="FF0000"/>
                </a:solidFill>
              </a:rPr>
              <a:t>egresos: </a:t>
            </a:r>
            <a:r>
              <a:rPr lang="es-MX" sz="2000" b="1" dirty="0"/>
              <a:t>Publicar en </a:t>
            </a:r>
            <a:r>
              <a:rPr lang="es-MX" sz="2000" b="1" dirty="0" smtClean="0"/>
              <a:t>internet.</a:t>
            </a:r>
          </a:p>
          <a:p>
            <a:pPr algn="just">
              <a:spcBef>
                <a:spcPts val="600"/>
              </a:spcBef>
            </a:pPr>
            <a:r>
              <a:rPr lang="es-MX" sz="2200" b="1" dirty="0">
                <a:solidFill>
                  <a:srgbClr val="FF0000"/>
                </a:solidFill>
              </a:rPr>
              <a:t>S</a:t>
            </a:r>
            <a:r>
              <a:rPr lang="es-MX" sz="2200" b="1" dirty="0" smtClean="0">
                <a:solidFill>
                  <a:srgbClr val="FF0000"/>
                </a:solidFill>
              </a:rPr>
              <a:t>anciones</a:t>
            </a:r>
          </a:p>
          <a:p>
            <a:pPr marL="285750" indent="-285750" algn="just">
              <a:spcBef>
                <a:spcPts val="600"/>
              </a:spcBef>
              <a:buFont typeface="Arial" pitchFamily="34" charset="0"/>
              <a:buChar char="•"/>
            </a:pPr>
            <a:r>
              <a:rPr lang="es-MX" sz="2000" b="1" dirty="0" smtClean="0"/>
              <a:t>Se </a:t>
            </a:r>
            <a:r>
              <a:rPr lang="es-MX" sz="2000" b="1" dirty="0"/>
              <a:t>impondrá una pena de dos a siete años de prisión, y multa de mil a quinientos mil días de </a:t>
            </a:r>
            <a:r>
              <a:rPr lang="es-MX" sz="2000" b="1" dirty="0" smtClean="0"/>
              <a:t>salario mínimo </a:t>
            </a:r>
            <a:r>
              <a:rPr lang="es-MX" sz="2000" b="1" dirty="0"/>
              <a:t>a quien cause daño a la  Hacienda Pública o al Patrimonio del ente </a:t>
            </a:r>
            <a:r>
              <a:rPr lang="es-MX" sz="2000" b="1" dirty="0" smtClean="0"/>
              <a:t>público por:</a:t>
            </a:r>
          </a:p>
          <a:p>
            <a:pPr marL="742950" lvl="1" indent="-285750" algn="just">
              <a:spcBef>
                <a:spcPts val="600"/>
              </a:spcBef>
              <a:buFont typeface="Wingdings" pitchFamily="2" charset="2"/>
              <a:buChar char="ü"/>
            </a:pPr>
            <a:r>
              <a:rPr lang="es-MX" sz="2000" b="1" dirty="0" smtClean="0"/>
              <a:t>Omitir o alterar los documentos o registro en la contabilidad.</a:t>
            </a:r>
          </a:p>
          <a:p>
            <a:pPr marL="742950" lvl="1" indent="-285750" algn="just">
              <a:spcBef>
                <a:spcPts val="600"/>
              </a:spcBef>
              <a:buFont typeface="Wingdings" pitchFamily="2" charset="2"/>
              <a:buChar char="ü"/>
            </a:pPr>
            <a:r>
              <a:rPr lang="es-MX" sz="2000" b="1" dirty="0" smtClean="0"/>
              <a:t>Incumplan con difundir la información financiera.</a:t>
            </a:r>
          </a:p>
          <a:p>
            <a:pPr marL="742950" lvl="1" indent="-285750" algn="just">
              <a:spcBef>
                <a:spcPts val="600"/>
              </a:spcBef>
              <a:buFont typeface="Wingdings" pitchFamily="2" charset="2"/>
              <a:buChar char="ü"/>
            </a:pPr>
            <a:r>
              <a:rPr lang="es-MX" sz="2000" b="1" dirty="0" smtClean="0"/>
              <a:t>Cuando se tenga conocimiento de la alteración o falsedad de la información y no se haga del conocimiento al superior jerárquico.</a:t>
            </a:r>
            <a:endParaRPr lang="es-MX" sz="2000" b="1" dirty="0"/>
          </a:p>
        </p:txBody>
      </p:sp>
      <p:sp>
        <p:nvSpPr>
          <p:cNvPr id="8" name="3 CuadroTexto"/>
          <p:cNvSpPr txBox="1">
            <a:spLocks noChangeArrowheads="1"/>
          </p:cNvSpPr>
          <p:nvPr/>
        </p:nvSpPr>
        <p:spPr bwMode="auto">
          <a:xfrm>
            <a:off x="251520" y="44624"/>
            <a:ext cx="8820472" cy="446276"/>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s-MX" sz="2300" b="1" dirty="0" smtClean="0">
                <a:ln w="50800"/>
                <a:solidFill>
                  <a:srgbClr val="FF0000"/>
                </a:solidFill>
              </a:rPr>
              <a:t>3.4 Consideraciones para el proceso de Cuenta Pública 2013</a:t>
            </a:r>
            <a:endParaRPr lang="es-ES" sz="2300" b="1" dirty="0">
              <a:ln w="50800"/>
              <a:solidFill>
                <a:srgbClr val="FF0000"/>
              </a:solidFill>
            </a:endParaRPr>
          </a:p>
        </p:txBody>
      </p:sp>
    </p:spTree>
    <p:extLst>
      <p:ext uri="{BB962C8B-B14F-4D97-AF65-F5344CB8AC3E}">
        <p14:creationId xmlns:p14="http://schemas.microsoft.com/office/powerpoint/2010/main" val="158679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bwMode="auto">
          <a:xfrm>
            <a:off x="2555776" y="2636912"/>
            <a:ext cx="3888432" cy="1368152"/>
          </a:xfrm>
          <a:prstGeom prst="roundRect">
            <a:avLst>
              <a:gd name="adj" fmla="val 9447"/>
            </a:avLst>
          </a:prstGeom>
          <a:ln>
            <a:solidFill>
              <a:srgbClr val="FF0000"/>
            </a:solidFill>
          </a:ln>
          <a:scene3d>
            <a:camera prst="orthographicFront"/>
            <a:lightRig rig="twoPt" dir="t"/>
          </a:scene3d>
          <a:sp3d extrusionH="76200" contourW="12700" prstMaterial="metal">
            <a:bevelT w="165100" prst="coolSlant"/>
            <a:bevelB/>
            <a:extrusionClr>
              <a:srgbClr val="FF6600"/>
            </a:extrusionClr>
            <a:contourClr>
              <a:srgbClr val="FF6600"/>
            </a:contourClr>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s-ES" dirty="0">
              <a:solidFill>
                <a:schemeClr val="bg1"/>
              </a:solidFill>
            </a:endParaRPr>
          </a:p>
        </p:txBody>
      </p:sp>
      <p:sp>
        <p:nvSpPr>
          <p:cNvPr id="6" name="3 CuadroTexto"/>
          <p:cNvSpPr txBox="1">
            <a:spLocks noChangeArrowheads="1"/>
          </p:cNvSpPr>
          <p:nvPr/>
        </p:nvSpPr>
        <p:spPr bwMode="auto">
          <a:xfrm>
            <a:off x="3032124" y="2924944"/>
            <a:ext cx="2928937" cy="830991"/>
          </a:xfrm>
          <a:prstGeom prst="rect">
            <a:avLst/>
          </a:prstGeom>
          <a:noFill/>
          <a:ln w="9525">
            <a:noFill/>
            <a:miter lim="800000"/>
            <a:headEnd/>
            <a:tailEnd/>
          </a:ln>
        </p:spPr>
        <p:style>
          <a:lnRef idx="0">
            <a:scrgbClr r="0" g="0" b="0"/>
          </a:lnRef>
          <a:fillRef idx="1003">
            <a:schemeClr val="lt1"/>
          </a:fillRef>
          <a:effectRef idx="0">
            <a:scrgbClr r="0" g="0" b="0"/>
          </a:effectRef>
          <a:fontRef idx="major"/>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s-MX" sz="4800" b="1" dirty="0">
                <a:ln w="50800"/>
                <a:solidFill>
                  <a:srgbClr val="FF0000"/>
                </a:solidFill>
              </a:rPr>
              <a:t>Gracias</a:t>
            </a:r>
          </a:p>
        </p:txBody>
      </p:sp>
      <p:sp>
        <p:nvSpPr>
          <p:cNvPr id="2" name="1 Flecha izquierda">
            <a:hlinkClick r:id="rId2" action="ppaction://hlinksldjump"/>
          </p:cNvPr>
          <p:cNvSpPr/>
          <p:nvPr/>
        </p:nvSpPr>
        <p:spPr>
          <a:xfrm>
            <a:off x="8172400" y="6093296"/>
            <a:ext cx="504056" cy="36004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izquierda">
            <a:hlinkClick r:id="rId2" action="ppaction://hlinksldjump"/>
          </p:cNvPr>
          <p:cNvSpPr/>
          <p:nvPr/>
        </p:nvSpPr>
        <p:spPr>
          <a:xfrm>
            <a:off x="507720" y="6416576"/>
            <a:ext cx="504056" cy="36004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3 CuadroTexto"/>
          <p:cNvSpPr txBox="1">
            <a:spLocks noChangeArrowheads="1"/>
          </p:cNvSpPr>
          <p:nvPr/>
        </p:nvSpPr>
        <p:spPr bwMode="auto">
          <a:xfrm>
            <a:off x="161764" y="2293845"/>
            <a:ext cx="8820472" cy="4031873"/>
          </a:xfrm>
          <a:prstGeom prst="rect">
            <a:avLst/>
          </a:prstGeom>
          <a:solidFill>
            <a:schemeClr val="bg1"/>
          </a:solidFill>
          <a:ln>
            <a:noFill/>
          </a:ln>
          <a:extLst/>
        </p:spPr>
        <p:txBody>
          <a:bodyPr wrap="square">
            <a:spAutoFit/>
          </a:bodyPr>
          <a:lstStyle>
            <a:defPPr>
              <a:defRPr lang="es-MX"/>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marL="457200" indent="-457200" algn="just" eaLnBrk="1" hangingPunct="1">
              <a:buFont typeface="Wingdings" pitchFamily="2" charset="2"/>
              <a:buChar char="Ø"/>
            </a:pPr>
            <a:r>
              <a:rPr lang="es-MX" dirty="0" smtClean="0"/>
              <a:t>El artículo 17 del Decreto por el que se crea el CACE, establece que éste sesionará de manera ordinaria, </a:t>
            </a:r>
            <a:r>
              <a:rPr lang="es-MX" u="sng" dirty="0" smtClean="0">
                <a:solidFill>
                  <a:srgbClr val="00B050"/>
                </a:solidFill>
              </a:rPr>
              <a:t>al menos 2 veces al año</a:t>
            </a:r>
            <a:r>
              <a:rPr lang="es-MX" dirty="0" smtClean="0"/>
              <a:t>.</a:t>
            </a:r>
          </a:p>
          <a:p>
            <a:pPr marL="457200" indent="-457200" algn="just" eaLnBrk="1" hangingPunct="1">
              <a:buFont typeface="Wingdings" pitchFamily="2" charset="2"/>
              <a:buChar char="Ø"/>
            </a:pPr>
            <a:endParaRPr lang="es-MX" dirty="0" smtClean="0"/>
          </a:p>
          <a:p>
            <a:pPr marL="457200" indent="-457200" algn="just" eaLnBrk="1" hangingPunct="1">
              <a:buFont typeface="Wingdings" pitchFamily="2" charset="2"/>
              <a:buChar char="Ø"/>
            </a:pPr>
            <a:r>
              <a:rPr lang="es-MX" dirty="0" smtClean="0"/>
              <a:t>Con base a lo anterior, se propone que la primera reunión ordinaria del CACE para el 2014, se celebre el </a:t>
            </a:r>
            <a:r>
              <a:rPr lang="es-MX" u="sng" dirty="0" smtClean="0">
                <a:solidFill>
                  <a:srgbClr val="00B050"/>
                </a:solidFill>
              </a:rPr>
              <a:t>día viernes 13 de junio </a:t>
            </a:r>
            <a:r>
              <a:rPr lang="es-MX" dirty="0" smtClean="0"/>
              <a:t>del año</a:t>
            </a:r>
            <a:r>
              <a:rPr lang="es-MX" dirty="0"/>
              <a:t> </a:t>
            </a:r>
            <a:r>
              <a:rPr lang="es-MX" dirty="0" smtClean="0"/>
              <a:t>2014.</a:t>
            </a:r>
            <a:endParaRPr lang="es-MX" dirty="0">
              <a:solidFill>
                <a:srgbClr val="FF0000"/>
              </a:solidFill>
            </a:endParaRPr>
          </a:p>
        </p:txBody>
      </p:sp>
      <p:sp>
        <p:nvSpPr>
          <p:cNvPr id="4" name="3 CuadroTexto"/>
          <p:cNvSpPr txBox="1">
            <a:spLocks noChangeArrowheads="1"/>
          </p:cNvSpPr>
          <p:nvPr/>
        </p:nvSpPr>
        <p:spPr bwMode="auto">
          <a:xfrm>
            <a:off x="431756" y="532282"/>
            <a:ext cx="8478472" cy="1200329"/>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defPPr>
              <a:defRPr lang="es-MX"/>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a:defRPr/>
            </a:pPr>
            <a:r>
              <a:rPr lang="es-MX" sz="3600" b="1" dirty="0">
                <a:ln w="50800"/>
                <a:solidFill>
                  <a:srgbClr val="FF0000"/>
                </a:solidFill>
              </a:rPr>
              <a:t>4</a:t>
            </a:r>
            <a:r>
              <a:rPr lang="es-MX" sz="3600" b="1" dirty="0" smtClean="0">
                <a:ln w="50800"/>
                <a:solidFill>
                  <a:srgbClr val="FF0000"/>
                </a:solidFill>
              </a:rPr>
              <a:t>. Acuerdo </a:t>
            </a:r>
            <a:r>
              <a:rPr lang="es-MX" sz="3600" b="1" dirty="0">
                <a:ln w="50800"/>
                <a:solidFill>
                  <a:srgbClr val="FF0000"/>
                </a:solidFill>
              </a:rPr>
              <a:t>para celebrar la </a:t>
            </a:r>
            <a:r>
              <a:rPr lang="es-MX" sz="3600" b="1" dirty="0" smtClean="0">
                <a:ln w="50800"/>
                <a:solidFill>
                  <a:srgbClr val="FF0000"/>
                </a:solidFill>
              </a:rPr>
              <a:t>primera </a:t>
            </a:r>
            <a:r>
              <a:rPr lang="es-MX" sz="3600" b="1" dirty="0">
                <a:ln w="50800"/>
                <a:solidFill>
                  <a:srgbClr val="FF0000"/>
                </a:solidFill>
              </a:rPr>
              <a:t>reunión del </a:t>
            </a:r>
            <a:r>
              <a:rPr lang="es-MX" sz="3600" b="1" dirty="0" smtClean="0">
                <a:ln w="50800"/>
                <a:solidFill>
                  <a:srgbClr val="FF0000"/>
                </a:solidFill>
              </a:rPr>
              <a:t>2014.</a:t>
            </a:r>
            <a:endParaRPr lang="es-MX" sz="3600" b="1" dirty="0">
              <a:ln w="50800"/>
              <a:solidFill>
                <a:srgbClr val="FF0000"/>
              </a:solidFill>
            </a:endParaRPr>
          </a:p>
        </p:txBody>
      </p:sp>
    </p:spTree>
    <p:extLst>
      <p:ext uri="{BB962C8B-B14F-4D97-AF65-F5344CB8AC3E}">
        <p14:creationId xmlns:p14="http://schemas.microsoft.com/office/powerpoint/2010/main" val="1766196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a:spLocks noChangeArrowheads="1"/>
          </p:cNvSpPr>
          <p:nvPr/>
        </p:nvSpPr>
        <p:spPr bwMode="auto">
          <a:xfrm>
            <a:off x="1331640" y="908720"/>
            <a:ext cx="6335398" cy="584775"/>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s-MX" b="1" dirty="0" smtClean="0">
                <a:ln w="50800">
                  <a:noFill/>
                </a:ln>
                <a:solidFill>
                  <a:srgbClr val="00B050"/>
                </a:solidFill>
              </a:rPr>
              <a:t>Orden del Día</a:t>
            </a:r>
            <a:endParaRPr lang="es-MX" b="1" dirty="0">
              <a:ln w="50800">
                <a:noFill/>
              </a:ln>
              <a:solidFill>
                <a:srgbClr val="00B050"/>
              </a:solidFill>
            </a:endParaRPr>
          </a:p>
        </p:txBody>
      </p:sp>
      <p:sp>
        <p:nvSpPr>
          <p:cNvPr id="8" name="7 CuadroTexto"/>
          <p:cNvSpPr txBox="1"/>
          <p:nvPr/>
        </p:nvSpPr>
        <p:spPr>
          <a:xfrm>
            <a:off x="191992" y="1412776"/>
            <a:ext cx="8712968" cy="4708981"/>
          </a:xfrm>
          <a:prstGeom prst="rect">
            <a:avLst/>
          </a:prstGeom>
          <a:noFill/>
        </p:spPr>
        <p:txBody>
          <a:bodyPr wrap="square">
            <a:spAutoFit/>
          </a:bodyPr>
          <a:lstStyle/>
          <a:p>
            <a:pPr marL="457200" indent="-457200">
              <a:buFont typeface="+mj-lt"/>
              <a:buAutoNum type="arabicPeriod"/>
            </a:pPr>
            <a:r>
              <a:rPr lang="es-ES" sz="2400" dirty="0" smtClean="0"/>
              <a:t>Palabras </a:t>
            </a:r>
            <a:r>
              <a:rPr lang="es-ES" sz="2400" dirty="0"/>
              <a:t>de </a:t>
            </a:r>
            <a:r>
              <a:rPr lang="es-ES" sz="2400" dirty="0" smtClean="0"/>
              <a:t>bienvenida</a:t>
            </a:r>
            <a:r>
              <a:rPr lang="es-ES" sz="2400" dirty="0"/>
              <a:t>.</a:t>
            </a:r>
            <a:endParaRPr lang="es-MX" sz="2400" dirty="0"/>
          </a:p>
          <a:p>
            <a:pPr marL="457200" lvl="0" indent="-457200">
              <a:buFont typeface="+mj-lt"/>
              <a:buAutoNum type="arabicPeriod"/>
            </a:pPr>
            <a:r>
              <a:rPr lang="es-ES" sz="2400" dirty="0"/>
              <a:t>Lista de Asistencia y Verificación de Quórum Legal</a:t>
            </a:r>
            <a:r>
              <a:rPr lang="es-ES" sz="2400" dirty="0" smtClean="0"/>
              <a:t>.</a:t>
            </a:r>
          </a:p>
          <a:p>
            <a:pPr marL="457200" lvl="0" indent="-457200">
              <a:buFont typeface="+mj-lt"/>
              <a:buAutoNum type="arabicPeriod"/>
            </a:pPr>
            <a:r>
              <a:rPr lang="es-ES" sz="2400" dirty="0" smtClean="0"/>
              <a:t>Avance en el proceso de Armonización Contable en el Estado </a:t>
            </a:r>
          </a:p>
          <a:p>
            <a:pPr lvl="0">
              <a:tabLst>
                <a:tab pos="627063" algn="l"/>
                <a:tab pos="1350963" algn="l"/>
              </a:tabLst>
            </a:pPr>
            <a:r>
              <a:rPr lang="es-ES" sz="1800" dirty="0" smtClean="0"/>
              <a:t>	3.1 Disposiciones emitidas en 2013 por el CONAC </a:t>
            </a:r>
          </a:p>
          <a:p>
            <a:pPr lvl="0">
              <a:tabLst>
                <a:tab pos="627063" algn="l"/>
                <a:tab pos="1350963" algn="l"/>
              </a:tabLst>
            </a:pPr>
            <a:r>
              <a:rPr lang="es-ES" sz="1800" dirty="0" smtClean="0"/>
              <a:t>	3.2 Acciones implementadas</a:t>
            </a:r>
          </a:p>
          <a:p>
            <a:pPr lvl="0">
              <a:tabLst>
                <a:tab pos="627063" algn="l"/>
                <a:tab pos="1350963" algn="l"/>
              </a:tabLst>
            </a:pPr>
            <a:r>
              <a:rPr lang="es-ES" sz="1800" dirty="0"/>
              <a:t>	</a:t>
            </a:r>
            <a:r>
              <a:rPr lang="es-ES" sz="1800" dirty="0" smtClean="0"/>
              <a:t>3.3 Requisitos mínimos que debe integrar la Cuenta Pública</a:t>
            </a:r>
          </a:p>
          <a:p>
            <a:pPr lvl="0">
              <a:tabLst>
                <a:tab pos="627063" algn="l"/>
                <a:tab pos="1350963" algn="l"/>
              </a:tabLst>
            </a:pPr>
            <a:r>
              <a:rPr lang="es-ES" sz="800" dirty="0" smtClean="0"/>
              <a:t>	</a:t>
            </a:r>
            <a:r>
              <a:rPr lang="es-ES" sz="1800" dirty="0" smtClean="0"/>
              <a:t>3.4 Consideraciones para el proceso de Cuenta Pública 2013</a:t>
            </a:r>
          </a:p>
          <a:p>
            <a:pPr lvl="0">
              <a:tabLst>
                <a:tab pos="627063" algn="l"/>
                <a:tab pos="1350963" algn="l"/>
              </a:tabLst>
            </a:pPr>
            <a:r>
              <a:rPr lang="es-ES" sz="1800" dirty="0"/>
              <a:t>	</a:t>
            </a:r>
            <a:r>
              <a:rPr lang="es-ES" sz="1800" dirty="0" smtClean="0"/>
              <a:t>3.5 Avance </a:t>
            </a:r>
            <a:r>
              <a:rPr lang="es-ES" sz="1800" dirty="0"/>
              <a:t>en el desarrollo del sistema en </a:t>
            </a:r>
            <a:r>
              <a:rPr lang="es-ES" sz="1800" dirty="0" smtClean="0"/>
              <a:t>línea</a:t>
            </a:r>
          </a:p>
          <a:p>
            <a:pPr lvl="0">
              <a:tabLst>
                <a:tab pos="627063" algn="l"/>
                <a:tab pos="1350963" algn="l"/>
              </a:tabLst>
            </a:pPr>
            <a:r>
              <a:rPr lang="es-ES" sz="1800" dirty="0"/>
              <a:t>	</a:t>
            </a:r>
            <a:r>
              <a:rPr lang="es-ES" sz="1800" dirty="0" smtClean="0"/>
              <a:t>3.6 Avance </a:t>
            </a:r>
            <a:r>
              <a:rPr lang="es-ES" sz="1800" dirty="0"/>
              <a:t>en la armonización contable en los municipios</a:t>
            </a:r>
          </a:p>
          <a:p>
            <a:pPr lvl="0"/>
            <a:r>
              <a:rPr lang="es-ES" sz="2400" dirty="0" smtClean="0"/>
              <a:t>4.   </a:t>
            </a:r>
            <a:r>
              <a:rPr lang="es-ES" sz="2400" dirty="0" smtClean="0">
                <a:hlinkClick r:id="rId2" action="ppaction://hlinksldjump"/>
              </a:rPr>
              <a:t>Acuerdo para celebrar la primera reunión de 2014</a:t>
            </a:r>
            <a:endParaRPr lang="es-ES" sz="2400" dirty="0"/>
          </a:p>
          <a:p>
            <a:pPr marL="457200" lvl="0" indent="-457200">
              <a:buFont typeface="+mj-lt"/>
              <a:buAutoNum type="arabicPeriod" startAt="5"/>
            </a:pPr>
            <a:r>
              <a:rPr lang="es-ES" sz="2400" dirty="0" smtClean="0"/>
              <a:t>Asuntos </a:t>
            </a:r>
            <a:r>
              <a:rPr lang="es-ES" sz="2400" dirty="0"/>
              <a:t>Generales.</a:t>
            </a:r>
            <a:endParaRPr lang="es-MX" sz="2400" dirty="0"/>
          </a:p>
          <a:p>
            <a:pPr marL="457200" lvl="0" indent="-457200">
              <a:buFont typeface="+mj-lt"/>
              <a:buAutoNum type="arabicPeriod" startAt="5"/>
            </a:pPr>
            <a:r>
              <a:rPr lang="es-ES" sz="2400" dirty="0"/>
              <a:t>Lectura y firma del Acta.</a:t>
            </a:r>
            <a:endParaRPr lang="es-MX" sz="2400" dirty="0"/>
          </a:p>
          <a:p>
            <a:pPr marL="457200" lvl="0" indent="-457200">
              <a:buFont typeface="+mj-lt"/>
              <a:buAutoNum type="arabicPeriod" startAt="5"/>
            </a:pPr>
            <a:r>
              <a:rPr lang="es-ES" sz="2400" dirty="0" smtClean="0"/>
              <a:t>Cierre de sesión.</a:t>
            </a:r>
            <a:endParaRPr lang="es-MX" sz="2400" dirty="0">
              <a:effectLst/>
            </a:endParaRPr>
          </a:p>
        </p:txBody>
      </p:sp>
      <p:sp>
        <p:nvSpPr>
          <p:cNvPr id="2" name="1 CuadroTexto"/>
          <p:cNvSpPr txBox="1"/>
          <p:nvPr/>
        </p:nvSpPr>
        <p:spPr>
          <a:xfrm>
            <a:off x="191992" y="116632"/>
            <a:ext cx="8712968" cy="923330"/>
          </a:xfrm>
          <a:prstGeom prst="rect">
            <a:avLst/>
          </a:prstGeom>
          <a:noFill/>
        </p:spPr>
        <p:txBody>
          <a:bodyPr wrap="square" rtlCol="0">
            <a:spAutoFit/>
          </a:bodyPr>
          <a:lstStyle/>
          <a:p>
            <a:pPr algn="ctr"/>
            <a:r>
              <a:rPr lang="es-MX" sz="2700" b="1" dirty="0" smtClean="0">
                <a:solidFill>
                  <a:srgbClr val="FF0000"/>
                </a:solidFill>
                <a:latin typeface="Calisto MT" pitchFamily="18" charset="0"/>
              </a:rPr>
              <a:t>Segunda Reunión Ordinaria del Consejo </a:t>
            </a:r>
            <a:r>
              <a:rPr lang="es-MX" sz="2700" b="1" dirty="0">
                <a:solidFill>
                  <a:srgbClr val="FF0000"/>
                </a:solidFill>
                <a:latin typeface="Calisto MT" pitchFamily="18" charset="0"/>
              </a:rPr>
              <a:t>de Armonización Contable del Estado de Chiapas (CACE</a:t>
            </a:r>
            <a:r>
              <a:rPr lang="es-MX" sz="2700" b="1" dirty="0" smtClean="0">
                <a:solidFill>
                  <a:srgbClr val="FF0000"/>
                </a:solidFill>
                <a:latin typeface="Calisto MT" pitchFamily="18" charset="0"/>
              </a:rPr>
              <a:t>)</a:t>
            </a:r>
            <a:endParaRPr lang="es-MX" sz="27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bwMode="auto">
          <a:xfrm>
            <a:off x="497988" y="2108350"/>
            <a:ext cx="8178468" cy="2943770"/>
          </a:xfrm>
          <a:prstGeom prst="roundRect">
            <a:avLst>
              <a:gd name="adj" fmla="val 9447"/>
            </a:avLst>
          </a:prstGeom>
          <a:ln>
            <a:solidFill>
              <a:srgbClr val="FF0000"/>
            </a:solidFill>
          </a:ln>
          <a:scene3d>
            <a:camera prst="orthographicFront"/>
            <a:lightRig rig="twoPt" dir="t"/>
          </a:scene3d>
          <a:sp3d extrusionH="76200" contourW="12700" prstMaterial="metal">
            <a:bevelT w="165100" prst="coolSlant"/>
            <a:bevelB/>
            <a:extrusionClr>
              <a:srgbClr val="FF6600"/>
            </a:extrusionClr>
            <a:contourClr>
              <a:srgbClr val="FF6600"/>
            </a:contourClr>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s-ES" dirty="0">
              <a:solidFill>
                <a:schemeClr val="bg1"/>
              </a:solidFill>
            </a:endParaRPr>
          </a:p>
        </p:txBody>
      </p:sp>
      <p:sp>
        <p:nvSpPr>
          <p:cNvPr id="33794" name="3 CuadroTexto"/>
          <p:cNvSpPr txBox="1">
            <a:spLocks noChangeArrowheads="1"/>
          </p:cNvSpPr>
          <p:nvPr/>
        </p:nvSpPr>
        <p:spPr bwMode="auto">
          <a:xfrm>
            <a:off x="518770" y="2651428"/>
            <a:ext cx="8136904" cy="2308324"/>
          </a:xfrm>
          <a:prstGeom prst="rect">
            <a:avLst/>
          </a:prstGeom>
          <a:noFill/>
          <a:ln w="9525">
            <a:noFill/>
            <a:miter lim="800000"/>
            <a:headEnd/>
            <a:tailEnd/>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marL="914400" indent="-914400" algn="ctr">
              <a:buAutoNum type="arabicPeriod" startAt="3"/>
              <a:defRPr/>
            </a:pPr>
            <a:r>
              <a:rPr lang="es-MX" sz="4800" b="1" dirty="0" smtClean="0">
                <a:ln w="50800"/>
                <a:solidFill>
                  <a:srgbClr val="FF0000"/>
                </a:solidFill>
              </a:rPr>
              <a:t>Avance en el Proceso </a:t>
            </a:r>
            <a:r>
              <a:rPr lang="es-MX" sz="4800" b="1" dirty="0">
                <a:ln w="50800"/>
                <a:solidFill>
                  <a:srgbClr val="FF0000"/>
                </a:solidFill>
              </a:rPr>
              <a:t>de A</a:t>
            </a:r>
            <a:r>
              <a:rPr lang="es-MX" sz="4800" b="1" dirty="0" smtClean="0">
                <a:ln w="50800"/>
                <a:solidFill>
                  <a:srgbClr val="FF0000"/>
                </a:solidFill>
              </a:rPr>
              <a:t>rmonización </a:t>
            </a:r>
            <a:r>
              <a:rPr lang="es-MX" sz="4800" b="1" dirty="0">
                <a:ln w="50800"/>
                <a:solidFill>
                  <a:srgbClr val="FF0000"/>
                </a:solidFill>
              </a:rPr>
              <a:t>C</a:t>
            </a:r>
            <a:r>
              <a:rPr lang="es-MX" sz="4800" b="1" dirty="0" smtClean="0">
                <a:ln w="50800"/>
                <a:solidFill>
                  <a:srgbClr val="FF0000"/>
                </a:solidFill>
              </a:rPr>
              <a:t>ontable en el Estado</a:t>
            </a:r>
          </a:p>
        </p:txBody>
      </p:sp>
    </p:spTree>
    <p:extLst>
      <p:ext uri="{BB962C8B-B14F-4D97-AF65-F5344CB8AC3E}">
        <p14:creationId xmlns:p14="http://schemas.microsoft.com/office/powerpoint/2010/main" val="2442598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395536" y="292586"/>
            <a:ext cx="8424936" cy="400110"/>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s-MX" sz="2000" b="1" dirty="0" smtClean="0">
                <a:ln w="50800"/>
                <a:solidFill>
                  <a:srgbClr val="FF0000"/>
                </a:solidFill>
              </a:rPr>
              <a:t>3.1 	Disposiciones emitidas en 2013 por </a:t>
            </a:r>
            <a:r>
              <a:rPr lang="es-MX" sz="2000" b="1" dirty="0">
                <a:ln w="50800"/>
                <a:solidFill>
                  <a:srgbClr val="FF0000"/>
                </a:solidFill>
              </a:rPr>
              <a:t>el CONAC</a:t>
            </a:r>
            <a:endParaRPr lang="es-ES" sz="2000" b="1" dirty="0">
              <a:ln w="50800"/>
              <a:solidFill>
                <a:srgbClr val="FF0000"/>
              </a:solidFill>
            </a:endParaRPr>
          </a:p>
        </p:txBody>
      </p:sp>
      <p:sp>
        <p:nvSpPr>
          <p:cNvPr id="5" name="12 Rectángulo"/>
          <p:cNvSpPr>
            <a:spLocks noChangeArrowheads="1"/>
          </p:cNvSpPr>
          <p:nvPr/>
        </p:nvSpPr>
        <p:spPr bwMode="auto">
          <a:xfrm>
            <a:off x="323528" y="907266"/>
            <a:ext cx="8496944" cy="13696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_tradnl" sz="1800" b="1" dirty="0" smtClean="0"/>
              <a:t>En este año, el CONAC ha aprobado 32 documentos, los cuales han sido adoptados en la normatividad hacendaria vigente y la aplicable para 2014.   </a:t>
            </a:r>
          </a:p>
          <a:p>
            <a:pPr algn="just"/>
            <a:endParaRPr lang="es-ES_tradnl" sz="500" b="1" dirty="0"/>
          </a:p>
          <a:p>
            <a:pPr algn="just"/>
            <a:r>
              <a:rPr lang="es-ES_tradnl" sz="1800" b="1" dirty="0" smtClean="0"/>
              <a:t>En éstos, se incluyen las 15 normas y formatos destinados a publicar la información financiera de cada ente público</a:t>
            </a:r>
            <a:r>
              <a:rPr lang="es-ES_tradnl" sz="2400" b="1" dirty="0" smtClean="0"/>
              <a:t>.</a:t>
            </a:r>
            <a:endParaRPr lang="es-ES_tradnl" sz="2400" b="1" dirty="0"/>
          </a:p>
        </p:txBody>
      </p:sp>
      <p:sp>
        <p:nvSpPr>
          <p:cNvPr id="33" name="32 Rectángulo redondeado"/>
          <p:cNvSpPr/>
          <p:nvPr/>
        </p:nvSpPr>
        <p:spPr>
          <a:xfrm>
            <a:off x="648073" y="5157192"/>
            <a:ext cx="3491879" cy="134191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accent3">
                    <a:lumMod val="50000"/>
                  </a:schemeClr>
                </a:solidFill>
              </a:rPr>
              <a:t>7 Normas con Periodicidad Trimestral </a:t>
            </a:r>
            <a:r>
              <a:rPr lang="es-ES" sz="1600" dirty="0" smtClean="0">
                <a:solidFill>
                  <a:schemeClr val="accent3">
                    <a:lumMod val="50000"/>
                  </a:schemeClr>
                </a:solidFill>
              </a:rPr>
              <a:t>(obligado desde el 2º trimestre del 2013)</a:t>
            </a:r>
            <a:endParaRPr lang="es-ES" sz="1600" dirty="0">
              <a:solidFill>
                <a:schemeClr val="accent3">
                  <a:lumMod val="50000"/>
                </a:schemeClr>
              </a:solidFill>
            </a:endParaRPr>
          </a:p>
        </p:txBody>
      </p:sp>
      <p:sp>
        <p:nvSpPr>
          <p:cNvPr id="31" name="30 Rectángulo redondeado"/>
          <p:cNvSpPr/>
          <p:nvPr/>
        </p:nvSpPr>
        <p:spPr>
          <a:xfrm>
            <a:off x="4499992" y="5183431"/>
            <a:ext cx="3600400" cy="126990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3">
                    <a:lumMod val="50000"/>
                  </a:schemeClr>
                </a:solidFill>
              </a:rPr>
              <a:t>7 Normas con </a:t>
            </a:r>
            <a:r>
              <a:rPr lang="es-ES" sz="2000" dirty="0" smtClean="0">
                <a:solidFill>
                  <a:schemeClr val="accent3">
                    <a:lumMod val="50000"/>
                  </a:schemeClr>
                </a:solidFill>
              </a:rPr>
              <a:t>Periodicidad</a:t>
            </a:r>
            <a:r>
              <a:rPr lang="es-ES" sz="2400" dirty="0" smtClean="0">
                <a:solidFill>
                  <a:schemeClr val="accent3">
                    <a:lumMod val="50000"/>
                  </a:schemeClr>
                </a:solidFill>
              </a:rPr>
              <a:t> Anual </a:t>
            </a:r>
            <a:r>
              <a:rPr lang="es-ES" sz="1600" dirty="0" smtClean="0">
                <a:solidFill>
                  <a:schemeClr val="accent3">
                    <a:lumMod val="50000"/>
                  </a:schemeClr>
                </a:solidFill>
              </a:rPr>
              <a:t>(Obligado en el proyecto y en el presupuesto de egresos 2014)</a:t>
            </a:r>
            <a:endParaRPr lang="es-ES" sz="1600" dirty="0">
              <a:solidFill>
                <a:schemeClr val="accent3">
                  <a:lumMod val="50000"/>
                </a:schemeClr>
              </a:solidFill>
            </a:endParaRPr>
          </a:p>
        </p:txBody>
      </p:sp>
      <p:sp>
        <p:nvSpPr>
          <p:cNvPr id="20" name="19 Rectángulo redondeado"/>
          <p:cNvSpPr/>
          <p:nvPr/>
        </p:nvSpPr>
        <p:spPr>
          <a:xfrm>
            <a:off x="835510" y="2322641"/>
            <a:ext cx="6904842" cy="197045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accent3">
                    <a:lumMod val="50000"/>
                  </a:schemeClr>
                </a:solidFill>
              </a:rPr>
              <a:t>14 son de competencia de Organismos Públicos, en 12 de éstas están obligados los municipios: </a:t>
            </a:r>
          </a:p>
          <a:p>
            <a:pPr marL="342900" indent="-342900">
              <a:buFont typeface="Arial" panose="020B0604020202020204" pitchFamily="34" charset="0"/>
              <a:buChar char="•"/>
            </a:pPr>
            <a:r>
              <a:rPr lang="es-ES" sz="2000" dirty="0" smtClean="0">
                <a:solidFill>
                  <a:schemeClr val="accent3">
                    <a:lumMod val="50000"/>
                  </a:schemeClr>
                </a:solidFill>
              </a:rPr>
              <a:t>5 con Periodicidad trimestral, obligados  31 diciembre 2014</a:t>
            </a:r>
          </a:p>
          <a:p>
            <a:pPr marL="342900" indent="-342900">
              <a:buFont typeface="Arial" panose="020B0604020202020204" pitchFamily="34" charset="0"/>
              <a:buChar char="•"/>
            </a:pPr>
            <a:r>
              <a:rPr lang="es-ES" sz="2000" dirty="0" smtClean="0">
                <a:solidFill>
                  <a:schemeClr val="accent3">
                    <a:lumMod val="50000"/>
                  </a:schemeClr>
                </a:solidFill>
              </a:rPr>
              <a:t>7 con periodicidad anual, obligados 31 de diciembre 2014</a:t>
            </a:r>
            <a:endParaRPr lang="es-ES" sz="2000" dirty="0">
              <a:solidFill>
                <a:schemeClr val="accent3">
                  <a:lumMod val="50000"/>
                </a:schemeClr>
              </a:solidFill>
            </a:endParaRPr>
          </a:p>
        </p:txBody>
      </p:sp>
      <p:cxnSp>
        <p:nvCxnSpPr>
          <p:cNvPr id="3" name="2 Conector recto de flecha"/>
          <p:cNvCxnSpPr/>
          <p:nvPr/>
        </p:nvCxnSpPr>
        <p:spPr>
          <a:xfrm>
            <a:off x="4355976" y="429309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2411760" y="4581128"/>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2411760" y="458112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6516216" y="458112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6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3">
            <a:extLst>
              <a:ext uri="{28A0092B-C50C-407E-A947-70E740481C1C}">
                <a14:useLocalDpi xmlns:a14="http://schemas.microsoft.com/office/drawing/2010/main" val="0"/>
              </a:ext>
            </a:extLst>
          </a:blip>
          <a:srcRect t="20924" r="51085" b="11892"/>
          <a:stretch/>
        </p:blipFill>
        <p:spPr bwMode="auto">
          <a:xfrm>
            <a:off x="755576" y="1052737"/>
            <a:ext cx="7632848" cy="5328591"/>
          </a:xfrm>
          <a:prstGeom prst="rect">
            <a:avLst/>
          </a:prstGeom>
          <a:ln>
            <a:noFill/>
          </a:ln>
          <a:extLst>
            <a:ext uri="{53640926-AAD7-44D8-BBD7-CCE9431645EC}">
              <a14:shadowObscured xmlns:a14="http://schemas.microsoft.com/office/drawing/2010/main"/>
            </a:ext>
          </a:extLst>
        </p:spPr>
      </p:pic>
      <p:sp>
        <p:nvSpPr>
          <p:cNvPr id="8" name="7 Rectángulo"/>
          <p:cNvSpPr/>
          <p:nvPr/>
        </p:nvSpPr>
        <p:spPr>
          <a:xfrm>
            <a:off x="2051720" y="3861048"/>
            <a:ext cx="6048672" cy="36004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3 CuadroTexto"/>
          <p:cNvSpPr txBox="1">
            <a:spLocks noChangeArrowheads="1"/>
          </p:cNvSpPr>
          <p:nvPr/>
        </p:nvSpPr>
        <p:spPr bwMode="auto">
          <a:xfrm>
            <a:off x="323528" y="215642"/>
            <a:ext cx="8496944" cy="477054"/>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s-MX" sz="2500" b="1" dirty="0" smtClean="0">
                <a:ln w="50800"/>
                <a:solidFill>
                  <a:srgbClr val="FF0000"/>
                </a:solidFill>
              </a:rPr>
              <a:t>CONAC, Segundo </a:t>
            </a:r>
            <a:r>
              <a:rPr lang="es-MX" sz="2500" b="1" dirty="0">
                <a:ln w="50800"/>
                <a:solidFill>
                  <a:srgbClr val="FF0000"/>
                </a:solidFill>
              </a:rPr>
              <a:t>T</a:t>
            </a:r>
            <a:r>
              <a:rPr lang="es-MX" sz="2500" b="1" dirty="0" smtClean="0">
                <a:ln w="50800"/>
                <a:solidFill>
                  <a:srgbClr val="FF0000"/>
                </a:solidFill>
              </a:rPr>
              <a:t>rimestre</a:t>
            </a:r>
            <a:endParaRPr lang="es-ES" sz="2500" b="1" dirty="0">
              <a:ln w="50800"/>
              <a:solidFill>
                <a:srgbClr val="FF0000"/>
              </a:solidFill>
            </a:endParaRPr>
          </a:p>
        </p:txBody>
      </p:sp>
    </p:spTree>
    <p:extLst>
      <p:ext uri="{BB962C8B-B14F-4D97-AF65-F5344CB8AC3E}">
        <p14:creationId xmlns:p14="http://schemas.microsoft.com/office/powerpoint/2010/main" val="2048463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a:spLocks noChangeArrowheads="1"/>
          </p:cNvSpPr>
          <p:nvPr/>
        </p:nvSpPr>
        <p:spPr bwMode="auto">
          <a:xfrm>
            <a:off x="323528" y="215642"/>
            <a:ext cx="8496944" cy="477054"/>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s-MX" sz="2500" b="1" dirty="0" smtClean="0">
                <a:ln w="50800"/>
                <a:solidFill>
                  <a:srgbClr val="FF0000"/>
                </a:solidFill>
              </a:rPr>
              <a:t>Organismos Incumplidos </a:t>
            </a:r>
            <a:r>
              <a:rPr lang="es-MX" sz="2500" b="1" dirty="0">
                <a:ln w="50800"/>
                <a:solidFill>
                  <a:srgbClr val="FF0000"/>
                </a:solidFill>
              </a:rPr>
              <a:t>S</a:t>
            </a:r>
            <a:r>
              <a:rPr lang="es-MX" sz="2500" b="1" dirty="0" smtClean="0">
                <a:ln w="50800"/>
                <a:solidFill>
                  <a:srgbClr val="FF0000"/>
                </a:solidFill>
              </a:rPr>
              <a:t>egundo Trimestre</a:t>
            </a:r>
            <a:endParaRPr lang="es-ES" sz="2500" b="1" dirty="0">
              <a:ln w="50800"/>
              <a:solidFill>
                <a:srgbClr val="FF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229776190"/>
              </p:ext>
            </p:extLst>
          </p:nvPr>
        </p:nvGraphicFramePr>
        <p:xfrm>
          <a:off x="165864" y="1879656"/>
          <a:ext cx="8089315" cy="2579370"/>
        </p:xfrm>
        <a:graphic>
          <a:graphicData uri="http://schemas.openxmlformats.org/drawingml/2006/table">
            <a:tbl>
              <a:tblPr/>
              <a:tblGrid>
                <a:gridCol w="6350155"/>
                <a:gridCol w="347832"/>
                <a:gridCol w="347832"/>
                <a:gridCol w="347832"/>
                <a:gridCol w="347832"/>
                <a:gridCol w="347832"/>
              </a:tblGrid>
              <a:tr h="247650">
                <a:tc gridSpan="6">
                  <a:txBody>
                    <a:bodyPr/>
                    <a:lstStyle/>
                    <a:p>
                      <a:pPr algn="ctr" fontAlgn="b"/>
                      <a:r>
                        <a:rPr lang="es-MX" sz="1800" b="1" i="0" u="none" strike="noStrike" dirty="0" smtClean="0">
                          <a:solidFill>
                            <a:srgbClr val="000000"/>
                          </a:solidFill>
                          <a:effectLst/>
                          <a:latin typeface="Calibri"/>
                        </a:rPr>
                        <a:t>Organismos</a:t>
                      </a:r>
                      <a:r>
                        <a:rPr lang="es-MX" sz="1800" b="1" i="0" u="none" strike="noStrike" baseline="0" dirty="0" smtClean="0">
                          <a:solidFill>
                            <a:srgbClr val="000000"/>
                          </a:solidFill>
                          <a:effectLst/>
                          <a:latin typeface="Calibri"/>
                        </a:rPr>
                        <a:t> Públicos que no informaron en el segundo trimestre</a:t>
                      </a:r>
                      <a:endParaRPr lang="es-MX" sz="1800" b="1" i="0" u="none" strike="noStrike" dirty="0">
                        <a:solidFill>
                          <a:srgbClr val="000000"/>
                        </a:solidFill>
                        <a:effectLst/>
                        <a:latin typeface="Calibri"/>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8125">
                <a:tc rowSpan="2">
                  <a:txBody>
                    <a:bodyPr/>
                    <a:lstStyle/>
                    <a:p>
                      <a:pPr algn="ctr" fontAlgn="t"/>
                      <a:r>
                        <a:rPr lang="es-ES" sz="1800" b="1" i="0" u="none" strike="noStrike" dirty="0">
                          <a:solidFill>
                            <a:srgbClr val="FFFFFF"/>
                          </a:solidFill>
                          <a:effectLst/>
                          <a:latin typeface="Calibri"/>
                        </a:rPr>
                        <a:t>Ente Público</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5">
                  <a:txBody>
                    <a:bodyPr/>
                    <a:lstStyle/>
                    <a:p>
                      <a:pPr algn="ctr" fontAlgn="t"/>
                      <a:r>
                        <a:rPr lang="es-ES" sz="1400" b="1" i="0" u="none" strike="noStrike" dirty="0" smtClean="0">
                          <a:solidFill>
                            <a:srgbClr val="FFFFFF"/>
                          </a:solidFill>
                          <a:effectLst/>
                          <a:latin typeface="Calibri"/>
                        </a:rPr>
                        <a:t>Numero</a:t>
                      </a:r>
                      <a:r>
                        <a:rPr lang="es-ES" sz="1400" b="1" i="0" u="none" strike="noStrike" baseline="0" dirty="0" smtClean="0">
                          <a:solidFill>
                            <a:srgbClr val="FFFFFF"/>
                          </a:solidFill>
                          <a:effectLst/>
                          <a:latin typeface="Calibri"/>
                        </a:rPr>
                        <a:t> de Normas</a:t>
                      </a:r>
                      <a:endParaRPr lang="es-ES" sz="1800" b="1" i="0" u="none" strike="noStrike" dirty="0">
                        <a:solidFill>
                          <a:srgbClr val="FFFFFF"/>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hMerge="1">
                  <a:txBody>
                    <a:bodyPr/>
                    <a:lstStyle/>
                    <a:p>
                      <a:pPr algn="ctr" fontAlgn="t"/>
                      <a:endParaRPr lang="es-ES" sz="1800" b="1" i="0" u="none" strike="noStrike" dirty="0">
                        <a:solidFill>
                          <a:srgbClr val="FFFFFF"/>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hMerge="1">
                  <a:txBody>
                    <a:bodyPr/>
                    <a:lstStyle/>
                    <a:p>
                      <a:pPr algn="ctr" fontAlgn="t"/>
                      <a:endParaRPr lang="es-ES" sz="1800" b="1" i="0" u="none" strike="noStrike" dirty="0">
                        <a:solidFill>
                          <a:srgbClr val="FFFFFF"/>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hMerge="1">
                  <a:txBody>
                    <a:bodyPr/>
                    <a:lstStyle/>
                    <a:p>
                      <a:pPr algn="ctr" fontAlgn="t"/>
                      <a:endParaRPr lang="es-ES" sz="1800" b="1" i="0" u="none" strike="noStrike" dirty="0">
                        <a:solidFill>
                          <a:srgbClr val="FFFFFF"/>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hMerge="1">
                  <a:txBody>
                    <a:bodyPr/>
                    <a:lstStyle/>
                    <a:p>
                      <a:pPr algn="ctr" fontAlgn="t"/>
                      <a:endParaRPr lang="es-ES" sz="1800" b="1" i="0" u="none" strike="noStrike" dirty="0">
                        <a:solidFill>
                          <a:srgbClr val="FFFFFF"/>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r>
              <a:tr h="238125">
                <a:tc vMerge="1">
                  <a:txBody>
                    <a:bodyPr/>
                    <a:lstStyle/>
                    <a:p>
                      <a:pPr algn="ctr" fontAlgn="t"/>
                      <a:endParaRPr lang="es-ES" sz="1800" b="1" i="0" u="none" strike="noStrike" dirty="0">
                        <a:solidFill>
                          <a:srgbClr val="FFFFFF"/>
                        </a:solidFill>
                        <a:effectLst/>
                        <a:latin typeface="Calibri"/>
                      </a:endParaRP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a:solidFill>
                            <a:srgbClr val="FFFFFF"/>
                          </a:solidFill>
                          <a:effectLst/>
                          <a:latin typeface="Calibri"/>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dirty="0">
                          <a:solidFill>
                            <a:srgbClr val="FFFFFF"/>
                          </a:solidFill>
                          <a:effectLst/>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a:solidFill>
                            <a:srgbClr val="FFFFFF"/>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a:solidFill>
                            <a:srgbClr val="FFFFFF"/>
                          </a:solidFill>
                          <a:effectLst/>
                          <a:latin typeface="Calibri"/>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dirty="0">
                          <a:solidFill>
                            <a:srgbClr val="FFFFFF"/>
                          </a:solidFill>
                          <a:effectLst/>
                          <a:latin typeface="Calibri"/>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2400">
                <a:tc>
                  <a:txBody>
                    <a:bodyPr/>
                    <a:lstStyle/>
                    <a:p>
                      <a:pPr algn="ctr" fontAlgn="b"/>
                      <a:r>
                        <a:rPr lang="es-ES" sz="1600" b="1" i="0" u="none" strike="noStrike" dirty="0">
                          <a:solidFill>
                            <a:srgbClr val="000000"/>
                          </a:solidFill>
                          <a:effectLst/>
                          <a:latin typeface="Calibri"/>
                        </a:rPr>
                        <a:t>Poder Ejecutivo</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400">
                <a:tc>
                  <a:txBody>
                    <a:bodyPr/>
                    <a:lstStyle/>
                    <a:p>
                      <a:pPr algn="l" fontAlgn="b"/>
                      <a:r>
                        <a:rPr lang="es-ES" sz="1600" b="0" i="0" u="none" strike="noStrike" dirty="0">
                          <a:solidFill>
                            <a:srgbClr val="000000"/>
                          </a:solidFill>
                          <a:effectLst/>
                          <a:latin typeface="Calibri"/>
                        </a:rPr>
                        <a:t>Educación Federalizada</a:t>
                      </a:r>
                    </a:p>
                  </a:txBody>
                  <a:tcPr marL="25717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152400">
                <a:tc>
                  <a:txBody>
                    <a:bodyPr/>
                    <a:lstStyle/>
                    <a:p>
                      <a:pPr algn="l" fontAlgn="b"/>
                      <a:r>
                        <a:rPr lang="es-ES" sz="1600" b="0" i="0" u="none" strike="noStrike" dirty="0" smtClean="0">
                          <a:solidFill>
                            <a:srgbClr val="000000"/>
                          </a:solidFill>
                          <a:effectLst/>
                          <a:latin typeface="Calibri"/>
                        </a:rPr>
                        <a:t>     Deuda Pública </a:t>
                      </a:r>
                      <a:r>
                        <a:rPr lang="es-ES" sz="1600" b="0" i="0" u="none" strike="noStrike" smtClean="0">
                          <a:solidFill>
                            <a:srgbClr val="000000"/>
                          </a:solidFill>
                          <a:effectLst/>
                          <a:latin typeface="Calibri"/>
                        </a:rPr>
                        <a:t>(Tesorería)</a:t>
                      </a:r>
                      <a:endParaRPr lang="es-ES" sz="16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400">
                <a:tc>
                  <a:txBody>
                    <a:bodyPr/>
                    <a:lstStyle/>
                    <a:p>
                      <a:pPr algn="ctr" fontAlgn="b"/>
                      <a:r>
                        <a:rPr lang="es-ES" sz="1600" b="1" i="0" u="none" strike="noStrike">
                          <a:solidFill>
                            <a:srgbClr val="000000"/>
                          </a:solidFill>
                          <a:effectLst/>
                          <a:latin typeface="Calibri"/>
                        </a:rPr>
                        <a:t>Órganos Autónomos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400">
                <a:tc>
                  <a:txBody>
                    <a:bodyPr/>
                    <a:lstStyle/>
                    <a:p>
                      <a:pPr algn="l" fontAlgn="b"/>
                      <a:r>
                        <a:rPr lang="es-MX" sz="1600" b="0" i="0" u="none" strike="noStrike" dirty="0" smtClean="0">
                          <a:solidFill>
                            <a:srgbClr val="000000"/>
                          </a:solidFill>
                          <a:effectLst/>
                          <a:latin typeface="Calibri"/>
                        </a:rPr>
                        <a:t>     Instituto </a:t>
                      </a:r>
                      <a:r>
                        <a:rPr lang="es-MX" sz="1600" b="0" i="0" u="none" strike="noStrike" dirty="0">
                          <a:solidFill>
                            <a:srgbClr val="000000"/>
                          </a:solidFill>
                          <a:effectLst/>
                          <a:latin typeface="Calibri"/>
                        </a:rPr>
                        <a:t>de Elecciones y Participación Ciudadana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400">
                <a:tc>
                  <a:txBody>
                    <a:bodyPr/>
                    <a:lstStyle/>
                    <a:p>
                      <a:pPr algn="ctr" fontAlgn="b"/>
                      <a:r>
                        <a:rPr lang="es-ES" sz="1600" b="1" i="0" u="none" strike="noStrike">
                          <a:solidFill>
                            <a:srgbClr val="000000"/>
                          </a:solidFill>
                          <a:effectLst/>
                          <a:latin typeface="Calibri"/>
                        </a:rPr>
                        <a:t>Sector Público Municipal</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400">
                <a:tc>
                  <a:txBody>
                    <a:bodyPr/>
                    <a:lstStyle/>
                    <a:p>
                      <a:pPr algn="l" fontAlgn="b"/>
                      <a:r>
                        <a:rPr lang="es-ES" sz="1600" b="0" i="0" u="none" strike="noStrike" dirty="0" smtClean="0">
                          <a:solidFill>
                            <a:srgbClr val="000000"/>
                          </a:solidFill>
                          <a:effectLst/>
                          <a:latin typeface="Calibri"/>
                        </a:rPr>
                        <a:t>     Municipios (Tesorería)</a:t>
                      </a:r>
                      <a:endParaRPr lang="es-ES" sz="16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E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E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986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323" r="52608" b="11516"/>
          <a:stretch/>
        </p:blipFill>
        <p:spPr bwMode="auto">
          <a:xfrm>
            <a:off x="1259632" y="1163135"/>
            <a:ext cx="6530626" cy="521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051720" y="3933056"/>
            <a:ext cx="6048672" cy="36004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3 CuadroTexto"/>
          <p:cNvSpPr txBox="1">
            <a:spLocks noChangeArrowheads="1"/>
          </p:cNvSpPr>
          <p:nvPr/>
        </p:nvSpPr>
        <p:spPr bwMode="auto">
          <a:xfrm>
            <a:off x="323528" y="215642"/>
            <a:ext cx="8496944" cy="477054"/>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s-MX" sz="2500" b="1" dirty="0" smtClean="0">
                <a:ln w="50800"/>
                <a:solidFill>
                  <a:srgbClr val="FF0000"/>
                </a:solidFill>
              </a:rPr>
              <a:t>CONAC, Tercer </a:t>
            </a:r>
            <a:r>
              <a:rPr lang="es-MX" sz="2500" b="1" dirty="0">
                <a:ln w="50800"/>
                <a:solidFill>
                  <a:srgbClr val="FF0000"/>
                </a:solidFill>
              </a:rPr>
              <a:t>T</a:t>
            </a:r>
            <a:r>
              <a:rPr lang="es-MX" sz="2500" b="1" dirty="0" smtClean="0">
                <a:ln w="50800"/>
                <a:solidFill>
                  <a:srgbClr val="FF0000"/>
                </a:solidFill>
              </a:rPr>
              <a:t>rimestre</a:t>
            </a:r>
            <a:endParaRPr lang="es-ES" sz="2500" b="1" dirty="0">
              <a:ln w="50800"/>
              <a:solidFill>
                <a:srgbClr val="FF0000"/>
              </a:solidFill>
            </a:endParaRPr>
          </a:p>
        </p:txBody>
      </p:sp>
    </p:spTree>
    <p:extLst>
      <p:ext uri="{BB962C8B-B14F-4D97-AF65-F5344CB8AC3E}">
        <p14:creationId xmlns:p14="http://schemas.microsoft.com/office/powerpoint/2010/main" val="3059053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a:spLocks noChangeArrowheads="1"/>
          </p:cNvSpPr>
          <p:nvPr/>
        </p:nvSpPr>
        <p:spPr bwMode="auto">
          <a:xfrm>
            <a:off x="323528" y="215642"/>
            <a:ext cx="8496944" cy="477054"/>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s-MX" sz="2500" b="1" dirty="0" smtClean="0">
                <a:ln w="50800"/>
                <a:solidFill>
                  <a:srgbClr val="FF0000"/>
                </a:solidFill>
              </a:rPr>
              <a:t>Organismos Incumplidos al Tercer Trimestre</a:t>
            </a:r>
            <a:endParaRPr lang="es-ES" sz="2500" b="1" dirty="0">
              <a:ln w="50800"/>
              <a:solidFill>
                <a:srgbClr val="FF0000"/>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603406585"/>
              </p:ext>
            </p:extLst>
          </p:nvPr>
        </p:nvGraphicFramePr>
        <p:xfrm>
          <a:off x="470595" y="1047727"/>
          <a:ext cx="7557789" cy="4985958"/>
        </p:xfrm>
        <a:graphic>
          <a:graphicData uri="http://schemas.openxmlformats.org/drawingml/2006/table">
            <a:tbl>
              <a:tblPr/>
              <a:tblGrid>
                <a:gridCol w="4821485"/>
                <a:gridCol w="576064"/>
                <a:gridCol w="576064"/>
                <a:gridCol w="576064"/>
                <a:gridCol w="504056"/>
                <a:gridCol w="504056"/>
              </a:tblGrid>
              <a:tr h="239177">
                <a:tc gridSpan="6">
                  <a:txBody>
                    <a:bodyPr/>
                    <a:lstStyle/>
                    <a:p>
                      <a:pPr algn="ctr" fontAlgn="b"/>
                      <a:r>
                        <a:rPr lang="es-MX" sz="1800" b="1" i="0" u="none" strike="noStrike" dirty="0" smtClean="0">
                          <a:solidFill>
                            <a:srgbClr val="000000"/>
                          </a:solidFill>
                          <a:effectLst/>
                          <a:latin typeface="Calibri"/>
                        </a:rPr>
                        <a:t>Organismos Públicos que no han informado en el tercer</a:t>
                      </a:r>
                      <a:r>
                        <a:rPr lang="es-MX" sz="1800" b="1" i="0" u="none" strike="noStrike" baseline="0" dirty="0" smtClean="0">
                          <a:solidFill>
                            <a:srgbClr val="000000"/>
                          </a:solidFill>
                          <a:effectLst/>
                          <a:latin typeface="Calibri"/>
                        </a:rPr>
                        <a:t> trimestre</a:t>
                      </a:r>
                      <a:endParaRPr lang="es-MX" sz="1800" b="1" i="0" u="none" strike="noStrike" dirty="0">
                        <a:solidFill>
                          <a:srgbClr val="000000"/>
                        </a:solidFill>
                        <a:effectLst/>
                        <a:latin typeface="Calibri"/>
                      </a:endParaRPr>
                    </a:p>
                  </a:txBody>
                  <a:tcPr marL="9199" marR="9199" marT="9199"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9978">
                <a:tc rowSpan="2">
                  <a:txBody>
                    <a:bodyPr/>
                    <a:lstStyle/>
                    <a:p>
                      <a:pPr algn="ctr" fontAlgn="t"/>
                      <a:r>
                        <a:rPr lang="es-ES" sz="1800" b="1" i="0" u="none" strike="noStrike" dirty="0">
                          <a:solidFill>
                            <a:srgbClr val="FFFFFF"/>
                          </a:solidFill>
                          <a:effectLst/>
                          <a:latin typeface="Calibri"/>
                        </a:rPr>
                        <a:t>Ente Público</a:t>
                      </a:r>
                    </a:p>
                  </a:txBody>
                  <a:tcPr marL="9199" marR="9199" marT="919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5">
                  <a:txBody>
                    <a:bodyPr/>
                    <a:lstStyle/>
                    <a:p>
                      <a:pPr algn="ctr" fontAlgn="t"/>
                      <a:r>
                        <a:rPr lang="es-ES" sz="1400" b="1" i="0" u="none" strike="noStrike" dirty="0" smtClean="0">
                          <a:solidFill>
                            <a:srgbClr val="FFFFFF"/>
                          </a:solidFill>
                          <a:effectLst/>
                          <a:latin typeface="Calibri"/>
                        </a:rPr>
                        <a:t>Número</a:t>
                      </a:r>
                      <a:r>
                        <a:rPr lang="es-ES" sz="1400" b="1" i="0" u="none" strike="noStrike" baseline="0" dirty="0" smtClean="0">
                          <a:solidFill>
                            <a:srgbClr val="FFFFFF"/>
                          </a:solidFill>
                          <a:effectLst/>
                          <a:latin typeface="Calibri"/>
                        </a:rPr>
                        <a:t> de Normas</a:t>
                      </a:r>
                      <a:endParaRPr lang="es-ES" sz="1800" b="1" i="0" u="none" strike="noStrike" dirty="0">
                        <a:solidFill>
                          <a:srgbClr val="FFFFFF"/>
                        </a:solidFill>
                        <a:effectLst/>
                        <a:latin typeface="Calibri"/>
                      </a:endParaRP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hMerge="1">
                  <a:txBody>
                    <a:bodyPr/>
                    <a:lstStyle/>
                    <a:p>
                      <a:pPr algn="ctr" fontAlgn="t"/>
                      <a:endParaRPr lang="es-ES" sz="1800" b="1" i="0" u="none" strike="noStrike" dirty="0">
                        <a:solidFill>
                          <a:srgbClr val="FFFFFF"/>
                        </a:solidFill>
                        <a:effectLst/>
                        <a:latin typeface="Calibri"/>
                      </a:endParaRP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hMerge="1">
                  <a:txBody>
                    <a:bodyPr/>
                    <a:lstStyle/>
                    <a:p>
                      <a:pPr algn="ctr" fontAlgn="t"/>
                      <a:endParaRPr lang="es-ES" sz="1800" b="1" i="0" u="none" strike="noStrike" dirty="0">
                        <a:solidFill>
                          <a:srgbClr val="FFFFFF"/>
                        </a:solidFill>
                        <a:effectLst/>
                        <a:latin typeface="Calibri"/>
                      </a:endParaRP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hMerge="1">
                  <a:txBody>
                    <a:bodyPr/>
                    <a:lstStyle/>
                    <a:p>
                      <a:pPr algn="ctr" fontAlgn="t"/>
                      <a:endParaRPr lang="es-ES" sz="1800" b="1" i="0" u="none" strike="noStrike" dirty="0">
                        <a:solidFill>
                          <a:srgbClr val="FFFFFF"/>
                        </a:solidFill>
                        <a:effectLst/>
                        <a:latin typeface="Calibri"/>
                      </a:endParaRP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hMerge="1">
                  <a:txBody>
                    <a:bodyPr/>
                    <a:lstStyle/>
                    <a:p>
                      <a:pPr algn="ctr" fontAlgn="t"/>
                      <a:endParaRPr lang="es-ES" sz="1800" b="1" i="0" u="none" strike="noStrike" dirty="0">
                        <a:solidFill>
                          <a:srgbClr val="FFFFFF"/>
                        </a:solidFill>
                        <a:effectLst/>
                        <a:latin typeface="Calibri"/>
                      </a:endParaRP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r>
              <a:tr h="229978">
                <a:tc vMerge="1">
                  <a:txBody>
                    <a:bodyPr/>
                    <a:lstStyle/>
                    <a:p>
                      <a:pPr algn="ctr" fontAlgn="t"/>
                      <a:endParaRPr lang="es-ES" sz="1800" b="1" i="0" u="none" strike="noStrike" dirty="0">
                        <a:solidFill>
                          <a:srgbClr val="FFFFFF"/>
                        </a:solidFill>
                        <a:effectLst/>
                        <a:latin typeface="Calibri"/>
                      </a:endParaRPr>
                    </a:p>
                  </a:txBody>
                  <a:tcPr marL="9199" marR="9199" marT="919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a:solidFill>
                            <a:srgbClr val="FFFFFF"/>
                          </a:solidFill>
                          <a:effectLst/>
                          <a:latin typeface="Calibri"/>
                        </a:rPr>
                        <a:t>1</a:t>
                      </a: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a:solidFill>
                            <a:srgbClr val="FFFFFF"/>
                          </a:solidFill>
                          <a:effectLst/>
                          <a:latin typeface="Calibri"/>
                        </a:rPr>
                        <a:t>2</a:t>
                      </a: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a:solidFill>
                            <a:srgbClr val="FFFFFF"/>
                          </a:solidFill>
                          <a:effectLst/>
                          <a:latin typeface="Calibri"/>
                        </a:rPr>
                        <a:t>5</a:t>
                      </a: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a:solidFill>
                            <a:srgbClr val="FFFFFF"/>
                          </a:solidFill>
                          <a:effectLst/>
                          <a:latin typeface="Calibri"/>
                        </a:rPr>
                        <a:t>6</a:t>
                      </a: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s-ES" sz="1800" b="1" i="0" u="none" strike="noStrike" dirty="0">
                          <a:solidFill>
                            <a:srgbClr val="FFFFFF"/>
                          </a:solidFill>
                          <a:effectLst/>
                          <a:latin typeface="Calibri"/>
                        </a:rPr>
                        <a:t>7</a:t>
                      </a:r>
                    </a:p>
                  </a:txBody>
                  <a:tcPr marL="9199" marR="9199" marT="91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6385">
                <a:tc>
                  <a:txBody>
                    <a:bodyPr/>
                    <a:lstStyle/>
                    <a:p>
                      <a:pPr algn="l" fontAlgn="b"/>
                      <a:r>
                        <a:rPr lang="es-ES" sz="1400" b="1" i="0" u="none" strike="noStrike" dirty="0">
                          <a:solidFill>
                            <a:srgbClr val="000000"/>
                          </a:solidFill>
                          <a:effectLst/>
                          <a:latin typeface="Calibri"/>
                        </a:rPr>
                        <a:t>Poder Ejecutivo</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ES" sz="1400" b="1" i="0" u="none" strike="noStrike" dirty="0">
                          <a:solidFill>
                            <a:srgbClr val="000000"/>
                          </a:solidFill>
                          <a:effectLst/>
                          <a:latin typeface="Calibri"/>
                        </a:rPr>
                        <a:t>Secretaria de Educación</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ES" sz="1400" b="0" i="0" u="none" strike="noStrike">
                          <a:solidFill>
                            <a:srgbClr val="000000"/>
                          </a:solidFill>
                          <a:effectLst/>
                          <a:latin typeface="Calibri"/>
                        </a:rPr>
                        <a:t>Educación Estatal</a:t>
                      </a:r>
                    </a:p>
                  </a:txBody>
                  <a:tcPr marL="248376"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156385">
                <a:tc>
                  <a:txBody>
                    <a:bodyPr/>
                    <a:lstStyle/>
                    <a:p>
                      <a:pPr algn="l" fontAlgn="b"/>
                      <a:r>
                        <a:rPr lang="es-ES" sz="1400" b="0" i="0" u="none" strike="noStrike">
                          <a:solidFill>
                            <a:srgbClr val="000000"/>
                          </a:solidFill>
                          <a:effectLst/>
                          <a:latin typeface="Calibri"/>
                        </a:rPr>
                        <a:t>Educación Federalizada</a:t>
                      </a:r>
                    </a:p>
                  </a:txBody>
                  <a:tcPr marL="248376"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156385">
                <a:tc>
                  <a:txBody>
                    <a:bodyPr/>
                    <a:lstStyle/>
                    <a:p>
                      <a:pPr algn="l" fontAlgn="b"/>
                      <a:r>
                        <a:rPr lang="es-MX" sz="1400" b="0" i="0" u="none" strike="noStrike" dirty="0">
                          <a:solidFill>
                            <a:srgbClr val="000000"/>
                          </a:solidFill>
                          <a:effectLst/>
                          <a:latin typeface="Calibri"/>
                        </a:rPr>
                        <a:t>Secretaría de la Función Pública</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MX" sz="1400" b="0" i="0" u="none" strike="noStrike" dirty="0">
                          <a:solidFill>
                            <a:srgbClr val="000000"/>
                          </a:solidFill>
                          <a:effectLst/>
                          <a:latin typeface="Calibri"/>
                        </a:rPr>
                        <a:t>Comisión Estatal de Mejora Regulatoria</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ES" sz="1400" b="0" i="0" u="none" strike="noStrike" dirty="0">
                          <a:solidFill>
                            <a:srgbClr val="000000"/>
                          </a:solidFill>
                          <a:effectLst/>
                          <a:latin typeface="Calibri"/>
                        </a:rPr>
                        <a:t>Deuda </a:t>
                      </a:r>
                      <a:r>
                        <a:rPr lang="es-ES" sz="1400" b="0" i="0" u="none" strike="noStrike" dirty="0" smtClean="0">
                          <a:solidFill>
                            <a:srgbClr val="000000"/>
                          </a:solidFill>
                          <a:effectLst/>
                          <a:latin typeface="Calibri"/>
                        </a:rPr>
                        <a:t>Pública </a:t>
                      </a:r>
                      <a:r>
                        <a:rPr lang="es-ES" sz="1400" b="0" i="0" u="none" strike="noStrike" smtClean="0">
                          <a:solidFill>
                            <a:srgbClr val="000000"/>
                          </a:solidFill>
                          <a:effectLst/>
                          <a:latin typeface="Calibri"/>
                        </a:rPr>
                        <a:t>(Tesorería)</a:t>
                      </a:r>
                      <a:endParaRPr lang="es-ES" sz="1400" b="0" i="0" u="none" strike="noStrike" dirty="0">
                        <a:solidFill>
                          <a:srgbClr val="000000"/>
                        </a:solidFill>
                        <a:effectLst/>
                        <a:latin typeface="Calibri"/>
                      </a:endParaRP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ES" sz="1400" b="1" i="0" u="none" strike="noStrike" dirty="0">
                          <a:solidFill>
                            <a:srgbClr val="000000"/>
                          </a:solidFill>
                          <a:effectLst/>
                          <a:latin typeface="Calibri"/>
                        </a:rPr>
                        <a:t>Órganos Autónomos</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MX" sz="1400" b="0" i="0" u="none" strike="noStrike" dirty="0">
                          <a:solidFill>
                            <a:srgbClr val="000000"/>
                          </a:solidFill>
                          <a:effectLst/>
                          <a:latin typeface="Calibri"/>
                        </a:rPr>
                        <a:t>Instituto de Elecciones y Participación Ciudadana </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571">
                <a:tc>
                  <a:txBody>
                    <a:bodyPr/>
                    <a:lstStyle/>
                    <a:p>
                      <a:pPr algn="l" fontAlgn="b"/>
                      <a:r>
                        <a:rPr lang="es-MX" sz="1400" b="1" i="0" u="none" strike="noStrike" dirty="0">
                          <a:solidFill>
                            <a:srgbClr val="000000"/>
                          </a:solidFill>
                          <a:effectLst/>
                          <a:latin typeface="Calibri"/>
                        </a:rPr>
                        <a:t>Entidades Paraestatales y Fideicomisos No Empresariales y No Financieros</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MX" sz="1400" b="0" i="0" u="none" strike="noStrike" dirty="0">
                          <a:solidFill>
                            <a:srgbClr val="000000"/>
                          </a:solidFill>
                          <a:effectLst/>
                          <a:latin typeface="Calibri"/>
                        </a:rPr>
                        <a:t>Instituto de Educación para Adultos</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6385">
                <a:tc>
                  <a:txBody>
                    <a:bodyPr/>
                    <a:lstStyle/>
                    <a:p>
                      <a:pPr algn="l" fontAlgn="b"/>
                      <a:r>
                        <a:rPr lang="es-ES" sz="1400" b="0" i="0" u="none" strike="noStrike" dirty="0">
                          <a:solidFill>
                            <a:srgbClr val="000000"/>
                          </a:solidFill>
                          <a:effectLst/>
                          <a:latin typeface="Calibri"/>
                        </a:rPr>
                        <a:t>Universidad Politécnica de Chiapas</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ES" sz="1400" b="0" i="0" u="none" strike="noStrike" dirty="0">
                          <a:solidFill>
                            <a:srgbClr val="000000"/>
                          </a:solidFill>
                          <a:effectLst/>
                          <a:latin typeface="Calibri"/>
                        </a:rPr>
                        <a:t>Universidad Intercultural de Chiapas</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MX" sz="1400" b="0" i="0" u="none" strike="noStrike" dirty="0">
                          <a:solidFill>
                            <a:srgbClr val="000000"/>
                          </a:solidFill>
                          <a:effectLst/>
                          <a:latin typeface="Calibri"/>
                        </a:rPr>
                        <a:t>Colegio de Estudios Científicos y Tecnológicos del Edo. de Chiapas</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pt-BR" sz="1400" b="0" i="0" u="none" strike="noStrike" dirty="0">
                          <a:solidFill>
                            <a:srgbClr val="000000"/>
                          </a:solidFill>
                          <a:effectLst/>
                          <a:latin typeface="Calibri"/>
                        </a:rPr>
                        <a:t>Instituto Tecnológico Superior de </a:t>
                      </a:r>
                      <a:r>
                        <a:rPr lang="pt-BR" sz="1400" b="0" i="0" u="none" strike="noStrike" dirty="0" err="1">
                          <a:solidFill>
                            <a:srgbClr val="000000"/>
                          </a:solidFill>
                          <a:effectLst/>
                          <a:latin typeface="Calibri"/>
                        </a:rPr>
                        <a:t>Cintalapa</a:t>
                      </a:r>
                      <a:endParaRPr lang="pt-BR" sz="1400" b="0" i="0" u="none" strike="noStrike" dirty="0">
                        <a:solidFill>
                          <a:srgbClr val="000000"/>
                        </a:solidFill>
                        <a:effectLst/>
                        <a:latin typeface="Calibri"/>
                      </a:endParaRP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ES" sz="1400" b="1" i="0" u="none" strike="noStrike" dirty="0">
                          <a:solidFill>
                            <a:srgbClr val="000000"/>
                          </a:solidFill>
                          <a:effectLst/>
                          <a:latin typeface="Calibri"/>
                        </a:rPr>
                        <a:t>Sector Público Municipal</a:t>
                      </a: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85">
                <a:tc>
                  <a:txBody>
                    <a:bodyPr/>
                    <a:lstStyle/>
                    <a:p>
                      <a:pPr algn="l" fontAlgn="b"/>
                      <a:r>
                        <a:rPr lang="es-ES" sz="1400" b="0" i="0" u="none" strike="noStrike" dirty="0" smtClean="0">
                          <a:solidFill>
                            <a:srgbClr val="000000"/>
                          </a:solidFill>
                          <a:effectLst/>
                          <a:latin typeface="Calibri"/>
                        </a:rPr>
                        <a:t>Municipios (Tesorería)</a:t>
                      </a:r>
                      <a:endParaRPr lang="es-ES" sz="1400" b="0" i="0" u="none" strike="noStrike" dirty="0">
                        <a:solidFill>
                          <a:srgbClr val="000000"/>
                        </a:solidFill>
                        <a:effectLst/>
                        <a:latin typeface="Calibri"/>
                      </a:endParaRPr>
                    </a:p>
                  </a:txBody>
                  <a:tcPr marL="9199" marR="9199" marT="9199"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ES" sz="1200" b="1" i="0" u="none" strike="noStrike" dirty="0">
                          <a:solidFill>
                            <a:srgbClr val="000000"/>
                          </a:solidFill>
                          <a:effectLst/>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385">
                <a:tc>
                  <a:txBody>
                    <a:bodyPr/>
                    <a:lstStyle/>
                    <a:p>
                      <a:pPr algn="l" fontAlgn="b"/>
                      <a:endParaRPr lang="es-ES" sz="1200" b="0" i="0" u="none" strike="noStrike">
                        <a:solidFill>
                          <a:srgbClr val="000000"/>
                        </a:solidFill>
                        <a:effectLst/>
                        <a:latin typeface="Calibri"/>
                      </a:endParaRPr>
                    </a:p>
                  </a:txBody>
                  <a:tcPr marL="9199" marR="9199" marT="919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ES" sz="1200" b="1" i="0" u="none" strike="noStrike">
                        <a:solidFill>
                          <a:srgbClr val="000000"/>
                        </a:solidFill>
                        <a:effectLst/>
                        <a:latin typeface="Calibri"/>
                      </a:endParaRPr>
                    </a:p>
                  </a:txBody>
                  <a:tcPr marL="9199" marR="9199" marT="9199"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200" b="1" i="0" u="none" strike="noStrike">
                        <a:solidFill>
                          <a:srgbClr val="000000"/>
                        </a:solidFill>
                        <a:effectLst/>
                        <a:latin typeface="Calibri"/>
                      </a:endParaRPr>
                    </a:p>
                  </a:txBody>
                  <a:tcPr marL="9199" marR="9199" marT="919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ES" sz="1200" b="1" i="0" u="none" strike="noStrike">
                        <a:solidFill>
                          <a:srgbClr val="000000"/>
                        </a:solidFill>
                        <a:effectLst/>
                        <a:latin typeface="Calibri"/>
                      </a:endParaRPr>
                    </a:p>
                  </a:txBody>
                  <a:tcPr marL="9199" marR="9199" marT="919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ES" sz="1200" b="1" i="0" u="none" strike="noStrike">
                        <a:solidFill>
                          <a:srgbClr val="000000"/>
                        </a:solidFill>
                        <a:effectLst/>
                        <a:latin typeface="Calibri"/>
                      </a:endParaRPr>
                    </a:p>
                  </a:txBody>
                  <a:tcPr marL="9199" marR="9199" marT="919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ES" sz="1200" b="1" i="0" u="none" strike="noStrike" dirty="0">
                        <a:solidFill>
                          <a:srgbClr val="000000"/>
                        </a:solidFill>
                        <a:effectLst/>
                        <a:latin typeface="Calibri"/>
                      </a:endParaRPr>
                    </a:p>
                  </a:txBody>
                  <a:tcPr marL="9199" marR="9199" marT="9199" marB="0" anchor="b">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97270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20080"/>
            <a:ext cx="8229600" cy="604664"/>
          </a:xfrm>
        </p:spPr>
        <p:txBody>
          <a:bodyPr/>
          <a:lstStyle/>
          <a:p>
            <a:pPr marL="0" indent="0" algn="just">
              <a:buNone/>
            </a:pPr>
            <a:r>
              <a:rPr lang="es-ES_tradnl" sz="2400" b="1" dirty="0" smtClean="0"/>
              <a:t>Acuerdo por el que se determina la Norma de Información Financiera, para precisar los Alcances del Acuerdo 1, aprobado por el CONAC</a:t>
            </a:r>
            <a:endParaRPr lang="es-AR" sz="2400" b="1" dirty="0"/>
          </a:p>
        </p:txBody>
      </p:sp>
      <p:graphicFrame>
        <p:nvGraphicFramePr>
          <p:cNvPr id="7" name="6 Tabla"/>
          <p:cNvGraphicFramePr>
            <a:graphicFrameLocks noGrp="1"/>
          </p:cNvGraphicFramePr>
          <p:nvPr>
            <p:extLst>
              <p:ext uri="{D42A27DB-BD31-4B8C-83A1-F6EECF244321}">
                <p14:modId xmlns:p14="http://schemas.microsoft.com/office/powerpoint/2010/main" val="2237150342"/>
              </p:ext>
            </p:extLst>
          </p:nvPr>
        </p:nvGraphicFramePr>
        <p:xfrm>
          <a:off x="323528" y="1628800"/>
          <a:ext cx="8640960" cy="4206240"/>
        </p:xfrm>
        <a:graphic>
          <a:graphicData uri="http://schemas.openxmlformats.org/drawingml/2006/table">
            <a:tbl>
              <a:tblPr firstRow="1" bandRow="1">
                <a:tableStyleId>{21E4AEA4-8DFA-4A89-87EB-49C32662AFE0}</a:tableStyleId>
              </a:tblPr>
              <a:tblGrid>
                <a:gridCol w="4980082"/>
                <a:gridCol w="1860678"/>
                <a:gridCol w="1800200"/>
              </a:tblGrid>
              <a:tr h="478408">
                <a:tc>
                  <a:txBody>
                    <a:bodyPr/>
                    <a:lstStyle/>
                    <a:p>
                      <a:pPr algn="ctr"/>
                      <a:r>
                        <a:rPr lang="es-ES_tradnl" dirty="0" smtClean="0"/>
                        <a:t>META</a:t>
                      </a:r>
                      <a:endParaRPr lang="es-AR" dirty="0"/>
                    </a:p>
                  </a:txBody>
                  <a:tcPr/>
                </a:tc>
                <a:tc>
                  <a:txBody>
                    <a:bodyPr/>
                    <a:lstStyle/>
                    <a:p>
                      <a:pPr algn="ctr"/>
                      <a:r>
                        <a:rPr lang="es-ES_tradnl" dirty="0" smtClean="0"/>
                        <a:t>FEDERACIÓN Y  ENTIDADES FEDERATIVAS</a:t>
                      </a:r>
                      <a:endParaRPr lang="es-AR" dirty="0"/>
                    </a:p>
                  </a:txBody>
                  <a:tcPr/>
                </a:tc>
                <a:tc>
                  <a:txBody>
                    <a:bodyPr/>
                    <a:lstStyle/>
                    <a:p>
                      <a:pPr algn="ctr"/>
                      <a:r>
                        <a:rPr lang="es-ES_tradnl" dirty="0" smtClean="0"/>
                        <a:t>MUNICIPIOS</a:t>
                      </a:r>
                      <a:endParaRPr lang="es-AR" dirty="0"/>
                    </a:p>
                  </a:txBody>
                  <a:tcPr/>
                </a:tc>
              </a:tr>
              <a:tr h="478408">
                <a:tc>
                  <a:txBody>
                    <a:bodyPr/>
                    <a:lstStyle/>
                    <a:p>
                      <a:pPr algn="just"/>
                      <a:r>
                        <a:rPr lang="es-ES_tradnl" sz="2000" b="1" dirty="0" smtClean="0"/>
                        <a:t>Integración</a:t>
                      </a:r>
                      <a:r>
                        <a:rPr lang="es-ES_tradnl" sz="2000" b="1" baseline="0" dirty="0" smtClean="0"/>
                        <a:t> automática del ejercicio presupuestario con la operación contable</a:t>
                      </a:r>
                      <a:endParaRPr lang="es-AR" sz="2000" b="1" dirty="0"/>
                    </a:p>
                  </a:txBody>
                  <a:tcPr/>
                </a:tc>
                <a:tc>
                  <a:txBody>
                    <a:bodyPr/>
                    <a:lstStyle/>
                    <a:p>
                      <a:pPr algn="ctr"/>
                      <a:r>
                        <a:rPr lang="es-ES_tradnl" sz="1600" b="1" dirty="0" smtClean="0"/>
                        <a:t>30 Junio</a:t>
                      </a:r>
                      <a:r>
                        <a:rPr lang="es-ES_tradnl" sz="1600" b="1" baseline="0" dirty="0" smtClean="0"/>
                        <a:t> 2014</a:t>
                      </a:r>
                      <a:endParaRPr lang="es-AR" sz="1600" b="1" dirty="0"/>
                    </a:p>
                  </a:txBody>
                  <a:tcPr/>
                </a:tc>
                <a:tc>
                  <a:txBody>
                    <a:bodyPr/>
                    <a:lstStyle/>
                    <a:p>
                      <a:pPr algn="ctr"/>
                      <a:r>
                        <a:rPr lang="es-ES_tradnl" sz="1600" b="1" dirty="0" smtClean="0"/>
                        <a:t>30  Junio 2015</a:t>
                      </a:r>
                      <a:endParaRPr lang="es-AR" sz="1600" b="1" dirty="0"/>
                    </a:p>
                  </a:txBody>
                  <a:tcPr/>
                </a:tc>
              </a:tr>
              <a:tr h="478408">
                <a:tc>
                  <a:txBody>
                    <a:bodyPr/>
                    <a:lstStyle/>
                    <a:p>
                      <a:pPr algn="just"/>
                      <a:r>
                        <a:rPr lang="es-ES_tradnl" sz="2000" b="1" u="sng" dirty="0" smtClean="0">
                          <a:hlinkClick r:id="rId2" action="ppaction://hlinksldjump"/>
                        </a:rPr>
                        <a:t>Registros contables</a:t>
                      </a:r>
                      <a:r>
                        <a:rPr lang="es-ES_tradnl" sz="2000" b="1" u="sng" baseline="0" dirty="0" smtClean="0">
                          <a:hlinkClick r:id="rId2" action="ppaction://hlinksldjump"/>
                        </a:rPr>
                        <a:t> con base en las Reglas de Registro y Valoración del Patrimonio</a:t>
                      </a:r>
                      <a:endParaRPr lang="es-AR" sz="2000" b="1" u="sng" dirty="0"/>
                    </a:p>
                  </a:txBody>
                  <a:tcPr/>
                </a:tc>
                <a:tc>
                  <a:txBody>
                    <a:bodyPr/>
                    <a:lstStyle/>
                    <a:p>
                      <a:pPr algn="ctr"/>
                      <a:r>
                        <a:rPr lang="es-ES_tradnl" sz="1600" b="1" dirty="0" smtClean="0"/>
                        <a:t>31 Diciembre 2014</a:t>
                      </a:r>
                      <a:endParaRPr lang="es-AR" sz="1600" b="1" dirty="0"/>
                    </a:p>
                  </a:txBody>
                  <a:tcPr/>
                </a:tc>
                <a:tc>
                  <a:txBody>
                    <a:bodyPr/>
                    <a:lstStyle/>
                    <a:p>
                      <a:pPr algn="ctr"/>
                      <a:r>
                        <a:rPr lang="es-ES_tradnl" sz="1600" b="1" dirty="0" smtClean="0"/>
                        <a:t>31 Diciembre 2015</a:t>
                      </a:r>
                      <a:endParaRPr lang="es-AR" sz="1600" b="1" dirty="0"/>
                    </a:p>
                  </a:txBody>
                  <a:tcPr/>
                </a:tc>
              </a:tr>
              <a:tr h="478408">
                <a:tc>
                  <a:txBody>
                    <a:bodyPr/>
                    <a:lstStyle/>
                    <a:p>
                      <a:pPr algn="just"/>
                      <a:r>
                        <a:rPr lang="es-ES_tradnl" sz="2000" b="1" dirty="0" smtClean="0"/>
                        <a:t>Generación en tiempo real de Estados Financieros</a:t>
                      </a:r>
                      <a:endParaRPr lang="es-AR" sz="2000" b="1" dirty="0"/>
                    </a:p>
                  </a:txBody>
                  <a:tcPr/>
                </a:tc>
                <a:tc>
                  <a:txBody>
                    <a:bodyPr/>
                    <a:lstStyle/>
                    <a:p>
                      <a:pPr algn="ctr"/>
                      <a:r>
                        <a:rPr lang="es-ES_tradnl" b="1" dirty="0" smtClean="0"/>
                        <a:t>30 Junio 2014</a:t>
                      </a:r>
                      <a:endParaRPr lang="es-AR" b="1" dirty="0"/>
                    </a:p>
                  </a:txBody>
                  <a:tcPr/>
                </a:tc>
                <a:tc>
                  <a:txBody>
                    <a:bodyPr/>
                    <a:lstStyle/>
                    <a:p>
                      <a:pPr algn="ctr"/>
                      <a:r>
                        <a:rPr lang="es-ES_tradnl" b="1" dirty="0" smtClean="0"/>
                        <a:t>30 Junio 2015</a:t>
                      </a:r>
                      <a:endParaRPr lang="es-AR" b="1" dirty="0"/>
                    </a:p>
                  </a:txBody>
                  <a:tcPr/>
                </a:tc>
              </a:tr>
              <a:tr h="999440">
                <a:tc>
                  <a:txBody>
                    <a:bodyPr/>
                    <a:lstStyle/>
                    <a:p>
                      <a:pPr algn="just"/>
                      <a:r>
                        <a:rPr lang="es-ES_tradnl" sz="2000" b="1" dirty="0" smtClean="0"/>
                        <a:t>Emisión de Cuentas Públicas en los términos acordados por el CONAC</a:t>
                      </a:r>
                      <a:endParaRPr lang="es-AR" sz="2000" b="1" dirty="0"/>
                    </a:p>
                  </a:txBody>
                  <a:tcPr/>
                </a:tc>
                <a:tc>
                  <a:txBody>
                    <a:bodyPr/>
                    <a:lstStyle/>
                    <a:p>
                      <a:pPr algn="ctr"/>
                      <a:r>
                        <a:rPr lang="es-ES_tradnl" b="1" dirty="0" smtClean="0"/>
                        <a:t>Para lo correspondiente a 2014</a:t>
                      </a:r>
                      <a:endParaRPr lang="es-AR"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b="1" dirty="0" smtClean="0"/>
                        <a:t>Para lo correspondiente a 2015</a:t>
                      </a:r>
                      <a:endParaRPr lang="es-AR" b="1" dirty="0" smtClean="0"/>
                    </a:p>
                    <a:p>
                      <a:endParaRPr lang="es-AR" b="1" dirty="0"/>
                    </a:p>
                  </a:txBody>
                  <a:tcPr/>
                </a:tc>
              </a:tr>
            </a:tbl>
          </a:graphicData>
        </a:graphic>
      </p:graphicFrame>
      <p:sp>
        <p:nvSpPr>
          <p:cNvPr id="8" name="7 CuadroTexto"/>
          <p:cNvSpPr txBox="1"/>
          <p:nvPr/>
        </p:nvSpPr>
        <p:spPr>
          <a:xfrm>
            <a:off x="179512" y="6114782"/>
            <a:ext cx="6264696" cy="338554"/>
          </a:xfrm>
          <a:prstGeom prst="rect">
            <a:avLst/>
          </a:prstGeom>
          <a:noFill/>
        </p:spPr>
        <p:txBody>
          <a:bodyPr wrap="square" rtlCol="0">
            <a:spAutoFit/>
          </a:bodyPr>
          <a:lstStyle/>
          <a:p>
            <a:pPr algn="ctr"/>
            <a:r>
              <a:rPr lang="es-ES_tradnl" sz="1600" b="1" dirty="0" smtClean="0">
                <a:solidFill>
                  <a:srgbClr val="CC3300"/>
                </a:solidFill>
              </a:rPr>
              <a:t>Fuente:</a:t>
            </a:r>
            <a:r>
              <a:rPr lang="es-ES_tradnl" sz="1600" b="1" dirty="0" smtClean="0"/>
              <a:t> </a:t>
            </a:r>
            <a:r>
              <a:rPr lang="es-ES_tradnl" sz="1600" b="1" u="sng" dirty="0" smtClean="0">
                <a:hlinkClick r:id="rId3" action="ppaction://hlinksldjump"/>
              </a:rPr>
              <a:t>Diario Oficial de la Federación: Enero 02 de 2013</a:t>
            </a:r>
            <a:endParaRPr lang="es-AR" sz="1600" b="1" u="sng" dirty="0"/>
          </a:p>
        </p:txBody>
      </p:sp>
      <p:sp>
        <p:nvSpPr>
          <p:cNvPr id="6" name="5 CuadroTexto"/>
          <p:cNvSpPr txBox="1"/>
          <p:nvPr/>
        </p:nvSpPr>
        <p:spPr>
          <a:xfrm>
            <a:off x="2411760" y="1268760"/>
            <a:ext cx="6264696" cy="338554"/>
          </a:xfrm>
          <a:prstGeom prst="rect">
            <a:avLst/>
          </a:prstGeom>
          <a:noFill/>
        </p:spPr>
        <p:txBody>
          <a:bodyPr wrap="square" rtlCol="0">
            <a:spAutoFit/>
          </a:bodyPr>
          <a:lstStyle/>
          <a:p>
            <a:pPr algn="ctr"/>
            <a:r>
              <a:rPr lang="es-ES_tradnl" sz="1600" b="1" dirty="0" smtClean="0"/>
              <a:t>(Diario Oficial de la Federación: Agosto 08 de 2013)</a:t>
            </a:r>
            <a:endParaRPr lang="es-AR" sz="1600" b="1" dirty="0"/>
          </a:p>
        </p:txBody>
      </p:sp>
      <p:sp>
        <p:nvSpPr>
          <p:cNvPr id="10" name="9 CuadroTexto"/>
          <p:cNvSpPr txBox="1">
            <a:spLocks noChangeArrowheads="1"/>
          </p:cNvSpPr>
          <p:nvPr/>
        </p:nvSpPr>
        <p:spPr bwMode="auto">
          <a:xfrm>
            <a:off x="395536" y="190962"/>
            <a:ext cx="8424936" cy="400110"/>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s-MX" sz="2000" b="1" dirty="0" smtClean="0">
                <a:ln w="50800"/>
                <a:solidFill>
                  <a:srgbClr val="FF0000"/>
                </a:solidFill>
              </a:rPr>
              <a:t>3.1  	Disposiciones emitidas en 2013 por </a:t>
            </a:r>
            <a:r>
              <a:rPr lang="es-MX" sz="2000" b="1" dirty="0">
                <a:ln w="50800"/>
                <a:solidFill>
                  <a:srgbClr val="FF0000"/>
                </a:solidFill>
              </a:rPr>
              <a:t>el CONAC</a:t>
            </a:r>
            <a:endParaRPr lang="es-ES" sz="2000" b="1" dirty="0">
              <a:ln w="50800"/>
              <a:solidFill>
                <a:srgbClr val="FF0000"/>
              </a:solidFill>
            </a:endParaRPr>
          </a:p>
        </p:txBody>
      </p:sp>
    </p:spTree>
    <p:extLst>
      <p:ext uri="{BB962C8B-B14F-4D97-AF65-F5344CB8AC3E}">
        <p14:creationId xmlns:p14="http://schemas.microsoft.com/office/powerpoint/2010/main" val="44153912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5359</TotalTime>
  <Words>1054</Words>
  <Application>Microsoft Office PowerPoint</Application>
  <PresentationFormat>Presentación en pantalla (4:3)</PresentationFormat>
  <Paragraphs>267</Paragraphs>
  <Slides>18</Slides>
  <Notes>3</Notes>
  <HiddenSlides>4</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Avances del proceso de armonización</vt:lpstr>
      <vt:lpstr>Presentación de PowerPoint</vt:lpstr>
      <vt:lpstr>Presentación de PowerPoint</vt:lpstr>
      <vt:lpstr>Presentación de PowerPoint</vt:lpstr>
      <vt:lpstr>Presentación de PowerPoint</vt:lpstr>
      <vt:lpstr>Presentación de PowerPoint</vt:lpstr>
    </vt:vector>
  </TitlesOfParts>
  <Company>SECRETARIA DE HACIENDA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jviart</dc:creator>
  <cp:lastModifiedBy>SH-PB-7</cp:lastModifiedBy>
  <cp:revision>666</cp:revision>
  <cp:lastPrinted>2013-11-21T15:40:38Z</cp:lastPrinted>
  <dcterms:created xsi:type="dcterms:W3CDTF">2010-09-20T19:30:30Z</dcterms:created>
  <dcterms:modified xsi:type="dcterms:W3CDTF">2013-11-22T17:37:07Z</dcterms:modified>
</cp:coreProperties>
</file>