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787" r:id="rId2"/>
    <p:sldId id="521" r:id="rId3"/>
    <p:sldId id="936" r:id="rId4"/>
    <p:sldId id="949" r:id="rId5"/>
    <p:sldId id="447" r:id="rId6"/>
    <p:sldId id="864" r:id="rId7"/>
    <p:sldId id="824" r:id="rId8"/>
    <p:sldId id="825" r:id="rId9"/>
    <p:sldId id="952" r:id="rId10"/>
    <p:sldId id="907" r:id="rId11"/>
    <p:sldId id="909" r:id="rId12"/>
    <p:sldId id="960" r:id="rId13"/>
    <p:sldId id="961" r:id="rId14"/>
    <p:sldId id="958" r:id="rId15"/>
    <p:sldId id="913" r:id="rId16"/>
    <p:sldId id="914" r:id="rId17"/>
    <p:sldId id="833" r:id="rId18"/>
    <p:sldId id="887" r:id="rId19"/>
    <p:sldId id="893" r:id="rId20"/>
    <p:sldId id="841" r:id="rId21"/>
    <p:sldId id="959" r:id="rId22"/>
    <p:sldId id="842" r:id="rId23"/>
    <p:sldId id="955" r:id="rId24"/>
    <p:sldId id="962" r:id="rId25"/>
    <p:sldId id="844" r:id="rId26"/>
    <p:sldId id="929" r:id="rId27"/>
    <p:sldId id="945" r:id="rId28"/>
    <p:sldId id="946" r:id="rId29"/>
    <p:sldId id="939" r:id="rId30"/>
    <p:sldId id="947" r:id="rId31"/>
    <p:sldId id="953" r:id="rId32"/>
    <p:sldId id="944" r:id="rId33"/>
    <p:sldId id="956" r:id="rId34"/>
    <p:sldId id="957" r:id="rId35"/>
    <p:sldId id="934" r:id="rId36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men Molina Pérez" initials="CMP" lastIdx="2" clrIdx="0"/>
  <p:cmAuthor id="1" name="Maritza Campos Fernández" initials="MC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63D"/>
    <a:srgbClr val="FF0000"/>
    <a:srgbClr val="3399FF"/>
    <a:srgbClr val="006600"/>
    <a:srgbClr val="000099"/>
    <a:srgbClr val="FFCC99"/>
    <a:srgbClr val="D1FEA4"/>
    <a:srgbClr val="FFFFFF"/>
    <a:srgbClr val="F62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6" autoAdjust="0"/>
    <p:restoredTop sz="98123" autoAdjust="0"/>
  </p:normalViewPr>
  <p:slideViewPr>
    <p:cSldViewPr>
      <p:cViewPr varScale="1">
        <p:scale>
          <a:sx n="73" d="100"/>
          <a:sy n="73" d="100"/>
        </p:scale>
        <p:origin x="1296" y="84"/>
      </p:cViewPr>
      <p:guideLst>
        <p:guide orient="horz" pos="2160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9" y="12"/>
            <a:ext cx="3038604" cy="465267"/>
          </a:xfrm>
          <a:prstGeom prst="rect">
            <a:avLst/>
          </a:prstGeom>
        </p:spPr>
        <p:txBody>
          <a:bodyPr vert="horz" lIns="95277" tIns="47637" rIns="95277" bIns="47637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164" y="12"/>
            <a:ext cx="3038604" cy="465267"/>
          </a:xfrm>
          <a:prstGeom prst="rect">
            <a:avLst/>
          </a:prstGeom>
        </p:spPr>
        <p:txBody>
          <a:bodyPr vert="horz" lIns="95277" tIns="47637" rIns="95277" bIns="47637" rtlCol="0"/>
          <a:lstStyle>
            <a:lvl1pPr algn="r">
              <a:defRPr sz="1200"/>
            </a:lvl1pPr>
          </a:lstStyle>
          <a:p>
            <a:fld id="{CC4F6868-89E0-4B44-B97A-B37412D0148B}" type="datetimeFigureOut">
              <a:rPr lang="es-MX" smtClean="0"/>
              <a:pPr/>
              <a:t>15/03/2018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9" y="8829663"/>
            <a:ext cx="3038604" cy="465267"/>
          </a:xfrm>
          <a:prstGeom prst="rect">
            <a:avLst/>
          </a:prstGeom>
        </p:spPr>
        <p:txBody>
          <a:bodyPr vert="horz" lIns="95277" tIns="47637" rIns="95277" bIns="47637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164" y="8829663"/>
            <a:ext cx="3038604" cy="465267"/>
          </a:xfrm>
          <a:prstGeom prst="rect">
            <a:avLst/>
          </a:prstGeom>
        </p:spPr>
        <p:txBody>
          <a:bodyPr vert="horz" lIns="95277" tIns="47637" rIns="95277" bIns="47637" rtlCol="0" anchor="b"/>
          <a:lstStyle>
            <a:lvl1pPr algn="r">
              <a:defRPr sz="1200"/>
            </a:lvl1pPr>
          </a:lstStyle>
          <a:p>
            <a:fld id="{60A4639C-3C0E-4812-9F03-FF001F7F804E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5795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2" y="10"/>
            <a:ext cx="3038475" cy="465137"/>
          </a:xfrm>
          <a:prstGeom prst="rect">
            <a:avLst/>
          </a:prstGeom>
        </p:spPr>
        <p:txBody>
          <a:bodyPr vert="horz" lIns="95277" tIns="47637" rIns="95277" bIns="47637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46" y="10"/>
            <a:ext cx="3038475" cy="465137"/>
          </a:xfrm>
          <a:prstGeom prst="rect">
            <a:avLst/>
          </a:prstGeom>
        </p:spPr>
        <p:txBody>
          <a:bodyPr vert="horz" lIns="95277" tIns="47637" rIns="95277" bIns="47637" rtlCol="0"/>
          <a:lstStyle>
            <a:lvl1pPr algn="r">
              <a:defRPr sz="1200"/>
            </a:lvl1pPr>
          </a:lstStyle>
          <a:p>
            <a:pPr>
              <a:defRPr/>
            </a:pPr>
            <a:fld id="{05E6CAA4-701C-4B63-8C2F-E504D71746CC}" type="datetimeFigureOut">
              <a:rPr lang="es-ES"/>
              <a:pPr>
                <a:defRPr/>
              </a:pPr>
              <a:t>15/03/2018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77" tIns="47637" rIns="95277" bIns="47637" rtlCol="0" anchor="ctr"/>
          <a:lstStyle/>
          <a:p>
            <a:pPr lvl="0"/>
            <a:endParaRPr lang="es-ES" noProof="0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81" y="4416435"/>
            <a:ext cx="5607050" cy="4183064"/>
          </a:xfrm>
          <a:prstGeom prst="rect">
            <a:avLst/>
          </a:prstGeom>
        </p:spPr>
        <p:txBody>
          <a:bodyPr vert="horz" lIns="95277" tIns="47637" rIns="95277" bIns="47637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2" y="8829688"/>
            <a:ext cx="3038475" cy="465137"/>
          </a:xfrm>
          <a:prstGeom prst="rect">
            <a:avLst/>
          </a:prstGeom>
        </p:spPr>
        <p:txBody>
          <a:bodyPr vert="horz" lIns="95277" tIns="47637" rIns="95277" bIns="4763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46" y="8829688"/>
            <a:ext cx="3038475" cy="465137"/>
          </a:xfrm>
          <a:prstGeom prst="rect">
            <a:avLst/>
          </a:prstGeom>
        </p:spPr>
        <p:txBody>
          <a:bodyPr vert="horz" lIns="95277" tIns="47637" rIns="95277" bIns="47637" rtlCol="0" anchor="b"/>
          <a:lstStyle>
            <a:lvl1pPr algn="r">
              <a:defRPr sz="1200"/>
            </a:lvl1pPr>
          </a:lstStyle>
          <a:p>
            <a:pPr>
              <a:defRPr/>
            </a:pPr>
            <a:fld id="{8CF22D1E-EF90-43AE-8A74-E8F1D77E835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40954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458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7142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09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73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17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68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F22D1E-EF90-43AE-8A74-E8F1D77E835D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8685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71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12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266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F22D1E-EF90-43AE-8A74-E8F1D77E835D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948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F91BAD2-8126-426E-AAC0-3938D75372BB}" type="datetimeFigureOut">
              <a:rPr lang="es-MX"/>
              <a:pPr>
                <a:defRPr/>
              </a:pPr>
              <a:t>15/03/2018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22A0FEE-18F3-437C-9BDD-8432828CDEA5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1861837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315574B-EDF3-4653-8E84-6FE297F46F70}" type="datetimeFigureOut">
              <a:rPr lang="es-MX"/>
              <a:pPr>
                <a:defRPr/>
              </a:pPr>
              <a:t>15/03/2018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926B2A9-C2C1-4057-9C5E-4E4927F2CEF6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596224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7E6106E-23F6-4A15-9597-14CCEACCBC7E}" type="datetimeFigureOut">
              <a:rPr lang="es-MX"/>
              <a:pPr>
                <a:defRPr/>
              </a:pPr>
              <a:t>15/03/2018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A83734EF-E674-4E79-90AB-D2BC8A18380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86905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C0BCFADF-EF9B-47CF-9A84-D872396C3937}" type="datetimeFigureOut">
              <a:rPr lang="es-MX"/>
              <a:pPr>
                <a:defRPr/>
              </a:pPr>
              <a:t>15/03/2018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16B9106-D787-476B-8CB3-3B8BE9ACF554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351665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F08DE222-427F-423E-B817-A2E449774EFF}" type="datetimeFigureOut">
              <a:rPr lang="es-MX"/>
              <a:pPr>
                <a:defRPr/>
              </a:pPr>
              <a:t>15/03/2018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DBF63D4E-C6EF-49CC-8705-906984CA8E7A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765754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6DE10F44-E3DA-4CAD-85D6-925EA419EBCE}" type="datetimeFigureOut">
              <a:rPr lang="es-MX"/>
              <a:pPr>
                <a:defRPr/>
              </a:pPr>
              <a:t>15/03/2018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EDC1540-6171-40C6-975B-BC00D1F23F20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5231666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21A9FB0-D015-48E6-B1DC-E9A622BC0E4B}" type="datetimeFigureOut">
              <a:rPr lang="es-MX"/>
              <a:pPr>
                <a:defRPr/>
              </a:pPr>
              <a:t>15/03/2018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5D371154-AE5A-4CC2-AA29-1C8A867D40FC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712923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B469A238-ECF1-4CEC-A734-068A0409F763}" type="datetimeFigureOut">
              <a:rPr lang="es-MX"/>
              <a:pPr>
                <a:defRPr/>
              </a:pPr>
              <a:t>15/03/2018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00F4020-4EB0-4B6F-B483-706F9A35AA0D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830276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70DBDFDB-BC1C-420D-825F-9D442B96D1CA}" type="datetimeFigureOut">
              <a:rPr lang="es-MX"/>
              <a:pPr>
                <a:defRPr/>
              </a:pPr>
              <a:t>15/03/2018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412CC7FE-C1E9-45B5-8B96-EF7C8CD6797B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55821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F944C15-C512-445C-A280-A3092F2A3CBF}" type="datetimeFigureOut">
              <a:rPr lang="es-MX"/>
              <a:pPr>
                <a:defRPr/>
              </a:pPr>
              <a:t>15/03/2018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995850A9-4827-45E3-B8E6-6A63AACF581F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758704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1574A55E-854A-4A00-9377-9DE1F4825A43}" type="datetimeFigureOut">
              <a:rPr lang="es-MX"/>
              <a:pPr>
                <a:defRPr/>
              </a:pPr>
              <a:t>15/03/2018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1pPr>
          </a:lstStyle>
          <a:p>
            <a:pPr>
              <a:defRPr/>
            </a:pPr>
            <a:fld id="{86BD5F5E-DE5E-416B-AF78-D2C613F804A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95492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 rotWithShape="1">
          <a:blip r:embed="rId1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3"/>
          <a:stretch/>
        </p:blipFill>
        <p:spPr>
          <a:xfrm>
            <a:off x="163285" y="1078302"/>
            <a:ext cx="8817429" cy="577969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 userDrawn="1"/>
        </p:nvPicPr>
        <p:blipFill rotWithShape="1">
          <a:blip r:embed="rId14" cstate="print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7" t="3801" r="1817" b="86750"/>
          <a:stretch/>
        </p:blipFill>
        <p:spPr>
          <a:xfrm>
            <a:off x="163285" y="44624"/>
            <a:ext cx="8817429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14" y="6417692"/>
            <a:ext cx="2857500" cy="4191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163285" y="44624"/>
            <a:ext cx="8817429" cy="576064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iendachiapas.gob.mx/rendicion-ctas/informe-finanzas-pub/informacion-financiera-EP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iendachiapas.gob.mx/rendicion-ctas/informacion-LDF/trimestrales/4to-trimestre17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" Target="slide35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cace@haciendachiapas.gob.m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hyperlink" Target="http://www.haciendachiapas.gob.mx/informacion-interes/armonizacion-contable/result-evaluac.as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/>
          <a:stretch/>
        </p:blipFill>
        <p:spPr>
          <a:xfrm>
            <a:off x="0" y="0"/>
            <a:ext cx="9467527" cy="6858000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7308304" y="6073170"/>
            <a:ext cx="18356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500" dirty="0">
                <a:solidFill>
                  <a:schemeClr val="tx1">
                    <a:alpha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699792" y="726951"/>
            <a:ext cx="6264696" cy="507831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1" hangingPunct="1"/>
            <a:r>
              <a:rPr lang="es-MX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Consejo de Armonización Contable del Estado de Chiapas (CACE)</a:t>
            </a:r>
          </a:p>
          <a:p>
            <a:pPr algn="ctr" eaLnBrk="1" hangingPunct="1"/>
            <a:endParaRPr lang="es-MX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s-MX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s-MX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es-MX" sz="1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eaLnBrk="1" hangingPunct="1"/>
            <a:r>
              <a:rPr lang="es-MX" sz="3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1ª. Reunión</a:t>
            </a:r>
          </a:p>
          <a:p>
            <a:pPr algn="r" eaLnBrk="1" hangingPunct="1"/>
            <a:endParaRPr lang="es-MX" sz="1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eaLnBrk="1" hangingPunct="1"/>
            <a:r>
              <a:rPr lang="es-MX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Tuxtla Gutiérrez, Chiapas </a:t>
            </a:r>
          </a:p>
          <a:p>
            <a:pPr algn="r" eaLnBrk="1" hangingPunct="1"/>
            <a:r>
              <a:rPr lang="es-MX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Viernes 16 de marzo</a:t>
            </a:r>
            <a:endParaRPr lang="es-MX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Freeform 44"/>
          <p:cNvSpPr>
            <a:spLocks/>
          </p:cNvSpPr>
          <p:nvPr/>
        </p:nvSpPr>
        <p:spPr bwMode="auto">
          <a:xfrm>
            <a:off x="467544" y="3717031"/>
            <a:ext cx="2232249" cy="2127883"/>
          </a:xfrm>
          <a:custGeom>
            <a:avLst/>
            <a:gdLst/>
            <a:ahLst/>
            <a:cxnLst>
              <a:cxn ang="0">
                <a:pos x="485" y="146"/>
              </a:cxn>
              <a:cxn ang="0">
                <a:pos x="515" y="170"/>
              </a:cxn>
              <a:cxn ang="0">
                <a:pos x="540" y="194"/>
              </a:cxn>
              <a:cxn ang="0">
                <a:pos x="552" y="194"/>
              </a:cxn>
              <a:cxn ang="0">
                <a:pos x="558" y="201"/>
              </a:cxn>
              <a:cxn ang="0">
                <a:pos x="582" y="213"/>
              </a:cxn>
              <a:cxn ang="0">
                <a:pos x="612" y="237"/>
              </a:cxn>
              <a:cxn ang="0">
                <a:pos x="612" y="249"/>
              </a:cxn>
              <a:cxn ang="0">
                <a:pos x="619" y="261"/>
              </a:cxn>
              <a:cxn ang="0">
                <a:pos x="631" y="267"/>
              </a:cxn>
              <a:cxn ang="0">
                <a:pos x="643" y="279"/>
              </a:cxn>
              <a:cxn ang="0">
                <a:pos x="661" y="285"/>
              </a:cxn>
              <a:cxn ang="0">
                <a:pos x="655" y="292"/>
              </a:cxn>
              <a:cxn ang="0">
                <a:pos x="649" y="310"/>
              </a:cxn>
              <a:cxn ang="0">
                <a:pos x="649" y="322"/>
              </a:cxn>
              <a:cxn ang="0">
                <a:pos x="649" y="334"/>
              </a:cxn>
              <a:cxn ang="0">
                <a:pos x="424" y="340"/>
              </a:cxn>
              <a:cxn ang="0">
                <a:pos x="364" y="516"/>
              </a:cxn>
              <a:cxn ang="0">
                <a:pos x="352" y="546"/>
              </a:cxn>
              <a:cxn ang="0">
                <a:pos x="345" y="583"/>
              </a:cxn>
              <a:cxn ang="0">
                <a:pos x="333" y="607"/>
              </a:cxn>
              <a:cxn ang="0">
                <a:pos x="224" y="498"/>
              </a:cxn>
              <a:cxn ang="0">
                <a:pos x="242" y="510"/>
              </a:cxn>
              <a:cxn ang="0">
                <a:pos x="224" y="492"/>
              </a:cxn>
              <a:cxn ang="0">
                <a:pos x="200" y="480"/>
              </a:cxn>
              <a:cxn ang="0">
                <a:pos x="103" y="395"/>
              </a:cxn>
              <a:cxn ang="0">
                <a:pos x="36" y="346"/>
              </a:cxn>
              <a:cxn ang="0">
                <a:pos x="48" y="346"/>
              </a:cxn>
              <a:cxn ang="0">
                <a:pos x="12" y="328"/>
              </a:cxn>
              <a:cxn ang="0">
                <a:pos x="18" y="304"/>
              </a:cxn>
              <a:cxn ang="0">
                <a:pos x="18" y="237"/>
              </a:cxn>
              <a:cxn ang="0">
                <a:pos x="42" y="194"/>
              </a:cxn>
              <a:cxn ang="0">
                <a:pos x="48" y="176"/>
              </a:cxn>
              <a:cxn ang="0">
                <a:pos x="91" y="122"/>
              </a:cxn>
              <a:cxn ang="0">
                <a:pos x="109" y="85"/>
              </a:cxn>
              <a:cxn ang="0">
                <a:pos x="145" y="6"/>
              </a:cxn>
              <a:cxn ang="0">
                <a:pos x="176" y="12"/>
              </a:cxn>
              <a:cxn ang="0">
                <a:pos x="194" y="49"/>
              </a:cxn>
              <a:cxn ang="0">
                <a:pos x="218" y="85"/>
              </a:cxn>
              <a:cxn ang="0">
                <a:pos x="242" y="116"/>
              </a:cxn>
              <a:cxn ang="0">
                <a:pos x="309" y="49"/>
              </a:cxn>
              <a:cxn ang="0">
                <a:pos x="364" y="37"/>
              </a:cxn>
              <a:cxn ang="0">
                <a:pos x="376" y="19"/>
              </a:cxn>
              <a:cxn ang="0">
                <a:pos x="382" y="25"/>
              </a:cxn>
              <a:cxn ang="0">
                <a:pos x="406" y="19"/>
              </a:cxn>
              <a:cxn ang="0">
                <a:pos x="412" y="43"/>
              </a:cxn>
              <a:cxn ang="0">
                <a:pos x="424" y="49"/>
              </a:cxn>
              <a:cxn ang="0">
                <a:pos x="430" y="85"/>
              </a:cxn>
              <a:cxn ang="0">
                <a:pos x="461" y="103"/>
              </a:cxn>
              <a:cxn ang="0">
                <a:pos x="479" y="122"/>
              </a:cxn>
            </a:cxnLst>
            <a:rect l="0" t="0" r="r" b="b"/>
            <a:pathLst>
              <a:path w="661" h="607">
                <a:moveTo>
                  <a:pt x="473" y="134"/>
                </a:moveTo>
                <a:lnTo>
                  <a:pt x="485" y="146"/>
                </a:lnTo>
                <a:lnTo>
                  <a:pt x="503" y="146"/>
                </a:lnTo>
                <a:lnTo>
                  <a:pt x="515" y="170"/>
                </a:lnTo>
                <a:lnTo>
                  <a:pt x="528" y="176"/>
                </a:lnTo>
                <a:lnTo>
                  <a:pt x="540" y="194"/>
                </a:lnTo>
                <a:lnTo>
                  <a:pt x="552" y="201"/>
                </a:lnTo>
                <a:lnTo>
                  <a:pt x="552" y="194"/>
                </a:lnTo>
                <a:lnTo>
                  <a:pt x="558" y="194"/>
                </a:lnTo>
                <a:lnTo>
                  <a:pt x="558" y="201"/>
                </a:lnTo>
                <a:lnTo>
                  <a:pt x="564" y="207"/>
                </a:lnTo>
                <a:lnTo>
                  <a:pt x="582" y="213"/>
                </a:lnTo>
                <a:lnTo>
                  <a:pt x="600" y="225"/>
                </a:lnTo>
                <a:lnTo>
                  <a:pt x="612" y="237"/>
                </a:lnTo>
                <a:lnTo>
                  <a:pt x="606" y="249"/>
                </a:lnTo>
                <a:lnTo>
                  <a:pt x="612" y="249"/>
                </a:lnTo>
                <a:lnTo>
                  <a:pt x="612" y="261"/>
                </a:lnTo>
                <a:lnTo>
                  <a:pt x="619" y="261"/>
                </a:lnTo>
                <a:lnTo>
                  <a:pt x="612" y="267"/>
                </a:lnTo>
                <a:lnTo>
                  <a:pt x="631" y="267"/>
                </a:lnTo>
                <a:lnTo>
                  <a:pt x="643" y="273"/>
                </a:lnTo>
                <a:lnTo>
                  <a:pt x="643" y="279"/>
                </a:lnTo>
                <a:lnTo>
                  <a:pt x="655" y="279"/>
                </a:lnTo>
                <a:lnTo>
                  <a:pt x="661" y="285"/>
                </a:lnTo>
                <a:lnTo>
                  <a:pt x="649" y="285"/>
                </a:lnTo>
                <a:lnTo>
                  <a:pt x="655" y="292"/>
                </a:lnTo>
                <a:lnTo>
                  <a:pt x="643" y="310"/>
                </a:lnTo>
                <a:lnTo>
                  <a:pt x="649" y="310"/>
                </a:lnTo>
                <a:lnTo>
                  <a:pt x="643" y="316"/>
                </a:lnTo>
                <a:lnTo>
                  <a:pt x="649" y="322"/>
                </a:lnTo>
                <a:lnTo>
                  <a:pt x="643" y="334"/>
                </a:lnTo>
                <a:lnTo>
                  <a:pt x="649" y="334"/>
                </a:lnTo>
                <a:lnTo>
                  <a:pt x="643" y="340"/>
                </a:lnTo>
                <a:lnTo>
                  <a:pt x="424" y="340"/>
                </a:lnTo>
                <a:lnTo>
                  <a:pt x="339" y="480"/>
                </a:lnTo>
                <a:lnTo>
                  <a:pt x="364" y="516"/>
                </a:lnTo>
                <a:lnTo>
                  <a:pt x="345" y="528"/>
                </a:lnTo>
                <a:lnTo>
                  <a:pt x="352" y="546"/>
                </a:lnTo>
                <a:lnTo>
                  <a:pt x="339" y="552"/>
                </a:lnTo>
                <a:lnTo>
                  <a:pt x="345" y="583"/>
                </a:lnTo>
                <a:lnTo>
                  <a:pt x="339" y="601"/>
                </a:lnTo>
                <a:lnTo>
                  <a:pt x="333" y="607"/>
                </a:lnTo>
                <a:lnTo>
                  <a:pt x="236" y="510"/>
                </a:lnTo>
                <a:lnTo>
                  <a:pt x="224" y="498"/>
                </a:lnTo>
                <a:lnTo>
                  <a:pt x="236" y="498"/>
                </a:lnTo>
                <a:lnTo>
                  <a:pt x="242" y="510"/>
                </a:lnTo>
                <a:lnTo>
                  <a:pt x="236" y="498"/>
                </a:lnTo>
                <a:lnTo>
                  <a:pt x="224" y="492"/>
                </a:lnTo>
                <a:lnTo>
                  <a:pt x="224" y="498"/>
                </a:lnTo>
                <a:lnTo>
                  <a:pt x="200" y="480"/>
                </a:lnTo>
                <a:lnTo>
                  <a:pt x="163" y="443"/>
                </a:lnTo>
                <a:lnTo>
                  <a:pt x="103" y="395"/>
                </a:lnTo>
                <a:lnTo>
                  <a:pt x="36" y="352"/>
                </a:lnTo>
                <a:lnTo>
                  <a:pt x="36" y="346"/>
                </a:lnTo>
                <a:lnTo>
                  <a:pt x="42" y="352"/>
                </a:lnTo>
                <a:lnTo>
                  <a:pt x="48" y="346"/>
                </a:lnTo>
                <a:lnTo>
                  <a:pt x="42" y="334"/>
                </a:lnTo>
                <a:lnTo>
                  <a:pt x="12" y="328"/>
                </a:lnTo>
                <a:lnTo>
                  <a:pt x="6" y="328"/>
                </a:lnTo>
                <a:lnTo>
                  <a:pt x="18" y="304"/>
                </a:lnTo>
                <a:lnTo>
                  <a:pt x="0" y="261"/>
                </a:lnTo>
                <a:lnTo>
                  <a:pt x="18" y="237"/>
                </a:lnTo>
                <a:lnTo>
                  <a:pt x="18" y="213"/>
                </a:lnTo>
                <a:lnTo>
                  <a:pt x="42" y="194"/>
                </a:lnTo>
                <a:lnTo>
                  <a:pt x="42" y="176"/>
                </a:lnTo>
                <a:lnTo>
                  <a:pt x="48" y="176"/>
                </a:lnTo>
                <a:lnTo>
                  <a:pt x="48" y="152"/>
                </a:lnTo>
                <a:lnTo>
                  <a:pt x="91" y="122"/>
                </a:lnTo>
                <a:lnTo>
                  <a:pt x="97" y="110"/>
                </a:lnTo>
                <a:lnTo>
                  <a:pt x="109" y="85"/>
                </a:lnTo>
                <a:lnTo>
                  <a:pt x="127" y="67"/>
                </a:lnTo>
                <a:lnTo>
                  <a:pt x="145" y="6"/>
                </a:lnTo>
                <a:lnTo>
                  <a:pt x="151" y="0"/>
                </a:lnTo>
                <a:lnTo>
                  <a:pt x="176" y="12"/>
                </a:lnTo>
                <a:lnTo>
                  <a:pt x="200" y="12"/>
                </a:lnTo>
                <a:lnTo>
                  <a:pt x="194" y="49"/>
                </a:lnTo>
                <a:lnTo>
                  <a:pt x="200" y="79"/>
                </a:lnTo>
                <a:lnTo>
                  <a:pt x="218" y="85"/>
                </a:lnTo>
                <a:lnTo>
                  <a:pt x="230" y="103"/>
                </a:lnTo>
                <a:lnTo>
                  <a:pt x="242" y="116"/>
                </a:lnTo>
                <a:lnTo>
                  <a:pt x="309" y="61"/>
                </a:lnTo>
                <a:lnTo>
                  <a:pt x="309" y="49"/>
                </a:lnTo>
                <a:lnTo>
                  <a:pt x="345" y="37"/>
                </a:lnTo>
                <a:lnTo>
                  <a:pt x="364" y="37"/>
                </a:lnTo>
                <a:lnTo>
                  <a:pt x="358" y="31"/>
                </a:lnTo>
                <a:lnTo>
                  <a:pt x="376" y="19"/>
                </a:lnTo>
                <a:lnTo>
                  <a:pt x="382" y="19"/>
                </a:lnTo>
                <a:lnTo>
                  <a:pt x="382" y="25"/>
                </a:lnTo>
                <a:lnTo>
                  <a:pt x="388" y="19"/>
                </a:lnTo>
                <a:lnTo>
                  <a:pt x="406" y="19"/>
                </a:lnTo>
                <a:lnTo>
                  <a:pt x="412" y="25"/>
                </a:lnTo>
                <a:lnTo>
                  <a:pt x="412" y="43"/>
                </a:lnTo>
                <a:lnTo>
                  <a:pt x="412" y="49"/>
                </a:lnTo>
                <a:lnTo>
                  <a:pt x="424" y="49"/>
                </a:lnTo>
                <a:lnTo>
                  <a:pt x="430" y="61"/>
                </a:lnTo>
                <a:lnTo>
                  <a:pt x="430" y="85"/>
                </a:lnTo>
                <a:lnTo>
                  <a:pt x="461" y="91"/>
                </a:lnTo>
                <a:lnTo>
                  <a:pt x="461" y="103"/>
                </a:lnTo>
                <a:lnTo>
                  <a:pt x="473" y="110"/>
                </a:lnTo>
                <a:lnTo>
                  <a:pt x="479" y="122"/>
                </a:lnTo>
                <a:lnTo>
                  <a:pt x="473" y="134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 w="19050" cap="flat" cmpd="sng">
            <a:solidFill>
              <a:srgbClr val="00642D"/>
            </a:solidFill>
            <a:prstDash val="solid"/>
            <a:round/>
            <a:headEnd type="none" w="med" len="med"/>
            <a:tailEnd type="none" w="med" len="med"/>
          </a:ln>
          <a:effectLst>
            <a:innerShdw blurRad="241300" dist="88900">
              <a:schemeClr val="tx1"/>
            </a:innerShdw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latin typeface="Arial" charset="0"/>
              <a:cs typeface="Arial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" y="86014"/>
            <a:ext cx="1801789" cy="13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32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2 Rectángulo"/>
          <p:cNvSpPr>
            <a:spLocks noChangeArrowheads="1"/>
          </p:cNvSpPr>
          <p:nvPr/>
        </p:nvSpPr>
        <p:spPr bwMode="auto">
          <a:xfrm>
            <a:off x="514882" y="5895226"/>
            <a:ext cx="8496944" cy="7386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400" b="1" dirty="0">
                <a:solidFill>
                  <a:srgbClr val="00863D"/>
                </a:solidFill>
                <a:latin typeface="+mj-lt"/>
                <a:cs typeface="Arial" pitchFamily="34" charset="0"/>
              </a:rPr>
              <a:t>Secretaría de Hacienda:</a:t>
            </a:r>
          </a:p>
          <a:p>
            <a:r>
              <a:rPr lang="es-ES_tradnl" sz="1400" i="1" dirty="0">
                <a:solidFill>
                  <a:prstClr val="black"/>
                </a:solidFill>
                <a:latin typeface="+mj-lt"/>
                <a:cs typeface="Arial" pitchFamily="34" charset="0"/>
                <a:hlinkClick r:id="rId3"/>
              </a:rPr>
              <a:t>http://www.haciendachiapas.gob.mx/rendicion-ctas/informe-finanzas-pub/informacion-financiera-EP.asp</a:t>
            </a:r>
            <a:endParaRPr lang="es-ES_tradnl" sz="1400" i="1" dirty="0">
              <a:solidFill>
                <a:prstClr val="black"/>
              </a:solidFill>
              <a:latin typeface="+mj-lt"/>
              <a:cs typeface="Arial" pitchFamily="34" charset="0"/>
            </a:endParaRPr>
          </a:p>
          <a:p>
            <a:endParaRPr lang="es-ES_tradnl" sz="1400" i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275856" y="1670318"/>
            <a:ext cx="576064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n w="50800"/>
                <a:solidFill>
                  <a:prstClr val="black"/>
                </a:solidFill>
                <a:latin typeface="+mj-lt"/>
              </a:rPr>
              <a:t>Cuarto Trimestre del 2017</a:t>
            </a:r>
            <a:endParaRPr lang="es-ES" sz="1600" b="1" dirty="0">
              <a:ln w="50800"/>
              <a:solidFill>
                <a:prstClr val="black"/>
              </a:solidFill>
              <a:latin typeface="+mj-lt"/>
            </a:endParaRPr>
          </a:p>
          <a:p>
            <a:pPr marL="177800" indent="-177800">
              <a:buFontTx/>
              <a:buAutoNum type="arabicPeriod"/>
            </a:pPr>
            <a:r>
              <a:rPr lang="es-MX" sz="1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Montos pagados por Ayudas y Subsidios (4000)</a:t>
            </a:r>
          </a:p>
          <a:p>
            <a:pPr marL="177800" indent="-177800">
              <a:buFontTx/>
              <a:buAutoNum type="arabicPeriod"/>
            </a:pPr>
            <a:r>
              <a:rPr lang="es-MX" sz="1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Programas con Recursos Concurrentes por Orden de Gobierno</a:t>
            </a:r>
          </a:p>
          <a:p>
            <a:pPr marL="177800" indent="-177800">
              <a:buFontTx/>
              <a:buAutoNum type="arabicPeriod"/>
            </a:pPr>
            <a:r>
              <a:rPr lang="es-MX" sz="1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Aportaciones Federales en Materia de Salud (FASSA)</a:t>
            </a:r>
          </a:p>
          <a:p>
            <a:pPr marL="177800" indent="-177800">
              <a:buFontTx/>
              <a:buAutoNum type="arabicPeriod"/>
            </a:pPr>
            <a:r>
              <a:rPr lang="es-MX" sz="1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Fondos de Ayuda Federal para la Seguridad Pública</a:t>
            </a:r>
          </a:p>
          <a:p>
            <a:pPr marL="177800" indent="-177800">
              <a:buFontTx/>
              <a:buAutoNum type="arabicPeriod"/>
            </a:pPr>
            <a:r>
              <a:rPr lang="es-MX" sz="15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Obligaciones Pagadas o Garantizadas con Fondos Federales (Deuda)</a:t>
            </a:r>
          </a:p>
          <a:p>
            <a:pPr marL="177800" indent="-177800">
              <a:buFontTx/>
              <a:buAutoNum type="arabicPeriod"/>
            </a:pPr>
            <a:r>
              <a:rPr lang="es-MX" sz="1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Ejercicio y Destino del Gasto Federalizado y Reintegros</a:t>
            </a:r>
          </a:p>
          <a:p>
            <a:pPr marL="177800" indent="-177800">
              <a:buFontTx/>
              <a:buAutoNum type="arabicPeriod"/>
            </a:pPr>
            <a:r>
              <a:rPr lang="es-MX" sz="1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Aportaciones para la Educación Tecnológica y de Adultos (FAETA)</a:t>
            </a:r>
          </a:p>
          <a:p>
            <a:pPr marL="177800" indent="-177800">
              <a:buFontTx/>
              <a:buAutoNum type="arabicPeriod"/>
            </a:pPr>
            <a:r>
              <a:rPr lang="es-MX" sz="16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Fondo de Aportaciones para la Infraestructura Social (FAIS)</a:t>
            </a:r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179512" y="620688"/>
            <a:ext cx="8138973" cy="60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  <a:defRPr/>
            </a:pPr>
            <a:r>
              <a:rPr lang="es-MX" sz="2000" dirty="0">
                <a:ln w="50800"/>
                <a:solidFill>
                  <a:srgbClr val="C00000"/>
                </a:solidFill>
                <a:latin typeface="+mj-lt"/>
              </a:rPr>
              <a:t>7.3. Cumplimiento en la integración y Difusión de la Información de los</a:t>
            </a:r>
          </a:p>
          <a:p>
            <a:pPr>
              <a:lnSpc>
                <a:spcPts val="2000"/>
              </a:lnSpc>
              <a:defRPr/>
            </a:pPr>
            <a:r>
              <a:rPr lang="es-MX" sz="2000" dirty="0">
                <a:ln w="50800"/>
                <a:solidFill>
                  <a:srgbClr val="C00000"/>
                </a:solidFill>
                <a:latin typeface="+mj-lt"/>
              </a:rPr>
              <a:t>        Entes Públicos Estatales.</a:t>
            </a:r>
          </a:p>
        </p:txBody>
      </p:sp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640491" y="1331476"/>
            <a:ext cx="4147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+mj-lt"/>
              </a:rPr>
              <a:t>7.3.1 Normas del CONAC </a:t>
            </a:r>
            <a:r>
              <a:rPr lang="es-MX" sz="1800" b="1" dirty="0">
                <a:ln w="50800"/>
                <a:solidFill>
                  <a:srgbClr val="C00000"/>
                </a:solidFill>
                <a:latin typeface="+mj-lt"/>
              </a:rPr>
              <a:t>*</a:t>
            </a:r>
            <a:endParaRPr lang="es-MX" sz="1800" b="1" dirty="0">
              <a:ln w="50800"/>
              <a:solidFill>
                <a:srgbClr val="4BACC6">
                  <a:lumMod val="75000"/>
                </a:srgb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4464" t="12624" r="14900" b="9198"/>
          <a:stretch/>
        </p:blipFill>
        <p:spPr>
          <a:xfrm>
            <a:off x="314650" y="2088232"/>
            <a:ext cx="2896833" cy="25649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7 Flecha abajo"/>
          <p:cNvSpPr/>
          <p:nvPr/>
        </p:nvSpPr>
        <p:spPr>
          <a:xfrm rot="7174661">
            <a:off x="3080737" y="3735577"/>
            <a:ext cx="328960" cy="1131411"/>
          </a:xfrm>
          <a:prstGeom prst="downArrow">
            <a:avLst>
              <a:gd name="adj1" fmla="val 50000"/>
              <a:gd name="adj2" fmla="val 47503"/>
            </a:avLst>
          </a:prstGeom>
          <a:solidFill>
            <a:srgbClr val="008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500" dirty="0">
              <a:solidFill>
                <a:prstClr val="white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8 CuadroTexto"/>
          <p:cNvSpPr txBox="1"/>
          <p:nvPr/>
        </p:nvSpPr>
        <p:spPr>
          <a:xfrm>
            <a:off x="3943536" y="4201024"/>
            <a:ext cx="223224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MX" sz="25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INFORMACIÓN</a:t>
            </a:r>
            <a:r>
              <a:rPr lang="es-MX" sz="25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CONSOLIDADA</a:t>
            </a:r>
          </a:p>
          <a:p>
            <a:pPr algn="ctr">
              <a:lnSpc>
                <a:spcPts val="2200"/>
              </a:lnSpc>
            </a:pPr>
            <a:r>
              <a:rPr lang="es-MX" sz="25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COMPLETA</a:t>
            </a:r>
          </a:p>
          <a:p>
            <a:pPr algn="ctr">
              <a:lnSpc>
                <a:spcPts val="1200"/>
              </a:lnSpc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ENTES PÚBLICOS ESTATALES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69835" y="5358389"/>
            <a:ext cx="4962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800" b="1" dirty="0">
                <a:ln w="50800"/>
                <a:solidFill>
                  <a:srgbClr val="C00000"/>
                </a:solidFill>
                <a:latin typeface="+mj-lt"/>
              </a:rPr>
              <a:t>* </a:t>
            </a:r>
            <a:r>
              <a:rPr lang="es-MX" sz="1500" b="1" dirty="0">
                <a:ln w="50800"/>
                <a:solidFill>
                  <a:srgbClr val="C00000"/>
                </a:solidFill>
                <a:latin typeface="+mj-lt"/>
              </a:rPr>
              <a:t>Título V de la Ley General de Contabilidad Gubernamental</a:t>
            </a:r>
            <a:endParaRPr lang="es-MX" sz="1500" dirty="0">
              <a:latin typeface="+mj-lt"/>
            </a:endParaRPr>
          </a:p>
        </p:txBody>
      </p:sp>
      <p:sp>
        <p:nvSpPr>
          <p:cNvPr id="11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</p:spTree>
    <p:extLst>
      <p:ext uri="{BB962C8B-B14F-4D97-AF65-F5344CB8AC3E}">
        <p14:creationId xmlns:p14="http://schemas.microsoft.com/office/powerpoint/2010/main" val="3706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2 Rectángulo"/>
          <p:cNvSpPr>
            <a:spLocks noChangeArrowheads="1"/>
          </p:cNvSpPr>
          <p:nvPr/>
        </p:nvSpPr>
        <p:spPr bwMode="auto">
          <a:xfrm>
            <a:off x="337280" y="5852055"/>
            <a:ext cx="7979136" cy="7386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sz="1400" b="1" dirty="0">
                <a:solidFill>
                  <a:srgbClr val="00863D"/>
                </a:solidFill>
                <a:latin typeface="+mj-lt"/>
                <a:cs typeface="Arial" pitchFamily="34" charset="0"/>
              </a:rPr>
              <a:t>Secretaría de Hacienda:</a:t>
            </a:r>
          </a:p>
          <a:p>
            <a:r>
              <a:rPr lang="es-ES_tradnl" sz="1400" dirty="0">
                <a:solidFill>
                  <a:srgbClr val="00863D"/>
                </a:solidFill>
                <a:latin typeface="+mj-lt"/>
                <a:cs typeface="Arial" pitchFamily="34" charset="0"/>
                <a:hlinkClick r:id="rId3"/>
              </a:rPr>
              <a:t>http://www.haciendachiapas.gob.mx/rendicion-ctas/informacion-LDF/trimestrales/4to-trimestre17.asp</a:t>
            </a:r>
            <a:endParaRPr lang="es-ES_tradnl" sz="1400" dirty="0">
              <a:solidFill>
                <a:srgbClr val="00863D"/>
              </a:solidFill>
              <a:latin typeface="+mj-lt"/>
              <a:cs typeface="Arial" pitchFamily="34" charset="0"/>
            </a:endParaRPr>
          </a:p>
          <a:p>
            <a:endParaRPr lang="es-ES_tradnl" sz="1400" b="1" dirty="0">
              <a:solidFill>
                <a:srgbClr val="00863D"/>
              </a:solidFill>
              <a:latin typeface="+mj-lt"/>
              <a:cs typeface="Arial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347864" y="1631409"/>
            <a:ext cx="5761656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n w="50800"/>
                <a:latin typeface="+mj-lt"/>
              </a:rPr>
              <a:t>Cuarto Trimestre del 2017</a:t>
            </a:r>
          </a:p>
          <a:p>
            <a:pPr algn="ctr"/>
            <a:endParaRPr lang="es-ES" sz="500" b="1" dirty="0">
              <a:ln w="50800"/>
              <a:latin typeface="+mj-lt"/>
            </a:endParaRPr>
          </a:p>
          <a:p>
            <a:pPr marL="177800" indent="-177800">
              <a:buFontTx/>
              <a:buAutoNum type="arabicPeriod"/>
            </a:pPr>
            <a:r>
              <a:rPr lang="es-MX" sz="1600" dirty="0">
                <a:latin typeface="+mj-lt"/>
              </a:rPr>
              <a:t>Estado de Situación Financiera Detallado</a:t>
            </a:r>
          </a:p>
          <a:p>
            <a:pPr marL="177800" indent="-177800">
              <a:buFontTx/>
              <a:buAutoNum type="arabicPeriod"/>
            </a:pPr>
            <a:r>
              <a:rPr lang="es-MX" sz="1600" dirty="0">
                <a:latin typeface="+mj-lt"/>
              </a:rPr>
              <a:t>Informe Analítico de la Deuda Pública y Otros Pasivos</a:t>
            </a:r>
          </a:p>
          <a:p>
            <a:pPr marL="177800" indent="-177800">
              <a:buFontTx/>
              <a:buAutoNum type="arabicPeriod"/>
            </a:pPr>
            <a:r>
              <a:rPr lang="es-MX" sz="1600" dirty="0">
                <a:latin typeface="+mj-lt"/>
              </a:rPr>
              <a:t>Informe Analítico de Obligaciones Diferentes de Financiamientos</a:t>
            </a:r>
          </a:p>
          <a:p>
            <a:pPr marL="177800" indent="-177800">
              <a:buFontTx/>
              <a:buAutoNum type="arabicPeriod"/>
            </a:pPr>
            <a:r>
              <a:rPr lang="es-MX" sz="1600" dirty="0">
                <a:latin typeface="+mj-lt"/>
              </a:rPr>
              <a:t>Balance Presupuestario </a:t>
            </a:r>
          </a:p>
          <a:p>
            <a:pPr marL="177800" indent="-177800">
              <a:buFontTx/>
              <a:buAutoNum type="arabicPeriod"/>
            </a:pPr>
            <a:r>
              <a:rPr lang="es-MX" sz="1600" dirty="0">
                <a:latin typeface="+mj-lt"/>
              </a:rPr>
              <a:t>Estado Analítico de Ingresos Detallado </a:t>
            </a:r>
          </a:p>
          <a:p>
            <a:pPr marL="177800" indent="-177800">
              <a:buFontTx/>
              <a:buAutoNum type="arabicPeriod"/>
            </a:pPr>
            <a:r>
              <a:rPr lang="es-MX" sz="1500" dirty="0">
                <a:latin typeface="+mj-lt"/>
              </a:rPr>
              <a:t>Estado Analítico del Ejercicio del Presupuesto de Egresos Detallado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MX" sz="1600" dirty="0">
                <a:latin typeface="+mj-lt"/>
              </a:rPr>
              <a:t>Clasificación por Objeto del Gasto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MX" sz="1600" dirty="0">
                <a:latin typeface="+mj-lt"/>
              </a:rPr>
              <a:t>Clasificación Administrativa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MX" sz="1600" dirty="0">
                <a:latin typeface="+mj-lt"/>
              </a:rPr>
              <a:t>Clasificación Funcional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s-MX" sz="1600" dirty="0">
                <a:latin typeface="+mj-lt"/>
              </a:rPr>
              <a:t>Clasificación de Servicios Personales por Categoría </a:t>
            </a:r>
            <a:endParaRPr lang="es-MX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604487" y="1340768"/>
            <a:ext cx="49396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+mj-lt"/>
              </a:rPr>
              <a:t>7.3.2 Formatos de la LDF </a:t>
            </a:r>
            <a:r>
              <a:rPr lang="es-MX" sz="1800" b="1" dirty="0">
                <a:ln w="50800"/>
                <a:solidFill>
                  <a:srgbClr val="C00000"/>
                </a:solidFill>
                <a:latin typeface="+mj-lt"/>
              </a:rPr>
              <a:t>*</a:t>
            </a:r>
            <a:endParaRPr lang="es-MX" sz="1800" b="1" dirty="0">
              <a:ln w="50800"/>
              <a:solidFill>
                <a:srgbClr val="4BACC6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177443" y="620688"/>
            <a:ext cx="7778933" cy="60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  <a:defRPr/>
            </a:pPr>
            <a:r>
              <a:rPr lang="es-MX" sz="2000" dirty="0">
                <a:ln w="50800"/>
                <a:solidFill>
                  <a:srgbClr val="C00000"/>
                </a:solidFill>
                <a:latin typeface="+mj-lt"/>
              </a:rPr>
              <a:t>7.3. Cumplimiento en la integración y Difusión de la Información de los</a:t>
            </a:r>
          </a:p>
          <a:p>
            <a:pPr>
              <a:lnSpc>
                <a:spcPts val="2000"/>
              </a:lnSpc>
              <a:defRPr/>
            </a:pPr>
            <a:r>
              <a:rPr lang="es-MX" sz="2000" dirty="0">
                <a:ln w="50800"/>
                <a:solidFill>
                  <a:srgbClr val="C00000"/>
                </a:solidFill>
                <a:latin typeface="+mj-lt"/>
              </a:rPr>
              <a:t>        Entes Públicos Estatales.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427984" y="4509120"/>
            <a:ext cx="223224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s-MX" sz="25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INFORMACIÓN</a:t>
            </a:r>
            <a:r>
              <a:rPr lang="es-MX" sz="25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CONSOLIDADA</a:t>
            </a:r>
          </a:p>
          <a:p>
            <a:pPr algn="ctr">
              <a:lnSpc>
                <a:spcPts val="2200"/>
              </a:lnSpc>
            </a:pPr>
            <a:r>
              <a:rPr lang="es-MX" sz="25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COMPLETA</a:t>
            </a:r>
          </a:p>
          <a:p>
            <a:pPr algn="ctr">
              <a:lnSpc>
                <a:spcPts val="1500"/>
              </a:lnSpc>
            </a:pPr>
            <a:r>
              <a:rPr lang="es-MX" sz="1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itchFamily="34" charset="0"/>
              </a:rPr>
              <a:t>ENTES PÚBLICOS ESTATALES</a:t>
            </a:r>
            <a:endParaRPr lang="es-MX" sz="2500" b="1" dirty="0">
              <a:solidFill>
                <a:schemeClr val="accent6">
                  <a:lumMod val="7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7 Flecha abajo"/>
          <p:cNvSpPr/>
          <p:nvPr/>
        </p:nvSpPr>
        <p:spPr>
          <a:xfrm rot="7174661">
            <a:off x="3814454" y="4037448"/>
            <a:ext cx="328960" cy="1131411"/>
          </a:xfrm>
          <a:prstGeom prst="downArrow">
            <a:avLst>
              <a:gd name="adj1" fmla="val 50000"/>
              <a:gd name="adj2" fmla="val 47503"/>
            </a:avLst>
          </a:prstGeom>
          <a:solidFill>
            <a:srgbClr val="0086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500" dirty="0">
              <a:solidFill>
                <a:prstClr val="white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10443" y="4725144"/>
            <a:ext cx="3238069" cy="109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lang="es-MX" sz="1800" b="1" dirty="0">
                <a:ln w="50800"/>
                <a:solidFill>
                  <a:srgbClr val="C00000"/>
                </a:solidFill>
                <a:latin typeface="+mj-lt"/>
              </a:rPr>
              <a:t>*</a:t>
            </a:r>
            <a:r>
              <a:rPr lang="es-MX" sz="1400" b="1" dirty="0">
                <a:ln w="50800"/>
                <a:solidFill>
                  <a:srgbClr val="C00000"/>
                </a:solidFill>
                <a:latin typeface="+mj-lt"/>
              </a:rPr>
              <a:t>Criterios  para la elaboración y presentación homogénea de la información financiera y de los formatos a que hace referencia la Ley de Disciplina Financiera de las Entidades Federativas y los Municipios.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3973" t="14563" r="15744" b="28590"/>
          <a:stretch/>
        </p:blipFill>
        <p:spPr>
          <a:xfrm>
            <a:off x="107504" y="2037046"/>
            <a:ext cx="3074257" cy="1989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</p:spTree>
    <p:extLst>
      <p:ext uri="{BB962C8B-B14F-4D97-AF65-F5344CB8AC3E}">
        <p14:creationId xmlns:p14="http://schemas.microsoft.com/office/powerpoint/2010/main" val="376742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2" t="42154" r="16986" b="7162"/>
          <a:stretch/>
        </p:blipFill>
        <p:spPr bwMode="auto">
          <a:xfrm>
            <a:off x="442836" y="1227167"/>
            <a:ext cx="3375176" cy="17280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0054" t="10964" r="10475" b="17772"/>
          <a:stretch/>
        </p:blipFill>
        <p:spPr>
          <a:xfrm>
            <a:off x="518067" y="4804586"/>
            <a:ext cx="3299944" cy="1694889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9" name="Imagen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30972" r="49419" b="51369"/>
          <a:stretch/>
        </p:blipFill>
        <p:spPr bwMode="auto">
          <a:xfrm>
            <a:off x="3923928" y="1403447"/>
            <a:ext cx="3251144" cy="1363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7175072" y="1542360"/>
            <a:ext cx="1741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CALIFICACIÓN NACIONAL: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70.23%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388" t="29327" r="42911" b="19732"/>
          <a:stretch/>
        </p:blipFill>
        <p:spPr>
          <a:xfrm>
            <a:off x="420668" y="3051417"/>
            <a:ext cx="3397343" cy="16659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/>
          <a:srcRect l="183" t="66331" r="79467" b="24068"/>
          <a:stretch/>
        </p:blipFill>
        <p:spPr>
          <a:xfrm>
            <a:off x="4029472" y="3087580"/>
            <a:ext cx="3145599" cy="15428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7175072" y="3429000"/>
            <a:ext cx="1741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CALIFICACIÓN NACIONAL: 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64.26%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9944" t="32729" r="3072" b="34593"/>
          <a:stretch/>
        </p:blipFill>
        <p:spPr>
          <a:xfrm>
            <a:off x="4447562" y="4804586"/>
            <a:ext cx="3436806" cy="1694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CuadroTexto 14"/>
          <p:cNvSpPr txBox="1"/>
          <p:nvPr/>
        </p:nvSpPr>
        <p:spPr>
          <a:xfrm rot="16200000">
            <a:off x="-901856" y="1903143"/>
            <a:ext cx="224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NeueLT Std Blk Cn" panose="020B0906030702040204" pitchFamily="34" charset="0"/>
                <a:ea typeface="+mn-ea"/>
                <a:cs typeface="+mn-cs"/>
              </a:rPr>
              <a:t>2ª. EVALUACIÓN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NeueLT Std Blk Cn" panose="020B0906030702040204" pitchFamily="34" charset="0"/>
              <a:ea typeface="+mn-ea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 rot="16200000">
            <a:off x="-907939" y="3775351"/>
            <a:ext cx="224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NeueLT Std Blk Cn" panose="020B0906030702040204" pitchFamily="34" charset="0"/>
                <a:ea typeface="+mn-ea"/>
                <a:cs typeface="+mn-cs"/>
              </a:rPr>
              <a:t>3</a:t>
            </a:r>
            <a:r>
              <a:rPr kumimoji="0" lang="es-MX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NeueLT Std Blk Cn" panose="020B0906030702040204" pitchFamily="34" charset="0"/>
                <a:ea typeface="+mn-ea"/>
                <a:cs typeface="+mn-cs"/>
              </a:rPr>
              <a:t>ª. EVALUACIÓN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NeueLT Std Blk Cn" panose="020B0906030702040204" pitchFamily="34" charset="0"/>
              <a:ea typeface="+mn-ea"/>
              <a:cs typeface="+mn-cs"/>
            </a:endParaRPr>
          </a:p>
        </p:txBody>
      </p:sp>
      <p:sp>
        <p:nvSpPr>
          <p:cNvPr id="17" name="CuadroTexto 16"/>
          <p:cNvSpPr txBox="1"/>
          <p:nvPr/>
        </p:nvSpPr>
        <p:spPr>
          <a:xfrm rot="16200000">
            <a:off x="-377866" y="5482639"/>
            <a:ext cx="1453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NeueLT Std Blk Cn" panose="020B0906030702040204" pitchFamily="34" charset="0"/>
                <a:ea typeface="+mn-ea"/>
                <a:cs typeface="+mn-cs"/>
              </a:rPr>
              <a:t>2ª. Evaluación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NeueLT Std Blk Cn" panose="020B0906030702040204" pitchFamily="34" charset="0"/>
              <a:ea typeface="+mn-ea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 rot="16200000">
            <a:off x="3426805" y="5479357"/>
            <a:ext cx="170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NeueLT Std Blk Cn" panose="020B0906030702040204" pitchFamily="34" charset="0"/>
                <a:ea typeface="+mn-ea"/>
                <a:cs typeface="+mn-cs"/>
              </a:rPr>
              <a:t>3</a:t>
            </a:r>
            <a:r>
              <a:rPr kumimoji="0" lang="es-MX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NeueLT Std Blk Cn" panose="020B0906030702040204" pitchFamily="34" charset="0"/>
                <a:ea typeface="+mn-ea"/>
                <a:cs typeface="+mn-cs"/>
              </a:rPr>
              <a:t>ª. Evaluación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NeueLT Std Blk Cn" panose="020B0906030702040204" pitchFamily="34" charset="0"/>
              <a:ea typeface="+mn-ea"/>
              <a:cs typeface="+mn-cs"/>
            </a:endParaRPr>
          </a:p>
        </p:txBody>
      </p:sp>
      <p:sp>
        <p:nvSpPr>
          <p:cNvPr id="26" name="12 Rectángulo"/>
          <p:cNvSpPr>
            <a:spLocks noChangeArrowheads="1"/>
          </p:cNvSpPr>
          <p:nvPr/>
        </p:nvSpPr>
        <p:spPr bwMode="auto">
          <a:xfrm>
            <a:off x="395536" y="6525924"/>
            <a:ext cx="4896544" cy="2154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CONAC</a:t>
            </a:r>
            <a:r>
              <a:rPr kumimoji="0" lang="es-ES_tradnl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:  </a:t>
            </a:r>
            <a:r>
              <a:rPr kumimoji="0" lang="es-ES_trad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http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://www.conac.gob.mx/es/CONAC/Transparencia</a:t>
            </a: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8615" flipV="1">
            <a:off x="3577319" y="4005874"/>
            <a:ext cx="409575" cy="704850"/>
          </a:xfrm>
          <a:prstGeom prst="rect">
            <a:avLst/>
          </a:prstGeom>
        </p:spPr>
      </p:pic>
      <p:sp>
        <p:nvSpPr>
          <p:cNvPr id="21" name="14 CuadroTexto"/>
          <p:cNvSpPr txBox="1">
            <a:spLocks noChangeArrowheads="1"/>
          </p:cNvSpPr>
          <p:nvPr/>
        </p:nvSpPr>
        <p:spPr bwMode="auto">
          <a:xfrm>
            <a:off x="491717" y="908720"/>
            <a:ext cx="8544779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 w="50800"/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7.4.1 Resultados </a:t>
            </a:r>
            <a:r>
              <a:rPr kumimoji="0" lang="es-MX" sz="1800" b="1" i="0" u="none" strike="noStrike" kern="1200" cap="none" spc="0" normalizeH="0" baseline="0" noProof="0" dirty="0" smtClean="0">
                <a:ln w="50800"/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evaluaciones, aplicadas </a:t>
            </a:r>
            <a:r>
              <a:rPr kumimoji="0" lang="es-MX" sz="1800" b="1" i="0" u="none" strike="noStrike" kern="1200" cap="none" spc="0" normalizeH="0" baseline="0" noProof="0" dirty="0">
                <a:ln w="50800"/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Entes Públicos Estatales y Municipales.</a:t>
            </a:r>
          </a:p>
        </p:txBody>
      </p:sp>
      <p:sp>
        <p:nvSpPr>
          <p:cNvPr id="24" name="14 CuadroTexto"/>
          <p:cNvSpPr txBox="1">
            <a:spLocks noChangeArrowheads="1"/>
          </p:cNvSpPr>
          <p:nvPr/>
        </p:nvSpPr>
        <p:spPr bwMode="auto">
          <a:xfrm>
            <a:off x="249451" y="620688"/>
            <a:ext cx="705885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 w="50800"/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7.4.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Evaluaciones de la Armonización Contable (</a:t>
            </a:r>
            <a:r>
              <a:rPr kumimoji="0" lang="es-MX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SEvAC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</p:txBody>
      </p:sp>
      <p:sp>
        <p:nvSpPr>
          <p:cNvPr id="25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5737">
            <a:off x="3005997" y="2157475"/>
            <a:ext cx="1224000" cy="3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775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177443" y="628324"/>
            <a:ext cx="705885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0" i="0" u="none" strike="noStrike" kern="1200" cap="none" spc="0" normalizeH="0" baseline="0" noProof="0" dirty="0">
                <a:ln w="50800"/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7.4. 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Sistema de Evaluaciones de la Armonización Contable (</a:t>
            </a:r>
            <a:r>
              <a:rPr kumimoji="0" lang="es-MX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SEvAC</a:t>
            </a:r>
            <a:r>
              <a:rPr kumimoji="0" 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).</a:t>
            </a:r>
          </a:p>
        </p:txBody>
      </p:sp>
      <p:sp>
        <p:nvSpPr>
          <p:cNvPr id="19" name="14 CuadroTexto"/>
          <p:cNvSpPr txBox="1">
            <a:spLocks noChangeArrowheads="1"/>
          </p:cNvSpPr>
          <p:nvPr/>
        </p:nvSpPr>
        <p:spPr bwMode="auto">
          <a:xfrm>
            <a:off x="491717" y="908720"/>
            <a:ext cx="8544779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 w="50800"/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7.4.1 </a:t>
            </a:r>
            <a:r>
              <a:rPr kumimoji="0" lang="es-MX" sz="1800" b="1" i="0" u="none" strike="noStrike" kern="1200" cap="none" spc="0" normalizeH="0" baseline="0" noProof="0" dirty="0" smtClean="0">
                <a:ln w="50800"/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Resultados de evaluaciones, aplicadas a Entes </a:t>
            </a:r>
            <a:r>
              <a:rPr kumimoji="0" lang="es-MX" sz="1800" b="1" i="0" u="none" strike="noStrike" kern="1200" cap="none" spc="0" normalizeH="0" baseline="0" noProof="0" dirty="0">
                <a:ln w="50800"/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Públicos Estatales y Municipales.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627784" y="119675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Entes participantes</a:t>
            </a: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620088"/>
              </p:ext>
            </p:extLst>
          </p:nvPr>
        </p:nvGraphicFramePr>
        <p:xfrm>
          <a:off x="481294" y="3661353"/>
          <a:ext cx="1802269" cy="6522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02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Poderes y Autónomos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282367"/>
              </p:ext>
            </p:extLst>
          </p:nvPr>
        </p:nvGraphicFramePr>
        <p:xfrm>
          <a:off x="3146656" y="2227492"/>
          <a:ext cx="3873616" cy="322418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873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9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Congreso</a:t>
                      </a:r>
                      <a:r>
                        <a:rPr lang="es-MX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del Estado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OFSCE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Consejo de la Judicatura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Tribunal</a:t>
                      </a:r>
                      <a:r>
                        <a:rPr lang="es-MX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Trabajo Burocrático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Tribunal Constitucional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IEPC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CEDH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Fiscalía</a:t>
                      </a:r>
                      <a:r>
                        <a:rPr lang="es-MX" sz="20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General del Estado</a:t>
                      </a:r>
                      <a:endParaRPr lang="es-MX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Tribunal Electoral del Estado de Chiapas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IAIP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35654"/>
              </p:ext>
            </p:extLst>
          </p:nvPr>
        </p:nvGraphicFramePr>
        <p:xfrm>
          <a:off x="3141605" y="1757650"/>
          <a:ext cx="3806659" cy="3261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806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9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Secretaría</a:t>
                      </a:r>
                      <a:r>
                        <a:rPr lang="es-MX" sz="20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de Hacienda</a:t>
                      </a:r>
                      <a:endParaRPr lang="es-MX" sz="20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958449"/>
              </p:ext>
            </p:extLst>
          </p:nvPr>
        </p:nvGraphicFramePr>
        <p:xfrm>
          <a:off x="3122272" y="5589240"/>
          <a:ext cx="3945278" cy="3261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945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9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122 Municipios</a:t>
                      </a:r>
                      <a:endParaRPr lang="es-MX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Conector recto de flecha 8"/>
          <p:cNvCxnSpPr>
            <a:endCxn id="21" idx="1"/>
          </p:cNvCxnSpPr>
          <p:nvPr/>
        </p:nvCxnSpPr>
        <p:spPr>
          <a:xfrm flipV="1">
            <a:off x="1914012" y="1920718"/>
            <a:ext cx="1227593" cy="1194306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1907704" y="4902904"/>
            <a:ext cx="1086428" cy="75834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2346060" y="3942348"/>
            <a:ext cx="576064" cy="45141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079798"/>
              </p:ext>
            </p:extLst>
          </p:nvPr>
        </p:nvGraphicFramePr>
        <p:xfrm>
          <a:off x="467544" y="2951956"/>
          <a:ext cx="1874277" cy="3261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74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96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Poder Ejecutivo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945402"/>
              </p:ext>
            </p:extLst>
          </p:nvPr>
        </p:nvGraphicFramePr>
        <p:xfrm>
          <a:off x="467544" y="2137345"/>
          <a:ext cx="2016224" cy="3261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TIPO DE ENTE</a:t>
                      </a:r>
                      <a:endParaRPr lang="es-MX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Tab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51406"/>
              </p:ext>
            </p:extLst>
          </p:nvPr>
        </p:nvGraphicFramePr>
        <p:xfrm>
          <a:off x="467544" y="4662428"/>
          <a:ext cx="1874277" cy="3261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74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89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611610" algn="l"/>
                        </a:tabLst>
                      </a:pPr>
                      <a:r>
                        <a:rPr lang="es-MX" sz="2000" dirty="0">
                          <a:effectLst/>
                        </a:rPr>
                        <a:t>Municipios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Abrir llave 2"/>
          <p:cNvSpPr/>
          <p:nvPr/>
        </p:nvSpPr>
        <p:spPr>
          <a:xfrm>
            <a:off x="2930632" y="2286164"/>
            <a:ext cx="210973" cy="3024336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4" name="Abrir llave 23"/>
          <p:cNvSpPr/>
          <p:nvPr/>
        </p:nvSpPr>
        <p:spPr>
          <a:xfrm flipH="1">
            <a:off x="6804248" y="2286164"/>
            <a:ext cx="360040" cy="3024336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997643" y="1832146"/>
            <a:ext cx="70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100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050418" y="35730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95.28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23528" y="6021288"/>
            <a:ext cx="7200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 notificó a cada Ente Público participante la calificación obtenida.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3" action="ppaction://hlinksldjump"/>
              </a:rPr>
              <a:t>Vínculo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Participaron únicamente 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108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municipios de los 122;  </a:t>
            </a:r>
            <a:r>
              <a:rPr kumimoji="0" lang="es-MX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14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 informaron 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4" action="ppaction://hlinksldjump"/>
              </a:rPr>
              <a:t>Vínculo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).</a:t>
            </a:r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896765"/>
              </p:ext>
            </p:extLst>
          </p:nvPr>
        </p:nvGraphicFramePr>
        <p:xfrm>
          <a:off x="7258331" y="1273600"/>
          <a:ext cx="13918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591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CALIFICACIÓN</a:t>
                      </a:r>
                      <a:endParaRPr lang="es-MX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0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2do.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3ro.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CuadroTexto 31"/>
          <p:cNvSpPr txBox="1"/>
          <p:nvPr/>
        </p:nvSpPr>
        <p:spPr>
          <a:xfrm>
            <a:off x="7236296" y="1835532"/>
            <a:ext cx="77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98.10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7330338" y="358993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86.05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358278" y="560025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75.27</a:t>
            </a: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8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26" y="5665776"/>
            <a:ext cx="748800" cy="2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0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249451" y="731883"/>
            <a:ext cx="705885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just">
              <a:lnSpc>
                <a:spcPts val="2000"/>
              </a:lnSpc>
            </a:pPr>
            <a:r>
              <a:rPr lang="es-MX" sz="2000" dirty="0">
                <a:ln w="50800"/>
                <a:solidFill>
                  <a:srgbClr val="C00000"/>
                </a:solidFill>
                <a:latin typeface="+mj-lt"/>
              </a:rPr>
              <a:t>7.4.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Sistema de Evaluaciones de la Armonización Contable (</a:t>
            </a:r>
            <a:r>
              <a:rPr lang="es-MX" sz="2000" dirty="0" err="1">
                <a:solidFill>
                  <a:srgbClr val="C00000"/>
                </a:solidFill>
                <a:latin typeface="+mj-lt"/>
              </a:rPr>
              <a:t>SEvAC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).</a:t>
            </a:r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491717" y="1023506"/>
            <a:ext cx="8544779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+mj-lt"/>
              </a:rPr>
              <a:t>Acciones para impulsar el cumplimiento en el </a:t>
            </a:r>
            <a:r>
              <a:rPr lang="es-MX" sz="1800" b="1" dirty="0" err="1" smtClean="0">
                <a:ln w="50800"/>
                <a:solidFill>
                  <a:srgbClr val="4BACC6">
                    <a:lumMod val="75000"/>
                  </a:srgbClr>
                </a:solidFill>
                <a:latin typeface="+mj-lt"/>
              </a:rPr>
              <a:t>SEvAC</a:t>
            </a:r>
            <a:endParaRPr lang="es-MX" sz="1800" b="1" dirty="0">
              <a:ln w="50800"/>
              <a:solidFill>
                <a:srgbClr val="4BACC6">
                  <a:lumMod val="75000"/>
                </a:srgbClr>
              </a:solidFill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7544" y="1484784"/>
            <a:ext cx="828092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MX" sz="2000" dirty="0" smtClean="0">
                <a:solidFill>
                  <a:prstClr val="black"/>
                </a:solidFill>
                <a:latin typeface="+mj-lt"/>
              </a:rPr>
              <a:t>La Secretaría de Hacienda, a través de la Dirección de Contabilidad Gubernamental, deberá impulsar </a:t>
            </a:r>
            <a:r>
              <a:rPr lang="es-MX" sz="2000" dirty="0">
                <a:solidFill>
                  <a:prstClr val="black"/>
                </a:solidFill>
                <a:latin typeface="+mj-lt"/>
              </a:rPr>
              <a:t>la capacitación y asesoría en los </a:t>
            </a:r>
            <a:r>
              <a:rPr lang="es-MX" sz="2000" dirty="0" smtClean="0">
                <a:solidFill>
                  <a:prstClr val="black"/>
                </a:solidFill>
                <a:latin typeface="+mj-lt"/>
              </a:rPr>
              <a:t>entes públicos </a:t>
            </a:r>
            <a:r>
              <a:rPr lang="es-MX" sz="2000" dirty="0">
                <a:solidFill>
                  <a:prstClr val="black"/>
                </a:solidFill>
                <a:latin typeface="+mj-lt"/>
              </a:rPr>
              <a:t>sobre la operatividad del </a:t>
            </a:r>
            <a:r>
              <a:rPr lang="es-MX" sz="2000" dirty="0" err="1" smtClean="0">
                <a:solidFill>
                  <a:prstClr val="black"/>
                </a:solidFill>
                <a:latin typeface="+mj-lt"/>
              </a:rPr>
              <a:t>SEvAC</a:t>
            </a:r>
            <a:r>
              <a:rPr lang="es-MX" sz="2000" dirty="0" smtClean="0">
                <a:solidFill>
                  <a:prstClr val="black"/>
                </a:solidFill>
                <a:latin typeface="+mj-lt"/>
              </a:rPr>
              <a:t>.</a:t>
            </a:r>
            <a:endParaRPr lang="es-MX" sz="2000" dirty="0">
              <a:solidFill>
                <a:prstClr val="black"/>
              </a:solidFill>
              <a:latin typeface="+mj-lt"/>
            </a:endParaRPr>
          </a:p>
          <a:p>
            <a:endParaRPr lang="es-MX" sz="2000" dirty="0" smtClean="0">
              <a:latin typeface="+mj-lt"/>
            </a:endParaRPr>
          </a:p>
          <a:p>
            <a:pPr marL="285750" lvl="0" indent="-28575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000" dirty="0" smtClean="0">
                <a:latin typeface="+mj-lt"/>
              </a:rPr>
              <a:t>El OFSCE, a través de la Dirección </a:t>
            </a:r>
            <a:r>
              <a:rPr lang="es-MX" sz="2000" dirty="0">
                <a:latin typeface="+mj-lt"/>
              </a:rPr>
              <a:t>de Análisis y Desarrollo de la Hacienda </a:t>
            </a:r>
            <a:r>
              <a:rPr lang="es-MX" sz="2000" dirty="0" smtClean="0">
                <a:latin typeface="+mj-lt"/>
              </a:rPr>
              <a:t>Pública, deberá impulsar la capacitación y asesoría en los municipios sobre la operatividad del </a:t>
            </a:r>
            <a:r>
              <a:rPr lang="es-MX" sz="2000" dirty="0" err="1" smtClean="0">
                <a:latin typeface="+mj-lt"/>
              </a:rPr>
              <a:t>SEvAC</a:t>
            </a:r>
            <a:r>
              <a:rPr lang="es-MX" sz="2000" dirty="0" smtClean="0">
                <a:latin typeface="+mj-lt"/>
              </a:rPr>
              <a:t>.</a:t>
            </a:r>
          </a:p>
          <a:p>
            <a:endParaRPr lang="es-MX" sz="20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prstClr val="black"/>
                </a:solidFill>
                <a:latin typeface="+mj-lt"/>
              </a:rPr>
              <a:t>La Secretaría de Hacienda </a:t>
            </a:r>
            <a:r>
              <a:rPr lang="es-MX" sz="2000" dirty="0" smtClean="0">
                <a:solidFill>
                  <a:prstClr val="black"/>
                </a:solidFill>
                <a:latin typeface="+mj-lt"/>
              </a:rPr>
              <a:t>y el OFSCE, </a:t>
            </a:r>
            <a:r>
              <a:rPr lang="es-MX" sz="2000" dirty="0">
                <a:latin typeface="+mj-lt"/>
              </a:rPr>
              <a:t>en el ámbito de </a:t>
            </a:r>
            <a:r>
              <a:rPr lang="es-MX" sz="2000" dirty="0" smtClean="0">
                <a:latin typeface="+mj-lt"/>
              </a:rPr>
              <a:t>sus competencias, </a:t>
            </a:r>
            <a:r>
              <a:rPr lang="es-MX" sz="2000" dirty="0" smtClean="0">
                <a:solidFill>
                  <a:prstClr val="black"/>
                </a:solidFill>
                <a:latin typeface="+mj-lt"/>
              </a:rPr>
              <a:t>deberán e</a:t>
            </a:r>
            <a:r>
              <a:rPr lang="es-MX" sz="2000" dirty="0" smtClean="0">
                <a:latin typeface="+mj-lt"/>
              </a:rPr>
              <a:t>mitir exhortos a los organismos públicos, para que éstos cumplan con la información del </a:t>
            </a:r>
            <a:r>
              <a:rPr lang="es-MX" sz="2000" dirty="0" err="1" smtClean="0">
                <a:latin typeface="+mj-lt"/>
              </a:rPr>
              <a:t>SEvAC</a:t>
            </a:r>
            <a:r>
              <a:rPr lang="es-MX" sz="2000" dirty="0" smtClean="0">
                <a:latin typeface="+mj-lt"/>
              </a:rPr>
              <a:t>.</a:t>
            </a:r>
          </a:p>
          <a:p>
            <a:endParaRPr lang="es-MX" sz="2000" dirty="0" smtClean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prstClr val="black"/>
                </a:solidFill>
                <a:latin typeface="+mj-lt"/>
              </a:rPr>
              <a:t>La Secretaría de Hacienda y el OFSCE, en el ámbito de </a:t>
            </a:r>
            <a:r>
              <a:rPr lang="es-MX" sz="2000" dirty="0" smtClean="0">
                <a:solidFill>
                  <a:prstClr val="black"/>
                </a:solidFill>
                <a:latin typeface="+mj-lt"/>
              </a:rPr>
              <a:t>sus competencias, deberán </a:t>
            </a:r>
            <a:r>
              <a:rPr lang="es-MX" sz="2000" dirty="0">
                <a:latin typeface="+mj-lt"/>
              </a:rPr>
              <a:t>m</a:t>
            </a:r>
            <a:r>
              <a:rPr lang="es-MX" sz="2000" dirty="0" smtClean="0">
                <a:latin typeface="+mj-lt"/>
              </a:rPr>
              <a:t>onitorear y dar seguimiento la integración de la información del </a:t>
            </a:r>
            <a:r>
              <a:rPr lang="es-MX" sz="2000" dirty="0" err="1" smtClean="0">
                <a:latin typeface="+mj-lt"/>
              </a:rPr>
              <a:t>SEvAC</a:t>
            </a:r>
            <a:r>
              <a:rPr lang="es-MX" sz="2000" dirty="0" smtClean="0">
                <a:latin typeface="+mj-lt"/>
              </a:rPr>
              <a:t>.</a:t>
            </a:r>
          </a:p>
          <a:p>
            <a:endParaRPr lang="es-MX" sz="2000" dirty="0">
              <a:latin typeface="+mj-lt"/>
            </a:endParaRP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</p:spTree>
    <p:extLst>
      <p:ext uri="{BB962C8B-B14F-4D97-AF65-F5344CB8AC3E}">
        <p14:creationId xmlns:p14="http://schemas.microsoft.com/office/powerpoint/2010/main" val="4258930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179512" y="620688"/>
            <a:ext cx="705885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just">
              <a:lnSpc>
                <a:spcPts val="2000"/>
              </a:lnSpc>
            </a:pPr>
            <a:r>
              <a:rPr lang="es-MX" sz="2000" dirty="0">
                <a:ln w="50800"/>
                <a:solidFill>
                  <a:srgbClr val="C00000"/>
                </a:solidFill>
                <a:latin typeface="+mj-lt"/>
              </a:rPr>
              <a:t>7.4.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Sistema de Evaluaciones de la Armonización Contable (</a:t>
            </a:r>
            <a:r>
              <a:rPr lang="es-MX" sz="2000" dirty="0" err="1">
                <a:solidFill>
                  <a:srgbClr val="C00000"/>
                </a:solidFill>
                <a:latin typeface="+mj-lt"/>
              </a:rPr>
              <a:t>SEvAC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).</a:t>
            </a: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491717" y="923530"/>
            <a:ext cx="8040723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+mj-lt"/>
              </a:rPr>
              <a:t>7.4.2. Cuarta evaluación 2017. Aplicada a Entes Públicos Estatales y Municipales</a:t>
            </a:r>
          </a:p>
        </p:txBody>
      </p: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395536" y="1484784"/>
            <a:ext cx="31683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just">
              <a:lnSpc>
                <a:spcPts val="1800"/>
              </a:lnSpc>
            </a:pPr>
            <a:r>
              <a:rPr lang="es-MX" sz="1800" dirty="0">
                <a:ln w="50800"/>
                <a:solidFill>
                  <a:srgbClr val="3399FF"/>
                </a:solidFill>
                <a:latin typeface="+mj-lt"/>
              </a:rPr>
              <a:t>Los Enlaces de los poderes Ejecutivo, Legislativo y Judicial, y Órganos Autónomos, así como el Enlace fiscalizador, fueron convocados a presenciar la videoconferencia en la cual la Secretaria Técnica del CONAC anunció la cuarta evaluación.</a:t>
            </a:r>
          </a:p>
        </p:txBody>
      </p:sp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378481" y="3429000"/>
            <a:ext cx="320246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just">
              <a:lnSpc>
                <a:spcPts val="1500"/>
              </a:lnSpc>
            </a:pPr>
            <a:r>
              <a:rPr lang="es-MX" sz="1800" dirty="0">
                <a:ln w="50800"/>
                <a:solidFill>
                  <a:srgbClr val="00B050"/>
                </a:solidFill>
                <a:latin typeface="+mj-lt"/>
              </a:rPr>
              <a:t>Con 124 reactivos se evaluó la información de periodicidad trimestral y semestral de los </a:t>
            </a:r>
            <a:r>
              <a:rPr lang="es-MX" sz="1800" dirty="0" smtClean="0">
                <a:ln w="50800"/>
                <a:solidFill>
                  <a:srgbClr val="00B050"/>
                </a:solidFill>
                <a:latin typeface="+mj-lt"/>
              </a:rPr>
              <a:t>siguientes apartados:</a:t>
            </a:r>
            <a:endParaRPr lang="es-MX" sz="1800" dirty="0">
              <a:ln w="50800"/>
              <a:solidFill>
                <a:srgbClr val="00B050"/>
              </a:solidFill>
              <a:latin typeface="+mj-lt"/>
            </a:endParaRPr>
          </a:p>
          <a:p>
            <a:pPr marL="285750" indent="-2857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800" dirty="0" smtClean="0">
                <a:ln w="50800"/>
                <a:solidFill>
                  <a:schemeClr val="accent6">
                    <a:lumMod val="75000"/>
                  </a:schemeClr>
                </a:solidFill>
                <a:latin typeface="+mj-lt"/>
              </a:rPr>
              <a:t>Registros Contables,</a:t>
            </a:r>
          </a:p>
          <a:p>
            <a:pPr marL="285750" indent="-2857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800" dirty="0" smtClean="0">
                <a:ln w="50800"/>
                <a:solidFill>
                  <a:schemeClr val="accent6">
                    <a:lumMod val="75000"/>
                  </a:schemeClr>
                </a:solidFill>
                <a:latin typeface="+mj-lt"/>
              </a:rPr>
              <a:t>Registros </a:t>
            </a:r>
            <a:r>
              <a:rPr lang="es-MX" sz="1800" dirty="0">
                <a:ln w="50800"/>
                <a:solidFill>
                  <a:schemeClr val="accent6">
                    <a:lumMod val="75000"/>
                  </a:schemeClr>
                </a:solidFill>
                <a:latin typeface="+mj-lt"/>
              </a:rPr>
              <a:t>Presupuestarios</a:t>
            </a:r>
            <a:r>
              <a:rPr lang="es-MX" sz="1800" dirty="0" smtClean="0">
                <a:ln w="50800"/>
                <a:solidFill>
                  <a:schemeClr val="accent6">
                    <a:lumMod val="75000"/>
                  </a:schemeClr>
                </a:solidFill>
                <a:latin typeface="+mj-lt"/>
              </a:rPr>
              <a:t>,</a:t>
            </a:r>
          </a:p>
          <a:p>
            <a:pPr marL="285750" indent="-2857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800" dirty="0" smtClean="0">
                <a:ln w="50800"/>
                <a:solidFill>
                  <a:schemeClr val="accent6">
                    <a:lumMod val="75000"/>
                  </a:schemeClr>
                </a:solidFill>
                <a:latin typeface="+mj-lt"/>
              </a:rPr>
              <a:t>Registros </a:t>
            </a:r>
            <a:r>
              <a:rPr lang="es-MX" sz="1800" dirty="0">
                <a:ln w="50800"/>
                <a:solidFill>
                  <a:schemeClr val="accent6">
                    <a:lumMod val="75000"/>
                  </a:schemeClr>
                </a:solidFill>
                <a:latin typeface="+mj-lt"/>
              </a:rPr>
              <a:t>Administrativos </a:t>
            </a:r>
            <a:r>
              <a:rPr lang="es-MX" sz="1800" dirty="0" smtClean="0">
                <a:ln w="50800"/>
                <a:solidFill>
                  <a:schemeClr val="accent6">
                    <a:lumMod val="75000"/>
                  </a:schemeClr>
                </a:solidFill>
                <a:latin typeface="+mj-lt"/>
              </a:rPr>
              <a:t>y</a:t>
            </a:r>
          </a:p>
          <a:p>
            <a:pPr marL="285750" indent="-285750" algn="jus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s-MX" sz="1800" dirty="0" smtClean="0">
                <a:ln w="50800"/>
                <a:solidFill>
                  <a:schemeClr val="accent6">
                    <a:lumMod val="75000"/>
                  </a:schemeClr>
                </a:solidFill>
                <a:latin typeface="+mj-lt"/>
              </a:rPr>
              <a:t>Transparencia</a:t>
            </a:r>
            <a:r>
              <a:rPr lang="es-MX" sz="1800" dirty="0" smtClean="0">
                <a:ln w="50800"/>
                <a:solidFill>
                  <a:srgbClr val="00B050"/>
                </a:solidFill>
                <a:latin typeface="+mj-lt"/>
              </a:rPr>
              <a:t> </a:t>
            </a:r>
            <a:endParaRPr lang="es-MX" sz="1800" dirty="0">
              <a:ln w="50800"/>
              <a:solidFill>
                <a:srgbClr val="00B050"/>
              </a:solidFill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44008" y="3573016"/>
            <a:ext cx="303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smtClean="0">
                <a:solidFill>
                  <a:srgbClr val="0000FF"/>
                </a:solidFill>
                <a:latin typeface="+mj-lt"/>
              </a:rPr>
              <a:t>Calendario de Actividades</a:t>
            </a:r>
            <a:endParaRPr lang="es-MX" sz="18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14 CuadroTexto">
            <a:extLst>
              <a:ext uri="{FF2B5EF4-FFF2-40B4-BE49-F238E27FC236}">
                <a16:creationId xmlns:a16="http://schemas.microsoft.com/office/drawing/2014/main" id="{5164946C-FD5D-4F72-A2F3-3C7BEE66C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18" y="5085184"/>
            <a:ext cx="391282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just">
              <a:lnSpc>
                <a:spcPts val="1500"/>
              </a:lnSpc>
            </a:pPr>
            <a:r>
              <a:rPr lang="es-MX" sz="1500" dirty="0">
                <a:ln w="50800"/>
                <a:solidFill>
                  <a:srgbClr val="00B050"/>
                </a:solidFill>
                <a:latin typeface="+mj-lt"/>
              </a:rPr>
              <a:t>De los 122 municipios, </a:t>
            </a:r>
            <a:r>
              <a:rPr lang="es-MX" sz="1500" dirty="0" smtClean="0">
                <a:ln w="50800"/>
                <a:solidFill>
                  <a:srgbClr val="FF0000"/>
                </a:solidFill>
                <a:latin typeface="+mj-lt"/>
              </a:rPr>
              <a:t>27</a:t>
            </a:r>
            <a:r>
              <a:rPr lang="es-MX" sz="1500" dirty="0" smtClean="0">
                <a:ln w="50800"/>
                <a:solidFill>
                  <a:srgbClr val="00B050"/>
                </a:solidFill>
                <a:latin typeface="+mj-lt"/>
              </a:rPr>
              <a:t> </a:t>
            </a:r>
            <a:r>
              <a:rPr lang="es-MX" sz="1500" dirty="0">
                <a:ln w="50800"/>
                <a:solidFill>
                  <a:srgbClr val="00B050"/>
                </a:solidFill>
                <a:latin typeface="+mj-lt"/>
              </a:rPr>
              <a:t>no cumplieron, de los cuales</a:t>
            </a:r>
            <a:r>
              <a:rPr lang="es-MX" sz="1500" dirty="0">
                <a:ln w="50800"/>
                <a:solidFill>
                  <a:srgbClr val="FF0000"/>
                </a:solidFill>
                <a:latin typeface="+mj-lt"/>
              </a:rPr>
              <a:t> </a:t>
            </a:r>
            <a:r>
              <a:rPr lang="es-MX" sz="1500" dirty="0" smtClean="0">
                <a:ln w="50800"/>
                <a:solidFill>
                  <a:srgbClr val="FF0000"/>
                </a:solidFill>
                <a:latin typeface="+mj-lt"/>
              </a:rPr>
              <a:t>17</a:t>
            </a:r>
            <a:r>
              <a:rPr lang="es-MX" sz="1500" dirty="0" smtClean="0">
                <a:ln w="50800"/>
                <a:solidFill>
                  <a:srgbClr val="00B050"/>
                </a:solidFill>
                <a:latin typeface="+mj-lt"/>
              </a:rPr>
              <a:t> </a:t>
            </a:r>
            <a:r>
              <a:rPr lang="es-MX" sz="1500" dirty="0">
                <a:ln w="50800"/>
                <a:solidFill>
                  <a:srgbClr val="00B050"/>
                </a:solidFill>
                <a:latin typeface="+mj-lt"/>
              </a:rPr>
              <a:t>son reincidentes. </a:t>
            </a:r>
            <a:r>
              <a:rPr lang="es-MX" sz="1500" dirty="0">
                <a:ln w="50800"/>
                <a:solidFill>
                  <a:srgbClr val="0000FF"/>
                </a:solidFill>
                <a:latin typeface="+mj-lt"/>
              </a:rPr>
              <a:t>(</a:t>
            </a:r>
            <a:r>
              <a:rPr lang="es-MX" sz="1500" dirty="0">
                <a:ln w="50800"/>
                <a:solidFill>
                  <a:srgbClr val="0000FF"/>
                </a:solidFill>
                <a:latin typeface="+mj-lt"/>
                <a:hlinkClick r:id="rId3" action="ppaction://hlinksldjump"/>
              </a:rPr>
              <a:t>vínculo</a:t>
            </a:r>
            <a:r>
              <a:rPr lang="es-MX" sz="1500" dirty="0">
                <a:ln w="50800"/>
                <a:solidFill>
                  <a:srgbClr val="0000FF"/>
                </a:solidFill>
                <a:latin typeface="+mj-lt"/>
              </a:rPr>
              <a:t>)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6D28D0D-928B-4E65-BA71-3C9E2DB4AA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3" t="28367" r="63775" b="31243"/>
          <a:stretch/>
        </p:blipFill>
        <p:spPr>
          <a:xfrm>
            <a:off x="4657659" y="3922739"/>
            <a:ext cx="4088911" cy="2289009"/>
          </a:xfrm>
          <a:prstGeom prst="rect">
            <a:avLst/>
          </a:prstGeom>
          <a:ln w="41275">
            <a:solidFill>
              <a:srgbClr val="00B050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599" y="1348307"/>
            <a:ext cx="2709397" cy="2217306"/>
          </a:xfrm>
          <a:prstGeom prst="rect">
            <a:avLst/>
          </a:prstGeom>
        </p:spPr>
      </p:pic>
      <p:pic>
        <p:nvPicPr>
          <p:cNvPr id="2049" name="Image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5" t="34583" r="25323" b="45686"/>
          <a:stretch>
            <a:fillRect/>
          </a:stretch>
        </p:blipFill>
        <p:spPr bwMode="auto">
          <a:xfrm>
            <a:off x="7496996" y="2276872"/>
            <a:ext cx="1196975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n 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4" t="38190" r="43143" b="32532"/>
          <a:stretch/>
        </p:blipFill>
        <p:spPr bwMode="auto">
          <a:xfrm>
            <a:off x="7524328" y="1335045"/>
            <a:ext cx="1185287" cy="95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64704" y="142887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764704" y="188607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763688" y="24694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0" name="Flecha derecha 19"/>
          <p:cNvSpPr/>
          <p:nvPr/>
        </p:nvSpPr>
        <p:spPr>
          <a:xfrm>
            <a:off x="3666580" y="2060848"/>
            <a:ext cx="1121019" cy="10277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+mj-lt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656070" y="2320015"/>
            <a:ext cx="10015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rgbClr val="FFFF00"/>
                </a:solidFill>
                <a:latin typeface="+mj-lt"/>
              </a:rPr>
              <a:t>22 </a:t>
            </a:r>
            <a:r>
              <a:rPr lang="es-MX" sz="1300" b="1" dirty="0" smtClean="0">
                <a:solidFill>
                  <a:srgbClr val="FFFF00"/>
                </a:solidFill>
                <a:latin typeface="+mj-lt"/>
              </a:rPr>
              <a:t>  DE</a:t>
            </a:r>
            <a:endParaRPr lang="es-MX" sz="1300" b="1" dirty="0"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s-MX" sz="1300" b="1" dirty="0">
                <a:solidFill>
                  <a:srgbClr val="FFFF00"/>
                </a:solidFill>
                <a:latin typeface="+mj-lt"/>
              </a:rPr>
              <a:t>ENERO</a:t>
            </a:r>
          </a:p>
        </p:txBody>
      </p:sp>
      <p:sp>
        <p:nvSpPr>
          <p:cNvPr id="22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8" y="5859322"/>
            <a:ext cx="3672000" cy="4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87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179512" y="620688"/>
            <a:ext cx="7058853" cy="3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 algn="just">
              <a:lnSpc>
                <a:spcPts val="2000"/>
              </a:lnSpc>
            </a:pPr>
            <a:r>
              <a:rPr lang="es-MX" sz="2000" dirty="0">
                <a:ln w="50800"/>
                <a:solidFill>
                  <a:srgbClr val="C00000"/>
                </a:solidFill>
                <a:latin typeface="+mj-lt"/>
              </a:rPr>
              <a:t>7.4.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Sistema de Evaluaciones de la Armonización Contable (</a:t>
            </a:r>
            <a:r>
              <a:rPr lang="es-MX" sz="2000" dirty="0" err="1">
                <a:solidFill>
                  <a:srgbClr val="C00000"/>
                </a:solidFill>
                <a:latin typeface="+mj-lt"/>
              </a:rPr>
              <a:t>SEvAC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).</a:t>
            </a:r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491717" y="1023506"/>
            <a:ext cx="6312531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2400" b="1" dirty="0">
                <a:ln w="50800"/>
                <a:solidFill>
                  <a:srgbClr val="4BACC6">
                    <a:lumMod val="75000"/>
                  </a:srgbClr>
                </a:solidFill>
                <a:latin typeface="+mj-lt"/>
              </a:rPr>
              <a:t>7.4.3. Evaluaciones 2018.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369003" y="4678104"/>
            <a:ext cx="4754597" cy="1631216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Registros Contables.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Registros Presupuestarios.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Registros Administrativos.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5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Transparencia.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17796" y="4769857"/>
            <a:ext cx="30001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Se evaluará información  de periodicidad </a:t>
            </a:r>
            <a:r>
              <a:rPr lang="es-MX" sz="2000" dirty="0">
                <a:solidFill>
                  <a:srgbClr val="FF0000"/>
                </a:solidFill>
                <a:latin typeface="+mj-lt"/>
              </a:rPr>
              <a:t>trimestral, </a:t>
            </a:r>
            <a:r>
              <a:rPr lang="es-MX" sz="20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de 4 apartados</a:t>
            </a:r>
            <a:r>
              <a:rPr lang="es-MX" sz="200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C7A7FF9-0658-43D9-BF5E-42D38E9FB1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65" t="56336" r="27354" b="23578"/>
          <a:stretch/>
        </p:blipFill>
        <p:spPr>
          <a:xfrm>
            <a:off x="4572000" y="1197912"/>
            <a:ext cx="4080283" cy="2341026"/>
          </a:xfrm>
          <a:prstGeom prst="rect">
            <a:avLst/>
          </a:prstGeom>
        </p:spPr>
      </p:pic>
      <p:sp>
        <p:nvSpPr>
          <p:cNvPr id="19" name="Cuadro de texto 2"/>
          <p:cNvSpPr txBox="1">
            <a:spLocks noChangeArrowheads="1"/>
          </p:cNvSpPr>
          <p:nvPr/>
        </p:nvSpPr>
        <p:spPr bwMode="auto">
          <a:xfrm>
            <a:off x="767810" y="1412776"/>
            <a:ext cx="3084110" cy="18212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15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Participan</a:t>
            </a:r>
            <a:endParaRPr lang="es-MX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5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Poderes (Ejecutivo, Legislativo y Judicial)</a:t>
            </a:r>
            <a:endParaRPr lang="es-MX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5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Órganos Autónomos</a:t>
            </a:r>
            <a:endParaRPr lang="es-MX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5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Municipios</a:t>
            </a:r>
            <a:endParaRPr lang="es-MX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5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Entidades Paraestatales</a:t>
            </a:r>
            <a:endParaRPr lang="es-MX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15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Entidades Paramunicipales</a:t>
            </a:r>
            <a:endParaRPr lang="es-MX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E2B82BB-77CA-485F-BFEA-95A500CEEF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66" t="78885" r="35951" b="10612"/>
          <a:stretch/>
        </p:blipFill>
        <p:spPr>
          <a:xfrm>
            <a:off x="3203847" y="3284984"/>
            <a:ext cx="1800201" cy="1224136"/>
          </a:xfrm>
          <a:prstGeom prst="rect">
            <a:avLst/>
          </a:prstGeom>
        </p:spPr>
      </p:pic>
      <p:sp>
        <p:nvSpPr>
          <p:cNvPr id="23" name="Bocadillo: ovalado 19">
            <a:extLst>
              <a:ext uri="{FF2B5EF4-FFF2-40B4-BE49-F238E27FC236}">
                <a16:creationId xmlns:a16="http://schemas.microsoft.com/office/drawing/2014/main" id="{989D9589-7817-46E1-8556-720F1966B647}"/>
              </a:ext>
            </a:extLst>
          </p:cNvPr>
          <p:cNvSpPr/>
          <p:nvPr/>
        </p:nvSpPr>
        <p:spPr>
          <a:xfrm rot="18412965">
            <a:off x="895289" y="3299287"/>
            <a:ext cx="1358234" cy="1074584"/>
          </a:xfrm>
          <a:prstGeom prst="wedgeEllipseCallout">
            <a:avLst>
              <a:gd name="adj1" fmla="val 86201"/>
              <a:gd name="adj2" fmla="val 12863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+mj-l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51D684-26D0-42E3-9EFC-363D15D9B5B7}"/>
              </a:ext>
            </a:extLst>
          </p:cNvPr>
          <p:cNvSpPr txBox="1"/>
          <p:nvPr/>
        </p:nvSpPr>
        <p:spPr>
          <a:xfrm rot="20223401">
            <a:off x="962080" y="3515483"/>
            <a:ext cx="1340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000099"/>
                </a:solidFill>
                <a:latin typeface="+mj-lt"/>
              </a:rPr>
              <a:t>Periodo 1</a:t>
            </a:r>
          </a:p>
        </p:txBody>
      </p:sp>
      <p:sp>
        <p:nvSpPr>
          <p:cNvPr id="25" name="Abrir llave 24">
            <a:extLst>
              <a:ext uri="{FF2B5EF4-FFF2-40B4-BE49-F238E27FC236}">
                <a16:creationId xmlns:a16="http://schemas.microsoft.com/office/drawing/2014/main" id="{0A23B6F1-E256-4F5E-B87E-8D8B6D28A1BC}"/>
              </a:ext>
            </a:extLst>
          </p:cNvPr>
          <p:cNvSpPr/>
          <p:nvPr/>
        </p:nvSpPr>
        <p:spPr>
          <a:xfrm>
            <a:off x="4067944" y="4489087"/>
            <a:ext cx="301059" cy="1820233"/>
          </a:xfrm>
          <a:prstGeom prst="leftBrac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3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</p:spTree>
    <p:extLst>
      <p:ext uri="{BB962C8B-B14F-4D97-AF65-F5344CB8AC3E}">
        <p14:creationId xmlns:p14="http://schemas.microsoft.com/office/powerpoint/2010/main" val="837908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179512" y="620688"/>
            <a:ext cx="61227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defRPr/>
            </a:pPr>
            <a:r>
              <a:rPr lang="es-MX" sz="2000" dirty="0">
                <a:ln w="50800"/>
                <a:solidFill>
                  <a:srgbClr val="C00000"/>
                </a:solidFill>
                <a:latin typeface="+mj-lt"/>
              </a:rPr>
              <a:t>7.5. Índice de Calidad de Información Obtenida del SFU.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43" y="1092806"/>
            <a:ext cx="8784976" cy="5360530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8316416" y="3501008"/>
            <a:ext cx="504056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redondeado 7"/>
          <p:cNvSpPr/>
          <p:nvPr/>
        </p:nvSpPr>
        <p:spPr>
          <a:xfrm>
            <a:off x="8280556" y="4995246"/>
            <a:ext cx="576064" cy="2520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>
            <a:off x="8244408" y="6129300"/>
            <a:ext cx="576064" cy="2520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</p:spTree>
    <p:extLst>
      <p:ext uri="{BB962C8B-B14F-4D97-AF65-F5344CB8AC3E}">
        <p14:creationId xmlns:p14="http://schemas.microsoft.com/office/powerpoint/2010/main" val="2857178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179512" y="620688"/>
            <a:ext cx="78509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>
            <a:defPPr>
              <a:defRPr lang="es-MX"/>
            </a:defPPr>
            <a:lvl1pPr>
              <a:defRPr sz="2000">
                <a:ln w="50800"/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s-MX" dirty="0"/>
              <a:t>7.5. Índice de Calidad de Información Obtenida del SFU.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23528" y="1124744"/>
            <a:ext cx="83529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>
                <a:latin typeface="+mj-lt"/>
              </a:rPr>
              <a:t>Acciones para corregir las debilidades encontradas en los informes trimestrales del SFU, normas del CONAC y Formatos de la LDF.</a:t>
            </a:r>
          </a:p>
          <a:p>
            <a:pPr algn="just"/>
            <a:endParaRPr lang="es-MX" sz="2400" dirty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+mj-lt"/>
              </a:rPr>
              <a:t>La Dirección de Política del Gasto deberá notificar a los Organismos Públicos las debilidades encontradas.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1200" dirty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+mj-lt"/>
              </a:rPr>
              <a:t>La Dirección de Política del Gasto, enviará al Consejero Suplente del CACE de la Secretaría de la Contraloría General, la relación de oficios de los organismos incumplidos.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1200" dirty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+mj-lt"/>
              </a:rPr>
              <a:t>La Secretaría de la Contraloría General y OFSCE, deberán dar seguimiento para que los Organismos Públicos corrijan dichas debilidades.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MX" sz="1200" dirty="0">
              <a:latin typeface="+mj-lt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+mj-lt"/>
              </a:rPr>
              <a:t>El OFSCE deberá solicitar a los </a:t>
            </a:r>
            <a:r>
              <a:rPr lang="es-MX" sz="2000" dirty="0" smtClean="0">
                <a:latin typeface="+mj-lt"/>
              </a:rPr>
              <a:t>124 </a:t>
            </a:r>
            <a:r>
              <a:rPr lang="es-MX" sz="2000" dirty="0">
                <a:latin typeface="+mj-lt"/>
              </a:rPr>
              <a:t>Municipios para que éstos cumplan con los avances de los informes trimestrales</a:t>
            </a:r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</p:spTree>
    <p:extLst>
      <p:ext uri="{BB962C8B-B14F-4D97-AF65-F5344CB8AC3E}">
        <p14:creationId xmlns:p14="http://schemas.microsoft.com/office/powerpoint/2010/main" val="3819902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179512" y="620688"/>
            <a:ext cx="8499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>
            <a:defPPr>
              <a:defRPr lang="es-MX"/>
            </a:defPPr>
            <a:lvl1pPr>
              <a:defRPr sz="2000">
                <a:ln w="50800"/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s-MX" dirty="0"/>
              <a:t>7.6. Grupo de Trabajo </a:t>
            </a:r>
            <a:r>
              <a:rPr lang="es-MX" dirty="0" err="1" smtClean="0"/>
              <a:t>PbR</a:t>
            </a:r>
            <a:r>
              <a:rPr lang="es-MX" dirty="0" smtClean="0"/>
              <a:t>-SED.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613630" y="101266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u="sng" dirty="0">
                <a:latin typeface="+mj-lt"/>
              </a:rPr>
              <a:t>Acciones a realizar: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53590" y="1642149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sz="1800" dirty="0" smtClean="0">
                <a:latin typeface="+mj-lt"/>
              </a:rPr>
              <a:t>Integrar plan de trabajo del Grupo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800" dirty="0" smtClean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>
                <a:latin typeface="+mj-lt"/>
              </a:rPr>
              <a:t>Participar </a:t>
            </a:r>
            <a:r>
              <a:rPr lang="es-MX" sz="1800" dirty="0">
                <a:latin typeface="+mj-lt"/>
              </a:rPr>
              <a:t>en las evaluaciones de desempeño que realicen la SHCP y el CONEVAL, en la medida que éstas lo soliciten.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80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>
                <a:latin typeface="+mj-lt"/>
              </a:rPr>
              <a:t>Exhortar </a:t>
            </a:r>
            <a:r>
              <a:rPr lang="es-MX" sz="1800" dirty="0">
                <a:latin typeface="+mj-lt"/>
              </a:rPr>
              <a:t>a los organismos públicos a que corrijan las debilidades encontradas en los informes trimestrales del SFU, formatos-LGCG y formatos-LDF.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80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>
                <a:latin typeface="+mj-lt"/>
              </a:rPr>
              <a:t>La </a:t>
            </a:r>
            <a:r>
              <a:rPr lang="es-MX" sz="1800" dirty="0">
                <a:latin typeface="+mj-lt"/>
              </a:rPr>
              <a:t>Coordinación de Unidades Administrativas, </a:t>
            </a:r>
            <a:r>
              <a:rPr lang="es-MX" sz="1800" dirty="0" smtClean="0">
                <a:latin typeface="+mj-lt"/>
              </a:rPr>
              <a:t>deberá dar seguimiento a la atención y corrección de las debilidades encontradas del SFU, Normas del CONAC y </a:t>
            </a:r>
            <a:r>
              <a:rPr lang="es-MX" sz="1800" dirty="0" err="1" smtClean="0">
                <a:latin typeface="+mj-lt"/>
              </a:rPr>
              <a:t>SEvAC</a:t>
            </a:r>
            <a:r>
              <a:rPr lang="es-MX" sz="1800" dirty="0" smtClean="0">
                <a:latin typeface="+mj-lt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800" dirty="0"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MX" sz="1800" dirty="0" smtClean="0">
                <a:latin typeface="+mj-lt"/>
              </a:rPr>
              <a:t>Coordinar </a:t>
            </a:r>
            <a:r>
              <a:rPr lang="es-MX" sz="1800" dirty="0">
                <a:latin typeface="+mj-lt"/>
              </a:rPr>
              <a:t>la implementación de acciones para corregir las debilidades encontradas en el diagnóstico </a:t>
            </a:r>
            <a:r>
              <a:rPr lang="es-MX" sz="1800" dirty="0" err="1" smtClean="0">
                <a:latin typeface="+mj-lt"/>
              </a:rPr>
              <a:t>PbR</a:t>
            </a:r>
            <a:r>
              <a:rPr lang="es-MX" sz="1800" dirty="0" smtClean="0">
                <a:latin typeface="+mj-lt"/>
              </a:rPr>
              <a:t>-SED 2018.</a:t>
            </a:r>
            <a:endParaRPr lang="es-MX" sz="1800" dirty="0">
              <a:latin typeface="+mj-lt"/>
            </a:endParaRP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</p:spTree>
    <p:extLst>
      <p:ext uri="{BB962C8B-B14F-4D97-AF65-F5344CB8AC3E}">
        <p14:creationId xmlns:p14="http://schemas.microsoft.com/office/powerpoint/2010/main" val="1024097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CuadroTexto"/>
          <p:cNvSpPr txBox="1"/>
          <p:nvPr/>
        </p:nvSpPr>
        <p:spPr>
          <a:xfrm>
            <a:off x="179512" y="908720"/>
            <a:ext cx="8568952" cy="5439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4013" lvl="0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ES" sz="1800" dirty="0">
                <a:latin typeface="+mn-lt"/>
                <a:cs typeface="Arial" pitchFamily="34" charset="0"/>
              </a:rPr>
              <a:t>Bienvenida.</a:t>
            </a:r>
          </a:p>
          <a:p>
            <a:pPr marL="354013" lvl="0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ES" sz="1800" dirty="0">
                <a:latin typeface="+mn-lt"/>
                <a:cs typeface="Arial" pitchFamily="34" charset="0"/>
              </a:rPr>
              <a:t>Lista de asistencia y verificación de Quórum Legal.</a:t>
            </a:r>
          </a:p>
          <a:p>
            <a:pPr marL="354013" lvl="0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ES" sz="1800" dirty="0">
                <a:latin typeface="+mn-lt"/>
                <a:cs typeface="Arial" pitchFamily="34" charset="0"/>
              </a:rPr>
              <a:t>Aprobación del Orden del Día.</a:t>
            </a:r>
          </a:p>
          <a:p>
            <a:pPr marL="354013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MX" sz="1800" dirty="0">
                <a:latin typeface="+mn-lt"/>
                <a:cs typeface="Arial" pitchFamily="34" charset="0"/>
              </a:rPr>
              <a:t>Integrantes del CACE.</a:t>
            </a:r>
          </a:p>
          <a:p>
            <a:pPr marL="354013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MX" sz="1800" dirty="0">
                <a:latin typeface="+mn-lt"/>
                <a:cs typeface="Arial" pitchFamily="34" charset="0"/>
              </a:rPr>
              <a:t>Presentación y aprobación del Plan Anual de Trabajo.</a:t>
            </a:r>
          </a:p>
          <a:p>
            <a:pPr marL="354013" lvl="0" indent="-354013" algn="just">
              <a:lnSpc>
                <a:spcPts val="1900"/>
              </a:lnSpc>
              <a:buFont typeface="+mj-lt"/>
              <a:buAutoNum type="arabicPeriod"/>
            </a:pPr>
            <a:r>
              <a:rPr lang="es-MX" sz="1800" dirty="0">
                <a:latin typeface="+mn-lt"/>
                <a:cs typeface="Arial" pitchFamily="34" charset="0"/>
              </a:rPr>
              <a:t>Informe de seguimiento a los acuerdos de la reunión anterior, realizada el 24/nov/17.</a:t>
            </a:r>
          </a:p>
          <a:p>
            <a:pPr marL="452438" algn="just">
              <a:lnSpc>
                <a:spcPts val="1600"/>
              </a:lnSpc>
              <a:tabLst>
                <a:tab pos="541338" algn="l"/>
              </a:tabLst>
            </a:pPr>
            <a:r>
              <a:rPr lang="es-MX" sz="1300" dirty="0" smtClean="0">
                <a:latin typeface="+mn-lt"/>
                <a:cs typeface="Arial" pitchFamily="34" charset="0"/>
              </a:rPr>
              <a:t>6.2. </a:t>
            </a:r>
            <a:r>
              <a:rPr lang="es-MX" sz="1300" dirty="0">
                <a:latin typeface="+mn-lt"/>
                <a:cs typeface="Arial" pitchFamily="34" charset="0"/>
              </a:rPr>
              <a:t>Información del Título Quinto de la LGCG y de los Formatos de la LDF.</a:t>
            </a:r>
          </a:p>
          <a:p>
            <a:pPr marL="452438" algn="just">
              <a:lnSpc>
                <a:spcPts val="1600"/>
              </a:lnSpc>
              <a:tabLst>
                <a:tab pos="541338" algn="l"/>
              </a:tabLst>
            </a:pPr>
            <a:r>
              <a:rPr lang="es-MX" sz="1300" dirty="0" smtClean="0">
                <a:latin typeface="+mn-lt"/>
                <a:cs typeface="Arial" pitchFamily="34" charset="0"/>
              </a:rPr>
              <a:t>6.3. </a:t>
            </a:r>
            <a:r>
              <a:rPr lang="es-MX" sz="1300" dirty="0">
                <a:latin typeface="+mn-lt"/>
                <a:cs typeface="Arial" pitchFamily="34" charset="0"/>
              </a:rPr>
              <a:t>Sistema de Evaluaciones de la Armonización Contable (</a:t>
            </a:r>
            <a:r>
              <a:rPr lang="es-MX" sz="1300" dirty="0" err="1">
                <a:latin typeface="+mn-lt"/>
                <a:cs typeface="Arial" pitchFamily="34" charset="0"/>
              </a:rPr>
              <a:t>SEvAC</a:t>
            </a:r>
            <a:r>
              <a:rPr lang="es-MX" sz="1300" dirty="0">
                <a:latin typeface="+mn-lt"/>
                <a:cs typeface="Arial" pitchFamily="34" charset="0"/>
              </a:rPr>
              <a:t>). </a:t>
            </a:r>
          </a:p>
          <a:p>
            <a:pPr marL="452438" algn="just">
              <a:lnSpc>
                <a:spcPts val="1600"/>
              </a:lnSpc>
              <a:tabLst>
                <a:tab pos="541338" algn="l"/>
              </a:tabLst>
            </a:pPr>
            <a:r>
              <a:rPr lang="es-MX" sz="1300" dirty="0" smtClean="0">
                <a:latin typeface="+mn-lt"/>
                <a:cs typeface="Arial" pitchFamily="34" charset="0"/>
              </a:rPr>
              <a:t>6.4. </a:t>
            </a:r>
            <a:r>
              <a:rPr lang="es-MX" sz="1300" dirty="0">
                <a:latin typeface="+mn-lt"/>
                <a:cs typeface="Arial" pitchFamily="34" charset="0"/>
              </a:rPr>
              <a:t>Índice de Calidad de Información del  SFU. </a:t>
            </a:r>
          </a:p>
          <a:p>
            <a:pPr marL="447675" algn="just">
              <a:lnSpc>
                <a:spcPts val="1600"/>
              </a:lnSpc>
            </a:pPr>
            <a:r>
              <a:rPr lang="es-MX" sz="1300" dirty="0" smtClean="0">
                <a:latin typeface="+mn-lt"/>
                <a:cs typeface="Arial" pitchFamily="34" charset="0"/>
              </a:rPr>
              <a:t>6.5. </a:t>
            </a:r>
            <a:r>
              <a:rPr lang="es-MX" sz="1300" dirty="0">
                <a:latin typeface="+mn-lt"/>
                <a:cs typeface="Arial" pitchFamily="34" charset="0"/>
              </a:rPr>
              <a:t>Acciones del Grupo de Trabajo </a:t>
            </a:r>
            <a:r>
              <a:rPr lang="es-MX" sz="1300" dirty="0" err="1">
                <a:latin typeface="+mn-lt"/>
                <a:cs typeface="Arial" pitchFamily="34" charset="0"/>
              </a:rPr>
              <a:t>PbR</a:t>
            </a:r>
            <a:r>
              <a:rPr lang="es-MX" sz="1300" dirty="0">
                <a:latin typeface="+mn-lt"/>
                <a:cs typeface="Arial" pitchFamily="34" charset="0"/>
              </a:rPr>
              <a:t>-SED.</a:t>
            </a:r>
          </a:p>
          <a:p>
            <a:pPr marL="452438" algn="just">
              <a:lnSpc>
                <a:spcPts val="1600"/>
              </a:lnSpc>
              <a:tabLst>
                <a:tab pos="541338" algn="l"/>
              </a:tabLst>
            </a:pPr>
            <a:r>
              <a:rPr lang="es-MX" sz="1300" dirty="0" smtClean="0">
                <a:latin typeface="+mn-lt"/>
                <a:cs typeface="Arial" pitchFamily="34" charset="0"/>
              </a:rPr>
              <a:t>6.6. </a:t>
            </a:r>
            <a:r>
              <a:rPr lang="es-MX" sz="1300" dirty="0">
                <a:latin typeface="+mn-lt"/>
                <a:cs typeface="Arial" pitchFamily="34" charset="0"/>
              </a:rPr>
              <a:t>Armonización Contable en los Municipios.</a:t>
            </a:r>
          </a:p>
          <a:p>
            <a:pPr marL="354013" lvl="0" indent="-354013" algn="just">
              <a:lnSpc>
                <a:spcPts val="1900"/>
              </a:lnSpc>
              <a:buFont typeface="+mj-lt"/>
              <a:buAutoNum type="arabicPeriod" startAt="7"/>
            </a:pPr>
            <a:r>
              <a:rPr lang="es-MX" sz="1800" dirty="0">
                <a:latin typeface="+mn-lt"/>
                <a:cs typeface="Arial" pitchFamily="34" charset="0"/>
              </a:rPr>
              <a:t>Informe del Proceso de Adopción e Implementación de la Armonización Contable.</a:t>
            </a:r>
          </a:p>
          <a:p>
            <a:pPr marL="444500" lvl="0" algn="just">
              <a:lnSpc>
                <a:spcPts val="1600"/>
              </a:lnSpc>
            </a:pPr>
            <a:r>
              <a:rPr lang="es-ES" sz="1300" dirty="0">
                <a:latin typeface="+mn-lt"/>
                <a:cs typeface="Arial" pitchFamily="34" charset="0"/>
              </a:rPr>
              <a:t>7.1. Control de publicaciones del CONAC.</a:t>
            </a:r>
          </a:p>
          <a:p>
            <a:pPr marL="444500" lvl="0" algn="just">
              <a:lnSpc>
                <a:spcPts val="1600"/>
              </a:lnSpc>
            </a:pPr>
            <a:r>
              <a:rPr lang="es-ES" sz="1300" dirty="0">
                <a:latin typeface="+mn-lt"/>
                <a:cs typeface="Arial" pitchFamily="34" charset="0"/>
              </a:rPr>
              <a:t>7.2. Documentos Recientes publicados por el CONAC.</a:t>
            </a:r>
          </a:p>
          <a:p>
            <a:pPr marL="444500" lvl="0" algn="just">
              <a:lnSpc>
                <a:spcPts val="1600"/>
              </a:lnSpc>
            </a:pPr>
            <a:r>
              <a:rPr lang="es-MX" sz="1300" dirty="0">
                <a:latin typeface="+mn-lt"/>
                <a:cs typeface="Arial" pitchFamily="34" charset="0"/>
              </a:rPr>
              <a:t>7.3. Cumplimiento en la integración y difusión de la Información de los Entes Públicos Estatales.</a:t>
            </a:r>
          </a:p>
          <a:p>
            <a:pPr marL="444500" lvl="0" algn="just">
              <a:lnSpc>
                <a:spcPts val="1600"/>
              </a:lnSpc>
            </a:pPr>
            <a:r>
              <a:rPr lang="es-MX" sz="1300" dirty="0">
                <a:latin typeface="+mn-lt"/>
                <a:cs typeface="Arial" pitchFamily="34" charset="0"/>
              </a:rPr>
              <a:t>7.4. Sistema de Evaluaciones de la Armonización Contable (</a:t>
            </a:r>
            <a:r>
              <a:rPr lang="es-MX" sz="1300" dirty="0" err="1">
                <a:latin typeface="+mn-lt"/>
                <a:cs typeface="Arial" pitchFamily="34" charset="0"/>
              </a:rPr>
              <a:t>SEvAC</a:t>
            </a:r>
            <a:r>
              <a:rPr lang="es-MX" sz="1300" dirty="0">
                <a:latin typeface="+mn-lt"/>
                <a:cs typeface="Arial" pitchFamily="34" charset="0"/>
              </a:rPr>
              <a:t>).</a:t>
            </a:r>
          </a:p>
          <a:p>
            <a:pPr marL="444500" lvl="0" algn="just">
              <a:lnSpc>
                <a:spcPts val="1600"/>
              </a:lnSpc>
            </a:pPr>
            <a:r>
              <a:rPr lang="es-MX" sz="1300" dirty="0">
                <a:latin typeface="+mn-lt"/>
                <a:cs typeface="Arial" pitchFamily="34" charset="0"/>
              </a:rPr>
              <a:t>7.5. Índice de Calidad de Información Obtenida del SFU.</a:t>
            </a:r>
          </a:p>
          <a:p>
            <a:pPr marL="444500" lvl="0" algn="just">
              <a:lnSpc>
                <a:spcPts val="1600"/>
              </a:lnSpc>
            </a:pPr>
            <a:r>
              <a:rPr lang="es-MX" sz="1300" dirty="0">
                <a:latin typeface="+mn-lt"/>
                <a:cs typeface="Arial" pitchFamily="34" charset="0"/>
              </a:rPr>
              <a:t>7.6. Grupo de Trabajo </a:t>
            </a:r>
            <a:r>
              <a:rPr lang="es-MX" sz="1300" dirty="0" err="1" smtClean="0">
                <a:latin typeface="+mn-lt"/>
                <a:cs typeface="Arial" pitchFamily="34" charset="0"/>
              </a:rPr>
              <a:t>PbR</a:t>
            </a:r>
            <a:r>
              <a:rPr lang="es-MX" sz="1300" dirty="0" smtClean="0">
                <a:latin typeface="+mn-lt"/>
                <a:cs typeface="Arial" pitchFamily="34" charset="0"/>
              </a:rPr>
              <a:t>-SED.</a:t>
            </a:r>
            <a:endParaRPr lang="es-MX" sz="1300" dirty="0">
              <a:latin typeface="+mn-lt"/>
              <a:cs typeface="Arial" pitchFamily="34" charset="0"/>
            </a:endParaRPr>
          </a:p>
          <a:p>
            <a:pPr marL="447675" algn="just">
              <a:lnSpc>
                <a:spcPts val="1600"/>
              </a:lnSpc>
            </a:pPr>
            <a:r>
              <a:rPr lang="es-ES" sz="1300" dirty="0">
                <a:latin typeface="+mn-lt"/>
                <a:cs typeface="Arial" pitchFamily="34" charset="0"/>
              </a:rPr>
              <a:t>7.7. Informe de</a:t>
            </a:r>
            <a:r>
              <a:rPr lang="es-MX" sz="1300" dirty="0">
                <a:latin typeface="+mn-lt"/>
                <a:cs typeface="Arial" pitchFamily="34" charset="0"/>
              </a:rPr>
              <a:t> la armonización contable en los </a:t>
            </a:r>
            <a:r>
              <a:rPr lang="es-MX" sz="1300" dirty="0" smtClean="0">
                <a:latin typeface="+mn-lt"/>
                <a:cs typeface="Arial" pitchFamily="34" charset="0"/>
              </a:rPr>
              <a:t>Municipios</a:t>
            </a:r>
            <a:r>
              <a:rPr lang="es-MX" sz="1300" dirty="0">
                <a:latin typeface="+mn-lt"/>
                <a:cs typeface="Arial" pitchFamily="34" charset="0"/>
              </a:rPr>
              <a:t> </a:t>
            </a:r>
            <a:r>
              <a:rPr lang="es-MX" sz="1300" dirty="0" smtClean="0">
                <a:latin typeface="+mn-lt"/>
                <a:cs typeface="Arial" pitchFamily="34" charset="0"/>
              </a:rPr>
              <a:t>(OFSCE)</a:t>
            </a:r>
          </a:p>
          <a:p>
            <a:pPr marL="447675" algn="just">
              <a:lnSpc>
                <a:spcPts val="1600"/>
              </a:lnSpc>
            </a:pPr>
            <a:r>
              <a:rPr lang="es-MX" sz="1300" dirty="0" smtClean="0">
                <a:latin typeface="+mn-lt"/>
                <a:cs typeface="Arial" pitchFamily="34" charset="0"/>
              </a:rPr>
              <a:t>7.8. Avance del Registro Patrimonial (Instituto de la Consejería Jurídica)</a:t>
            </a:r>
            <a:endParaRPr lang="es-MX" sz="1300" dirty="0">
              <a:latin typeface="+mn-lt"/>
              <a:cs typeface="Arial" pitchFamily="34" charset="0"/>
            </a:endParaRPr>
          </a:p>
          <a:p>
            <a:pPr marL="354013" indent="-354013" algn="just">
              <a:lnSpc>
                <a:spcPts val="1900"/>
              </a:lnSpc>
              <a:buFont typeface="+mj-lt"/>
              <a:buAutoNum type="arabicPeriod" startAt="8"/>
              <a:tabLst>
                <a:tab pos="354013" algn="l"/>
              </a:tabLst>
            </a:pPr>
            <a:r>
              <a:rPr lang="es-MX" sz="1800" dirty="0">
                <a:latin typeface="+mn-lt"/>
                <a:cs typeface="Arial" pitchFamily="34" charset="0"/>
              </a:rPr>
              <a:t>Informe de los avances del proceso de implementación de la Ley de Transparencia y Acceso a la </a:t>
            </a:r>
            <a:r>
              <a:rPr lang="es-MX" sz="1800" dirty="0" smtClean="0">
                <a:latin typeface="+mn-lt"/>
                <a:cs typeface="Arial" pitchFamily="34" charset="0"/>
              </a:rPr>
              <a:t>Información Pública. </a:t>
            </a:r>
          </a:p>
          <a:p>
            <a:pPr marL="354013" indent="-354013" algn="just">
              <a:lnSpc>
                <a:spcPts val="1900"/>
              </a:lnSpc>
              <a:buFont typeface="+mj-lt"/>
              <a:buAutoNum type="arabicPeriod" startAt="8"/>
              <a:tabLst>
                <a:tab pos="354013" algn="l"/>
              </a:tabLst>
            </a:pPr>
            <a:r>
              <a:rPr lang="es-MX" sz="1800" dirty="0" smtClean="0">
                <a:latin typeface="+mn-lt"/>
                <a:cs typeface="Arial" pitchFamily="34" charset="0"/>
              </a:rPr>
              <a:t>Asuntos </a:t>
            </a:r>
            <a:r>
              <a:rPr lang="es-MX" sz="1800" dirty="0">
                <a:latin typeface="+mn-lt"/>
                <a:cs typeface="Arial" pitchFamily="34" charset="0"/>
              </a:rPr>
              <a:t>Generales.</a:t>
            </a:r>
          </a:p>
          <a:p>
            <a:pPr marL="354013" indent="-354013" algn="just">
              <a:lnSpc>
                <a:spcPts val="1900"/>
              </a:lnSpc>
              <a:buFont typeface="+mj-lt"/>
              <a:buAutoNum type="arabicPeriod" startAt="8"/>
              <a:tabLst>
                <a:tab pos="354013" algn="l"/>
              </a:tabLst>
            </a:pPr>
            <a:r>
              <a:rPr lang="es-MX" sz="1800" dirty="0" smtClean="0">
                <a:latin typeface="+mn-lt"/>
                <a:cs typeface="Arial" pitchFamily="34" charset="0"/>
              </a:rPr>
              <a:t>Firma </a:t>
            </a:r>
            <a:r>
              <a:rPr lang="es-MX" sz="1800" dirty="0">
                <a:latin typeface="+mn-lt"/>
                <a:cs typeface="Arial" pitchFamily="34" charset="0"/>
              </a:rPr>
              <a:t>del acta de la 1ª. Reunión del </a:t>
            </a:r>
            <a:r>
              <a:rPr lang="es-MX" sz="1800" dirty="0" smtClean="0">
                <a:latin typeface="+mn-lt"/>
                <a:cs typeface="Arial" pitchFamily="34" charset="0"/>
              </a:rPr>
              <a:t>CACE </a:t>
            </a:r>
            <a:r>
              <a:rPr lang="es-MX" sz="1800" dirty="0">
                <a:latin typeface="+mn-lt"/>
                <a:cs typeface="Arial" pitchFamily="34" charset="0"/>
              </a:rPr>
              <a:t>2018.</a:t>
            </a:r>
            <a:endParaRPr lang="es-MX" sz="2400" dirty="0">
              <a:latin typeface="+mn-lt"/>
            </a:endParaRPr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174398" y="116632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Orden del Día</a:t>
            </a:r>
            <a:endParaRPr lang="es-MX" sz="24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51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431032" y="1115452"/>
            <a:ext cx="6949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>
            <a:defPPr>
              <a:defRPr lang="es-MX"/>
            </a:defPPr>
            <a:lvl1pPr>
              <a:defRPr sz="2000">
                <a:ln w="50800"/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s-MX" dirty="0"/>
              <a:t>7.7.  Informe de la armonización contable en los Municipios.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275856" y="3068960"/>
            <a:ext cx="20162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+mj-lt"/>
              </a:rPr>
              <a:t>PARTICIPA </a:t>
            </a:r>
            <a:r>
              <a:rPr lang="es-MX" sz="2000" dirty="0" err="1">
                <a:latin typeface="+mj-lt"/>
              </a:rPr>
              <a:t>OFSCE</a:t>
            </a:r>
            <a:endParaRPr lang="es-MX" sz="2000" dirty="0">
              <a:latin typeface="+mj-lt"/>
            </a:endParaRPr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</p:spTree>
    <p:extLst>
      <p:ext uri="{BB962C8B-B14F-4D97-AF65-F5344CB8AC3E}">
        <p14:creationId xmlns:p14="http://schemas.microsoft.com/office/powerpoint/2010/main" val="4278085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1032" y="1115452"/>
            <a:ext cx="694928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>
            <a:defPPr>
              <a:defRPr lang="es-MX"/>
            </a:defPPr>
            <a:lvl1pPr>
              <a:defRPr sz="2000">
                <a:ln w="50800"/>
                <a:solidFill>
                  <a:srgbClr val="C00000"/>
                </a:solidFill>
                <a:latin typeface="+mj-lt"/>
              </a:defRPr>
            </a:lvl1pPr>
          </a:lstStyle>
          <a:p>
            <a:pPr marL="447675" lvl="0" algn="just">
              <a:lnSpc>
                <a:spcPts val="1600"/>
              </a:lnSpc>
            </a:pPr>
            <a:r>
              <a:rPr lang="es-MX" dirty="0" smtClean="0">
                <a:solidFill>
                  <a:srgbClr val="FF0000"/>
                </a:solidFill>
              </a:rPr>
              <a:t>7.8. </a:t>
            </a:r>
            <a:r>
              <a:rPr lang="es-MX" dirty="0">
                <a:ln>
                  <a:noFill/>
                </a:ln>
                <a:solidFill>
                  <a:srgbClr val="FF0000"/>
                </a:solidFill>
                <a:cs typeface="Arial" pitchFamily="34" charset="0"/>
              </a:rPr>
              <a:t>Avance del Registro </a:t>
            </a:r>
            <a:r>
              <a:rPr lang="es-MX" dirty="0" smtClean="0">
                <a:ln>
                  <a:noFill/>
                </a:ln>
                <a:solidFill>
                  <a:srgbClr val="FF0000"/>
                </a:solidFill>
                <a:cs typeface="Arial" pitchFamily="34" charset="0"/>
              </a:rPr>
              <a:t>Patrimonial</a:t>
            </a:r>
            <a:r>
              <a:rPr lang="es-MX" dirty="0" smtClean="0">
                <a:solidFill>
                  <a:srgbClr val="FF0000"/>
                </a:solidFill>
              </a:rPr>
              <a:t>.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115616" y="2780928"/>
            <a:ext cx="5976664" cy="2975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47675" lvl="0">
              <a:lnSpc>
                <a:spcPts val="1600"/>
              </a:lnSpc>
            </a:pPr>
            <a:r>
              <a:rPr lang="es-MX" sz="2000" dirty="0">
                <a:latin typeface="+mj-lt"/>
              </a:rPr>
              <a:t>PARTICIPA </a:t>
            </a:r>
            <a:r>
              <a:rPr lang="es-MX" sz="2000" dirty="0" smtClean="0">
                <a:latin typeface="+mj-lt"/>
              </a:rPr>
              <a:t>INSTITUTO DE LA CONSEJERIA </a:t>
            </a:r>
            <a:r>
              <a:rPr lang="es-MX" sz="2000" dirty="0">
                <a:latin typeface="+mj-lt"/>
              </a:rPr>
              <a:t>JURIDICA</a:t>
            </a: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</p:spTree>
    <p:extLst>
      <p:ext uri="{BB962C8B-B14F-4D97-AF65-F5344CB8AC3E}">
        <p14:creationId xmlns:p14="http://schemas.microsoft.com/office/powerpoint/2010/main" val="1066572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 redondeado"/>
          <p:cNvSpPr/>
          <p:nvPr/>
        </p:nvSpPr>
        <p:spPr bwMode="auto">
          <a:xfrm>
            <a:off x="539552" y="1124744"/>
            <a:ext cx="8178468" cy="2943770"/>
          </a:xfrm>
          <a:prstGeom prst="roundRect">
            <a:avLst>
              <a:gd name="adj" fmla="val 944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719207" y="1123758"/>
            <a:ext cx="7715247" cy="259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8. Informe </a:t>
            </a:r>
            <a:r>
              <a:rPr lang="es-MX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de los avances del proceso de implementación de la Ley de Transparencia y Acceso a la información Pública</a:t>
            </a:r>
            <a:r>
              <a:rPr lang="es-MX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</a:t>
            </a:r>
            <a:endParaRPr lang="es-MX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940152" y="6381328"/>
            <a:ext cx="309634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14 CuadroTexto"/>
          <p:cNvSpPr txBox="1">
            <a:spLocks noChangeArrowheads="1"/>
          </p:cNvSpPr>
          <p:nvPr/>
        </p:nvSpPr>
        <p:spPr bwMode="auto">
          <a:xfrm>
            <a:off x="1403648" y="116632"/>
            <a:ext cx="66677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18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  </a:t>
            </a:r>
            <a:endParaRPr lang="es-MX" sz="1800" b="1" dirty="0">
              <a:ln w="50800"/>
              <a:solidFill>
                <a:srgbClr val="00863D"/>
              </a:solidFill>
              <a:latin typeface="HelveticaNeueLT Std Blk" panose="020B09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68718" y="5240924"/>
            <a:ext cx="20162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sz="2000" dirty="0">
                <a:latin typeface="+mj-lt"/>
              </a:rPr>
              <a:t>PARTICIPA </a:t>
            </a:r>
            <a:r>
              <a:rPr lang="es-MX" sz="2000" dirty="0" smtClean="0">
                <a:latin typeface="+mj-lt"/>
              </a:rPr>
              <a:t>IAIP</a:t>
            </a:r>
            <a:endParaRPr lang="es-MX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0015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 redondeado"/>
          <p:cNvSpPr/>
          <p:nvPr/>
        </p:nvSpPr>
        <p:spPr bwMode="auto">
          <a:xfrm>
            <a:off x="487597" y="1473866"/>
            <a:ext cx="8178468" cy="2943770"/>
          </a:xfrm>
          <a:prstGeom prst="roundRect">
            <a:avLst>
              <a:gd name="adj" fmla="val 944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719207" y="2420888"/>
            <a:ext cx="7715247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36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9</a:t>
            </a:r>
            <a:r>
              <a:rPr lang="es-MX" sz="3600" b="1" dirty="0" smtClean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. </a:t>
            </a:r>
            <a:r>
              <a:rPr lang="es-MX" sz="36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Asuntos Generales.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5940152" y="6381328"/>
            <a:ext cx="309634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96725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512" y="692696"/>
            <a:ext cx="86409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 base al Plan Anual de Trabajo, la segunda reunión del CACE, se celebrará el día viernes 20 de julio del 2018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Cuenta de correo electrónico del CACE: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  <a:hlinkClick r:id="rId2"/>
              </a:rPr>
              <a:t>cace@haciendachiapas.gob.mx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MX" sz="2200" dirty="0">
                <a:solidFill>
                  <a:prstClr val="black"/>
                </a:solidFill>
                <a:latin typeface="+mj-lt"/>
              </a:rPr>
              <a:t>L</a:t>
            </a:r>
            <a:r>
              <a:rPr lang="es-MX" sz="2200" dirty="0" smtClean="0">
                <a:solidFill>
                  <a:prstClr val="black"/>
                </a:solidFill>
                <a:latin typeface="+mj-lt"/>
              </a:rPr>
              <a:t>os consejeros titulares que no puedan asistir a la reunión, con sustento en el artículo 8 del decreto de creación del cace, deberán notificar por escrito su suplente.</a:t>
            </a:r>
          </a:p>
          <a:p>
            <a:pPr lvl="0" algn="just">
              <a:defRPr/>
            </a:pPr>
            <a:endParaRPr lang="es-MX" sz="2200" dirty="0">
              <a:solidFill>
                <a:prstClr val="black"/>
              </a:solidFill>
              <a:latin typeface="+mj-lt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 Ley General de Contabilidad Gubernamental (LGCG) es de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observancia obligatoria para los poderes Ejecutivo, Legislativo y Judicial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los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estados;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los ayuntamientos de los municipios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;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las entidades de la administración pública paraestatal, ya sean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estatales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 municipales y los órganos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autónomos estatales. Los 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gobiernos estatales deberán coordinarse con los municipales para que éstos armonicen su contabilidad con base en las disposiciones de esta Ley. </a:t>
            </a:r>
            <a:r>
              <a:rPr kumimoji="0" lang="es-MX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(Extracto del Art. 1 de la LGCG)</a:t>
            </a: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1241160" y="116632"/>
            <a:ext cx="66677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 w="50800"/>
                <a:solidFill>
                  <a:srgbClr val="0086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kumimoji="0" lang="es-MX" sz="2400" b="1" i="0" u="none" strike="noStrike" kern="1200" cap="none" spc="0" normalizeH="0" baseline="0" noProof="0" dirty="0" smtClean="0">
                <a:ln w="50800"/>
                <a:solidFill>
                  <a:srgbClr val="0086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kumimoji="0" lang="es-MX" sz="2400" b="1" i="0" u="none" strike="noStrike" kern="1200" cap="none" spc="0" normalizeH="0" baseline="0" noProof="0" dirty="0">
                <a:ln w="50800"/>
                <a:solidFill>
                  <a:srgbClr val="00863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Asuntos Generales.</a:t>
            </a:r>
          </a:p>
        </p:txBody>
      </p:sp>
    </p:spTree>
    <p:extLst>
      <p:ext uri="{BB962C8B-B14F-4D97-AF65-F5344CB8AC3E}">
        <p14:creationId xmlns:p14="http://schemas.microsoft.com/office/powerpoint/2010/main" val="3177852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 redondeado"/>
          <p:cNvSpPr/>
          <p:nvPr/>
        </p:nvSpPr>
        <p:spPr bwMode="auto">
          <a:xfrm>
            <a:off x="2879811" y="2846209"/>
            <a:ext cx="3384377" cy="1174318"/>
          </a:xfrm>
          <a:prstGeom prst="roundRect">
            <a:avLst>
              <a:gd name="adj" fmla="val 944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879811" y="3062233"/>
            <a:ext cx="3384377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36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G R A C I A 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9503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CuadroTexto"/>
          <p:cNvSpPr txBox="1">
            <a:spLocks noChangeArrowheads="1"/>
          </p:cNvSpPr>
          <p:nvPr/>
        </p:nvSpPr>
        <p:spPr bwMode="auto">
          <a:xfrm>
            <a:off x="332764" y="-18148"/>
            <a:ext cx="84739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Informe de seguimiento a los acuerdos de la reunión anterior, realizada el 24/nov/2017.</a:t>
            </a:r>
            <a:endParaRPr lang="es-MX" sz="20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3218" y="940658"/>
            <a:ext cx="785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6.2.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Información del Título Quinto de la LGCG y de los formatos de LDF.</a:t>
            </a:r>
          </a:p>
        </p:txBody>
      </p:sp>
      <p:sp>
        <p:nvSpPr>
          <p:cNvPr id="8" name="CuadroTexto 11"/>
          <p:cNvSpPr txBox="1"/>
          <p:nvPr/>
        </p:nvSpPr>
        <p:spPr>
          <a:xfrm>
            <a:off x="107504" y="1484784"/>
            <a:ext cx="28803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La DPG notificó mediante oficio a los Organismos Públicos las debilidades encontradas en la Información del título  quinto  de la LGCG.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La DPG envió al Consejero Suplente del  CACE por parte de la SCG, copia de los oficios que se giraron a los organismos públicos en donde se les solicita que corrijan las inconsistencias encontradas en el SFU y en las Normas del CONAC.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/>
              <a:t>El OFSCE, giró circular a los 122 municipios , solicitando cumplimiento de publicación.</a:t>
            </a:r>
          </a:p>
        </p:txBody>
      </p:sp>
      <p:sp>
        <p:nvSpPr>
          <p:cNvPr id="9" name="Flecha izquierda 8">
            <a:hlinkClick r:id="rId2" action="ppaction://hlinksldjump"/>
          </p:cNvPr>
          <p:cNvSpPr/>
          <p:nvPr/>
        </p:nvSpPr>
        <p:spPr>
          <a:xfrm>
            <a:off x="971600" y="5805264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Imagen 10"/>
          <p:cNvPicPr/>
          <p:nvPr/>
        </p:nvPicPr>
        <p:blipFill rotWithShape="1">
          <a:blip r:embed="rId3"/>
          <a:srcRect l="26476" t="15276" r="22778" b="7284"/>
          <a:stretch/>
        </p:blipFill>
        <p:spPr bwMode="auto">
          <a:xfrm>
            <a:off x="3192931" y="1323393"/>
            <a:ext cx="1957748" cy="241702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/>
          <p:cNvPicPr/>
          <p:nvPr/>
        </p:nvPicPr>
        <p:blipFill rotWithShape="1">
          <a:blip r:embed="rId4"/>
          <a:srcRect l="27495" t="13366" r="25322" b="8982"/>
          <a:stretch/>
        </p:blipFill>
        <p:spPr bwMode="auto">
          <a:xfrm>
            <a:off x="4790356" y="2132856"/>
            <a:ext cx="1835179" cy="242696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13"/>
          <p:cNvPicPr/>
          <p:nvPr/>
        </p:nvPicPr>
        <p:blipFill rotWithShape="1">
          <a:blip r:embed="rId5"/>
          <a:srcRect l="28343" t="9335" r="26850" b="11740"/>
          <a:stretch/>
        </p:blipFill>
        <p:spPr bwMode="auto">
          <a:xfrm>
            <a:off x="6034596" y="3497651"/>
            <a:ext cx="1837229" cy="249637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5706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418529" y="1352669"/>
            <a:ext cx="7857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6.3.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Sistema de Evaluaciones de la Armonización Contable (</a:t>
            </a:r>
            <a:r>
              <a:rPr lang="es-MX" sz="2000" dirty="0" err="1">
                <a:solidFill>
                  <a:srgbClr val="C00000"/>
                </a:solidFill>
                <a:latin typeface="+mj-lt"/>
              </a:rPr>
              <a:t>SEvAC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). </a:t>
            </a:r>
          </a:p>
        </p:txBody>
      </p:sp>
      <p:sp>
        <p:nvSpPr>
          <p:cNvPr id="8" name="CuadroTexto 11"/>
          <p:cNvSpPr txBox="1"/>
          <p:nvPr/>
        </p:nvSpPr>
        <p:spPr>
          <a:xfrm>
            <a:off x="827584" y="1988840"/>
            <a:ext cx="705678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50" dirty="0"/>
              <a:t>El Secretario de Técnico del CACE, publicó los resultados de las evaluaciones realizadas en la plataforma del </a:t>
            </a:r>
            <a:r>
              <a:rPr lang="es-MX" sz="1550" dirty="0" err="1"/>
              <a:t>SEvAC</a:t>
            </a:r>
            <a:r>
              <a:rPr lang="es-MX" sz="1550" dirty="0"/>
              <a:t>, correspondiente a los periodos  segundo y tercero del ejercicio 2017, en la siguiente liga: </a:t>
            </a:r>
            <a:r>
              <a:rPr lang="es-MX" sz="1550" dirty="0">
                <a:hlinkClick r:id="rId2"/>
              </a:rPr>
              <a:t>http://www.haciendachiapas.gob.mx/informacion-interes/armonizacion-contable/result-evaluac.asp</a:t>
            </a:r>
            <a:endParaRPr lang="es-MX" sz="15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50" dirty="0"/>
              <a:t>El OFSCE, a través de la plataforma del </a:t>
            </a:r>
            <a:r>
              <a:rPr lang="es-MX" sz="1550" dirty="0" err="1"/>
              <a:t>SEvAC</a:t>
            </a:r>
            <a:r>
              <a:rPr lang="es-MX" sz="1550" dirty="0"/>
              <a:t>, vigila que los organismos corrijan las inconsistencias de la encuesta.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550" dirty="0"/>
              <a:t>El OFSCE, giró circular OFSCE/AEPI/DADHP/019/2017 a los 122 municipios, a fin de exhortar a que realicen la publicación de la información financiera en cumplimiento de la LGCG.</a:t>
            </a:r>
          </a:p>
        </p:txBody>
      </p:sp>
      <p:sp>
        <p:nvSpPr>
          <p:cNvPr id="9" name="Flecha izquierda 8">
            <a:hlinkClick r:id="rId3" action="ppaction://hlinksldjump"/>
          </p:cNvPr>
          <p:cNvSpPr/>
          <p:nvPr/>
        </p:nvSpPr>
        <p:spPr>
          <a:xfrm>
            <a:off x="971600" y="5805264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332764" y="-18148"/>
            <a:ext cx="84739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Informe de seguimiento a los acuerdos de la reunión anterior, realizada el 24/nov/2017.</a:t>
            </a:r>
            <a:endParaRPr lang="es-MX" sz="20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38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70810" y="1192465"/>
            <a:ext cx="5011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6.4.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Índice de Calidad de Información del SFU.</a:t>
            </a:r>
          </a:p>
        </p:txBody>
      </p:sp>
      <p:sp>
        <p:nvSpPr>
          <p:cNvPr id="8" name="CuadroTexto 11"/>
          <p:cNvSpPr txBox="1"/>
          <p:nvPr/>
        </p:nvSpPr>
        <p:spPr>
          <a:xfrm>
            <a:off x="683568" y="1856656"/>
            <a:ext cx="748883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La DPG, envió oficios a diferentes organismos públicos, notificando las debilidades encontradas en la información del SFU</a:t>
            </a:r>
            <a:r>
              <a:rPr lang="es-MX" sz="155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La DPG envió al Consejero Suplente del  CACE por parte de la SCG, copia de los oficios que se giraron a los organismos públicos en donde se les solicita que corrijan las inconsistencias encontradas en el SFU y en las Normas del CONAC</a:t>
            </a:r>
            <a:r>
              <a:rPr lang="es-MX" sz="1600" dirty="0" smtClean="0"/>
              <a:t>.</a:t>
            </a:r>
            <a:endParaRPr lang="es-MX" sz="16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/>
              <a:t>El OFSCE, envió circular OFSCE/AEPI/DADHP/019/2017 a los 122 municipios, solicitando que cumplan con los informes trimestrales del SFU.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5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550" dirty="0"/>
          </a:p>
        </p:txBody>
      </p:sp>
      <p:sp>
        <p:nvSpPr>
          <p:cNvPr id="9" name="Flecha izquierda 8">
            <a:hlinkClick r:id="rId2" action="ppaction://hlinksldjump"/>
          </p:cNvPr>
          <p:cNvSpPr/>
          <p:nvPr/>
        </p:nvSpPr>
        <p:spPr>
          <a:xfrm>
            <a:off x="971600" y="5805264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332764" y="-18148"/>
            <a:ext cx="84739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Informe de seguimiento a los acuerdos de la reunión anterior, realizada el 24/nov/2017.</a:t>
            </a:r>
            <a:endParaRPr lang="es-MX" sz="20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29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5"/>
          <p:cNvSpPr txBox="1"/>
          <p:nvPr/>
        </p:nvSpPr>
        <p:spPr>
          <a:xfrm>
            <a:off x="251520" y="940658"/>
            <a:ext cx="4756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6.5.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Acciones del Grupo de Trabajo </a:t>
            </a:r>
            <a:r>
              <a:rPr lang="es-MX" sz="2000" dirty="0" err="1">
                <a:solidFill>
                  <a:srgbClr val="C00000"/>
                </a:solidFill>
                <a:latin typeface="+mj-lt"/>
              </a:rPr>
              <a:t>PbR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-SED.</a:t>
            </a:r>
            <a:r>
              <a:rPr lang="es-MX" sz="2000" dirty="0"/>
              <a:t>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  <p:sp>
        <p:nvSpPr>
          <p:cNvPr id="4" name="Flecha izquierda 8">
            <a:hlinkClick r:id="rId2" action="ppaction://hlinksldjump"/>
          </p:cNvPr>
          <p:cNvSpPr/>
          <p:nvPr/>
        </p:nvSpPr>
        <p:spPr>
          <a:xfrm>
            <a:off x="971600" y="6309320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332764" y="-18148"/>
            <a:ext cx="84739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Informe de seguimiento a los acuerdos de la reunión anterior, realizada el 24/nov/2017.</a:t>
            </a:r>
            <a:endParaRPr lang="es-MX" sz="20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86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18187"/>
              </p:ext>
            </p:extLst>
          </p:nvPr>
        </p:nvGraphicFramePr>
        <p:xfrm>
          <a:off x="251520" y="599952"/>
          <a:ext cx="8568952" cy="443098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41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9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56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NO.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NOMBRE/ADSCRIPCIÓN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CARGO EN EL CACE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PODER EJECUTIVO (3)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effectLst/>
                        </a:rPr>
                        <a:t>Lic. </a:t>
                      </a:r>
                      <a:r>
                        <a:rPr lang="es-MX" sz="900" kern="1200" dirty="0" err="1">
                          <a:effectLst/>
                        </a:rPr>
                        <a:t>Borsalino</a:t>
                      </a:r>
                      <a:r>
                        <a:rPr lang="es-MX" sz="900" kern="1200" dirty="0">
                          <a:effectLst/>
                        </a:rPr>
                        <a:t>  González Andrade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effectLst/>
                        </a:rPr>
                        <a:t>Coordinador Técnico de la Secretaría de Hacienda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effectLst/>
                        </a:rPr>
                        <a:t>Ing. Marco Antonio </a:t>
                      </a:r>
                      <a:r>
                        <a:rPr lang="es-MX" sz="900" kern="1200" dirty="0" err="1">
                          <a:effectLst/>
                        </a:rPr>
                        <a:t>Brofft</a:t>
                      </a:r>
                      <a:r>
                        <a:rPr lang="es-MX" sz="900" kern="1200" dirty="0">
                          <a:effectLst/>
                        </a:rPr>
                        <a:t> Aguilar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effectLst/>
                        </a:rPr>
                        <a:t>Director General de Presupuesto y Cuenta Pública de la Secretaría de </a:t>
                      </a:r>
                      <a:r>
                        <a:rPr lang="es-MX" sz="900" kern="1200" dirty="0" err="1">
                          <a:effectLst/>
                        </a:rPr>
                        <a:t>Hda</a:t>
                      </a:r>
                      <a:r>
                        <a:rPr lang="es-MX" sz="900" kern="1200" dirty="0">
                          <a:effectLst/>
                        </a:rPr>
                        <a:t>.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 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3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effectLst/>
                        </a:rPr>
                        <a:t>C.P.</a:t>
                      </a:r>
                      <a:r>
                        <a:rPr lang="es-MX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Antonio Ovando Ocaña</a:t>
                      </a:r>
                    </a:p>
                  </a:txBody>
                  <a:tcPr marL="60797" marR="6079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Subsecretario de Auditoría Pública para la Administración Centralizada de la SCG</a:t>
                      </a: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 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 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C.P. Roberto Coutiño Espinosa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Director de Contabilidad Gubernamental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Secretario Técnico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9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PODER LEGISLATIVO (3)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4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</a:rPr>
                        <a:t>Dip</a:t>
                      </a:r>
                      <a:r>
                        <a:rPr lang="es-MX" sz="900" dirty="0">
                          <a:effectLst/>
                        </a:rPr>
                        <a:t>. Mauricio Cordero Rodríguez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de la Comisión de Hacienda del Congreso del Estado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5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C.P. Fernando de Jesús Cano de la Torre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Auditor Especial de Planeación e Informes del OFSCE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 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6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Ing. Roberto Carlos López Albores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Director de Análisis y Desarrollo de la Hacienda Pública del OFSCE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9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PODER JUDICIAL (1)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7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Lic.</a:t>
                      </a:r>
                      <a:r>
                        <a:rPr lang="es-MX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900" baseline="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Eutiquio</a:t>
                      </a:r>
                      <a:r>
                        <a:rPr lang="es-MX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Velasco García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Oficial Mayor del Consejo de la Judicatura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Consejero 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9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ÓRGANOS AUTÓNOMOS (5)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8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Lic. Ana Elisa López Coello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Comisionada Presidenta del Instituto de Acceso a la Información Pública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9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Lic. Nidia Ivette Barrios</a:t>
                      </a:r>
                      <a:r>
                        <a:rPr lang="es-MX" sz="900" baseline="0" dirty="0">
                          <a:effectLst/>
                        </a:rPr>
                        <a:t> Domínguez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Secretaria</a:t>
                      </a:r>
                      <a:r>
                        <a:rPr lang="es-MX" sz="900" baseline="0" dirty="0">
                          <a:effectLst/>
                        </a:rPr>
                        <a:t> Particular del IEPC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Consejera</a:t>
                      </a:r>
                      <a:r>
                        <a:rPr lang="es-MX" sz="900" baseline="0" dirty="0">
                          <a:effectLst/>
                        </a:rPr>
                        <a:t> 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10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65810" algn="l"/>
                        </a:tabLst>
                      </a:pPr>
                      <a:r>
                        <a:rPr lang="es-MX" sz="900">
                          <a:effectLst/>
                        </a:rPr>
                        <a:t>Lic. Benigno Jesús Velasco Santiago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Coordinador General de Administración y Finanzas de la Fiscalía General del Estado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 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11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Lic. Delia Toledo Cruz</a:t>
                      </a:r>
                      <a:r>
                        <a:rPr lang="es-MX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Directora de Evaluación y Seguimiento Institucional de </a:t>
                      </a:r>
                      <a:r>
                        <a:rPr lang="es-MX" sz="900" dirty="0">
                          <a:effectLst/>
                        </a:rPr>
                        <a:t>la </a:t>
                      </a:r>
                      <a:r>
                        <a:rPr lang="es-MX" sz="900" dirty="0" smtClean="0">
                          <a:effectLst/>
                        </a:rPr>
                        <a:t>CEDH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Consejera</a:t>
                      </a:r>
                      <a:r>
                        <a:rPr lang="es-MX" sz="900" baseline="0" dirty="0" smtClean="0">
                          <a:effectLst/>
                        </a:rPr>
                        <a:t> 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12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C.P.C. Felipe de Jesús Gamboa García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Secretario Administrativo del</a:t>
                      </a:r>
                      <a:r>
                        <a:rPr lang="es-MX" sz="900" baseline="0" dirty="0">
                          <a:effectLst/>
                        </a:rPr>
                        <a:t> Tribunal Electoral de</a:t>
                      </a:r>
                      <a:r>
                        <a:rPr lang="es-MX" sz="900" dirty="0">
                          <a:effectLst/>
                        </a:rPr>
                        <a:t>l Estado de Chiapas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r>
                        <a:rPr lang="es-MX" sz="900" baseline="0" dirty="0">
                          <a:effectLst/>
                        </a:rPr>
                        <a:t> S</a:t>
                      </a:r>
                      <a:r>
                        <a:rPr lang="es-MX" sz="900" dirty="0">
                          <a:effectLst/>
                        </a:rPr>
                        <a:t>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Lic</a:t>
                      </a:r>
                      <a:r>
                        <a:rPr lang="es-MX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. José Ramón Cancino Ibarra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Magistrado Presidente del Tribunal de Justicia Administrativa</a:t>
                      </a: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Consejero</a:t>
                      </a: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49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MUNICIPIOS (8)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14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C.</a:t>
                      </a:r>
                      <a:r>
                        <a:rPr lang="es-MX" sz="9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María Cristina Palomeque Rincón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Tesorera Municipal del Ayuntamiento </a:t>
                      </a:r>
                      <a:r>
                        <a:rPr lang="es-MX" sz="900" dirty="0">
                          <a:effectLst/>
                        </a:rPr>
                        <a:t>de Tuxtla Gutiérrez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Consejera</a:t>
                      </a:r>
                      <a:r>
                        <a:rPr lang="es-MX" sz="900" baseline="0" dirty="0" smtClean="0">
                          <a:effectLst/>
                        </a:rPr>
                        <a:t> 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15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L.A.E. Luis Fernando Pereyra López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Municipal Constitucional de </a:t>
                      </a:r>
                      <a:r>
                        <a:rPr lang="es-MX" sz="900" dirty="0" err="1">
                          <a:effectLst/>
                        </a:rPr>
                        <a:t>Villaflores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16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Ing. Marco Antonio Cancino González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Presidente Municipal Constitucional de San Cristóbal de las Casas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17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Lic. Ángel Iván Hidalgo Morales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Municipal Constitucional de </a:t>
                      </a:r>
                      <a:r>
                        <a:rPr lang="es-MX" sz="900" dirty="0" err="1">
                          <a:effectLst/>
                        </a:rPr>
                        <a:t>Simojovel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18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L.I.A. Herminio Valdéz Castillo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Presidente Municipal Constitucional de Reforma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19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Lic. Manuel Martín Fernández Ruiz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Contralor</a:t>
                      </a:r>
                      <a:r>
                        <a:rPr lang="es-MX" sz="900" baseline="0" dirty="0">
                          <a:effectLst/>
                        </a:rPr>
                        <a:t> Interno </a:t>
                      </a:r>
                      <a:r>
                        <a:rPr lang="es-MX" sz="900" dirty="0">
                          <a:effectLst/>
                        </a:rPr>
                        <a:t>Municipal de Tapachula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 Suplente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L.A.E. Mario Antonio Guillén Domínguez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Municipal Constitucional de Comitán de Domínguez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549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</a:rPr>
                        <a:t>21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Ing. Héctor Albores Cruz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Municipal Constitucional de Ocosingo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Consejero</a:t>
                      </a:r>
                      <a:endParaRPr lang="es-MX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97" marR="60797" marT="0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105630"/>
              </p:ext>
            </p:extLst>
          </p:nvPr>
        </p:nvGraphicFramePr>
        <p:xfrm>
          <a:off x="683568" y="6534024"/>
          <a:ext cx="1870809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endParaRPr lang="es-MX" sz="10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Nuevos Integrantes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90827"/>
              </p:ext>
            </p:extLst>
          </p:nvPr>
        </p:nvGraphicFramePr>
        <p:xfrm>
          <a:off x="248174" y="5120696"/>
          <a:ext cx="8568952" cy="1354321"/>
        </p:xfrm>
        <a:graphic>
          <a:graphicData uri="http://schemas.openxmlformats.org/drawingml/2006/table">
            <a:tbl>
              <a:tblPr firstCol="1" bandRow="1">
                <a:tableStyleId>{85BE263C-DBD7-4A20-BB59-AAB30ACAA65A}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8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1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C. Obed Cruz Santiago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 anchor="ctr"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Concejal Presidente de Belisario Domínguez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 anchor="ctr"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Invitado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2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C. </a:t>
                      </a:r>
                      <a:r>
                        <a:rPr lang="es-MX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Ángel Méndez Pérez</a:t>
                      </a:r>
                    </a:p>
                  </a:txBody>
                  <a:tcPr marL="60840" marR="6084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Concejal Presidente de Nicolás Ruiz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Invitado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3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C. Juana López </a:t>
                      </a:r>
                      <a:r>
                        <a:rPr lang="es-MX" sz="900" dirty="0" err="1">
                          <a:effectLst/>
                        </a:rPr>
                        <a:t>Sántiz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Presidenta Municipal Constitucional de Santiago El Pinar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Invitada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4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Lic. Mario Humberto González Vázquez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Presidente Municipal Constitucional de Tapalapa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Invitado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5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C. David Hernández </a:t>
                      </a:r>
                      <a:r>
                        <a:rPr lang="es-MX" sz="900" dirty="0" err="1">
                          <a:effectLst/>
                        </a:rPr>
                        <a:t>Sangeado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Municipal Constitucional de </a:t>
                      </a:r>
                      <a:r>
                        <a:rPr lang="es-MX" sz="900" dirty="0" err="1">
                          <a:effectLst/>
                        </a:rPr>
                        <a:t>Sunuapa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Invitado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6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C. María Sonia Tapia Pineda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Presidenta Municipal Constitucional de Metapa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Invitada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7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C.P. Margorio Rosendo Ramos Gutiérrez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Municipal Constitucional de La Grandeza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Invitado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8</a:t>
                      </a:r>
                      <a:endParaRPr lang="es-MX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Ing. Gamaliel López Arcos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Presidente Municipal Constitucional de La Libertad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Invitado</a:t>
                      </a:r>
                      <a:endParaRPr lang="es-MX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840" marR="6084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179512" y="110078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s-MX" sz="2400" b="1" dirty="0" smtClean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Integrantes del CACE</a:t>
            </a:r>
            <a:endParaRPr lang="es-MX" sz="24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740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5"/>
          <p:cNvSpPr txBox="1"/>
          <p:nvPr/>
        </p:nvSpPr>
        <p:spPr>
          <a:xfrm>
            <a:off x="467544" y="766914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6.6.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Armonización Contable en los municipios. </a:t>
            </a:r>
          </a:p>
        </p:txBody>
      </p:sp>
      <p:sp>
        <p:nvSpPr>
          <p:cNvPr id="4" name="Flecha izquierda 8">
            <a:hlinkClick r:id="rId2" action="ppaction://hlinksldjump"/>
          </p:cNvPr>
          <p:cNvSpPr/>
          <p:nvPr/>
        </p:nvSpPr>
        <p:spPr>
          <a:xfrm>
            <a:off x="971600" y="6309320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11"/>
          <p:cNvSpPr txBox="1"/>
          <p:nvPr/>
        </p:nvSpPr>
        <p:spPr>
          <a:xfrm>
            <a:off x="539552" y="1700808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s-MX" sz="1600" dirty="0"/>
              <a:t>El Secretario Técnico solicitó mediante correo electrónico a los 8 Presidentes Municipales que son Consejeros del CACE, que le informaran de las acciones realizadas para dar cumplimiento al acuerdo de acta, sin respuesta alguna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</p:txBody>
      </p:sp>
      <p:pic>
        <p:nvPicPr>
          <p:cNvPr id="9" name="Imagen 8"/>
          <p:cNvPicPr/>
          <p:nvPr/>
        </p:nvPicPr>
        <p:blipFill rotWithShape="1">
          <a:blip r:embed="rId3"/>
          <a:srcRect l="25569" t="11907" r="22542" b="12245"/>
          <a:stretch/>
        </p:blipFill>
        <p:spPr bwMode="auto">
          <a:xfrm>
            <a:off x="3779912" y="1212317"/>
            <a:ext cx="4608512" cy="5169011"/>
          </a:xfrm>
          <a:prstGeom prst="rect">
            <a:avLst/>
          </a:prstGeom>
          <a:ln w="22225">
            <a:solidFill>
              <a:srgbClr val="0000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332764" y="-18148"/>
            <a:ext cx="84739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Informe de seguimiento a los acuerdos de la reunión anterior, realizada el 24/nov/2017.</a:t>
            </a:r>
            <a:endParaRPr lang="es-MX" sz="20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33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5"/>
          <p:cNvSpPr txBox="1"/>
          <p:nvPr/>
        </p:nvSpPr>
        <p:spPr>
          <a:xfrm>
            <a:off x="418529" y="797806"/>
            <a:ext cx="5976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6.6.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Armonización Contable en los municipios. </a:t>
            </a:r>
          </a:p>
        </p:txBody>
      </p:sp>
      <p:sp>
        <p:nvSpPr>
          <p:cNvPr id="4" name="Flecha izquierda 8">
            <a:hlinkClick r:id="rId2" action="ppaction://hlinksldjump"/>
          </p:cNvPr>
          <p:cNvSpPr/>
          <p:nvPr/>
        </p:nvSpPr>
        <p:spPr>
          <a:xfrm>
            <a:off x="971600" y="6309320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11"/>
          <p:cNvSpPr txBox="1"/>
          <p:nvPr/>
        </p:nvSpPr>
        <p:spPr>
          <a:xfrm>
            <a:off x="755576" y="1916832"/>
            <a:ext cx="2232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es-MX" sz="1600" dirty="0"/>
              <a:t>El Presidente Suplente envió circular a los 122 Presidentes Municipales, solicitando el cabal cumplimiento de lo dispuesto en la LGCG.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27556" t="14563" r="25195" b="7180"/>
          <a:stretch/>
        </p:blipFill>
        <p:spPr>
          <a:xfrm>
            <a:off x="4360622" y="1124744"/>
            <a:ext cx="3967233" cy="52565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332764" y="-18148"/>
            <a:ext cx="84739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Informe de seguimiento a los acuerdos de la reunión anterior, realizada el 24/nov/2017.</a:t>
            </a:r>
            <a:endParaRPr lang="es-MX" sz="20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5536" y="5768515"/>
            <a:ext cx="84337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500" dirty="0"/>
              <a:t>82 de armonización contable y 1 de disciplina financiera</a:t>
            </a:r>
          </a:p>
        </p:txBody>
      </p:sp>
      <p:sp>
        <p:nvSpPr>
          <p:cNvPr id="4" name="Flecha izquierda 8">
            <a:hlinkClick r:id="rId2" action="ppaction://hlinksldjump"/>
          </p:cNvPr>
          <p:cNvSpPr/>
          <p:nvPr/>
        </p:nvSpPr>
        <p:spPr>
          <a:xfrm>
            <a:off x="971600" y="6309320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280540" y="797208"/>
            <a:ext cx="519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+mj-lt"/>
              </a:rPr>
              <a:t>7.1. Control de publicaciones del CONAC.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751" t="24626" r="13973" b="16778"/>
          <a:stretch/>
        </p:blipFill>
        <p:spPr>
          <a:xfrm>
            <a:off x="483728" y="1156823"/>
            <a:ext cx="8192728" cy="46116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</p:spTree>
    <p:extLst>
      <p:ext uri="{BB962C8B-B14F-4D97-AF65-F5344CB8AC3E}">
        <p14:creationId xmlns:p14="http://schemas.microsoft.com/office/powerpoint/2010/main" val="1797195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395536" y="642048"/>
            <a:ext cx="8544779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7.4.1 Resultados de la 3ª evaluación, aplicada a Entes Públicos Estatales y Municipales.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7168" t="10336" r="23220" b="8454"/>
          <a:stretch/>
        </p:blipFill>
        <p:spPr>
          <a:xfrm>
            <a:off x="1907704" y="1130818"/>
            <a:ext cx="4031736" cy="5279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6397577" y="2124282"/>
            <a:ext cx="1990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Ejemplo de notificación resultado de la 3ª. Evaluación</a:t>
            </a:r>
          </a:p>
          <a:p>
            <a:r>
              <a:rPr lang="es-MX" sz="1800" dirty="0"/>
              <a:t>que realiza el Secretario Técnico.</a:t>
            </a:r>
          </a:p>
        </p:txBody>
      </p:sp>
      <p:sp>
        <p:nvSpPr>
          <p:cNvPr id="11" name="Flecha izquierda 10">
            <a:hlinkClick r:id="rId3" action="ppaction://hlinksldjump"/>
          </p:cNvPr>
          <p:cNvSpPr/>
          <p:nvPr/>
        </p:nvSpPr>
        <p:spPr>
          <a:xfrm>
            <a:off x="899592" y="5661248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</p:spTree>
    <p:extLst>
      <p:ext uri="{BB962C8B-B14F-4D97-AF65-F5344CB8AC3E}">
        <p14:creationId xmlns:p14="http://schemas.microsoft.com/office/powerpoint/2010/main" val="3151345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551638" y="908720"/>
            <a:ext cx="8544779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7.4.1 Resultados de la 3ª evaluación, aplicada a Entes Públicos Estatales y Municipales.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699791" y="125946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Municipios que no participaron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B5901D7-4ADF-4FA9-AF86-4DC97BF96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1" y="1779966"/>
            <a:ext cx="3465393" cy="4169314"/>
          </a:xfrm>
          <a:prstGeom prst="rect">
            <a:avLst/>
          </a:prstGeom>
        </p:spPr>
      </p:pic>
      <p:sp>
        <p:nvSpPr>
          <p:cNvPr id="14" name="Flecha izquierda 13">
            <a:hlinkClick r:id="rId3" action="ppaction://hlinksldjump"/>
          </p:cNvPr>
          <p:cNvSpPr/>
          <p:nvPr/>
        </p:nvSpPr>
        <p:spPr>
          <a:xfrm>
            <a:off x="899592" y="5949280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</p:spTree>
    <p:extLst>
      <p:ext uri="{BB962C8B-B14F-4D97-AF65-F5344CB8AC3E}">
        <p14:creationId xmlns:p14="http://schemas.microsoft.com/office/powerpoint/2010/main" val="4272769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 izquierda 4">
            <a:hlinkClick r:id="rId2" action="ppaction://hlinksldjump"/>
          </p:cNvPr>
          <p:cNvSpPr/>
          <p:nvPr/>
        </p:nvSpPr>
        <p:spPr>
          <a:xfrm>
            <a:off x="899592" y="5970645"/>
            <a:ext cx="576064" cy="4106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491717" y="912311"/>
            <a:ext cx="7981603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prstMaterial="metal">
              <a:contourClr>
                <a:schemeClr val="bg2"/>
              </a:contourClr>
            </a:sp3d>
          </a:bodyPr>
          <a:lstStyle/>
          <a:p>
            <a:pPr>
              <a:lnSpc>
                <a:spcPts val="2000"/>
              </a:lnSpc>
            </a:pPr>
            <a:r>
              <a:rPr lang="es-MX" sz="1800" b="1" dirty="0" smtClean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7.4.2. </a:t>
            </a: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Cuarta evaluación 2017. Evaluaciones</a:t>
            </a:r>
            <a:r>
              <a:rPr lang="es-MX" sz="1800" b="1" dirty="0">
                <a:ln w="50800"/>
                <a:solidFill>
                  <a:srgbClr val="C00000"/>
                </a:solidFill>
                <a:latin typeface="Calibri"/>
              </a:rPr>
              <a:t> </a:t>
            </a: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aplicadas a Entes Públicos Estatales y</a:t>
            </a:r>
          </a:p>
          <a:p>
            <a:pPr>
              <a:lnSpc>
                <a:spcPts val="2000"/>
              </a:lnSpc>
            </a:pPr>
            <a:r>
              <a:rPr lang="es-MX" sz="1800" b="1" dirty="0">
                <a:ln w="50800"/>
                <a:solidFill>
                  <a:srgbClr val="4BACC6">
                    <a:lumMod val="75000"/>
                  </a:srgbClr>
                </a:solidFill>
                <a:latin typeface="Calibri"/>
              </a:rPr>
              <a:t>          Municipales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699791" y="147549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/>
              <a:t>Municipios que no participaron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828443"/>
            <a:ext cx="5644350" cy="3832805"/>
          </a:xfrm>
          <a:prstGeom prst="rect">
            <a:avLst/>
          </a:prstGeom>
        </p:spPr>
      </p:pic>
      <p:sp>
        <p:nvSpPr>
          <p:cNvPr id="10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</p:spTree>
    <p:extLst>
      <p:ext uri="{BB962C8B-B14F-4D97-AF65-F5344CB8AC3E}">
        <p14:creationId xmlns:p14="http://schemas.microsoft.com/office/powerpoint/2010/main" val="653962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002621"/>
              </p:ext>
            </p:extLst>
          </p:nvPr>
        </p:nvGraphicFramePr>
        <p:xfrm>
          <a:off x="492053" y="575462"/>
          <a:ext cx="8064897" cy="5806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846">
                <a:tc rowSpan="2" gridSpan="2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  <a:p>
                      <a:pPr algn="ctr"/>
                      <a:r>
                        <a:rPr lang="es-MX" sz="1600" dirty="0"/>
                        <a:t>ACTIVIDAD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2018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671">
                <a:tc gridSpan="2"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bg1"/>
                          </a:solidFill>
                        </a:rPr>
                        <a:t>MAR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bg1"/>
                          </a:solidFill>
                        </a:rPr>
                        <a:t>JUL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500" b="1" dirty="0">
                          <a:solidFill>
                            <a:schemeClr val="bg1"/>
                          </a:solidFill>
                        </a:rPr>
                        <a:t>NOV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846">
                <a:tc gridSpan="2">
                  <a:txBody>
                    <a:bodyPr/>
                    <a:lstStyle/>
                    <a:p>
                      <a:pPr algn="l"/>
                      <a:r>
                        <a:rPr lang="es-MX" sz="1600" b="1" dirty="0"/>
                        <a:t>Primera Reunión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84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Presentación actualizada de los integrantes del CACE.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84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Presentación y aprobación del Plan Anual de Trabajo.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64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Seguimiento a los acuerdos de la tercera reunión del CACE, realizada el 24 de noviembre</a:t>
                      </a:r>
                      <a:r>
                        <a:rPr lang="es-MX" sz="1600" baseline="0" dirty="0"/>
                        <a:t> del ejercicio 2017.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64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Informe del Proceso de Adopción e Implementación </a:t>
                      </a:r>
                      <a:r>
                        <a:rPr lang="es-MX" sz="1600" dirty="0" smtClean="0"/>
                        <a:t>de </a:t>
                      </a:r>
                      <a:r>
                        <a:rPr lang="es-MX" sz="1600" dirty="0"/>
                        <a:t>la Armonización Contable.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846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/>
                        <a:t>Segunda Reunión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MX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864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dirty="0"/>
                        <a:t>Seguimiento a los acuerdos de la primera reunión del CACE, realizada el 16 de marzo</a:t>
                      </a:r>
                      <a:r>
                        <a:rPr lang="es-MX" sz="1600" baseline="0" dirty="0"/>
                        <a:t> del ejercicio 2018.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864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Informe del Proceso de Adopción e Implementación </a:t>
                      </a:r>
                      <a:r>
                        <a:rPr lang="es-MX" sz="1600" dirty="0" smtClean="0"/>
                        <a:t>de </a:t>
                      </a:r>
                      <a:r>
                        <a:rPr lang="es-MX" sz="1600" dirty="0"/>
                        <a:t>la Armonización Contable.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846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/>
                        <a:t>Tercera Reunión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3864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Seguimiento a los acuerdos de la segunda reunión del CACE, realizada el 20 de julio</a:t>
                      </a:r>
                      <a:r>
                        <a:rPr lang="es-MX" sz="1600" baseline="0" dirty="0"/>
                        <a:t> del ejercicio 2018.</a:t>
                      </a:r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864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Informe del Proceso de Adopción e Implementación </a:t>
                      </a:r>
                      <a:r>
                        <a:rPr lang="es-MX" sz="1600" dirty="0" smtClean="0"/>
                        <a:t>de </a:t>
                      </a:r>
                      <a:r>
                        <a:rPr lang="es-MX" sz="1600" dirty="0"/>
                        <a:t>la Armonización Contable.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179512" y="76562"/>
            <a:ext cx="8784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spc="50" dirty="0" smtClean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s-MX" sz="2000" b="1" dirty="0" smtClean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Presentación </a:t>
            </a: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aprobación del Plan Anual de Trabajo</a:t>
            </a:r>
            <a:endParaRPr lang="es-MX" sz="20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807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 bwMode="auto">
          <a:xfrm>
            <a:off x="569996" y="1556792"/>
            <a:ext cx="8178468" cy="3312368"/>
          </a:xfrm>
          <a:prstGeom prst="roundRect">
            <a:avLst>
              <a:gd name="adj" fmla="val 944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3 CuadroTexto"/>
          <p:cNvSpPr txBox="1">
            <a:spLocks noChangeArrowheads="1"/>
          </p:cNvSpPr>
          <p:nvPr/>
        </p:nvSpPr>
        <p:spPr bwMode="auto">
          <a:xfrm>
            <a:off x="672736" y="2314587"/>
            <a:ext cx="7988057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sz="3600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6. Informe de seguimiento a los acuerdos de la reunión anterior, realizada el 24/noviembre/2017.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5940152" y="6381328"/>
            <a:ext cx="309634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598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200243" y="-15190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MX" sz="2000" b="1" spc="50" dirty="0">
                <a:ln w="9525" cmpd="sng">
                  <a:noFill/>
                  <a:prstDash val="solid"/>
                </a:ln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Informe de seguimiento a los acuerdos de la reunión anterior, realizada el 24/nov/2017.</a:t>
            </a:r>
            <a:endParaRPr lang="es-MX" sz="2000" b="1" spc="50" dirty="0">
              <a:ln w="9525" cmpd="sng">
                <a:noFill/>
                <a:prstDash val="solid"/>
              </a:ln>
              <a:solidFill>
                <a:srgbClr val="00863D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6972" y="939061"/>
            <a:ext cx="80554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42913"/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6.2	Información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del Título Quinto de la LGCG y de los formatos de LDF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 </a:t>
            </a:r>
          </a:p>
          <a:p>
            <a:pPr defTabSz="442913"/>
            <a:r>
              <a:rPr lang="es-MX" sz="2000" dirty="0">
                <a:solidFill>
                  <a:srgbClr val="C00000"/>
                </a:solidFill>
                <a:latin typeface="+mj-lt"/>
              </a:rPr>
              <a:t>	</a:t>
            </a:r>
            <a:r>
              <a:rPr lang="es-MX" sz="2000" dirty="0" smtClean="0">
                <a:solidFill>
                  <a:srgbClr val="0070C0"/>
                </a:solidFill>
                <a:latin typeface="+mj-lt"/>
              </a:rPr>
              <a:t>(</a:t>
            </a:r>
            <a:r>
              <a:rPr lang="es-MX" sz="2000" dirty="0">
                <a:solidFill>
                  <a:srgbClr val="0070C0"/>
                </a:solidFill>
                <a:latin typeface="+mj-lt"/>
              </a:rPr>
              <a:t>D.P.G., O.F.S.C.E.) </a:t>
            </a:r>
            <a:r>
              <a:rPr lang="es-MX" sz="2000" dirty="0">
                <a:latin typeface="+mj-lt"/>
                <a:hlinkClick r:id="rId2" action="ppaction://hlinksldjump"/>
              </a:rPr>
              <a:t>(vínculo</a:t>
            </a:r>
            <a:r>
              <a:rPr lang="es-MX" sz="2000" dirty="0" smtClean="0">
                <a:latin typeface="+mj-lt"/>
                <a:hlinkClick r:id="rId2" action="ppaction://hlinksldjump"/>
              </a:rPr>
              <a:t>)</a:t>
            </a:r>
            <a:endParaRPr lang="es-MX" sz="2000" dirty="0" smtClean="0">
              <a:latin typeface="+mj-lt"/>
            </a:endParaRPr>
          </a:p>
          <a:p>
            <a:pPr defTabSz="442913"/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6.3.	Sistema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de Evaluaciones de la Armonización Contable (</a:t>
            </a:r>
            <a:r>
              <a:rPr lang="es-MX" sz="2000" dirty="0" err="1" smtClean="0">
                <a:solidFill>
                  <a:srgbClr val="C00000"/>
                </a:solidFill>
                <a:latin typeface="+mj-lt"/>
              </a:rPr>
              <a:t>SEvAC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).</a:t>
            </a:r>
            <a:endParaRPr lang="es-MX" sz="2000" dirty="0">
              <a:latin typeface="+mj-lt"/>
              <a:cs typeface="Arial" pitchFamily="34" charset="0"/>
            </a:endParaRPr>
          </a:p>
          <a:p>
            <a:pPr defTabSz="442913"/>
            <a:r>
              <a:rPr lang="es-MX" sz="2000" dirty="0" smtClean="0">
                <a:solidFill>
                  <a:srgbClr val="0070C0"/>
                </a:solidFill>
                <a:latin typeface="+mj-lt"/>
              </a:rPr>
              <a:t>	(</a:t>
            </a:r>
            <a:r>
              <a:rPr lang="es-MX" sz="2000" dirty="0">
                <a:solidFill>
                  <a:srgbClr val="0070C0"/>
                </a:solidFill>
                <a:latin typeface="+mj-lt"/>
              </a:rPr>
              <a:t>C.A.C.E., O.F.S.C.E.) </a:t>
            </a:r>
            <a:r>
              <a:rPr lang="es-MX" sz="2000" dirty="0">
                <a:latin typeface="+mj-lt"/>
                <a:hlinkClick r:id="rId3" action="ppaction://hlinksldjump"/>
              </a:rPr>
              <a:t>(vínculo</a:t>
            </a:r>
            <a:r>
              <a:rPr lang="es-MX" sz="2000" dirty="0" smtClean="0">
                <a:latin typeface="+mj-lt"/>
                <a:hlinkClick r:id="rId3" action="ppaction://hlinksldjump"/>
              </a:rPr>
              <a:t>)</a:t>
            </a:r>
            <a:endParaRPr lang="es-MX" sz="2000" dirty="0" smtClean="0">
              <a:latin typeface="+mj-lt"/>
            </a:endParaRPr>
          </a:p>
          <a:p>
            <a:pPr defTabSz="442913"/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6.4.	Índice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de Calidad de información del SFU. </a:t>
            </a:r>
            <a:endParaRPr lang="es-MX" sz="2000" dirty="0" smtClean="0">
              <a:solidFill>
                <a:srgbClr val="C00000"/>
              </a:solidFill>
              <a:latin typeface="+mj-lt"/>
            </a:endParaRPr>
          </a:p>
          <a:p>
            <a:pPr defTabSz="442913"/>
            <a:r>
              <a:rPr lang="es-MX" sz="2000" dirty="0">
                <a:solidFill>
                  <a:srgbClr val="C00000"/>
                </a:solidFill>
                <a:latin typeface="+mj-lt"/>
              </a:rPr>
              <a:t>	</a:t>
            </a:r>
            <a:r>
              <a:rPr lang="es-MX" sz="2000" dirty="0" smtClean="0">
                <a:solidFill>
                  <a:srgbClr val="0070C0"/>
                </a:solidFill>
                <a:latin typeface="+mj-lt"/>
              </a:rPr>
              <a:t>(</a:t>
            </a:r>
            <a:r>
              <a:rPr lang="es-MX" sz="2000" dirty="0">
                <a:solidFill>
                  <a:srgbClr val="0070C0"/>
                </a:solidFill>
                <a:latin typeface="+mj-lt"/>
              </a:rPr>
              <a:t>D.P.G.)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s-MX" sz="2000" dirty="0">
                <a:latin typeface="+mj-lt"/>
                <a:hlinkClick r:id="rId4" action="ppaction://hlinksldjump"/>
              </a:rPr>
              <a:t>(vínculo</a:t>
            </a:r>
            <a:r>
              <a:rPr lang="es-MX" sz="2000" dirty="0" smtClean="0">
                <a:latin typeface="+mj-lt"/>
                <a:hlinkClick r:id="rId4" action="ppaction://hlinksldjump"/>
              </a:rPr>
              <a:t>)</a:t>
            </a:r>
            <a:endParaRPr lang="es-MX" sz="2000" dirty="0" smtClean="0">
              <a:latin typeface="+mj-lt"/>
            </a:endParaRPr>
          </a:p>
          <a:p>
            <a:pPr defTabSz="442913"/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6.5.	Acciones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del Grupo de Trabajo </a:t>
            </a:r>
            <a:r>
              <a:rPr lang="es-MX" sz="2000" dirty="0" err="1">
                <a:solidFill>
                  <a:srgbClr val="C00000"/>
                </a:solidFill>
                <a:latin typeface="+mj-lt"/>
              </a:rPr>
              <a:t>PbR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-SED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pPr defTabSz="442913"/>
            <a:r>
              <a:rPr lang="es-MX" sz="2000" dirty="0">
                <a:solidFill>
                  <a:srgbClr val="C00000"/>
                </a:solidFill>
                <a:latin typeface="+mj-lt"/>
              </a:rPr>
              <a:t>	</a:t>
            </a:r>
            <a:r>
              <a:rPr lang="es-MX" sz="2000" dirty="0" smtClean="0">
                <a:solidFill>
                  <a:srgbClr val="0070C0"/>
                </a:solidFill>
                <a:latin typeface="+mj-lt"/>
              </a:rPr>
              <a:t>(</a:t>
            </a:r>
            <a:r>
              <a:rPr lang="es-MX" sz="2000" dirty="0">
                <a:solidFill>
                  <a:srgbClr val="0070C0"/>
                </a:solidFill>
                <a:latin typeface="+mj-lt"/>
              </a:rPr>
              <a:t>D.P.G.)  </a:t>
            </a:r>
            <a:r>
              <a:rPr lang="es-MX" sz="2000" dirty="0">
                <a:latin typeface="+mj-lt"/>
              </a:rPr>
              <a:t>(</a:t>
            </a:r>
            <a:r>
              <a:rPr lang="es-MX" sz="2000" dirty="0">
                <a:latin typeface="+mj-lt"/>
                <a:hlinkClick r:id="rId5" action="ppaction://hlinksldjump"/>
              </a:rPr>
              <a:t>vínculo</a:t>
            </a:r>
            <a:r>
              <a:rPr lang="es-MX" sz="2000" dirty="0">
                <a:latin typeface="+mj-lt"/>
              </a:rPr>
              <a:t>)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pPr defTabSz="442913"/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6.6.	Armonización </a:t>
            </a:r>
            <a:r>
              <a:rPr lang="es-MX" sz="2000" dirty="0">
                <a:solidFill>
                  <a:srgbClr val="C00000"/>
                </a:solidFill>
                <a:latin typeface="+mj-lt"/>
              </a:rPr>
              <a:t>Contable en los Municipios</a:t>
            </a:r>
            <a:r>
              <a:rPr lang="es-MX" sz="2000" dirty="0" smtClean="0">
                <a:solidFill>
                  <a:srgbClr val="C00000"/>
                </a:solidFill>
                <a:latin typeface="+mj-lt"/>
              </a:rPr>
              <a:t>.</a:t>
            </a:r>
          </a:p>
          <a:p>
            <a:pPr defTabSz="442913"/>
            <a:r>
              <a:rPr lang="es-MX" sz="2000" dirty="0" smtClean="0">
                <a:solidFill>
                  <a:srgbClr val="0070C0"/>
                </a:solidFill>
                <a:latin typeface="+mj-lt"/>
              </a:rPr>
              <a:t>	(Municipios CACE</a:t>
            </a:r>
            <a:r>
              <a:rPr lang="es-MX" sz="2000" dirty="0">
                <a:solidFill>
                  <a:srgbClr val="0070C0"/>
                </a:solidFill>
                <a:latin typeface="+mj-lt"/>
              </a:rPr>
              <a:t>.) </a:t>
            </a:r>
            <a:r>
              <a:rPr lang="es-MX" sz="2000" dirty="0">
                <a:latin typeface="+mj-lt"/>
                <a:hlinkClick r:id="rId6" action="ppaction://hlinksldjump"/>
              </a:rPr>
              <a:t>(vínculo</a:t>
            </a:r>
            <a:r>
              <a:rPr lang="es-MX" sz="2000" dirty="0" smtClean="0">
                <a:latin typeface="+mj-lt"/>
                <a:hlinkClick r:id="rId6" action="ppaction://hlinksldjump"/>
              </a:rPr>
              <a:t>)</a:t>
            </a:r>
            <a:endParaRPr lang="es-MX" sz="2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67777" y="4365104"/>
            <a:ext cx="86967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B050"/>
                </a:solidFill>
                <a:latin typeface="+mj-lt"/>
              </a:rPr>
              <a:t>Los acuerdos fueron atendidos por las áreas siguientes: Dirección de Política de Gasto; Dirección de Análisis y Desarrollo de la Hacienda Pública del O.F.S.C.E; Secretaría Técnica del CACE y Presidente Suplente del CACE. </a:t>
            </a:r>
            <a:endParaRPr lang="es-MX" sz="2400" dirty="0" smtClean="0">
              <a:solidFill>
                <a:srgbClr val="00B050"/>
              </a:solidFill>
              <a:latin typeface="+mj-lt"/>
            </a:endParaRPr>
          </a:p>
          <a:p>
            <a:pPr algn="just"/>
            <a:endParaRPr lang="es-MX" sz="1000" dirty="0">
              <a:solidFill>
                <a:srgbClr val="00B050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rgbClr val="00B050"/>
                </a:solidFill>
                <a:latin typeface="+mj-lt"/>
              </a:rPr>
              <a:t>No </a:t>
            </a:r>
            <a:r>
              <a:rPr lang="es-MX" sz="2400" dirty="0">
                <a:solidFill>
                  <a:srgbClr val="00B050"/>
                </a:solidFill>
                <a:latin typeface="+mj-lt"/>
              </a:rPr>
              <a:t>se obtuvo informe </a:t>
            </a:r>
            <a:r>
              <a:rPr lang="es-MX" sz="2400" dirty="0" smtClean="0">
                <a:solidFill>
                  <a:srgbClr val="00B050"/>
                </a:solidFill>
                <a:latin typeface="+mj-lt"/>
              </a:rPr>
              <a:t>de </a:t>
            </a:r>
            <a:r>
              <a:rPr lang="es-MX" sz="2400" dirty="0">
                <a:solidFill>
                  <a:srgbClr val="00B050"/>
                </a:solidFill>
                <a:latin typeface="+mj-lt"/>
              </a:rPr>
              <a:t>los municipios.</a:t>
            </a:r>
          </a:p>
        </p:txBody>
      </p:sp>
    </p:spTree>
    <p:extLst>
      <p:ext uri="{BB962C8B-B14F-4D97-AF65-F5344CB8AC3E}">
        <p14:creationId xmlns:p14="http://schemas.microsoft.com/office/powerpoint/2010/main" val="3504830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Rectángulo redondeado"/>
          <p:cNvSpPr/>
          <p:nvPr/>
        </p:nvSpPr>
        <p:spPr bwMode="auto">
          <a:xfrm>
            <a:off x="487597" y="1473866"/>
            <a:ext cx="8178468" cy="2943770"/>
          </a:xfrm>
          <a:prstGeom prst="roundRect">
            <a:avLst>
              <a:gd name="adj" fmla="val 9447"/>
            </a:avLst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5400000" scaled="1"/>
            <a:tileRect/>
          </a:gra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718551" y="1988840"/>
            <a:ext cx="7715247" cy="1374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5000"/>
              </a:lnSpc>
              <a:defRPr/>
            </a:pPr>
            <a:r>
              <a:rPr lang="es-MX" b="1" dirty="0">
                <a:ln w="50800"/>
                <a:solidFill>
                  <a:srgbClr val="00863D"/>
                </a:solidFill>
                <a:latin typeface="HelveticaNeueLT Std Blk" panose="020B0904020202020204" pitchFamily="34" charset="0"/>
              </a:rPr>
              <a:t>7. Informe del Proceso de Adopción e Implementación de la Armonización Contable.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5496" y="15346"/>
            <a:ext cx="9001000" cy="677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Rectángulo 7"/>
          <p:cNvSpPr/>
          <p:nvPr/>
        </p:nvSpPr>
        <p:spPr>
          <a:xfrm>
            <a:off x="5940152" y="6381328"/>
            <a:ext cx="3096344" cy="476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343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53864" y="716653"/>
            <a:ext cx="519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+mj-lt"/>
              </a:rPr>
              <a:t>7.1. Control de publicaciones del CONAC.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26816"/>
              </p:ext>
            </p:extLst>
          </p:nvPr>
        </p:nvGraphicFramePr>
        <p:xfrm>
          <a:off x="4616648" y="2174086"/>
          <a:ext cx="3987800" cy="1863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Cuadro de control de “Avances en la Armonización Contable “ de la S.H.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112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Menos: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   Planes de Trabajo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   Otras Publicaciones  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15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61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   Derogadas y/o sin efecto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Criterios</a:t>
                      </a:r>
                      <a:r>
                        <a:rPr lang="es-MX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formatos </a:t>
                      </a:r>
                      <a:r>
                        <a:rPr lang="es-MX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LDF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Publicaciones del CONAC vigentes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008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  <a:alpha val="5019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763297"/>
              </p:ext>
            </p:extLst>
          </p:nvPr>
        </p:nvGraphicFramePr>
        <p:xfrm>
          <a:off x="395536" y="2177505"/>
          <a:ext cx="3924300" cy="1871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39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Sección Normatividad</a:t>
                      </a:r>
                      <a:r>
                        <a:rPr lang="es-MX" sz="14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en página oficial del CONAC (ver columna fecha de publicación)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Menos: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con 5 reformas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Derogadas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891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Publicaciones del CONAC vigentes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5473852" y="136265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00863D"/>
                </a:solidFill>
                <a:latin typeface="+mj-lt"/>
              </a:rPr>
              <a:t>CHIAPAS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331640" y="1362659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CONAC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467544" y="494116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800" b="1" dirty="0">
                <a:latin typeface="+mj-lt"/>
              </a:rPr>
              <a:t>Chiapas cumple con la adopción de la Ley General de Contabilidad Gubernamental así como las</a:t>
            </a:r>
            <a:r>
              <a:rPr lang="es-MX" sz="1800" b="1" dirty="0">
                <a:solidFill>
                  <a:srgbClr val="00B050"/>
                </a:solidFill>
                <a:latin typeface="+mj-lt"/>
              </a:rPr>
              <a:t> 82 </a:t>
            </a:r>
            <a:r>
              <a:rPr lang="es-MX" sz="1800" b="1" dirty="0">
                <a:latin typeface="+mj-lt"/>
              </a:rPr>
              <a:t>publicaciones vigentes emitidas por el CONAC. </a:t>
            </a:r>
            <a:r>
              <a:rPr lang="es-MX" sz="1800" dirty="0">
                <a:latin typeface="+mj-lt"/>
                <a:hlinkClick r:id="rId3" action="ppaction://hlinksldjump"/>
              </a:rPr>
              <a:t>(vínculo)</a:t>
            </a:r>
            <a:endParaRPr lang="es-MX" sz="1800" b="1" dirty="0"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14650" y="4029696"/>
            <a:ext cx="400518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i="1" dirty="0">
                <a:solidFill>
                  <a:srgbClr val="0000FF"/>
                </a:solidFill>
                <a:latin typeface="+mj-lt"/>
              </a:rPr>
              <a:t>http://www.conac.gob.mx/es/CONAC/Normatividad_Vigente</a:t>
            </a:r>
          </a:p>
          <a:p>
            <a:endParaRPr lang="es-MX" sz="1050" i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616648" y="403834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1000" dirty="0">
                <a:solidFill>
                  <a:srgbClr val="0000FF"/>
                </a:solidFill>
                <a:latin typeface="+mj-lt"/>
              </a:rPr>
              <a:t>http://haciendachiapas.gob.mx/informacion-interes/armonizacion-contable/informacion/avances-chis/ADOPCION/concentrado.pdf</a:t>
            </a:r>
          </a:p>
          <a:p>
            <a:endParaRPr lang="es-MX" sz="10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1936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79512" y="620688"/>
            <a:ext cx="7963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rgbClr val="C00000"/>
                </a:solidFill>
                <a:latin typeface="+mj-lt"/>
              </a:rPr>
              <a:t>7.2. Documentos recientes publicados por el CONAC. D.O.F. 27/DIC/2017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51519" y="1124744"/>
            <a:ext cx="5676275" cy="5632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es-MX" sz="1800" dirty="0">
                <a:solidFill>
                  <a:srgbClr val="0000FF"/>
                </a:solidFill>
                <a:latin typeface="+mj-lt"/>
              </a:rPr>
              <a:t>1. Acuerdo por el que se Reforma y Adiciona el Manual de Contabilidad Gubernamental</a:t>
            </a:r>
            <a:r>
              <a:rPr lang="es-MX" sz="1800" dirty="0">
                <a:latin typeface="+mj-lt"/>
              </a:rPr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800" dirty="0">
                <a:latin typeface="+mj-lt"/>
              </a:rPr>
              <a:t>L</a:t>
            </a:r>
            <a:r>
              <a:rPr lang="es-ES" sz="1800" dirty="0" smtClean="0">
                <a:latin typeface="+mj-lt"/>
              </a:rPr>
              <a:t>os </a:t>
            </a:r>
            <a:r>
              <a:rPr lang="es-ES" sz="1800" dirty="0">
                <a:latin typeface="+mj-lt"/>
              </a:rPr>
              <a:t>incentivos </a:t>
            </a:r>
            <a:r>
              <a:rPr lang="es-ES" sz="1800" dirty="0" smtClean="0">
                <a:latin typeface="+mj-lt"/>
              </a:rPr>
              <a:t>derivados </a:t>
            </a:r>
            <a:r>
              <a:rPr lang="es-ES" sz="1800" dirty="0">
                <a:latin typeface="+mj-lt"/>
              </a:rPr>
              <a:t>de la coordinación </a:t>
            </a:r>
            <a:r>
              <a:rPr lang="es-ES" sz="1800" dirty="0" smtClean="0">
                <a:latin typeface="+mj-lt"/>
              </a:rPr>
              <a:t>fiscal se cambió la estructura del registro contable: de aprovechamientos a participaciones,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+mj-lt"/>
              </a:rPr>
              <a:t>Se derogó </a:t>
            </a:r>
            <a:r>
              <a:rPr lang="es-ES" sz="1800" dirty="0">
                <a:latin typeface="+mj-lt"/>
              </a:rPr>
              <a:t>la cuenta </a:t>
            </a:r>
            <a:r>
              <a:rPr lang="es-ES" sz="1800" dirty="0" smtClean="0">
                <a:latin typeface="+mj-lt"/>
              </a:rPr>
              <a:t>4161 y </a:t>
            </a:r>
            <a:r>
              <a:rPr lang="es-ES" sz="1800" dirty="0">
                <a:latin typeface="+mj-lt"/>
              </a:rPr>
              <a:t>se creó la cuenta 4214 </a:t>
            </a:r>
            <a:r>
              <a:rPr lang="es-ES" sz="1800" dirty="0" smtClean="0">
                <a:latin typeface="+mj-lt"/>
              </a:rPr>
              <a:t>Ingresos Derivados de la Coordinación Fiscal.</a:t>
            </a:r>
          </a:p>
          <a:p>
            <a:pPr lvl="0" algn="just"/>
            <a:endParaRPr lang="es-ES" sz="1800" dirty="0" smtClean="0">
              <a:latin typeface="+mj-lt"/>
            </a:endParaRPr>
          </a:p>
          <a:p>
            <a:pPr lvl="0" algn="just"/>
            <a:r>
              <a:rPr lang="es-MX" sz="1800" dirty="0" smtClean="0">
                <a:solidFill>
                  <a:srgbClr val="0000FF"/>
                </a:solidFill>
                <a:latin typeface="+mj-lt"/>
              </a:rPr>
              <a:t>2</a:t>
            </a:r>
            <a:r>
              <a:rPr lang="es-MX" sz="1800" dirty="0">
                <a:solidFill>
                  <a:srgbClr val="0000FF"/>
                </a:solidFill>
                <a:latin typeface="+mj-lt"/>
              </a:rPr>
              <a:t>. Acuerdo por el que se Reforman y Adicionan las Normas y Metodología para la determinación de los Momentos Contables de los Ingresos.</a:t>
            </a:r>
          </a:p>
          <a:p>
            <a:pPr lvl="0" algn="just"/>
            <a:r>
              <a:rPr lang="es-ES" sz="1800" dirty="0" smtClean="0">
                <a:latin typeface="+mj-lt"/>
              </a:rPr>
              <a:t>Precisa el registro de los momentos contables </a:t>
            </a:r>
            <a:r>
              <a:rPr lang="es-ES" sz="1800" dirty="0">
                <a:latin typeface="+mj-lt"/>
              </a:rPr>
              <a:t>del devengado y </a:t>
            </a:r>
            <a:r>
              <a:rPr lang="es-ES" sz="1800" dirty="0" smtClean="0">
                <a:latin typeface="+mj-lt"/>
              </a:rPr>
              <a:t>recaudado</a:t>
            </a:r>
            <a:r>
              <a:rPr lang="es-ES" sz="1800" dirty="0">
                <a:latin typeface="+mj-lt"/>
              </a:rPr>
              <a:t>. </a:t>
            </a:r>
          </a:p>
          <a:p>
            <a:pPr lvl="0" algn="just"/>
            <a:endParaRPr lang="es-MX" sz="1800" dirty="0" smtClean="0">
              <a:solidFill>
                <a:srgbClr val="0000FF"/>
              </a:solidFill>
              <a:latin typeface="+mj-lt"/>
            </a:endParaRPr>
          </a:p>
          <a:p>
            <a:pPr lvl="0" algn="just"/>
            <a:r>
              <a:rPr lang="es-MX" sz="1800" dirty="0" smtClean="0">
                <a:solidFill>
                  <a:srgbClr val="0000FF"/>
                </a:solidFill>
                <a:latin typeface="+mj-lt"/>
              </a:rPr>
              <a:t>3</a:t>
            </a:r>
            <a:r>
              <a:rPr lang="es-MX" sz="1800" dirty="0">
                <a:solidFill>
                  <a:srgbClr val="0000FF"/>
                </a:solidFill>
                <a:latin typeface="+mj-lt"/>
              </a:rPr>
              <a:t>. Acuerdo por el que se Reforman las Reglas Específicas del Registro y Valoración del </a:t>
            </a:r>
            <a:r>
              <a:rPr lang="es-MX" sz="1800" dirty="0" smtClean="0">
                <a:solidFill>
                  <a:srgbClr val="0000FF"/>
                </a:solidFill>
                <a:latin typeface="+mj-lt"/>
              </a:rPr>
              <a:t>Patrimonio</a:t>
            </a:r>
            <a:r>
              <a:rPr lang="es-MX" sz="1800" dirty="0" smtClean="0">
                <a:latin typeface="+mj-lt"/>
              </a:rPr>
              <a:t>.</a:t>
            </a:r>
          </a:p>
          <a:p>
            <a:pPr lvl="0" algn="just"/>
            <a:r>
              <a:rPr lang="es-MX" sz="1800" dirty="0" smtClean="0">
                <a:latin typeface="+mj-lt"/>
              </a:rPr>
              <a:t>Cambia la forma de cuantificar los costos de los bienes, de salarios mínimos por las Unidad de Medida y Actualización (UMA). </a:t>
            </a:r>
            <a:endParaRPr lang="es-MX" sz="1800" dirty="0">
              <a:latin typeface="+mj-lt"/>
            </a:endParaRPr>
          </a:p>
          <a:p>
            <a:pPr lvl="0" algn="just"/>
            <a:endParaRPr lang="es-MX" sz="1800" dirty="0"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012160" y="1772816"/>
            <a:ext cx="288032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800" dirty="0" smtClean="0">
                <a:latin typeface="+mj-lt"/>
              </a:rPr>
              <a:t>Con base al artículo 7 de la Ley General de Contabilidad Gubernamental, Chiapas adoptó e implementó dichas reformas.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Ley </a:t>
            </a:r>
            <a:r>
              <a:rPr lang="es-MX" sz="1800" dirty="0">
                <a:latin typeface="+mj-lt"/>
              </a:rPr>
              <a:t>de </a:t>
            </a:r>
            <a:r>
              <a:rPr lang="es-MX" sz="1800" dirty="0" smtClean="0">
                <a:latin typeface="+mj-lt"/>
              </a:rPr>
              <a:t>Ingresos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Presupuesto de Egresos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Normatividad Presupuestaria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Normatividad Contable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800" dirty="0" smtClean="0">
                <a:latin typeface="+mj-lt"/>
              </a:rPr>
              <a:t>Manual de Contabilidad Gubernamental, entre otras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800" dirty="0">
              <a:latin typeface="+mj-lt"/>
            </a:endParaRPr>
          </a:p>
        </p:txBody>
      </p:sp>
      <p:sp>
        <p:nvSpPr>
          <p:cNvPr id="6" name="14 CuadroTexto"/>
          <p:cNvSpPr txBox="1">
            <a:spLocks noChangeArrowheads="1"/>
          </p:cNvSpPr>
          <p:nvPr/>
        </p:nvSpPr>
        <p:spPr bwMode="auto">
          <a:xfrm>
            <a:off x="179512" y="328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dirty="0">
                <a:ln w="50800"/>
                <a:solidFill>
                  <a:srgbClr val="0086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Informe del Proceso de Adopción e Implementación de la Armonización Contable.        </a:t>
            </a:r>
          </a:p>
        </p:txBody>
      </p:sp>
    </p:spTree>
    <p:extLst>
      <p:ext uri="{BB962C8B-B14F-4D97-AF65-F5344CB8AC3E}">
        <p14:creationId xmlns:p14="http://schemas.microsoft.com/office/powerpoint/2010/main" val="3714210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45226</TotalTime>
  <Words>3296</Words>
  <Application>Microsoft Office PowerPoint</Application>
  <PresentationFormat>Presentación en pantalla (4:3)</PresentationFormat>
  <Paragraphs>468</Paragraphs>
  <Slides>35</Slides>
  <Notes>11</Notes>
  <HiddenSlides>10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Calibri</vt:lpstr>
      <vt:lpstr>HelveticaNeueLT Std Blk</vt:lpstr>
      <vt:lpstr>HelveticaNeueLT Std Blk Cn</vt:lpstr>
      <vt:lpstr>Symbol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SECRETARIA DE HACIENDA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jviart</dc:creator>
  <cp:lastModifiedBy>Roberto Coutiño Espinosa</cp:lastModifiedBy>
  <cp:revision>3007</cp:revision>
  <cp:lastPrinted>2018-03-16T01:48:03Z</cp:lastPrinted>
  <dcterms:created xsi:type="dcterms:W3CDTF">2010-09-20T19:30:30Z</dcterms:created>
  <dcterms:modified xsi:type="dcterms:W3CDTF">2018-03-16T01:57:20Z</dcterms:modified>
</cp:coreProperties>
</file>