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74" r:id="rId2"/>
    <p:sldId id="257" r:id="rId3"/>
    <p:sldId id="262" r:id="rId4"/>
    <p:sldId id="273" r:id="rId5"/>
    <p:sldId id="258" r:id="rId6"/>
    <p:sldId id="259" r:id="rId7"/>
    <p:sldId id="260" r:id="rId8"/>
    <p:sldId id="261" r:id="rId9"/>
    <p:sldId id="270" r:id="rId10"/>
    <p:sldId id="271" r:id="rId11"/>
    <p:sldId id="272" r:id="rId12"/>
    <p:sldId id="269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66FF"/>
    <a:srgbClr val="3366FF"/>
    <a:srgbClr val="6699FF"/>
    <a:srgbClr val="0099FF"/>
    <a:srgbClr val="F8F8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6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opez\Desktop\Libro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opez\Desktop\Libro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opez\Desktop\Libro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opez\Desktop\Libro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opez\Desktop\Libro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opez\Desktop\Libro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31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100%</c:v>
                </c:pt>
              </c:strCache>
            </c:strRef>
          </c:tx>
          <c:explosion val="25"/>
          <c:dPt>
            <c:idx val="1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 prstMaterial="powder">
                <a:bevelT w="50800" h="50800"/>
                <a:contourClr>
                  <a:srgbClr val="000000"/>
                </a:contourClr>
              </a:sp3d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4"/>
            <c:spPr>
              <a:solidFill>
                <a:schemeClr val="bg1"/>
              </a:solidFill>
            </c:spPr>
          </c:dPt>
          <c:cat>
            <c:strRef>
              <c:f>Hoja1!$A$2:$A$6</c:f>
              <c:strCache>
                <c:ptCount val="5"/>
                <c:pt idx="0">
                  <c:v>Dependencias con 100%</c:v>
                </c:pt>
                <c:pt idx="1">
                  <c:v>Dependencias con mas del 50%</c:v>
                </c:pt>
                <c:pt idx="2">
                  <c:v>Dependencias con menos del 50%</c:v>
                </c:pt>
                <c:pt idx="3">
                  <c:v>Dependencias sin % de avance</c:v>
                </c:pt>
                <c:pt idx="4">
                  <c:v>Dependencias que no cuentan con patrimonio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3</c:v>
                </c:pt>
                <c:pt idx="3">
                  <c:v>21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50%</c:v>
                </c:pt>
              </c:strCache>
            </c:strRef>
          </c:tx>
          <c:explosion val="25"/>
          <c:cat>
            <c:strRef>
              <c:f>Hoja1!$A$2:$A$6</c:f>
              <c:strCache>
                <c:ptCount val="5"/>
                <c:pt idx="0">
                  <c:v>Dependencias con 100%</c:v>
                </c:pt>
                <c:pt idx="1">
                  <c:v>Dependencias con mas del 50%</c:v>
                </c:pt>
                <c:pt idx="2">
                  <c:v>Dependencias con menos del 50%</c:v>
                </c:pt>
                <c:pt idx="3">
                  <c:v>Dependencias sin % de avance</c:v>
                </c:pt>
                <c:pt idx="4">
                  <c:v>Dependencias que no cuentan con patrimonio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49%</c:v>
                </c:pt>
              </c:strCache>
            </c:strRef>
          </c:tx>
          <c:explosion val="25"/>
          <c:cat>
            <c:strRef>
              <c:f>Hoja1!$A$2:$A$6</c:f>
              <c:strCache>
                <c:ptCount val="5"/>
                <c:pt idx="0">
                  <c:v>Dependencias con 100%</c:v>
                </c:pt>
                <c:pt idx="1">
                  <c:v>Dependencias con mas del 50%</c:v>
                </c:pt>
                <c:pt idx="2">
                  <c:v>Dependencias con menos del 50%</c:v>
                </c:pt>
                <c:pt idx="3">
                  <c:v>Dependencias sin % de avance</c:v>
                </c:pt>
                <c:pt idx="4">
                  <c:v>Dependencias que no cuentan con patrimonio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0%</c:v>
                </c:pt>
              </c:strCache>
            </c:strRef>
          </c:tx>
          <c:explosion val="25"/>
          <c:cat>
            <c:strRef>
              <c:f>Hoja1!$A$2:$A$6</c:f>
              <c:strCache>
                <c:ptCount val="5"/>
                <c:pt idx="0">
                  <c:v>Dependencias con 100%</c:v>
                </c:pt>
                <c:pt idx="1">
                  <c:v>Dependencias con mas del 50%</c:v>
                </c:pt>
                <c:pt idx="2">
                  <c:v>Dependencias con menos del 50%</c:v>
                </c:pt>
                <c:pt idx="3">
                  <c:v>Dependencias sin % de avance</c:v>
                </c:pt>
                <c:pt idx="4">
                  <c:v>Dependencias que no cuentan con patrimonio</c:v>
                </c:pt>
              </c:strCache>
            </c:strRef>
          </c:cat>
          <c:val>
            <c:numRef>
              <c:f>Hoja1!$E$2:$E$6</c:f>
              <c:numCache>
                <c:formatCode>General</c:formatCode>
                <c:ptCount val="5"/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016790039034001"/>
          <c:y val="5.4590059055118191E-2"/>
          <c:w val="0.32848466130130499"/>
          <c:h val="0.91269488188976378"/>
        </c:manualLayout>
      </c:layout>
    </c:legend>
    <c:plotVisOnly val="1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'Sec. de Gobierno'!$A$6</c:f>
              <c:strCache>
                <c:ptCount val="1"/>
                <c:pt idx="0">
                  <c:v>Secretaría General de Gobierno</c:v>
                </c:pt>
              </c:strCache>
            </c:strRef>
          </c:tx>
          <c:spPr>
            <a:ln cmpd="dbl">
              <a:solidFill>
                <a:schemeClr val="tx2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spPr>
              <a:solidFill>
                <a:schemeClr val="tx2">
                  <a:lumMod val="75000"/>
                </a:schemeClr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1"/>
            <c:spPr>
              <a:solidFill>
                <a:srgbClr val="FFC00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2"/>
            <c:spPr>
              <a:solidFill>
                <a:srgbClr val="7030A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cat>
            <c:strRef>
              <c:f>'Sec. de Gobierno'!$B$5:$D$5</c:f>
              <c:strCache>
                <c:ptCount val="3"/>
                <c:pt idx="0">
                  <c:v>SISVEH</c:v>
                </c:pt>
                <c:pt idx="1">
                  <c:v>SISMAQ</c:v>
                </c:pt>
                <c:pt idx="2">
                  <c:v>SISMOB</c:v>
                </c:pt>
              </c:strCache>
            </c:strRef>
          </c:cat>
          <c:val>
            <c:numRef>
              <c:f>'Sec. de Gobierno'!$B$6:$D$6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gapWidth val="49"/>
        <c:overlap val="-38"/>
        <c:axId val="52843264"/>
        <c:axId val="52844800"/>
      </c:barChart>
      <c:catAx>
        <c:axId val="52843264"/>
        <c:scaling>
          <c:orientation val="minMax"/>
        </c:scaling>
        <c:axPos val="b"/>
        <c:majorTickMark val="none"/>
        <c:tickLblPos val="nextTo"/>
        <c:crossAx val="52844800"/>
        <c:crosses val="autoZero"/>
        <c:auto val="1"/>
        <c:lblAlgn val="ctr"/>
        <c:lblOffset val="100"/>
      </c:catAx>
      <c:valAx>
        <c:axId val="52844800"/>
        <c:scaling>
          <c:orientation val="minMax"/>
          <c:max val="1"/>
        </c:scaling>
        <c:axPos val="l"/>
        <c:majorGridlines/>
        <c:numFmt formatCode="0%" sourceLinked="1"/>
        <c:majorTickMark val="none"/>
        <c:tickLblPos val="nextTo"/>
        <c:crossAx val="528432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s-MX"/>
          </a:p>
        </c:txPr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'Sec. de Educación'!$A$6</c:f>
              <c:strCache>
                <c:ptCount val="1"/>
                <c:pt idx="0">
                  <c:v>Secretaría de Educación</c:v>
                </c:pt>
              </c:strCache>
            </c:strRef>
          </c:tx>
          <c:spPr>
            <a:ln cmpd="dbl">
              <a:solidFill>
                <a:schemeClr val="tx2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spPr>
              <a:solidFill>
                <a:schemeClr val="tx2">
                  <a:lumMod val="75000"/>
                </a:schemeClr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1"/>
            <c:spPr>
              <a:solidFill>
                <a:srgbClr val="FFC00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2"/>
            <c:spPr>
              <a:solidFill>
                <a:srgbClr val="7030A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cat>
            <c:strRef>
              <c:f>'Sec. de Educación'!$B$5:$D$5</c:f>
              <c:strCache>
                <c:ptCount val="3"/>
                <c:pt idx="0">
                  <c:v>SISVEH</c:v>
                </c:pt>
                <c:pt idx="1">
                  <c:v>SISMAQ</c:v>
                </c:pt>
                <c:pt idx="2">
                  <c:v>SISMOB</c:v>
                </c:pt>
              </c:strCache>
            </c:strRef>
          </c:cat>
          <c:val>
            <c:numRef>
              <c:f>'Sec. de Educación'!$B$6:$D$6</c:f>
              <c:numCache>
                <c:formatCode>General</c:formatCode>
                <c:ptCount val="3"/>
                <c:pt idx="0" formatCode="0%">
                  <c:v>1</c:v>
                </c:pt>
              </c:numCache>
            </c:numRef>
          </c:val>
        </c:ser>
        <c:gapWidth val="49"/>
        <c:overlap val="-38"/>
        <c:axId val="52409856"/>
        <c:axId val="52411392"/>
      </c:barChart>
      <c:catAx>
        <c:axId val="52409856"/>
        <c:scaling>
          <c:orientation val="minMax"/>
        </c:scaling>
        <c:axPos val="b"/>
        <c:majorTickMark val="none"/>
        <c:tickLblPos val="nextTo"/>
        <c:crossAx val="52411392"/>
        <c:crosses val="autoZero"/>
        <c:auto val="1"/>
        <c:lblAlgn val="ctr"/>
        <c:lblOffset val="100"/>
      </c:catAx>
      <c:valAx>
        <c:axId val="52411392"/>
        <c:scaling>
          <c:orientation val="minMax"/>
          <c:max val="1"/>
        </c:scaling>
        <c:axPos val="l"/>
        <c:majorGridlines/>
        <c:numFmt formatCode="0%" sourceLinked="1"/>
        <c:majorTickMark val="none"/>
        <c:tickLblPos val="nextTo"/>
        <c:crossAx val="524098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s-MX"/>
          </a:p>
        </c:txPr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'Obras Publicas'!$A$6</c:f>
              <c:strCache>
                <c:ptCount val="1"/>
                <c:pt idx="0">
                  <c:v>Secretaría de Obras Públicas y Comunicaciones</c:v>
                </c:pt>
              </c:strCache>
            </c:strRef>
          </c:tx>
          <c:spPr>
            <a:ln cmpd="dbl">
              <a:solidFill>
                <a:schemeClr val="tx2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spPr>
              <a:solidFill>
                <a:schemeClr val="tx2">
                  <a:lumMod val="75000"/>
                </a:schemeClr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1"/>
            <c:spPr>
              <a:solidFill>
                <a:srgbClr val="FFC00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2"/>
            <c:spPr>
              <a:solidFill>
                <a:srgbClr val="7030A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cat>
            <c:strRef>
              <c:f>'Obras Publicas'!$B$5:$E$5</c:f>
              <c:strCache>
                <c:ptCount val="4"/>
                <c:pt idx="0">
                  <c:v>SISVEH</c:v>
                </c:pt>
                <c:pt idx="1">
                  <c:v>SISMAQ</c:v>
                </c:pt>
                <c:pt idx="2">
                  <c:v>SISMOB</c:v>
                </c:pt>
                <c:pt idx="3">
                  <c:v>INMUEBLES</c:v>
                </c:pt>
              </c:strCache>
            </c:strRef>
          </c:cat>
          <c:val>
            <c:numRef>
              <c:f>'Obras Publicas'!$B$6:$E$6</c:f>
              <c:numCache>
                <c:formatCode>0%</c:formatCode>
                <c:ptCount val="4"/>
                <c:pt idx="0">
                  <c:v>0.9</c:v>
                </c:pt>
                <c:pt idx="1">
                  <c:v>0.70000000000000062</c:v>
                </c:pt>
                <c:pt idx="2">
                  <c:v>0.25</c:v>
                </c:pt>
                <c:pt idx="3">
                  <c:v>0.9</c:v>
                </c:pt>
              </c:numCache>
            </c:numRef>
          </c:val>
        </c:ser>
        <c:gapWidth val="49"/>
        <c:overlap val="-38"/>
        <c:axId val="52336512"/>
        <c:axId val="52338048"/>
      </c:barChart>
      <c:catAx>
        <c:axId val="52336512"/>
        <c:scaling>
          <c:orientation val="minMax"/>
        </c:scaling>
        <c:axPos val="b"/>
        <c:majorTickMark val="none"/>
        <c:tickLblPos val="nextTo"/>
        <c:crossAx val="52338048"/>
        <c:crosses val="autoZero"/>
        <c:auto val="1"/>
        <c:lblAlgn val="ctr"/>
        <c:lblOffset val="100"/>
      </c:catAx>
      <c:valAx>
        <c:axId val="52338048"/>
        <c:scaling>
          <c:orientation val="minMax"/>
          <c:max val="1"/>
        </c:scaling>
        <c:axPos val="l"/>
        <c:majorGridlines/>
        <c:numFmt formatCode="0%" sourceLinked="1"/>
        <c:majorTickMark val="none"/>
        <c:tickLblPos val="nextTo"/>
        <c:crossAx val="523365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s-MX"/>
          </a:p>
        </c:txPr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SSyPC!$A$6</c:f>
              <c:strCache>
                <c:ptCount val="1"/>
                <c:pt idx="0">
                  <c:v>Secretaría de Seguridad y Protección Ciudadana</c:v>
                </c:pt>
              </c:strCache>
            </c:strRef>
          </c:tx>
          <c:spPr>
            <a:ln cmpd="dbl">
              <a:solidFill>
                <a:schemeClr val="tx2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spPr>
              <a:solidFill>
                <a:schemeClr val="tx2">
                  <a:lumMod val="75000"/>
                </a:schemeClr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1"/>
            <c:spPr>
              <a:solidFill>
                <a:srgbClr val="FFC00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2"/>
            <c:spPr>
              <a:solidFill>
                <a:srgbClr val="7030A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cat>
            <c:strRef>
              <c:f>SSyPC!$B$5:$D$5</c:f>
              <c:strCache>
                <c:ptCount val="3"/>
                <c:pt idx="0">
                  <c:v>SISVEH</c:v>
                </c:pt>
                <c:pt idx="1">
                  <c:v>SISMAQ</c:v>
                </c:pt>
                <c:pt idx="2">
                  <c:v>SISMOB</c:v>
                </c:pt>
              </c:strCache>
            </c:strRef>
          </c:cat>
          <c:val>
            <c:numRef>
              <c:f>SSyPC!$B$6:$D$6</c:f>
              <c:numCache>
                <c:formatCode>0%</c:formatCode>
                <c:ptCount val="3"/>
                <c:pt idx="0">
                  <c:v>1</c:v>
                </c:pt>
                <c:pt idx="1">
                  <c:v>0.75000000000000056</c:v>
                </c:pt>
                <c:pt idx="2">
                  <c:v>0.6500000000000008</c:v>
                </c:pt>
              </c:numCache>
            </c:numRef>
          </c:val>
        </c:ser>
        <c:gapWidth val="49"/>
        <c:overlap val="-38"/>
        <c:axId val="54372992"/>
        <c:axId val="54378880"/>
      </c:barChart>
      <c:catAx>
        <c:axId val="54372992"/>
        <c:scaling>
          <c:orientation val="minMax"/>
        </c:scaling>
        <c:axPos val="b"/>
        <c:majorTickMark val="none"/>
        <c:tickLblPos val="nextTo"/>
        <c:crossAx val="54378880"/>
        <c:crosses val="autoZero"/>
        <c:auto val="1"/>
        <c:lblAlgn val="ctr"/>
        <c:lblOffset val="100"/>
      </c:catAx>
      <c:valAx>
        <c:axId val="54378880"/>
        <c:scaling>
          <c:orientation val="minMax"/>
          <c:max val="1"/>
        </c:scaling>
        <c:axPos val="l"/>
        <c:majorGridlines/>
        <c:numFmt formatCode="0%" sourceLinked="1"/>
        <c:majorTickMark val="none"/>
        <c:tickLblPos val="nextTo"/>
        <c:crossAx val="543729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s-MX"/>
          </a:p>
        </c:txPr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'Sec. de Economía'!$A$6</c:f>
              <c:strCache>
                <c:ptCount val="1"/>
                <c:pt idx="0">
                  <c:v>Secretaría de Economía</c:v>
                </c:pt>
              </c:strCache>
            </c:strRef>
          </c:tx>
          <c:spPr>
            <a:ln cmpd="dbl">
              <a:solidFill>
                <a:schemeClr val="tx2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spPr>
              <a:solidFill>
                <a:schemeClr val="tx2">
                  <a:lumMod val="75000"/>
                </a:schemeClr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1"/>
            <c:spPr>
              <a:solidFill>
                <a:srgbClr val="FFC00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2"/>
            <c:spPr>
              <a:solidFill>
                <a:srgbClr val="7030A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cat>
            <c:strRef>
              <c:f>'Sec. de Economía'!$B$5:$D$5</c:f>
              <c:strCache>
                <c:ptCount val="3"/>
                <c:pt idx="0">
                  <c:v>SISVEH</c:v>
                </c:pt>
                <c:pt idx="2">
                  <c:v>SISMOB</c:v>
                </c:pt>
              </c:strCache>
            </c:strRef>
          </c:cat>
          <c:val>
            <c:numRef>
              <c:f>'Sec. de Economía'!$B$6:$D$6</c:f>
              <c:numCache>
                <c:formatCode>General</c:formatCode>
                <c:ptCount val="3"/>
                <c:pt idx="0" formatCode="0%">
                  <c:v>1</c:v>
                </c:pt>
                <c:pt idx="2" formatCode="0%">
                  <c:v>0.99</c:v>
                </c:pt>
              </c:numCache>
            </c:numRef>
          </c:val>
        </c:ser>
        <c:gapWidth val="49"/>
        <c:overlap val="-38"/>
        <c:axId val="54455296"/>
        <c:axId val="55509760"/>
      </c:barChart>
      <c:catAx>
        <c:axId val="54455296"/>
        <c:scaling>
          <c:orientation val="minMax"/>
        </c:scaling>
        <c:axPos val="b"/>
        <c:majorTickMark val="none"/>
        <c:tickLblPos val="nextTo"/>
        <c:crossAx val="55509760"/>
        <c:crosses val="autoZero"/>
        <c:auto val="1"/>
        <c:lblAlgn val="ctr"/>
        <c:lblOffset val="100"/>
      </c:catAx>
      <c:valAx>
        <c:axId val="55509760"/>
        <c:scaling>
          <c:orientation val="minMax"/>
          <c:max val="1"/>
          <c:min val="0"/>
        </c:scaling>
        <c:axPos val="l"/>
        <c:majorGridlines/>
        <c:numFmt formatCode="0%" sourceLinked="1"/>
        <c:majorTickMark val="none"/>
        <c:tickLblPos val="nextTo"/>
        <c:crossAx val="544552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s-MX"/>
          </a:p>
        </c:txPr>
      </c:dTable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'Sec. de Turismo'!$A$6</c:f>
              <c:strCache>
                <c:ptCount val="1"/>
                <c:pt idx="0">
                  <c:v>Secretaría de Turismo</c:v>
                </c:pt>
              </c:strCache>
            </c:strRef>
          </c:tx>
          <c:spPr>
            <a:ln cmpd="dbl">
              <a:solidFill>
                <a:schemeClr val="tx2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spPr>
              <a:solidFill>
                <a:schemeClr val="tx2">
                  <a:lumMod val="75000"/>
                </a:schemeClr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1"/>
            <c:spPr>
              <a:solidFill>
                <a:srgbClr val="FFC000"/>
              </a:solidFill>
              <a:ln cmpd="dbl">
                <a:solidFill>
                  <a:schemeClr val="tx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cat>
            <c:strRef>
              <c:f>'Sec. de Turismo'!$B$5:$C$5</c:f>
              <c:strCache>
                <c:ptCount val="2"/>
                <c:pt idx="0">
                  <c:v>SISVEH</c:v>
                </c:pt>
                <c:pt idx="1">
                  <c:v>SISMOB</c:v>
                </c:pt>
              </c:strCache>
            </c:strRef>
          </c:cat>
          <c:val>
            <c:numRef>
              <c:f>'Sec. de Turismo'!$B$6:$C$6</c:f>
              <c:numCache>
                <c:formatCode>0%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gapWidth val="49"/>
        <c:overlap val="-38"/>
        <c:axId val="55557120"/>
        <c:axId val="55563008"/>
      </c:barChart>
      <c:catAx>
        <c:axId val="55557120"/>
        <c:scaling>
          <c:orientation val="minMax"/>
        </c:scaling>
        <c:axPos val="b"/>
        <c:majorTickMark val="none"/>
        <c:tickLblPos val="nextTo"/>
        <c:crossAx val="55563008"/>
        <c:crosses val="autoZero"/>
        <c:auto val="1"/>
        <c:lblAlgn val="ctr"/>
        <c:lblOffset val="100"/>
      </c:catAx>
      <c:valAx>
        <c:axId val="55563008"/>
        <c:scaling>
          <c:orientation val="minMax"/>
          <c:max val="1"/>
        </c:scaling>
        <c:axPos val="l"/>
        <c:majorGridlines/>
        <c:numFmt formatCode="0%" sourceLinked="1"/>
        <c:majorTickMark val="none"/>
        <c:tickLblPos val="nextTo"/>
        <c:crossAx val="555571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s-MX"/>
          </a:p>
        </c:txPr>
      </c:dTable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5817841-80F2-4778-A751-96500D3065F6}" type="datetimeFigureOut">
              <a:rPr lang="es-MX" smtClean="0"/>
              <a:pPr/>
              <a:t>21/07/2017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54FC28A-D0FB-4E24-B0C0-88BA1F5F2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3.png"/><Relationship Id="rId7" Type="http://schemas.openxmlformats.org/officeDocument/2006/relationships/slide" Target="slide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chart" Target="../charts/chart1.xml"/><Relationship Id="rId9" Type="http://schemas.openxmlformats.org/officeDocument/2006/relationships/slide" Target="slide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4546" y="3786190"/>
            <a:ext cx="607223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Situación Patrimonial de Organismos Públicos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al mes de Julio de 2017.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00108"/>
            <a:ext cx="5143536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Situación detallada en Organismos Públicos con mayor cantidad de bienes 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5" name="2 Gráfico"/>
          <p:cNvGraphicFramePr/>
          <p:nvPr/>
        </p:nvGraphicFramePr>
        <p:xfrm>
          <a:off x="2643174" y="3000372"/>
          <a:ext cx="4572000" cy="2899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00108"/>
            <a:ext cx="5143536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Situación detallada en Organismos Públicos con mayor cantidad de bienes 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5" name="2 Gráfico"/>
          <p:cNvGraphicFramePr/>
          <p:nvPr/>
        </p:nvGraphicFramePr>
        <p:xfrm>
          <a:off x="2786050" y="2857496"/>
          <a:ext cx="4572000" cy="2750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643306" y="3857628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Por su atención gracias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285984" y="1071546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Listado de Dependencias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2571736" y="2786058"/>
          <a:ext cx="5357852" cy="35303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"/>
                <a:gridCol w="2071702"/>
                <a:gridCol w="500066"/>
                <a:gridCol w="2357456"/>
              </a:tblGrid>
              <a:tr h="33804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Dependencias</a:t>
                      </a:r>
                      <a:r>
                        <a:rPr lang="es-MX" sz="1200" b="1" baseline="0" dirty="0" smtClean="0"/>
                        <a:t> con un cumplimiento del 100%</a:t>
                      </a:r>
                      <a:endParaRPr lang="es-MX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</a:tr>
              <a:tr h="30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Secretaría</a:t>
                      </a:r>
                      <a:r>
                        <a:rPr lang="es-MX" sz="900" baseline="0" dirty="0" smtClean="0">
                          <a:latin typeface="+mn-lt"/>
                        </a:rPr>
                        <a:t> General de Gobierno</a:t>
                      </a:r>
                      <a:endParaRPr lang="es-MX" sz="900" dirty="0" smtClean="0">
                        <a:latin typeface="+mn-lt"/>
                      </a:endParaRPr>
                    </a:p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09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+mn-lt"/>
                          <a:ea typeface="Calibri"/>
                          <a:cs typeface="Times New Roman"/>
                        </a:rPr>
                        <a:t>Promotora de Vivienda Chiapas</a:t>
                      </a: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Secretaría para el Desarrollo Sustentable</a:t>
                      </a:r>
                      <a:r>
                        <a:rPr lang="es-MX" sz="900" baseline="0" dirty="0" smtClean="0">
                          <a:latin typeface="+mn-lt"/>
                        </a:rPr>
                        <a:t> de los Pueblos Indígenas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10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+mn-lt"/>
                          <a:ea typeface="Calibri"/>
                          <a:cs typeface="Times New Roman"/>
                        </a:rPr>
                        <a:t>Instituto del Café de Chiapas</a:t>
                      </a: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smtClean="0">
                          <a:latin typeface="+mn-lt"/>
                        </a:rPr>
                        <a:t>Parque Agroindustrial para</a:t>
                      </a:r>
                      <a:r>
                        <a:rPr lang="es-MX" sz="900" baseline="0" dirty="0" smtClean="0">
                          <a:latin typeface="+mn-lt"/>
                        </a:rPr>
                        <a:t> el Desarrollo Regional del Sureste “Chiapas”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+mn-lt"/>
                          <a:ea typeface="Calibri"/>
                          <a:cs typeface="Times New Roman"/>
                        </a:rPr>
                        <a:t>Instituto de Comunicación Social del Estado de Chiapas</a:t>
                      </a:r>
                    </a:p>
                  </a:txBody>
                  <a:tcPr marL="68580" marR="68580" marT="0" marB="0"/>
                </a:tc>
              </a:tr>
              <a:tr h="333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smtClean="0">
                          <a:latin typeface="+mn-lt"/>
                          <a:cs typeface="Arial" pitchFamily="34" charset="0"/>
                        </a:rPr>
                        <a:t>Instituto de Protección</a:t>
                      </a:r>
                      <a:r>
                        <a:rPr lang="es-MX" sz="900" b="0" baseline="0" dirty="0" smtClean="0">
                          <a:latin typeface="+mn-lt"/>
                          <a:cs typeface="Arial" pitchFamily="34" charset="0"/>
                        </a:rPr>
                        <a:t> Social y Beneficencia Pública del Estado de Chiapas</a:t>
                      </a:r>
                      <a:endParaRPr lang="es-MX" sz="9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+mn-lt"/>
                          <a:ea typeface="Calibri"/>
                          <a:cs typeface="Times New Roman"/>
                        </a:rPr>
                        <a:t>Secretaría de Turismo</a:t>
                      </a: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Centro Estatal de Control de Confianza Certificado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+mn-lt"/>
                          <a:ea typeface="Calibri"/>
                          <a:cs typeface="Times New Roman"/>
                        </a:rPr>
                        <a:t>Coordinación Ejecutiva del Fondo de Fomento Económico FOFOE</a:t>
                      </a: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06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+mn-lt"/>
                          <a:ea typeface="Calibri"/>
                          <a:cs typeface="Times New Roman"/>
                        </a:rPr>
                        <a:t>Instituto de Capacitación y Vinculación Tecnológica del Estado de Chiapas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+mn-lt"/>
                          <a:ea typeface="Calibri"/>
                          <a:cs typeface="Times New Roman"/>
                        </a:rPr>
                        <a:t>Coordinación Ejecutiva del Fondo de Fomento Económico FOFOE</a:t>
                      </a: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07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Coordinación Ejecutiva del Fondo de Fomento Agropecuario del Estado de Chiapas FOFAE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Universidad Politécnica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08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Amanecer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14 Flecha abajo">
            <a:hlinkClick r:id="rId4" action="ppaction://hlinksldjump"/>
          </p:cNvPr>
          <p:cNvSpPr/>
          <p:nvPr/>
        </p:nvSpPr>
        <p:spPr>
          <a:xfrm rot="5400000">
            <a:off x="1785918" y="5786454"/>
            <a:ext cx="500066" cy="64294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71546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Listado de Dependencias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2571736" y="2786058"/>
          <a:ext cx="5357852" cy="32591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"/>
                <a:gridCol w="2071702"/>
                <a:gridCol w="500066"/>
                <a:gridCol w="2357456"/>
              </a:tblGrid>
              <a:tr h="33804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Dependencias</a:t>
                      </a:r>
                      <a:r>
                        <a:rPr lang="es-MX" sz="1200" b="1" baseline="0" dirty="0" smtClean="0"/>
                        <a:t> con mas del 50% de cumplimiento</a:t>
                      </a:r>
                      <a:endParaRPr lang="es-MX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</a:tr>
              <a:tr h="30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smtClean="0">
                          <a:latin typeface="+mn-lt"/>
                        </a:rPr>
                        <a:t>Secretaría de Planeación, Gestión</a:t>
                      </a:r>
                      <a:r>
                        <a:rPr lang="es-MX" sz="900" baseline="0" dirty="0" smtClean="0">
                          <a:latin typeface="+mn-lt"/>
                        </a:rPr>
                        <a:t> Pública y Programa de Gobierno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09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de Formación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Policial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Secretaría de Protección Civil / Instituto para la Gestión Integral de Riesgos de Desastres del Estado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10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COCYTECH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smtClean="0">
                          <a:latin typeface="+mn-lt"/>
                        </a:rPr>
                        <a:t>Secretaría de Economía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Universidad Intercultural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smtClean="0">
                          <a:latin typeface="+mn-lt"/>
                          <a:cs typeface="Arial" pitchFamily="34" charset="0"/>
                        </a:rPr>
                        <a:t>Secretaría de</a:t>
                      </a:r>
                      <a:r>
                        <a:rPr lang="es-MX" sz="900" b="0" baseline="0" dirty="0" smtClean="0">
                          <a:latin typeface="+mn-lt"/>
                          <a:cs typeface="Arial" pitchFamily="34" charset="0"/>
                        </a:rPr>
                        <a:t> Seguridad y Protección Ciudadana</a:t>
                      </a:r>
                      <a:endParaRPr lang="es-MX" sz="9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de la Infraestructura Física Educativa del Estado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Secretaría de la Juventud, Recreación y Deporte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Consejo Estatal para las Culturas y las Artes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06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Coordinación Estatal para el Mejoramiento del Zoológico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“Miguel Álvarez del Toro”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Secretariado Ejecutivo del Sistema de Seguridad Pública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07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Comisión Estatal de Mejora Regulatoria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COBAH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08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Secretaría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de la Contraloría General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14 Flecha abajo">
            <a:hlinkClick r:id="rId4" action="ppaction://hlinksldjump"/>
          </p:cNvPr>
          <p:cNvSpPr/>
          <p:nvPr/>
        </p:nvSpPr>
        <p:spPr>
          <a:xfrm rot="5400000">
            <a:off x="1785918" y="5786454"/>
            <a:ext cx="500066" cy="64294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71546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Listado de Dependencias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2571736" y="3214686"/>
          <a:ext cx="5357852" cy="10695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"/>
                <a:gridCol w="2071702"/>
                <a:gridCol w="500066"/>
                <a:gridCol w="2357456"/>
              </a:tblGrid>
              <a:tr h="33804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Dependencias</a:t>
                      </a:r>
                      <a:r>
                        <a:rPr lang="es-MX" sz="1200" b="1" baseline="0" dirty="0" smtClean="0"/>
                        <a:t> con menos del 50% de cumplimiento</a:t>
                      </a:r>
                      <a:endParaRPr lang="es-MX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</a:tr>
              <a:tr h="30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Secretaría de Transportes</a:t>
                      </a:r>
                    </a:p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Universidad Tecnológica de la Selva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Instituto de la Consejería Jurídica y de Asistencia Legal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" name="15 Flecha abajo">
            <a:hlinkClick r:id="rId4" action="ppaction://hlinksldjump"/>
          </p:cNvPr>
          <p:cNvSpPr/>
          <p:nvPr/>
        </p:nvSpPr>
        <p:spPr>
          <a:xfrm rot="5400000">
            <a:off x="1785918" y="5786454"/>
            <a:ext cx="500066" cy="64294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71546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Listado de Dependencias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2500298" y="2428868"/>
          <a:ext cx="5357852" cy="41255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"/>
                <a:gridCol w="2071702"/>
                <a:gridCol w="500066"/>
                <a:gridCol w="2357456"/>
              </a:tblGrid>
              <a:tr h="33804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Dependencias</a:t>
                      </a:r>
                      <a:r>
                        <a:rPr lang="es-MX" sz="1200" b="1" baseline="0" dirty="0" smtClean="0"/>
                        <a:t> que no han informado cumplimientos específicos de avance</a:t>
                      </a:r>
                      <a:endParaRPr lang="es-MX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</a:tr>
              <a:tr h="30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smtClean="0">
                          <a:latin typeface="+mn-lt"/>
                        </a:rPr>
                        <a:t>Oficina</a:t>
                      </a:r>
                      <a:r>
                        <a:rPr lang="es-MX" sz="900" baseline="0" dirty="0" smtClean="0">
                          <a:latin typeface="+mn-lt"/>
                        </a:rPr>
                        <a:t> del Gobernador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Estatal de Evaluación e Innovación Educativa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smtClean="0">
                          <a:latin typeface="+mn-lt"/>
                        </a:rPr>
                        <a:t>Secretaría del Trabajo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Estatal del Agua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smtClean="0">
                          <a:latin typeface="+mn-lt"/>
                          <a:cs typeface="Arial" pitchFamily="34" charset="0"/>
                        </a:rPr>
                        <a:t>Secretaría de Obra Pública y Comunicaciones</a:t>
                      </a:r>
                      <a:endParaRPr lang="es-MX" sz="9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err="1" smtClean="0">
                          <a:latin typeface="+mn-lt"/>
                          <a:ea typeface="Calibri"/>
                          <a:cs typeface="Times New Roman"/>
                        </a:rPr>
                        <a:t>CECyTECH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Secretaría de Medio Ambiente</a:t>
                      </a:r>
                      <a:r>
                        <a:rPr lang="es-MX" sz="900" baseline="0" dirty="0" smtClean="0">
                          <a:latin typeface="+mn-lt"/>
                        </a:rPr>
                        <a:t> e Historia Natural</a:t>
                      </a:r>
                      <a:endParaRPr lang="es-MX" sz="9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Sistema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Chiapaneco de Radio, Televisión y Cinematografía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Secretaría de Desarrollo Social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16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de Desarrollo de Energías de Estado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06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Coordinación General de Educación Federalizada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17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Comisión Estatal de Conciliación y Arbitraje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Médico del Estado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07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Secretaría para el Desarrollo de la Frontera Sur y Enlace para la Cooperación Internacional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18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Oficina de Convenciones y Visitantes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08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CONFIA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19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de Bienestar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Social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09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Junta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Local de Conciliación y Arbitraje del Estado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20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Coordinación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de Fomento Agroalimentario Sustentable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10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Procuraduría Ambiental en el Estado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21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de Estudios de Posgrado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Comisión de Caminos e Infraestructura Hidráulica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" name="15 Flecha abajo">
            <a:hlinkClick r:id="rId4" action="ppaction://hlinksldjump"/>
          </p:cNvPr>
          <p:cNvSpPr/>
          <p:nvPr/>
        </p:nvSpPr>
        <p:spPr>
          <a:xfrm rot="5400000">
            <a:off x="1785918" y="5786454"/>
            <a:ext cx="500066" cy="64294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71546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Listado de Dependencias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2571736" y="3214686"/>
          <a:ext cx="5357852" cy="8409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"/>
                <a:gridCol w="2071702"/>
                <a:gridCol w="500066"/>
                <a:gridCol w="2357456"/>
              </a:tblGrid>
              <a:tr h="33804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Organismos</a:t>
                      </a:r>
                      <a:r>
                        <a:rPr lang="es-MX" sz="1200" b="1" baseline="0" dirty="0" smtClean="0"/>
                        <a:t> que no cuentan con patrimonio propio</a:t>
                      </a:r>
                      <a:endParaRPr lang="es-MX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</a:tr>
              <a:tr h="30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Centro Estatal de Trasplantes del Estado de Chiapas</a:t>
                      </a:r>
                    </a:p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Sociedad Operadora del Aeropuerto Internacional “Ángel Albino Corzo”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14 Flecha abajo">
            <a:hlinkClick r:id="rId4" action="ppaction://hlinksldjump"/>
          </p:cNvPr>
          <p:cNvSpPr/>
          <p:nvPr/>
        </p:nvSpPr>
        <p:spPr>
          <a:xfrm rot="5400000">
            <a:off x="1785918" y="5786454"/>
            <a:ext cx="500066" cy="642942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4546" y="1142984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Estatus general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2571736" y="2714620"/>
          <a:ext cx="5357850" cy="3474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71966"/>
                <a:gridCol w="1285884"/>
              </a:tblGrid>
              <a:tr h="254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200" dirty="0" smtClean="0"/>
                        <a:t>Oficina del Gobernador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 Rounded MT Bold" pitchFamily="34" charset="0"/>
                        </a:rPr>
                        <a:t>01</a:t>
                      </a:r>
                      <a:endParaRPr lang="es-MX" sz="1200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423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200" dirty="0" smtClean="0"/>
                        <a:t>Dependencias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>
                        <a:latin typeface="Arial Rounded MT Bold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Arial Rounded MT Bold" pitchFamily="34" charset="0"/>
                        </a:rPr>
                        <a:t>23</a:t>
                      </a:r>
                      <a:endParaRPr lang="es-MX" sz="1200" dirty="0"/>
                    </a:p>
                  </a:txBody>
                  <a:tcPr/>
                </a:tc>
              </a:tr>
              <a:tr h="423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200" dirty="0" smtClean="0"/>
                        <a:t>Órganos Desconcentrados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 </a:t>
                      </a:r>
                      <a:r>
                        <a:rPr lang="es-MX" sz="1200" dirty="0" smtClean="0">
                          <a:latin typeface="Arial Rounded MT Bold" pitchFamily="34" charset="0"/>
                        </a:rPr>
                        <a:t>14</a:t>
                      </a:r>
                      <a:endParaRPr lang="es-MX" sz="1200" dirty="0"/>
                    </a:p>
                  </a:txBody>
                  <a:tcPr/>
                </a:tc>
              </a:tr>
              <a:tr h="423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Organismos Públicos Descentralizados</a:t>
                      </a:r>
                      <a:r>
                        <a:rPr lang="es-MX" sz="1200" baseline="0" dirty="0" smtClean="0"/>
                        <a:t> Sectorizados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Arial Rounded MT Bold" pitchFamily="34" charset="0"/>
                          <a:cs typeface="Arial" pitchFamily="34" charset="0"/>
                        </a:rPr>
                        <a:t>22</a:t>
                      </a:r>
                      <a:endParaRPr lang="es-MX" sz="1200" b="0" dirty="0"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3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Organismos Públicos Descentralizados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baseline="0" dirty="0" err="1" smtClean="0"/>
                        <a:t>Desectorizados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Arial Rounded MT Bold" pitchFamily="34" charset="0"/>
                          <a:cs typeface="Arial" pitchFamily="34" charset="0"/>
                        </a:rPr>
                        <a:t>07</a:t>
                      </a:r>
                      <a:endParaRPr lang="es-MX" sz="1200" b="0" dirty="0"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3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Organismos Auxiliares del Ejecutivo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Arial Rounded MT Bold" pitchFamily="34" charset="0"/>
                          <a:cs typeface="Arial" pitchFamily="34" charset="0"/>
                        </a:rPr>
                        <a:t>06</a:t>
                      </a:r>
                      <a:endParaRPr lang="es-MX" sz="1200" b="0" dirty="0"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3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Empresas de Participación Estatal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 smtClean="0">
                        <a:latin typeface="Arial Rounded MT Bold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Arial Rounded MT Bold" pitchFamily="34" charset="0"/>
                          <a:cs typeface="Arial" pitchFamily="34" charset="0"/>
                        </a:rPr>
                        <a:t>01</a:t>
                      </a:r>
                      <a:endParaRPr lang="es-MX" sz="1200" b="0" dirty="0"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06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TOTAL</a:t>
                      </a:r>
                      <a:endParaRPr lang="es-MX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 smtClean="0">
                        <a:latin typeface="Arial Rounded MT Bold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Arial Rounded MT Bold" pitchFamily="34" charset="0"/>
                          <a:cs typeface="Arial" pitchFamily="34" charset="0"/>
                        </a:rPr>
                        <a:t>74</a:t>
                      </a:r>
                      <a:endParaRPr lang="es-MX" sz="1200" b="0" dirty="0"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857356" y="6581001"/>
            <a:ext cx="714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dirty="0" smtClean="0"/>
              <a:t>* Datos obtenidos de la página oficial de internet de funcionarios del Gobierno del Estado de Chiapas.</a:t>
            </a:r>
            <a:endParaRPr lang="es-MX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2571736" y="2786058"/>
          <a:ext cx="5357850" cy="28817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71966"/>
                <a:gridCol w="1285884"/>
              </a:tblGrid>
              <a:tr h="408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dirty="0" smtClean="0"/>
                        <a:t>Total de Dependencias y/o Entidades en</a:t>
                      </a:r>
                      <a:r>
                        <a:rPr lang="es-MX" altLang="es-MX" sz="1400" baseline="0" dirty="0" smtClean="0"/>
                        <a:t> el Estado.</a:t>
                      </a:r>
                      <a:endParaRPr lang="es-MX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Rounded MT Bold" pitchFamily="34" charset="0"/>
                        </a:rPr>
                        <a:t>74</a:t>
                      </a:r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5186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dirty="0" smtClean="0"/>
                        <a:t>Total de Dependencias y/o Entidades que presentaron información.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Rounded MT Bold" pitchFamily="34" charset="0"/>
                        </a:rPr>
                        <a:t>56</a:t>
                      </a:r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</a:tr>
              <a:tr h="572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dirty="0" smtClean="0"/>
                        <a:t>Total de Dependencias y/o Entidades faltantes.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 smtClean="0">
                        <a:latin typeface="Arial Rounded MT Bold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 Rounded MT Bold" pitchFamily="34" charset="0"/>
                        </a:rPr>
                        <a:t>18</a:t>
                      </a:r>
                      <a:endParaRPr lang="es-MX" sz="1400" dirty="0"/>
                    </a:p>
                  </a:txBody>
                  <a:tcPr/>
                </a:tc>
              </a:tr>
              <a:tr h="5777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dirty="0" smtClean="0"/>
                        <a:t>Total de Dependencias y/o Entidades que han cumplido al</a:t>
                      </a:r>
                      <a:r>
                        <a:rPr lang="es-MX" altLang="es-MX" sz="1400" baseline="0" dirty="0" smtClean="0"/>
                        <a:t> 100%.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 </a:t>
                      </a:r>
                      <a:r>
                        <a:rPr lang="es-MX" sz="1400" dirty="0" smtClean="0">
                          <a:latin typeface="Arial Rounded MT Bold" pitchFamily="34" charset="0"/>
                        </a:rPr>
                        <a:t>15</a:t>
                      </a:r>
                      <a:endParaRPr lang="es-MX" sz="1400" dirty="0"/>
                    </a:p>
                  </a:txBody>
                  <a:tcPr/>
                </a:tc>
              </a:tr>
              <a:tr h="8043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Organismos</a:t>
                      </a:r>
                      <a:r>
                        <a:rPr lang="es-MX" sz="1400" baseline="0" dirty="0" smtClean="0"/>
                        <a:t> que no cuentan con un patrimonio propio.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 smtClean="0">
                          <a:latin typeface="Arial Rounded MT Bold" pitchFamily="34" charset="0"/>
                          <a:cs typeface="Arial" pitchFamily="34" charset="0"/>
                        </a:rPr>
                        <a:t>02</a:t>
                      </a:r>
                      <a:endParaRPr lang="es-MX" sz="1400" b="0" dirty="0">
                        <a:latin typeface="Arial Rounded MT Bold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000232" y="6396335"/>
            <a:ext cx="714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dirty="0" smtClean="0"/>
              <a:t>* Datos obtenidos de informe emitido por la Coordinación de Unidades Administrativas de la Secretaría de Hacienda.</a:t>
            </a:r>
            <a:endParaRPr lang="es-MX" sz="1200" i="1" dirty="0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142984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Estatus general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142984"/>
            <a:ext cx="4714908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Estatus general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2500298" y="2786058"/>
          <a:ext cx="5357852" cy="33269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"/>
                <a:gridCol w="2071702"/>
                <a:gridCol w="500066"/>
                <a:gridCol w="2357456"/>
              </a:tblGrid>
              <a:tr h="33804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/>
                        <a:t>Organismos</a:t>
                      </a:r>
                      <a:r>
                        <a:rPr lang="es-MX" sz="1200" b="1" baseline="0" dirty="0" smtClean="0"/>
                        <a:t> que no han enviado informe de su situación patrimonial actual.</a:t>
                      </a:r>
                      <a:endParaRPr lang="es-MX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/>
                    </a:p>
                  </a:txBody>
                  <a:tcPr/>
                </a:tc>
              </a:tr>
              <a:tr h="30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smtClean="0">
                          <a:latin typeface="+mn-lt"/>
                        </a:rPr>
                        <a:t>Secretaría de Hacienda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10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Casa de las Artesanías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smtClean="0">
                          <a:latin typeface="+mn-lt"/>
                        </a:rPr>
                        <a:t>Secretaría para el Desarrollo y Empoderamiento de las Mujeres</a:t>
                      </a:r>
                      <a:endParaRPr lang="es-MX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11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Sistema DIF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000" dirty="0" smtClean="0"/>
                        <a:t>03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smtClean="0">
                          <a:latin typeface="+mn-lt"/>
                          <a:cs typeface="Arial" pitchFamily="34" charset="0"/>
                        </a:rPr>
                        <a:t>Secretaría del Campo</a:t>
                      </a:r>
                      <a:endParaRPr lang="es-MX" sz="900" b="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12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Régimen Estatal de Protección Social en Salud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+mn-lt"/>
                        </a:rPr>
                        <a:t>Secretaría de Pesca y Acuacultura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13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CONALEP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Secretaría de Salud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14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Chiapaneco de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Educación para Jóvenes y Adultos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06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de Población y Ciudades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Rurales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15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Tecnológico Superior de </a:t>
                      </a:r>
                      <a:r>
                        <a:rPr lang="es-MX" sz="900" dirty="0" err="1" smtClean="0">
                          <a:latin typeface="+mn-lt"/>
                          <a:ea typeface="Calibri"/>
                          <a:cs typeface="Times New Roman"/>
                        </a:rPr>
                        <a:t>Cintalapa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07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Centro Estatal de Prevención Social de la Violencia y Participación Ciudadana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16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Universidad Politécnica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08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para la Gestión Integral de Riesgos de Desastres</a:t>
                      </a:r>
                      <a:r>
                        <a:rPr lang="es-MX" sz="900" baseline="0" dirty="0" smtClean="0">
                          <a:latin typeface="+mn-lt"/>
                          <a:ea typeface="Calibri"/>
                          <a:cs typeface="Times New Roman"/>
                        </a:rPr>
                        <a:t> del Estado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17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Instituto de Seguridad Social de los Trabajadores del Estado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09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Talleres Gráficos de Chiapas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/>
                        <a:t>18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+mn-lt"/>
                          <a:ea typeface="Calibri"/>
                          <a:cs typeface="Times New Roman"/>
                        </a:rPr>
                        <a:t>Centro Regional de Formación Docente e Investigación Educativa</a:t>
                      </a:r>
                      <a:endParaRPr lang="es-MX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aphicFrame>
        <p:nvGraphicFramePr>
          <p:cNvPr id="15" name="14 Gráfico"/>
          <p:cNvGraphicFramePr/>
          <p:nvPr/>
        </p:nvGraphicFramePr>
        <p:xfrm>
          <a:off x="2000232" y="2214554"/>
          <a:ext cx="67151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285984" y="1000108"/>
            <a:ext cx="4714908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Estatus de Organismos que han presentado información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18" name="17 CuadroTexto">
            <a:hlinkClick r:id="rId5" action="ppaction://hlinksldjump"/>
          </p:cNvPr>
          <p:cNvSpPr txBox="1"/>
          <p:nvPr/>
        </p:nvSpPr>
        <p:spPr>
          <a:xfrm>
            <a:off x="4786314" y="307181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15</a:t>
            </a:r>
            <a:endParaRPr lang="es-MX" sz="2400" b="1" dirty="0"/>
          </a:p>
        </p:txBody>
      </p:sp>
      <p:sp>
        <p:nvSpPr>
          <p:cNvPr id="20" name="19 CuadroTexto">
            <a:hlinkClick r:id="rId6" action="ppaction://hlinksldjump"/>
          </p:cNvPr>
          <p:cNvSpPr txBox="1"/>
          <p:nvPr/>
        </p:nvSpPr>
        <p:spPr>
          <a:xfrm>
            <a:off x="4643438" y="507207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</a:rPr>
              <a:t>15</a:t>
            </a:r>
            <a:endParaRPr lang="es-MX" sz="2400" b="1" dirty="0">
              <a:solidFill>
                <a:schemeClr val="bg1"/>
              </a:solidFill>
            </a:endParaRPr>
          </a:p>
        </p:txBody>
      </p:sp>
      <p:sp>
        <p:nvSpPr>
          <p:cNvPr id="21" name="20 CuadroTexto">
            <a:hlinkClick r:id="rId7" action="ppaction://hlinksldjump"/>
          </p:cNvPr>
          <p:cNvSpPr txBox="1"/>
          <p:nvPr/>
        </p:nvSpPr>
        <p:spPr>
          <a:xfrm>
            <a:off x="3500430" y="535782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</a:rPr>
              <a:t>3</a:t>
            </a:r>
            <a:endParaRPr lang="es-MX" sz="2400" b="1" dirty="0">
              <a:solidFill>
                <a:schemeClr val="bg1"/>
              </a:solidFill>
            </a:endParaRPr>
          </a:p>
        </p:txBody>
      </p:sp>
      <p:sp>
        <p:nvSpPr>
          <p:cNvPr id="22" name="21 CuadroTexto">
            <a:hlinkClick r:id="rId8" action="ppaction://hlinksldjump"/>
          </p:cNvPr>
          <p:cNvSpPr txBox="1"/>
          <p:nvPr/>
        </p:nvSpPr>
        <p:spPr>
          <a:xfrm>
            <a:off x="2786050" y="378619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</a:rPr>
              <a:t>21</a:t>
            </a:r>
            <a:endParaRPr lang="es-MX" sz="2400" b="1" dirty="0">
              <a:solidFill>
                <a:schemeClr val="bg1"/>
              </a:solidFill>
            </a:endParaRPr>
          </a:p>
        </p:txBody>
      </p:sp>
      <p:sp>
        <p:nvSpPr>
          <p:cNvPr id="23" name="22 CuadroTexto">
            <a:hlinkClick r:id="rId9" action="ppaction://hlinksldjump"/>
          </p:cNvPr>
          <p:cNvSpPr txBox="1"/>
          <p:nvPr/>
        </p:nvSpPr>
        <p:spPr>
          <a:xfrm>
            <a:off x="3857620" y="250030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2</a:t>
            </a:r>
            <a:endParaRPr lang="es-MX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aphicFrame>
        <p:nvGraphicFramePr>
          <p:cNvPr id="16" name="2 Gráfico"/>
          <p:cNvGraphicFramePr/>
          <p:nvPr/>
        </p:nvGraphicFramePr>
        <p:xfrm>
          <a:off x="2786050" y="2928934"/>
          <a:ext cx="4572000" cy="2899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7" name="16 Grupo"/>
          <p:cNvGrpSpPr/>
          <p:nvPr/>
        </p:nvGrpSpPr>
        <p:grpSpPr>
          <a:xfrm>
            <a:off x="2357422" y="4286256"/>
            <a:ext cx="1212018" cy="1186806"/>
            <a:chOff x="7452320" y="4365105"/>
            <a:chExt cx="1212018" cy="1186806"/>
          </a:xfrm>
        </p:grpSpPr>
        <p:sp>
          <p:nvSpPr>
            <p:cNvPr id="18" name="17 Elipse"/>
            <p:cNvSpPr/>
            <p:nvPr/>
          </p:nvSpPr>
          <p:spPr bwMode="auto">
            <a:xfrm>
              <a:off x="7452320" y="4365105"/>
              <a:ext cx="1212018" cy="1186806"/>
            </a:xfrm>
            <a:prstGeom prst="ellipse">
              <a:avLst/>
            </a:prstGeom>
            <a:solidFill>
              <a:schemeClr val="accent6">
                <a:lumMod val="75000"/>
                <a:alpha val="1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2" charset="0"/>
                <a:cs typeface="Arial" charset="0"/>
              </a:endParaRPr>
            </a:p>
          </p:txBody>
        </p:sp>
        <p:cxnSp>
          <p:nvCxnSpPr>
            <p:cNvPr id="20" name="19 Conector recto"/>
            <p:cNvCxnSpPr/>
            <p:nvPr/>
          </p:nvCxnSpPr>
          <p:spPr bwMode="auto">
            <a:xfrm>
              <a:off x="7884368" y="5091320"/>
              <a:ext cx="155786" cy="262911"/>
            </a:xfrm>
            <a:prstGeom prst="line">
              <a:avLst/>
            </a:prstGeom>
            <a:solidFill>
              <a:srgbClr val="00B8FF"/>
            </a:solidFill>
            <a:ln w="130175" cap="rnd" cmpd="sng" algn="ctr">
              <a:solidFill>
                <a:schemeClr val="accent6">
                  <a:lumMod val="75000"/>
                </a:schemeClr>
              </a:solidFill>
              <a:prstDash val="solid"/>
              <a:bevel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20 Conector recto"/>
            <p:cNvCxnSpPr/>
            <p:nvPr/>
          </p:nvCxnSpPr>
          <p:spPr bwMode="auto">
            <a:xfrm flipH="1">
              <a:off x="8058330" y="4581128"/>
              <a:ext cx="322876" cy="778937"/>
            </a:xfrm>
            <a:prstGeom prst="line">
              <a:avLst/>
            </a:prstGeom>
            <a:solidFill>
              <a:srgbClr val="00B8FF"/>
            </a:solidFill>
            <a:ln w="130175" cap="rnd" cmpd="sng" algn="ctr">
              <a:solidFill>
                <a:schemeClr val="accent6">
                  <a:lumMod val="75000"/>
                </a:schemeClr>
              </a:solidFill>
              <a:prstDash val="solid"/>
              <a:bevel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2285984" y="1000108"/>
            <a:ext cx="5143536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Situación detallada en Organismos Públicos con mayor cantidad de bienes 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aphicFrame>
        <p:nvGraphicFramePr>
          <p:cNvPr id="15" name="2 Gráfico">
            <a:hlinkClick r:id="rId4" action="ppaction://hlinksldjump"/>
          </p:cNvPr>
          <p:cNvGraphicFramePr/>
          <p:nvPr/>
        </p:nvGraphicFramePr>
        <p:xfrm>
          <a:off x="2643174" y="2428868"/>
          <a:ext cx="4572000" cy="2899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5572132" y="5000636"/>
            <a:ext cx="428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0</a:t>
            </a:r>
            <a:endParaRPr lang="es-MX" sz="10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000232" y="5611671"/>
            <a:ext cx="33575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Solicitan un plazo  de 2 a 3 años para concluir  las  tareas.</a:t>
            </a:r>
            <a:endParaRPr lang="es-MX" sz="10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018504" y="5912933"/>
            <a:ext cx="6768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Se requiere un total de $250,000,000.00 para solventar el rubro de bienes inmuebles, faltan de regularizar las escrituras de 11,750 centros de trabajo.</a:t>
            </a:r>
            <a:endParaRPr lang="es-MX" sz="1000" b="1" dirty="0"/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2285984" y="1000108"/>
            <a:ext cx="5143536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Situación detallada en Organismos Públicos con mayor cantidad de bienes 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500826" y="5005663"/>
            <a:ext cx="428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0</a:t>
            </a:r>
            <a:endParaRPr lang="es-MX" sz="10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000232" y="5357826"/>
            <a:ext cx="6643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Los Sistemas SISMAQ y SISMOB, han presentado errores en su ejecución.</a:t>
            </a:r>
            <a:endParaRPr lang="es-MX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aphicFrame>
        <p:nvGraphicFramePr>
          <p:cNvPr id="16" name="2 Gráfico">
            <a:hlinkClick r:id="rId4" action="ppaction://hlinksldjump"/>
          </p:cNvPr>
          <p:cNvGraphicFramePr/>
          <p:nvPr/>
        </p:nvGraphicFramePr>
        <p:xfrm>
          <a:off x="2500298" y="2857496"/>
          <a:ext cx="5429288" cy="2332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00108"/>
            <a:ext cx="5143536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Situación detallada en Organismos Públicos con mayor cantidad de bienes 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Pentágono"/>
          <p:cNvSpPr/>
          <p:nvPr/>
        </p:nvSpPr>
        <p:spPr>
          <a:xfrm>
            <a:off x="0" y="659066"/>
            <a:ext cx="8143900" cy="1500198"/>
          </a:xfrm>
          <a:prstGeom prst="homePlate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3174" y="0"/>
            <a:ext cx="1214446" cy="6858000"/>
          </a:xfrm>
          <a:prstGeom prst="rect">
            <a:avLst/>
          </a:prstGeom>
          <a:solidFill>
            <a:srgbClr val="F8F8F8"/>
          </a:solidFill>
          <a:ln>
            <a:noFill/>
          </a:ln>
          <a:effectLst>
            <a:outerShdw blurRad="266700" dist="812800" dir="5400000" sx="128000" sy="128000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09104" y="214290"/>
            <a:ext cx="1714512" cy="1571636"/>
          </a:xfrm>
          <a:prstGeom prst="rect">
            <a:avLst/>
          </a:prstGeom>
          <a:solidFill>
            <a:srgbClr val="3366CC"/>
          </a:solidFill>
          <a:ln>
            <a:noFill/>
          </a:ln>
          <a:effectLst>
            <a:outerShdw blurRad="50800" dist="38100" dir="5400000" sx="103000" sy="103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rectángulo"/>
          <p:cNvSpPr/>
          <p:nvPr/>
        </p:nvSpPr>
        <p:spPr>
          <a:xfrm rot="5400000">
            <a:off x="1691845" y="1807073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rectángulo"/>
          <p:cNvSpPr/>
          <p:nvPr/>
        </p:nvSpPr>
        <p:spPr>
          <a:xfrm rot="10800000">
            <a:off x="240712" y="1812646"/>
            <a:ext cx="214314" cy="21431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C:\Users\yanzueto\Desktop\sss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40" y="6215082"/>
            <a:ext cx="1217643" cy="50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714356"/>
            <a:ext cx="164307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10 Cheurón"/>
          <p:cNvSpPr/>
          <p:nvPr/>
        </p:nvSpPr>
        <p:spPr>
          <a:xfrm>
            <a:off x="7500926" y="571480"/>
            <a:ext cx="1643074" cy="1643074"/>
          </a:xfrm>
          <a:prstGeom prst="chevron">
            <a:avLst/>
          </a:prstGeom>
          <a:solidFill>
            <a:srgbClr val="3366CC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85984" y="1000108"/>
            <a:ext cx="5143536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altLang="es-MX" sz="2000" dirty="0" smtClean="0">
                <a:solidFill>
                  <a:srgbClr val="FFFFFF"/>
                </a:solidFill>
                <a:latin typeface="Arial Rounded MT Bold" pitchFamily="34" charset="0"/>
              </a:rPr>
              <a:t>Situación detallada en Organismos Públicos con mayor cantidad de bienes </a:t>
            </a:r>
            <a:endParaRPr lang="es-MX" altLang="es-MX" sz="2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graphicFrame>
        <p:nvGraphicFramePr>
          <p:cNvPr id="15" name="2 Gráfico"/>
          <p:cNvGraphicFramePr/>
          <p:nvPr/>
        </p:nvGraphicFramePr>
        <p:xfrm>
          <a:off x="2857488" y="2786058"/>
          <a:ext cx="4572000" cy="322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1140</TotalTime>
  <Words>890</Words>
  <Application>Microsoft Office PowerPoint</Application>
  <PresentationFormat>Presentación en pantalla (4:3)</PresentationFormat>
  <Paragraphs>226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Metro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olopez</dc:creator>
  <cp:lastModifiedBy>olopez</cp:lastModifiedBy>
  <cp:revision>166</cp:revision>
  <dcterms:created xsi:type="dcterms:W3CDTF">2017-07-05T14:33:03Z</dcterms:created>
  <dcterms:modified xsi:type="dcterms:W3CDTF">2017-07-21T15:22:19Z</dcterms:modified>
</cp:coreProperties>
</file>