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787" r:id="rId2"/>
    <p:sldId id="521" r:id="rId3"/>
    <p:sldId id="974" r:id="rId4"/>
    <p:sldId id="975" r:id="rId5"/>
    <p:sldId id="447" r:id="rId6"/>
    <p:sldId id="970" r:id="rId7"/>
    <p:sldId id="969" r:id="rId8"/>
    <p:sldId id="864" r:id="rId9"/>
    <p:sldId id="824" r:id="rId10"/>
    <p:sldId id="825" r:id="rId11"/>
    <p:sldId id="952" r:id="rId12"/>
    <p:sldId id="907" r:id="rId13"/>
    <p:sldId id="909" r:id="rId14"/>
    <p:sldId id="960" r:id="rId15"/>
    <p:sldId id="972" r:id="rId16"/>
    <p:sldId id="914" r:id="rId17"/>
    <p:sldId id="973" r:id="rId18"/>
    <p:sldId id="833" r:id="rId19"/>
    <p:sldId id="887" r:id="rId20"/>
    <p:sldId id="893" r:id="rId21"/>
    <p:sldId id="841" r:id="rId22"/>
    <p:sldId id="959" r:id="rId23"/>
    <p:sldId id="842" r:id="rId24"/>
    <p:sldId id="955" r:id="rId25"/>
    <p:sldId id="962" r:id="rId26"/>
    <p:sldId id="844" r:id="rId27"/>
    <p:sldId id="963" r:id="rId28"/>
    <p:sldId id="945" r:id="rId29"/>
    <p:sldId id="964" r:id="rId30"/>
    <p:sldId id="946" r:id="rId31"/>
    <p:sldId id="947" r:id="rId32"/>
    <p:sldId id="976" r:id="rId33"/>
    <p:sldId id="944" r:id="rId34"/>
    <p:sldId id="956" r:id="rId35"/>
    <p:sldId id="957" r:id="rId36"/>
    <p:sldId id="934" r:id="rId37"/>
    <p:sldId id="978" r:id="rId38"/>
  </p:sldIdLst>
  <p:sldSz cx="9144000" cy="6858000" type="screen4x3"/>
  <p:notesSz cx="7053263" cy="9309100"/>
  <p:defaultTextStyle>
    <a:defPPr>
      <a:defRPr lang="es-MX"/>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men Molina Pérez" initials="CMP" lastIdx="2" clrIdx="0"/>
  <p:cmAuthor id="1" name="Maritza Campos Fernández" initials="MC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863D"/>
    <a:srgbClr val="FF0000"/>
    <a:srgbClr val="006600"/>
    <a:srgbClr val="D1FEA4"/>
    <a:srgbClr val="0000FF"/>
    <a:srgbClr val="3399FF"/>
    <a:srgbClr val="000099"/>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26" autoAdjust="0"/>
    <p:restoredTop sz="98123" autoAdjust="0"/>
  </p:normalViewPr>
  <p:slideViewPr>
    <p:cSldViewPr>
      <p:cViewPr varScale="1">
        <p:scale>
          <a:sx n="74" d="100"/>
          <a:sy n="74" d="100"/>
        </p:scale>
        <p:origin x="1668" y="78"/>
      </p:cViewPr>
      <p:guideLst>
        <p:guide orient="horz" pos="2160"/>
        <p:guide pos="295"/>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0" y="13"/>
            <a:ext cx="3057183" cy="465903"/>
          </a:xfrm>
          <a:prstGeom prst="rect">
            <a:avLst/>
          </a:prstGeom>
        </p:spPr>
        <p:txBody>
          <a:bodyPr vert="horz" lIns="95600" tIns="47798" rIns="95600" bIns="47798" rtlCol="0"/>
          <a:lstStyle>
            <a:lvl1pPr algn="l">
              <a:defRPr sz="1200"/>
            </a:lvl1pPr>
          </a:lstStyle>
          <a:p>
            <a:endParaRPr lang="es-MX" dirty="0"/>
          </a:p>
        </p:txBody>
      </p:sp>
      <p:sp>
        <p:nvSpPr>
          <p:cNvPr id="3" name="2 Marcador de fecha"/>
          <p:cNvSpPr>
            <a:spLocks noGrp="1"/>
          </p:cNvSpPr>
          <p:nvPr>
            <p:ph type="dt" sz="quarter" idx="1"/>
          </p:nvPr>
        </p:nvSpPr>
        <p:spPr>
          <a:xfrm>
            <a:off x="3994438" y="13"/>
            <a:ext cx="3057183" cy="465903"/>
          </a:xfrm>
          <a:prstGeom prst="rect">
            <a:avLst/>
          </a:prstGeom>
        </p:spPr>
        <p:txBody>
          <a:bodyPr vert="horz" lIns="95600" tIns="47798" rIns="95600" bIns="47798" rtlCol="0"/>
          <a:lstStyle>
            <a:lvl1pPr algn="r">
              <a:defRPr sz="1200"/>
            </a:lvl1pPr>
          </a:lstStyle>
          <a:p>
            <a:fld id="{CC4F6868-89E0-4B44-B97A-B37412D0148B}" type="datetimeFigureOut">
              <a:rPr lang="es-MX" smtClean="0"/>
              <a:pPr/>
              <a:t>13/07/2018</a:t>
            </a:fld>
            <a:endParaRPr lang="es-MX" dirty="0"/>
          </a:p>
        </p:txBody>
      </p:sp>
      <p:sp>
        <p:nvSpPr>
          <p:cNvPr id="4" name="3 Marcador de pie de página"/>
          <p:cNvSpPr>
            <a:spLocks noGrp="1"/>
          </p:cNvSpPr>
          <p:nvPr>
            <p:ph type="ftr" sz="quarter" idx="2"/>
          </p:nvPr>
        </p:nvSpPr>
        <p:spPr>
          <a:xfrm>
            <a:off x="10" y="8841727"/>
            <a:ext cx="3057183" cy="465903"/>
          </a:xfrm>
          <a:prstGeom prst="rect">
            <a:avLst/>
          </a:prstGeom>
        </p:spPr>
        <p:txBody>
          <a:bodyPr vert="horz" lIns="95600" tIns="47798" rIns="95600" bIns="47798"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94438" y="8841727"/>
            <a:ext cx="3057183" cy="465903"/>
          </a:xfrm>
          <a:prstGeom prst="rect">
            <a:avLst/>
          </a:prstGeom>
        </p:spPr>
        <p:txBody>
          <a:bodyPr vert="horz" lIns="95600" tIns="47798" rIns="95600" bIns="47798" rtlCol="0" anchor="b"/>
          <a:lstStyle>
            <a:lvl1pPr algn="r">
              <a:defRPr sz="1200"/>
            </a:lvl1pPr>
          </a:lstStyle>
          <a:p>
            <a:fld id="{60A4639C-3C0E-4812-9F03-FF001F7F804E}" type="slidenum">
              <a:rPr lang="es-MX" smtClean="0"/>
              <a:pPr/>
              <a:t>‹Nº›</a:t>
            </a:fld>
            <a:endParaRPr lang="es-MX" dirty="0"/>
          </a:p>
        </p:txBody>
      </p:sp>
    </p:spTree>
    <p:extLst>
      <p:ext uri="{BB962C8B-B14F-4D97-AF65-F5344CB8AC3E}">
        <p14:creationId xmlns:p14="http://schemas.microsoft.com/office/powerpoint/2010/main" val="1915795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4" y="12"/>
            <a:ext cx="3057053" cy="465772"/>
          </a:xfrm>
          <a:prstGeom prst="rect">
            <a:avLst/>
          </a:prstGeom>
        </p:spPr>
        <p:txBody>
          <a:bodyPr vert="horz" lIns="95600" tIns="47798" rIns="95600" bIns="47798" rtlCol="0"/>
          <a:lstStyle>
            <a:lvl1pPr algn="l">
              <a:defRPr sz="1200"/>
            </a:lvl1pPr>
          </a:lstStyle>
          <a:p>
            <a:pPr>
              <a:defRPr/>
            </a:pPr>
            <a:endParaRPr lang="es-ES" dirty="0"/>
          </a:p>
        </p:txBody>
      </p:sp>
      <p:sp>
        <p:nvSpPr>
          <p:cNvPr id="3" name="2 Marcador de fecha"/>
          <p:cNvSpPr>
            <a:spLocks noGrp="1"/>
          </p:cNvSpPr>
          <p:nvPr>
            <p:ph type="dt" idx="1"/>
          </p:nvPr>
        </p:nvSpPr>
        <p:spPr>
          <a:xfrm>
            <a:off x="3994623" y="12"/>
            <a:ext cx="3057053" cy="465772"/>
          </a:xfrm>
          <a:prstGeom prst="rect">
            <a:avLst/>
          </a:prstGeom>
        </p:spPr>
        <p:txBody>
          <a:bodyPr vert="horz" lIns="95600" tIns="47798" rIns="95600" bIns="47798" rtlCol="0"/>
          <a:lstStyle>
            <a:lvl1pPr algn="r">
              <a:defRPr sz="1200"/>
            </a:lvl1pPr>
          </a:lstStyle>
          <a:p>
            <a:pPr>
              <a:defRPr/>
            </a:pPr>
            <a:fld id="{05E6CAA4-701C-4B63-8C2F-E504D71746CC}" type="datetimeFigureOut">
              <a:rPr lang="es-ES"/>
              <a:pPr>
                <a:defRPr/>
              </a:pPr>
              <a:t>13/07/2018</a:t>
            </a:fld>
            <a:endParaRPr lang="es-ES" dirty="0"/>
          </a:p>
        </p:txBody>
      </p:sp>
      <p:sp>
        <p:nvSpPr>
          <p:cNvPr id="4" name="3 Marcador de imagen de diapositiva"/>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5600" tIns="47798" rIns="95600" bIns="47798" rtlCol="0" anchor="ctr"/>
          <a:lstStyle/>
          <a:p>
            <a:pPr lvl="0"/>
            <a:endParaRPr lang="es-ES" noProof="0" dirty="0"/>
          </a:p>
        </p:txBody>
      </p:sp>
      <p:sp>
        <p:nvSpPr>
          <p:cNvPr id="5" name="4 Marcador de notas"/>
          <p:cNvSpPr>
            <a:spLocks noGrp="1"/>
          </p:cNvSpPr>
          <p:nvPr>
            <p:ph type="body" sz="quarter" idx="3"/>
          </p:nvPr>
        </p:nvSpPr>
        <p:spPr>
          <a:xfrm>
            <a:off x="705971" y="4422468"/>
            <a:ext cx="5641333" cy="4188779"/>
          </a:xfrm>
          <a:prstGeom prst="rect">
            <a:avLst/>
          </a:prstGeom>
        </p:spPr>
        <p:txBody>
          <a:bodyPr vert="horz" lIns="95600" tIns="47798" rIns="95600" bIns="47798"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14" y="8841751"/>
            <a:ext cx="3057053" cy="465772"/>
          </a:xfrm>
          <a:prstGeom prst="rect">
            <a:avLst/>
          </a:prstGeom>
        </p:spPr>
        <p:txBody>
          <a:bodyPr vert="horz" lIns="95600" tIns="47798" rIns="95600" bIns="47798" rtlCol="0" anchor="b"/>
          <a:lstStyle>
            <a:lvl1pPr algn="l">
              <a:defRPr sz="1200"/>
            </a:lvl1pPr>
          </a:lstStyle>
          <a:p>
            <a:pPr>
              <a:defRPr/>
            </a:pPr>
            <a:endParaRPr lang="es-ES" dirty="0"/>
          </a:p>
        </p:txBody>
      </p:sp>
      <p:sp>
        <p:nvSpPr>
          <p:cNvPr id="7" name="6 Marcador de número de diapositiva"/>
          <p:cNvSpPr>
            <a:spLocks noGrp="1"/>
          </p:cNvSpPr>
          <p:nvPr>
            <p:ph type="sldNum" sz="quarter" idx="5"/>
          </p:nvPr>
        </p:nvSpPr>
        <p:spPr>
          <a:xfrm>
            <a:off x="3994623" y="8841751"/>
            <a:ext cx="3057053" cy="465772"/>
          </a:xfrm>
          <a:prstGeom prst="rect">
            <a:avLst/>
          </a:prstGeom>
        </p:spPr>
        <p:txBody>
          <a:bodyPr vert="horz" lIns="95600" tIns="47798" rIns="95600" bIns="47798" rtlCol="0" anchor="b"/>
          <a:lstStyle>
            <a:lvl1pPr algn="r">
              <a:defRPr sz="1200"/>
            </a:lvl1pPr>
          </a:lstStyle>
          <a:p>
            <a:pPr>
              <a:defRPr/>
            </a:pPr>
            <a:fld id="{8CF22D1E-EF90-43AE-8A74-E8F1D77E835D}" type="slidenum">
              <a:rPr lang="es-ES"/>
              <a:pPr>
                <a:defRPr/>
              </a:pPr>
              <a:t>‹Nº›</a:t>
            </a:fld>
            <a:endParaRPr lang="es-ES" dirty="0"/>
          </a:p>
        </p:txBody>
      </p:sp>
    </p:spTree>
    <p:extLst>
      <p:ext uri="{BB962C8B-B14F-4D97-AF65-F5344CB8AC3E}">
        <p14:creationId xmlns:p14="http://schemas.microsoft.com/office/powerpoint/2010/main" val="144095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8CF22D1E-EF90-43AE-8A74-E8F1D77E835D}" type="slidenum">
              <a:rPr lang="es-ES" smtClean="0"/>
              <a:pPr>
                <a:defRPr/>
              </a:pPr>
              <a:t>10</a:t>
            </a:fld>
            <a:endParaRPr lang="es-ES" dirty="0"/>
          </a:p>
        </p:txBody>
      </p:sp>
    </p:spTree>
    <p:extLst>
      <p:ext uri="{BB962C8B-B14F-4D97-AF65-F5344CB8AC3E}">
        <p14:creationId xmlns:p14="http://schemas.microsoft.com/office/powerpoint/2010/main" val="318458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8CF22D1E-EF90-43AE-8A74-E8F1D77E835D}" type="slidenum">
              <a:rPr lang="es-ES" smtClean="0"/>
              <a:pPr>
                <a:defRPr/>
              </a:pPr>
              <a:t>21</a:t>
            </a:fld>
            <a:endParaRPr lang="es-ES" dirty="0"/>
          </a:p>
        </p:txBody>
      </p:sp>
    </p:spTree>
    <p:extLst>
      <p:ext uri="{BB962C8B-B14F-4D97-AF65-F5344CB8AC3E}">
        <p14:creationId xmlns:p14="http://schemas.microsoft.com/office/powerpoint/2010/main" val="305309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8CF22D1E-EF90-43AE-8A74-E8F1D77E835D}" type="slidenum">
              <a:rPr lang="es-ES" smtClean="0"/>
              <a:pPr>
                <a:defRPr/>
              </a:pPr>
              <a:t>11</a:t>
            </a:fld>
            <a:endParaRPr lang="es-ES" dirty="0"/>
          </a:p>
        </p:txBody>
      </p:sp>
    </p:spTree>
    <p:extLst>
      <p:ext uri="{BB962C8B-B14F-4D97-AF65-F5344CB8AC3E}">
        <p14:creationId xmlns:p14="http://schemas.microsoft.com/office/powerpoint/2010/main" val="23973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solidFill>
                  <a:prstClr val="black"/>
                </a:solidFill>
              </a:rPr>
              <a:pPr>
                <a:defRPr/>
              </a:pPr>
              <a:t>12</a:t>
            </a:fld>
            <a:endParaRPr lang="es-ES" dirty="0">
              <a:solidFill>
                <a:prstClr val="black"/>
              </a:solidFill>
            </a:endParaRPr>
          </a:p>
        </p:txBody>
      </p:sp>
    </p:spTree>
    <p:extLst>
      <p:ext uri="{BB962C8B-B14F-4D97-AF65-F5344CB8AC3E}">
        <p14:creationId xmlns:p14="http://schemas.microsoft.com/office/powerpoint/2010/main" val="120131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solidFill>
                  <a:prstClr val="black"/>
                </a:solidFill>
              </a:rPr>
              <a:pPr>
                <a:defRPr/>
              </a:pPr>
              <a:t>13</a:t>
            </a:fld>
            <a:endParaRPr lang="es-ES" dirty="0">
              <a:solidFill>
                <a:prstClr val="black"/>
              </a:solidFill>
            </a:endParaRPr>
          </a:p>
        </p:txBody>
      </p:sp>
    </p:spTree>
    <p:extLst>
      <p:ext uri="{BB962C8B-B14F-4D97-AF65-F5344CB8AC3E}">
        <p14:creationId xmlns:p14="http://schemas.microsoft.com/office/powerpoint/2010/main" val="310526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defTabSz="917498">
              <a:defRPr/>
            </a:pPr>
            <a:fld id="{8CF22D1E-EF90-43AE-8A74-E8F1D77E835D}" type="slidenum">
              <a:rPr lang="es-ES">
                <a:solidFill>
                  <a:prstClr val="black"/>
                </a:solidFill>
              </a:rPr>
              <a:pPr defTabSz="917498">
                <a:defRPr/>
              </a:pPr>
              <a:t>15</a:t>
            </a:fld>
            <a:endParaRPr lang="es-ES" dirty="0">
              <a:solidFill>
                <a:prstClr val="black"/>
              </a:solidFill>
            </a:endParaRPr>
          </a:p>
        </p:txBody>
      </p:sp>
    </p:spTree>
    <p:extLst>
      <p:ext uri="{BB962C8B-B14F-4D97-AF65-F5344CB8AC3E}">
        <p14:creationId xmlns:p14="http://schemas.microsoft.com/office/powerpoint/2010/main" val="237892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solidFill>
                  <a:prstClr val="black"/>
                </a:solidFill>
              </a:rPr>
              <a:pPr>
                <a:defRPr/>
              </a:pPr>
              <a:t>16</a:t>
            </a:fld>
            <a:endParaRPr lang="es-ES" dirty="0">
              <a:solidFill>
                <a:prstClr val="black"/>
              </a:solidFill>
            </a:endParaRPr>
          </a:p>
        </p:txBody>
      </p:sp>
    </p:spTree>
    <p:extLst>
      <p:ext uri="{BB962C8B-B14F-4D97-AF65-F5344CB8AC3E}">
        <p14:creationId xmlns:p14="http://schemas.microsoft.com/office/powerpoint/2010/main" val="61191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18</a:t>
            </a:fld>
            <a:endParaRPr lang="es-ES" dirty="0"/>
          </a:p>
        </p:txBody>
      </p:sp>
    </p:spTree>
    <p:extLst>
      <p:ext uri="{BB962C8B-B14F-4D97-AF65-F5344CB8AC3E}">
        <p14:creationId xmlns:p14="http://schemas.microsoft.com/office/powerpoint/2010/main" val="155266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19</a:t>
            </a:fld>
            <a:endParaRPr lang="es-ES" dirty="0"/>
          </a:p>
        </p:txBody>
      </p:sp>
    </p:spTree>
    <p:extLst>
      <p:ext uri="{BB962C8B-B14F-4D97-AF65-F5344CB8AC3E}">
        <p14:creationId xmlns:p14="http://schemas.microsoft.com/office/powerpoint/2010/main" val="3149488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8CF22D1E-EF90-43AE-8A74-E8F1D77E835D}" type="slidenum">
              <a:rPr lang="es-ES" smtClean="0"/>
              <a:pPr>
                <a:defRPr/>
              </a:pPr>
              <a:t>20</a:t>
            </a:fld>
            <a:endParaRPr lang="es-ES" dirty="0"/>
          </a:p>
        </p:txBody>
      </p:sp>
    </p:spTree>
    <p:extLst>
      <p:ext uri="{BB962C8B-B14F-4D97-AF65-F5344CB8AC3E}">
        <p14:creationId xmlns:p14="http://schemas.microsoft.com/office/powerpoint/2010/main" val="164714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F91BAD2-8126-426E-AAC0-3938D75372BB}" type="datetimeFigureOut">
              <a:rPr lang="es-MX"/>
              <a:pPr>
                <a:defRPr/>
              </a:pPr>
              <a:t>13/07/2018</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22A0FEE-18F3-437C-9BDD-8432828CDEA5}" type="slidenum">
              <a:rPr lang="es-MX"/>
              <a:pPr>
                <a:defRPr/>
              </a:pPr>
              <a:t>‹Nº›</a:t>
            </a:fld>
            <a:endParaRPr lang="es-MX" dirty="0"/>
          </a:p>
        </p:txBody>
      </p:sp>
    </p:spTree>
    <p:extLst>
      <p:ext uri="{BB962C8B-B14F-4D97-AF65-F5344CB8AC3E}">
        <p14:creationId xmlns:p14="http://schemas.microsoft.com/office/powerpoint/2010/main" val="391861837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A315574B-EDF3-4653-8E84-6FE297F46F70}" type="datetimeFigureOut">
              <a:rPr lang="es-MX"/>
              <a:pPr>
                <a:defRPr/>
              </a:pPr>
              <a:t>13/07/2018</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F926B2A9-C2C1-4057-9C5E-4E4927F2CEF6}" type="slidenum">
              <a:rPr lang="es-MX"/>
              <a:pPr>
                <a:defRPr/>
              </a:pPr>
              <a:t>‹Nº›</a:t>
            </a:fld>
            <a:endParaRPr lang="es-MX" dirty="0"/>
          </a:p>
        </p:txBody>
      </p:sp>
    </p:spTree>
    <p:extLst>
      <p:ext uri="{BB962C8B-B14F-4D97-AF65-F5344CB8AC3E}">
        <p14:creationId xmlns:p14="http://schemas.microsoft.com/office/powerpoint/2010/main" val="101596224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7E6106E-23F6-4A15-9597-14CCEACCBC7E}" type="datetimeFigureOut">
              <a:rPr lang="es-MX"/>
              <a:pPr>
                <a:defRPr/>
              </a:pPr>
              <a:t>13/07/2018</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A83734EF-E674-4E79-90AB-D2BC8A183807}" type="slidenum">
              <a:rPr lang="es-MX"/>
              <a:pPr>
                <a:defRPr/>
              </a:pPr>
              <a:t>‹Nº›</a:t>
            </a:fld>
            <a:endParaRPr lang="es-MX" dirty="0"/>
          </a:p>
        </p:txBody>
      </p:sp>
    </p:spTree>
    <p:extLst>
      <p:ext uri="{BB962C8B-B14F-4D97-AF65-F5344CB8AC3E}">
        <p14:creationId xmlns:p14="http://schemas.microsoft.com/office/powerpoint/2010/main" val="27986905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C0BCFADF-EF9B-47CF-9A84-D872396C3937}" type="datetimeFigureOut">
              <a:rPr lang="es-MX"/>
              <a:pPr>
                <a:defRPr/>
              </a:pPr>
              <a:t>13/07/2018</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16B9106-D787-476B-8CB3-3B8BE9ACF554}" type="slidenum">
              <a:rPr lang="es-MX"/>
              <a:pPr>
                <a:defRPr/>
              </a:pPr>
              <a:t>‹Nº›</a:t>
            </a:fld>
            <a:endParaRPr lang="es-MX" dirty="0"/>
          </a:p>
        </p:txBody>
      </p:sp>
    </p:spTree>
    <p:extLst>
      <p:ext uri="{BB962C8B-B14F-4D97-AF65-F5344CB8AC3E}">
        <p14:creationId xmlns:p14="http://schemas.microsoft.com/office/powerpoint/2010/main" val="18935166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F08DE222-427F-423E-B817-A2E449774EFF}" type="datetimeFigureOut">
              <a:rPr lang="es-MX"/>
              <a:pPr>
                <a:defRPr/>
              </a:pPr>
              <a:t>13/07/2018</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DBF63D4E-C6EF-49CC-8705-906984CA8E7A}" type="slidenum">
              <a:rPr lang="es-MX"/>
              <a:pPr>
                <a:defRPr/>
              </a:pPr>
              <a:t>‹Nº›</a:t>
            </a:fld>
            <a:endParaRPr lang="es-MX" dirty="0"/>
          </a:p>
        </p:txBody>
      </p:sp>
    </p:spTree>
    <p:extLst>
      <p:ext uri="{BB962C8B-B14F-4D97-AF65-F5344CB8AC3E}">
        <p14:creationId xmlns:p14="http://schemas.microsoft.com/office/powerpoint/2010/main" val="187765754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6DE10F44-E3DA-4CAD-85D6-925EA419EBCE}" type="datetimeFigureOut">
              <a:rPr lang="es-MX"/>
              <a:pPr>
                <a:defRPr/>
              </a:pPr>
              <a:t>13/07/2018</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EDC1540-6171-40C6-975B-BC00D1F23F20}" type="slidenum">
              <a:rPr lang="es-MX"/>
              <a:pPr>
                <a:defRPr/>
              </a:pPr>
              <a:t>‹Nº›</a:t>
            </a:fld>
            <a:endParaRPr lang="es-MX" dirty="0"/>
          </a:p>
        </p:txBody>
      </p:sp>
    </p:spTree>
    <p:extLst>
      <p:ext uri="{BB962C8B-B14F-4D97-AF65-F5344CB8AC3E}">
        <p14:creationId xmlns:p14="http://schemas.microsoft.com/office/powerpoint/2010/main" val="10523166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921A9FB0-D015-48E6-B1DC-E9A622BC0E4B}" type="datetimeFigureOut">
              <a:rPr lang="es-MX"/>
              <a:pPr>
                <a:defRPr/>
              </a:pPr>
              <a:t>13/07/2018</a:t>
            </a:fld>
            <a:endParaRPr lang="es-MX"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5D371154-AE5A-4CC2-AA29-1C8A867D40FC}" type="slidenum">
              <a:rPr lang="es-MX"/>
              <a:pPr>
                <a:defRPr/>
              </a:pPr>
              <a:t>‹Nº›</a:t>
            </a:fld>
            <a:endParaRPr lang="es-MX" dirty="0"/>
          </a:p>
        </p:txBody>
      </p:sp>
    </p:spTree>
    <p:extLst>
      <p:ext uri="{BB962C8B-B14F-4D97-AF65-F5344CB8AC3E}">
        <p14:creationId xmlns:p14="http://schemas.microsoft.com/office/powerpoint/2010/main" val="126712923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B469A238-ECF1-4CEC-A734-068A0409F763}" type="datetimeFigureOut">
              <a:rPr lang="es-MX"/>
              <a:pPr>
                <a:defRPr/>
              </a:pPr>
              <a:t>13/07/2018</a:t>
            </a:fld>
            <a:endParaRPr lang="es-MX"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00F4020-4EB0-4B6F-B483-706F9A35AA0D}" type="slidenum">
              <a:rPr lang="es-MX"/>
              <a:pPr>
                <a:defRPr/>
              </a:pPr>
              <a:t>‹Nº›</a:t>
            </a:fld>
            <a:endParaRPr lang="es-MX" dirty="0"/>
          </a:p>
        </p:txBody>
      </p:sp>
    </p:spTree>
    <p:extLst>
      <p:ext uri="{BB962C8B-B14F-4D97-AF65-F5344CB8AC3E}">
        <p14:creationId xmlns:p14="http://schemas.microsoft.com/office/powerpoint/2010/main" val="358830276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70DBDFDB-BC1C-420D-825F-9D442B96D1CA}" type="datetimeFigureOut">
              <a:rPr lang="es-MX"/>
              <a:pPr>
                <a:defRPr/>
              </a:pPr>
              <a:t>13/07/2018</a:t>
            </a:fld>
            <a:endParaRPr lang="es-MX" dirty="0"/>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412CC7FE-C1E9-45B5-8B96-EF7C8CD6797B}" type="slidenum">
              <a:rPr lang="es-MX"/>
              <a:pPr>
                <a:defRPr/>
              </a:pPr>
              <a:t>‹Nº›</a:t>
            </a:fld>
            <a:endParaRPr lang="es-MX" dirty="0"/>
          </a:p>
        </p:txBody>
      </p:sp>
    </p:spTree>
    <p:extLst>
      <p:ext uri="{BB962C8B-B14F-4D97-AF65-F5344CB8AC3E}">
        <p14:creationId xmlns:p14="http://schemas.microsoft.com/office/powerpoint/2010/main" val="243558212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F944C15-C512-445C-A280-A3092F2A3CBF}" type="datetimeFigureOut">
              <a:rPr lang="es-MX"/>
              <a:pPr>
                <a:defRPr/>
              </a:pPr>
              <a:t>13/07/2018</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995850A9-4827-45E3-B8E6-6A63AACF581F}" type="slidenum">
              <a:rPr lang="es-MX"/>
              <a:pPr>
                <a:defRPr/>
              </a:pPr>
              <a:t>‹Nº›</a:t>
            </a:fld>
            <a:endParaRPr lang="es-MX" dirty="0"/>
          </a:p>
        </p:txBody>
      </p:sp>
    </p:spTree>
    <p:extLst>
      <p:ext uri="{BB962C8B-B14F-4D97-AF65-F5344CB8AC3E}">
        <p14:creationId xmlns:p14="http://schemas.microsoft.com/office/powerpoint/2010/main" val="262758704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1574A55E-854A-4A00-9377-9DE1F4825A43}" type="datetimeFigureOut">
              <a:rPr lang="es-MX"/>
              <a:pPr>
                <a:defRPr/>
              </a:pPr>
              <a:t>13/07/2018</a:t>
            </a:fld>
            <a:endParaRPr lang="es-MX"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defRPr>
            </a:lvl1pPr>
          </a:lstStyle>
          <a:p>
            <a:pPr>
              <a:defRPr/>
            </a:pPr>
            <a:endParaRPr lang="es-MX"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a:latin typeface="+mn-lt"/>
              </a:defRPr>
            </a:lvl1pPr>
          </a:lstStyle>
          <a:p>
            <a:pPr>
              <a:defRPr/>
            </a:pPr>
            <a:fld id="{86BD5F5E-DE5E-416B-AF78-D2C613F804A7}" type="slidenum">
              <a:rPr lang="es-MX"/>
              <a:pPr>
                <a:defRPr/>
              </a:pPr>
              <a:t>‹Nº›</a:t>
            </a:fld>
            <a:endParaRPr lang="es-MX" dirty="0"/>
          </a:p>
        </p:txBody>
      </p:sp>
    </p:spTree>
    <p:extLst>
      <p:ext uri="{BB962C8B-B14F-4D97-AF65-F5344CB8AC3E}">
        <p14:creationId xmlns:p14="http://schemas.microsoft.com/office/powerpoint/2010/main" val="94954924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3 Imagen"/>
          <p:cNvPicPr>
            <a:picLocks noChangeAspect="1"/>
          </p:cNvPicPr>
          <p:nvPr userDrawn="1"/>
        </p:nvPicPr>
        <p:blipFill rotWithShape="1">
          <a:blip r:embed="rId13" cstate="print">
            <a:grayscl/>
            <a:extLst>
              <a:ext uri="{28A0092B-C50C-407E-A947-70E740481C1C}">
                <a14:useLocalDpi xmlns:a14="http://schemas.microsoft.com/office/drawing/2010/main" val="0"/>
              </a:ext>
            </a:extLst>
          </a:blip>
          <a:srcRect t="15723"/>
          <a:stretch/>
        </p:blipFill>
        <p:spPr>
          <a:xfrm>
            <a:off x="163285" y="1078302"/>
            <a:ext cx="8817429" cy="5779698"/>
          </a:xfrm>
          <a:prstGeom prst="rect">
            <a:avLst/>
          </a:prstGeom>
        </p:spPr>
      </p:pic>
      <p:pic>
        <p:nvPicPr>
          <p:cNvPr id="5" name="4 Imagen"/>
          <p:cNvPicPr>
            <a:picLocks noChangeAspect="1"/>
          </p:cNvPicPr>
          <p:nvPr userDrawn="1"/>
        </p:nvPicPr>
        <p:blipFill rotWithShape="1">
          <a:blip r:embed="rId14" cstate="print">
            <a:grayscl/>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l="1817" t="3801" r="1817" b="86750"/>
          <a:stretch/>
        </p:blipFill>
        <p:spPr>
          <a:xfrm>
            <a:off x="163285" y="44624"/>
            <a:ext cx="8817429" cy="576064"/>
          </a:xfrm>
          <a:prstGeom prst="rect">
            <a:avLst/>
          </a:prstGeom>
          <a:noFill/>
          <a:ln>
            <a:noFill/>
          </a:ln>
        </p:spPr>
      </p:pic>
      <p:pic>
        <p:nvPicPr>
          <p:cNvPr id="2" name="Imagen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123214" y="6417692"/>
            <a:ext cx="2857500" cy="419100"/>
          </a:xfrm>
          <a:prstGeom prst="rect">
            <a:avLst/>
          </a:prstGeom>
        </p:spPr>
      </p:pic>
      <p:sp>
        <p:nvSpPr>
          <p:cNvPr id="3" name="Rectángulo 2"/>
          <p:cNvSpPr/>
          <p:nvPr userDrawn="1"/>
        </p:nvSpPr>
        <p:spPr>
          <a:xfrm>
            <a:off x="163285" y="44624"/>
            <a:ext cx="8817429" cy="57606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spd="slow">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aciendachiapas.gob.mx/rendicion-ctas/informe-finanzas-pub/informacion-financiera-EP.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www.haciendachiapas.gob.mx/rendicion-ctas/informacion-LDF/trimestrales/4to-trimestre17.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3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cace@haciendachiapas.gob.m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ace.chiapas.gob.mx/docs/plan_anual_2018.pdf"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package" Target="../embeddings/Hoja_de_c_lculo_de_Microsoft_Excel.xlsx"/></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32.xml"/><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slide" Target="slide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1000"/>
          <a:stretch/>
        </p:blipFill>
        <p:spPr>
          <a:xfrm>
            <a:off x="0" y="0"/>
            <a:ext cx="9467527" cy="6858000"/>
          </a:xfrm>
          <a:prstGeom prst="rect">
            <a:avLst/>
          </a:prstGeom>
        </p:spPr>
      </p:pic>
      <p:sp>
        <p:nvSpPr>
          <p:cNvPr id="11" name="10 CuadroTexto"/>
          <p:cNvSpPr txBox="1"/>
          <p:nvPr/>
        </p:nvSpPr>
        <p:spPr>
          <a:xfrm>
            <a:off x="7308304" y="6073170"/>
            <a:ext cx="1835696" cy="784830"/>
          </a:xfrm>
          <a:prstGeom prst="rect">
            <a:avLst/>
          </a:prstGeom>
          <a:noFill/>
        </p:spPr>
        <p:txBody>
          <a:bodyPr wrap="square" rtlCol="0">
            <a:spAutoFit/>
          </a:bodyPr>
          <a:lstStyle/>
          <a:p>
            <a:pPr algn="ctr"/>
            <a:r>
              <a:rPr lang="es-MX" sz="4500" dirty="0">
                <a:solidFill>
                  <a:schemeClr val="tx1">
                    <a:alpha val="9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2018</a:t>
            </a:r>
          </a:p>
        </p:txBody>
      </p:sp>
      <p:sp>
        <p:nvSpPr>
          <p:cNvPr id="14" name="13 CuadroTexto"/>
          <p:cNvSpPr txBox="1"/>
          <p:nvPr/>
        </p:nvSpPr>
        <p:spPr>
          <a:xfrm>
            <a:off x="2699792" y="726951"/>
            <a:ext cx="6264696" cy="5078313"/>
          </a:xfrm>
          <a:prstGeom prst="rect">
            <a:avLst/>
          </a:prstGeom>
          <a:noFill/>
          <a:ln>
            <a:noFill/>
          </a:ln>
          <a:scene3d>
            <a:camera prst="orthographicFront"/>
            <a:lightRig rig="threePt" dir="t"/>
          </a:scene3d>
          <a:sp3d>
            <a:bevelT prst="angle"/>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eaLnBrk="1" hangingPunct="1"/>
            <a:r>
              <a:rPr lang="es-MX" sz="3600" b="1" dirty="0">
                <a:solidFill>
                  <a:srgbClr val="00B050"/>
                </a:solidFill>
                <a:latin typeface="Tahoma" panose="020B0604030504040204" pitchFamily="34" charset="0"/>
                <a:ea typeface="Tahoma" panose="020B0604030504040204" pitchFamily="34" charset="0"/>
                <a:cs typeface="Tahoma" panose="020B0604030504040204" pitchFamily="34" charset="0"/>
              </a:rPr>
              <a:t>Consejo de Armonización Contable del Estado de Chiapas (CACE)</a:t>
            </a:r>
          </a:p>
          <a:p>
            <a:pPr algn="ctr" eaLnBrk="1" hangingPunct="1"/>
            <a:endParaRPr lang="es-MX"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s-MX"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s-MX"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eaLnBrk="1" hangingPunct="1"/>
            <a:endParaRPr lang="es-MX" sz="1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r" eaLnBrk="1" hangingPunct="1"/>
            <a:r>
              <a:rPr lang="es-MX" sz="3600" b="1" dirty="0">
                <a:solidFill>
                  <a:srgbClr val="00B050"/>
                </a:solidFill>
                <a:latin typeface="Tahoma" panose="020B0604030504040204" pitchFamily="34" charset="0"/>
                <a:ea typeface="Tahoma" panose="020B0604030504040204" pitchFamily="34" charset="0"/>
                <a:cs typeface="Tahoma" panose="020B0604030504040204" pitchFamily="34" charset="0"/>
              </a:rPr>
              <a:t>2ª. Reunión</a:t>
            </a:r>
          </a:p>
          <a:p>
            <a:pPr algn="r" eaLnBrk="1" hangingPunct="1"/>
            <a:endParaRPr lang="es-MX" sz="1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r" eaLnBrk="1" hangingPunct="1"/>
            <a:r>
              <a:rPr lang="es-MX" sz="1400" b="1" dirty="0">
                <a:solidFill>
                  <a:schemeClr val="tx1"/>
                </a:solidFill>
                <a:latin typeface="Tahoma" panose="020B0604030504040204" pitchFamily="34" charset="0"/>
                <a:ea typeface="Tahoma" panose="020B0604030504040204" pitchFamily="34" charset="0"/>
                <a:cs typeface="Tahoma" panose="020B0604030504040204" pitchFamily="34" charset="0"/>
              </a:rPr>
              <a:t>Tuxtla Gutiérrez, Chiapas </a:t>
            </a:r>
          </a:p>
          <a:p>
            <a:pPr algn="r" eaLnBrk="1" hangingPunct="1"/>
            <a:r>
              <a:rPr lang="es-MX" sz="1400" b="1" dirty="0">
                <a:solidFill>
                  <a:schemeClr val="tx1"/>
                </a:solidFill>
                <a:latin typeface="Tahoma" panose="020B0604030504040204" pitchFamily="34" charset="0"/>
                <a:ea typeface="Tahoma" panose="020B0604030504040204" pitchFamily="34" charset="0"/>
                <a:cs typeface="Tahoma" panose="020B0604030504040204" pitchFamily="34" charset="0"/>
              </a:rPr>
              <a:t>Viernes 13 de julio</a:t>
            </a:r>
            <a:endParaRPr lang="es-MX"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Freeform 44"/>
          <p:cNvSpPr>
            <a:spLocks/>
          </p:cNvSpPr>
          <p:nvPr/>
        </p:nvSpPr>
        <p:spPr bwMode="auto">
          <a:xfrm>
            <a:off x="467544" y="3717031"/>
            <a:ext cx="2232249" cy="2127883"/>
          </a:xfrm>
          <a:custGeom>
            <a:avLst/>
            <a:gdLst/>
            <a:ahLst/>
            <a:cxnLst>
              <a:cxn ang="0">
                <a:pos x="485" y="146"/>
              </a:cxn>
              <a:cxn ang="0">
                <a:pos x="515" y="170"/>
              </a:cxn>
              <a:cxn ang="0">
                <a:pos x="540" y="194"/>
              </a:cxn>
              <a:cxn ang="0">
                <a:pos x="552" y="194"/>
              </a:cxn>
              <a:cxn ang="0">
                <a:pos x="558" y="201"/>
              </a:cxn>
              <a:cxn ang="0">
                <a:pos x="582" y="213"/>
              </a:cxn>
              <a:cxn ang="0">
                <a:pos x="612" y="237"/>
              </a:cxn>
              <a:cxn ang="0">
                <a:pos x="612" y="249"/>
              </a:cxn>
              <a:cxn ang="0">
                <a:pos x="619" y="261"/>
              </a:cxn>
              <a:cxn ang="0">
                <a:pos x="631" y="267"/>
              </a:cxn>
              <a:cxn ang="0">
                <a:pos x="643" y="279"/>
              </a:cxn>
              <a:cxn ang="0">
                <a:pos x="661" y="285"/>
              </a:cxn>
              <a:cxn ang="0">
                <a:pos x="655" y="292"/>
              </a:cxn>
              <a:cxn ang="0">
                <a:pos x="649" y="310"/>
              </a:cxn>
              <a:cxn ang="0">
                <a:pos x="649" y="322"/>
              </a:cxn>
              <a:cxn ang="0">
                <a:pos x="649" y="334"/>
              </a:cxn>
              <a:cxn ang="0">
                <a:pos x="424" y="340"/>
              </a:cxn>
              <a:cxn ang="0">
                <a:pos x="364" y="516"/>
              </a:cxn>
              <a:cxn ang="0">
                <a:pos x="352" y="546"/>
              </a:cxn>
              <a:cxn ang="0">
                <a:pos x="345" y="583"/>
              </a:cxn>
              <a:cxn ang="0">
                <a:pos x="333" y="607"/>
              </a:cxn>
              <a:cxn ang="0">
                <a:pos x="224" y="498"/>
              </a:cxn>
              <a:cxn ang="0">
                <a:pos x="242" y="510"/>
              </a:cxn>
              <a:cxn ang="0">
                <a:pos x="224" y="492"/>
              </a:cxn>
              <a:cxn ang="0">
                <a:pos x="200" y="480"/>
              </a:cxn>
              <a:cxn ang="0">
                <a:pos x="103" y="395"/>
              </a:cxn>
              <a:cxn ang="0">
                <a:pos x="36" y="346"/>
              </a:cxn>
              <a:cxn ang="0">
                <a:pos x="48" y="346"/>
              </a:cxn>
              <a:cxn ang="0">
                <a:pos x="12" y="328"/>
              </a:cxn>
              <a:cxn ang="0">
                <a:pos x="18" y="304"/>
              </a:cxn>
              <a:cxn ang="0">
                <a:pos x="18" y="237"/>
              </a:cxn>
              <a:cxn ang="0">
                <a:pos x="42" y="194"/>
              </a:cxn>
              <a:cxn ang="0">
                <a:pos x="48" y="176"/>
              </a:cxn>
              <a:cxn ang="0">
                <a:pos x="91" y="122"/>
              </a:cxn>
              <a:cxn ang="0">
                <a:pos x="109" y="85"/>
              </a:cxn>
              <a:cxn ang="0">
                <a:pos x="145" y="6"/>
              </a:cxn>
              <a:cxn ang="0">
                <a:pos x="176" y="12"/>
              </a:cxn>
              <a:cxn ang="0">
                <a:pos x="194" y="49"/>
              </a:cxn>
              <a:cxn ang="0">
                <a:pos x="218" y="85"/>
              </a:cxn>
              <a:cxn ang="0">
                <a:pos x="242" y="116"/>
              </a:cxn>
              <a:cxn ang="0">
                <a:pos x="309" y="49"/>
              </a:cxn>
              <a:cxn ang="0">
                <a:pos x="364" y="37"/>
              </a:cxn>
              <a:cxn ang="0">
                <a:pos x="376" y="19"/>
              </a:cxn>
              <a:cxn ang="0">
                <a:pos x="382" y="25"/>
              </a:cxn>
              <a:cxn ang="0">
                <a:pos x="406" y="19"/>
              </a:cxn>
              <a:cxn ang="0">
                <a:pos x="412" y="43"/>
              </a:cxn>
              <a:cxn ang="0">
                <a:pos x="424" y="49"/>
              </a:cxn>
              <a:cxn ang="0">
                <a:pos x="430" y="85"/>
              </a:cxn>
              <a:cxn ang="0">
                <a:pos x="461" y="103"/>
              </a:cxn>
              <a:cxn ang="0">
                <a:pos x="479" y="122"/>
              </a:cxn>
            </a:cxnLst>
            <a:rect l="0" t="0" r="r" b="b"/>
            <a:pathLst>
              <a:path w="661" h="607">
                <a:moveTo>
                  <a:pt x="473" y="134"/>
                </a:moveTo>
                <a:lnTo>
                  <a:pt x="485" y="146"/>
                </a:lnTo>
                <a:lnTo>
                  <a:pt x="503" y="146"/>
                </a:lnTo>
                <a:lnTo>
                  <a:pt x="515" y="170"/>
                </a:lnTo>
                <a:lnTo>
                  <a:pt x="528" y="176"/>
                </a:lnTo>
                <a:lnTo>
                  <a:pt x="540" y="194"/>
                </a:lnTo>
                <a:lnTo>
                  <a:pt x="552" y="201"/>
                </a:lnTo>
                <a:lnTo>
                  <a:pt x="552" y="194"/>
                </a:lnTo>
                <a:lnTo>
                  <a:pt x="558" y="194"/>
                </a:lnTo>
                <a:lnTo>
                  <a:pt x="558" y="201"/>
                </a:lnTo>
                <a:lnTo>
                  <a:pt x="564" y="207"/>
                </a:lnTo>
                <a:lnTo>
                  <a:pt x="582" y="213"/>
                </a:lnTo>
                <a:lnTo>
                  <a:pt x="600" y="225"/>
                </a:lnTo>
                <a:lnTo>
                  <a:pt x="612" y="237"/>
                </a:lnTo>
                <a:lnTo>
                  <a:pt x="606" y="249"/>
                </a:lnTo>
                <a:lnTo>
                  <a:pt x="612" y="249"/>
                </a:lnTo>
                <a:lnTo>
                  <a:pt x="612" y="261"/>
                </a:lnTo>
                <a:lnTo>
                  <a:pt x="619" y="261"/>
                </a:lnTo>
                <a:lnTo>
                  <a:pt x="612" y="267"/>
                </a:lnTo>
                <a:lnTo>
                  <a:pt x="631" y="267"/>
                </a:lnTo>
                <a:lnTo>
                  <a:pt x="643" y="273"/>
                </a:lnTo>
                <a:lnTo>
                  <a:pt x="643" y="279"/>
                </a:lnTo>
                <a:lnTo>
                  <a:pt x="655" y="279"/>
                </a:lnTo>
                <a:lnTo>
                  <a:pt x="661" y="285"/>
                </a:lnTo>
                <a:lnTo>
                  <a:pt x="649" y="285"/>
                </a:lnTo>
                <a:lnTo>
                  <a:pt x="655" y="292"/>
                </a:lnTo>
                <a:lnTo>
                  <a:pt x="643" y="310"/>
                </a:lnTo>
                <a:lnTo>
                  <a:pt x="649" y="310"/>
                </a:lnTo>
                <a:lnTo>
                  <a:pt x="643" y="316"/>
                </a:lnTo>
                <a:lnTo>
                  <a:pt x="649" y="322"/>
                </a:lnTo>
                <a:lnTo>
                  <a:pt x="643" y="334"/>
                </a:lnTo>
                <a:lnTo>
                  <a:pt x="649" y="334"/>
                </a:lnTo>
                <a:lnTo>
                  <a:pt x="643" y="340"/>
                </a:lnTo>
                <a:lnTo>
                  <a:pt x="424" y="340"/>
                </a:lnTo>
                <a:lnTo>
                  <a:pt x="339" y="480"/>
                </a:lnTo>
                <a:lnTo>
                  <a:pt x="364" y="516"/>
                </a:lnTo>
                <a:lnTo>
                  <a:pt x="345" y="528"/>
                </a:lnTo>
                <a:lnTo>
                  <a:pt x="352" y="546"/>
                </a:lnTo>
                <a:lnTo>
                  <a:pt x="339" y="552"/>
                </a:lnTo>
                <a:lnTo>
                  <a:pt x="345" y="583"/>
                </a:lnTo>
                <a:lnTo>
                  <a:pt x="339" y="601"/>
                </a:lnTo>
                <a:lnTo>
                  <a:pt x="333" y="607"/>
                </a:lnTo>
                <a:lnTo>
                  <a:pt x="236" y="510"/>
                </a:lnTo>
                <a:lnTo>
                  <a:pt x="224" y="498"/>
                </a:lnTo>
                <a:lnTo>
                  <a:pt x="236" y="498"/>
                </a:lnTo>
                <a:lnTo>
                  <a:pt x="242" y="510"/>
                </a:lnTo>
                <a:lnTo>
                  <a:pt x="236" y="498"/>
                </a:lnTo>
                <a:lnTo>
                  <a:pt x="224" y="492"/>
                </a:lnTo>
                <a:lnTo>
                  <a:pt x="224" y="498"/>
                </a:lnTo>
                <a:lnTo>
                  <a:pt x="200" y="480"/>
                </a:lnTo>
                <a:lnTo>
                  <a:pt x="163" y="443"/>
                </a:lnTo>
                <a:lnTo>
                  <a:pt x="103" y="395"/>
                </a:lnTo>
                <a:lnTo>
                  <a:pt x="36" y="352"/>
                </a:lnTo>
                <a:lnTo>
                  <a:pt x="36" y="346"/>
                </a:lnTo>
                <a:lnTo>
                  <a:pt x="42" y="352"/>
                </a:lnTo>
                <a:lnTo>
                  <a:pt x="48" y="346"/>
                </a:lnTo>
                <a:lnTo>
                  <a:pt x="42" y="334"/>
                </a:lnTo>
                <a:lnTo>
                  <a:pt x="12" y="328"/>
                </a:lnTo>
                <a:lnTo>
                  <a:pt x="6" y="328"/>
                </a:lnTo>
                <a:lnTo>
                  <a:pt x="18" y="304"/>
                </a:lnTo>
                <a:lnTo>
                  <a:pt x="0" y="261"/>
                </a:lnTo>
                <a:lnTo>
                  <a:pt x="18" y="237"/>
                </a:lnTo>
                <a:lnTo>
                  <a:pt x="18" y="213"/>
                </a:lnTo>
                <a:lnTo>
                  <a:pt x="42" y="194"/>
                </a:lnTo>
                <a:lnTo>
                  <a:pt x="42" y="176"/>
                </a:lnTo>
                <a:lnTo>
                  <a:pt x="48" y="176"/>
                </a:lnTo>
                <a:lnTo>
                  <a:pt x="48" y="152"/>
                </a:lnTo>
                <a:lnTo>
                  <a:pt x="91" y="122"/>
                </a:lnTo>
                <a:lnTo>
                  <a:pt x="97" y="110"/>
                </a:lnTo>
                <a:lnTo>
                  <a:pt x="109" y="85"/>
                </a:lnTo>
                <a:lnTo>
                  <a:pt x="127" y="67"/>
                </a:lnTo>
                <a:lnTo>
                  <a:pt x="145" y="6"/>
                </a:lnTo>
                <a:lnTo>
                  <a:pt x="151" y="0"/>
                </a:lnTo>
                <a:lnTo>
                  <a:pt x="176" y="12"/>
                </a:lnTo>
                <a:lnTo>
                  <a:pt x="200" y="12"/>
                </a:lnTo>
                <a:lnTo>
                  <a:pt x="194" y="49"/>
                </a:lnTo>
                <a:lnTo>
                  <a:pt x="200" y="79"/>
                </a:lnTo>
                <a:lnTo>
                  <a:pt x="218" y="85"/>
                </a:lnTo>
                <a:lnTo>
                  <a:pt x="230" y="103"/>
                </a:lnTo>
                <a:lnTo>
                  <a:pt x="242" y="116"/>
                </a:lnTo>
                <a:lnTo>
                  <a:pt x="309" y="61"/>
                </a:lnTo>
                <a:lnTo>
                  <a:pt x="309" y="49"/>
                </a:lnTo>
                <a:lnTo>
                  <a:pt x="345" y="37"/>
                </a:lnTo>
                <a:lnTo>
                  <a:pt x="364" y="37"/>
                </a:lnTo>
                <a:lnTo>
                  <a:pt x="358" y="31"/>
                </a:lnTo>
                <a:lnTo>
                  <a:pt x="376" y="19"/>
                </a:lnTo>
                <a:lnTo>
                  <a:pt x="382" y="19"/>
                </a:lnTo>
                <a:lnTo>
                  <a:pt x="382" y="25"/>
                </a:lnTo>
                <a:lnTo>
                  <a:pt x="388" y="19"/>
                </a:lnTo>
                <a:lnTo>
                  <a:pt x="406" y="19"/>
                </a:lnTo>
                <a:lnTo>
                  <a:pt x="412" y="25"/>
                </a:lnTo>
                <a:lnTo>
                  <a:pt x="412" y="43"/>
                </a:lnTo>
                <a:lnTo>
                  <a:pt x="412" y="49"/>
                </a:lnTo>
                <a:lnTo>
                  <a:pt x="424" y="49"/>
                </a:lnTo>
                <a:lnTo>
                  <a:pt x="430" y="61"/>
                </a:lnTo>
                <a:lnTo>
                  <a:pt x="430" y="85"/>
                </a:lnTo>
                <a:lnTo>
                  <a:pt x="461" y="91"/>
                </a:lnTo>
                <a:lnTo>
                  <a:pt x="461" y="103"/>
                </a:lnTo>
                <a:lnTo>
                  <a:pt x="473" y="110"/>
                </a:lnTo>
                <a:lnTo>
                  <a:pt x="479" y="122"/>
                </a:lnTo>
                <a:lnTo>
                  <a:pt x="473" y="134"/>
                </a:lnTo>
                <a:close/>
              </a:path>
            </a:pathLst>
          </a:custGeom>
          <a:blipFill>
            <a:blip r:embed="rId3" cstate="print"/>
            <a:tile tx="0" ty="0" sx="100000" sy="100000" flip="none" algn="tl"/>
          </a:blipFill>
          <a:ln w="19050" cap="flat" cmpd="sng">
            <a:solidFill>
              <a:srgbClr val="00642D"/>
            </a:solidFill>
            <a:prstDash val="solid"/>
            <a:round/>
            <a:headEnd type="none" w="med" len="med"/>
            <a:tailEnd type="none" w="med" len="med"/>
          </a:ln>
          <a:effectLst>
            <a:innerShdw blurRad="241300" dist="88900">
              <a:schemeClr val="tx1"/>
            </a:innerShdw>
            <a:softEdge rad="12700"/>
          </a:effectLst>
          <a:scene3d>
            <a:camera prst="orthographicFront">
              <a:rot lat="0" lon="0" rev="0"/>
            </a:camera>
            <a:lightRig rig="threePt" dir="t"/>
          </a:scene3d>
        </p:spPr>
        <p:txBody>
          <a:bodyPr/>
          <a:lstStyle/>
          <a:p>
            <a:pPr fontAlgn="auto">
              <a:spcBef>
                <a:spcPts val="0"/>
              </a:spcBef>
              <a:spcAft>
                <a:spcPts val="0"/>
              </a:spcAft>
              <a:defRPr/>
            </a:pPr>
            <a:endParaRPr lang="es-ES" dirty="0">
              <a:latin typeface="Arial" charset="0"/>
              <a:cs typeface="Arial" pitchFamily="34" charset="0"/>
            </a:endParaRPr>
          </a:p>
        </p:txBody>
      </p:sp>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9" y="86014"/>
            <a:ext cx="1801789" cy="1355229"/>
          </a:xfrm>
          <a:prstGeom prst="rect">
            <a:avLst/>
          </a:prstGeom>
        </p:spPr>
      </p:pic>
    </p:spTree>
    <p:extLst>
      <p:ext uri="{BB962C8B-B14F-4D97-AF65-F5344CB8AC3E}">
        <p14:creationId xmlns:p14="http://schemas.microsoft.com/office/powerpoint/2010/main" val="236723258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3864" y="716653"/>
            <a:ext cx="5193312" cy="400110"/>
          </a:xfrm>
          <a:prstGeom prst="rect">
            <a:avLst/>
          </a:prstGeom>
          <a:noFill/>
        </p:spPr>
        <p:txBody>
          <a:bodyPr wrap="square" rtlCol="0">
            <a:spAutoFit/>
          </a:bodyPr>
          <a:lstStyle/>
          <a:p>
            <a:r>
              <a:rPr lang="es-MX" sz="2000" dirty="0">
                <a:solidFill>
                  <a:srgbClr val="C00000"/>
                </a:solidFill>
                <a:latin typeface="+mj-lt"/>
              </a:rPr>
              <a:t>7.1. Control de publicaciones del CONAC.</a:t>
            </a:r>
          </a:p>
        </p:txBody>
      </p:sp>
      <p:graphicFrame>
        <p:nvGraphicFramePr>
          <p:cNvPr id="9" name="Tabla 8"/>
          <p:cNvGraphicFramePr>
            <a:graphicFrameLocks noGrp="1"/>
          </p:cNvGraphicFramePr>
          <p:nvPr>
            <p:extLst>
              <p:ext uri="{D42A27DB-BD31-4B8C-83A1-F6EECF244321}">
                <p14:modId xmlns:p14="http://schemas.microsoft.com/office/powerpoint/2010/main" val="2306553634"/>
              </p:ext>
            </p:extLst>
          </p:nvPr>
        </p:nvGraphicFramePr>
        <p:xfrm>
          <a:off x="4616648" y="2174086"/>
          <a:ext cx="3987800" cy="1863482"/>
        </p:xfrm>
        <a:graphic>
          <a:graphicData uri="http://schemas.openxmlformats.org/drawingml/2006/table">
            <a:tbl>
              <a:tblPr>
                <a:tableStyleId>{5C22544A-7EE6-4342-B048-85BDC9FD1C3A}</a:tableStyleId>
              </a:tblPr>
              <a:tblGrid>
                <a:gridCol w="3384376">
                  <a:extLst>
                    <a:ext uri="{9D8B030D-6E8A-4147-A177-3AD203B41FA5}">
                      <a16:colId xmlns:a16="http://schemas.microsoft.com/office/drawing/2014/main" val="20000"/>
                    </a:ext>
                  </a:extLst>
                </a:gridCol>
                <a:gridCol w="603424">
                  <a:extLst>
                    <a:ext uri="{9D8B030D-6E8A-4147-A177-3AD203B41FA5}">
                      <a16:colId xmlns:a16="http://schemas.microsoft.com/office/drawing/2014/main" val="20001"/>
                    </a:ext>
                  </a:extLst>
                </a:gridCol>
              </a:tblGrid>
              <a:tr h="238125">
                <a:tc>
                  <a:txBody>
                    <a:bodyPr/>
                    <a:lstStyle/>
                    <a:p>
                      <a:pPr algn="l" fontAlgn="b"/>
                      <a:r>
                        <a:rPr lang="es-MX" sz="1400" u="none" strike="noStrike" dirty="0">
                          <a:effectLst/>
                        </a:rPr>
                        <a:t>Cuadro de control de “Avances en la Armonización Contable “ de la S.H.</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rgbClr val="00863D"/>
                      </a:solidFill>
                      <a:prstDash val="solid"/>
                      <a:round/>
                      <a:headEnd type="none" w="med" len="med"/>
                      <a:tailEnd type="none" w="med" len="med"/>
                    </a:lnR>
                    <a:lnT w="12700" cmpd="sng">
                      <a:noFill/>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tc>
                  <a:txBody>
                    <a:bodyPr/>
                    <a:lstStyle/>
                    <a:p>
                      <a:pPr algn="ctr" fontAlgn="b"/>
                      <a:r>
                        <a:rPr lang="es-MX" sz="1400" u="none" strike="noStrike" dirty="0">
                          <a:effectLst/>
                        </a:rPr>
                        <a:t>117</a:t>
                      </a:r>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863D"/>
                      </a:solidFill>
                      <a:prstDash val="solid"/>
                      <a:round/>
                      <a:headEnd type="none" w="med" len="med"/>
                      <a:tailEnd type="none" w="med" len="med"/>
                    </a:lnL>
                    <a:lnR w="12700" cmpd="sng">
                      <a:noFill/>
                    </a:lnR>
                    <a:lnT w="12700" cmpd="sng">
                      <a:noFill/>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extLst>
                  <a:ext uri="{0D108BD9-81ED-4DB2-BD59-A6C34878D82A}">
                    <a16:rowId xmlns:a16="http://schemas.microsoft.com/office/drawing/2014/main" val="10000"/>
                  </a:ext>
                </a:extLst>
              </a:tr>
              <a:tr h="238125">
                <a:tc>
                  <a:txBody>
                    <a:bodyPr/>
                    <a:lstStyle/>
                    <a:p>
                      <a:pPr algn="l" fontAlgn="b"/>
                      <a:r>
                        <a:rPr lang="es-MX" sz="1400" u="none" strike="noStrike" dirty="0">
                          <a:effectLst/>
                        </a:rPr>
                        <a:t>Menos:</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rgbClr val="00863D"/>
                      </a:solidFill>
                      <a:prstDash val="solid"/>
                      <a:round/>
                      <a:headEnd type="none" w="med" len="med"/>
                      <a:tailEnd type="none" w="med" len="med"/>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863D"/>
                      </a:solidFill>
                      <a:prstDash val="solid"/>
                      <a:round/>
                      <a:headEnd type="none" w="med" len="med"/>
                      <a:tailEnd type="none" w="med" len="med"/>
                    </a:lnL>
                    <a:lnR w="12700" cmpd="sng">
                      <a:noFill/>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extLst>
                  <a:ext uri="{0D108BD9-81ED-4DB2-BD59-A6C34878D82A}">
                    <a16:rowId xmlns:a16="http://schemas.microsoft.com/office/drawing/2014/main" val="10001"/>
                  </a:ext>
                </a:extLst>
              </a:tr>
              <a:tr h="238125">
                <a:tc>
                  <a:txBody>
                    <a:bodyPr/>
                    <a:lstStyle/>
                    <a:p>
                      <a:pPr algn="l" fontAlgn="b"/>
                      <a:r>
                        <a:rPr lang="es-MX" sz="1400" u="none" strike="noStrike" dirty="0">
                          <a:effectLst/>
                        </a:rPr>
                        <a:t>   Planes de Trabajo</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rgbClr val="00863D"/>
                      </a:solidFill>
                      <a:prstDash val="solid"/>
                      <a:round/>
                      <a:headEnd type="none" w="med" len="med"/>
                      <a:tailEnd type="none" w="med" len="med"/>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tc>
                  <a:txBody>
                    <a:bodyPr/>
                    <a:lstStyle/>
                    <a:p>
                      <a:pPr algn="ctr" fontAlgn="b"/>
                      <a:r>
                        <a:rPr lang="es-MX" sz="1400" b="0" i="0" u="none" strike="noStrike" dirty="0">
                          <a:solidFill>
                            <a:schemeClr val="dk1"/>
                          </a:solidFill>
                          <a:effectLst/>
                          <a:latin typeface="+mn-lt"/>
                        </a:rPr>
                        <a:t>10</a:t>
                      </a:r>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863D"/>
                      </a:solidFill>
                      <a:prstDash val="solid"/>
                      <a:round/>
                      <a:headEnd type="none" w="med" len="med"/>
                      <a:tailEnd type="none" w="med" len="med"/>
                    </a:lnL>
                    <a:lnR w="12700" cmpd="sng">
                      <a:noFill/>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extLst>
                  <a:ext uri="{0D108BD9-81ED-4DB2-BD59-A6C34878D82A}">
                    <a16:rowId xmlns:a16="http://schemas.microsoft.com/office/drawing/2014/main" val="10002"/>
                  </a:ext>
                </a:extLst>
              </a:tr>
              <a:tr h="238125">
                <a:tc>
                  <a:txBody>
                    <a:bodyPr/>
                    <a:lstStyle/>
                    <a:p>
                      <a:pPr algn="l" fontAlgn="b"/>
                      <a:r>
                        <a:rPr lang="es-MX" sz="1400" u="none" strike="noStrike" dirty="0">
                          <a:effectLst/>
                        </a:rPr>
                        <a:t>   Otras Publicaciones   </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rgbClr val="00863D"/>
                      </a:solidFill>
                      <a:prstDash val="solid"/>
                      <a:round/>
                      <a:headEnd type="none" w="med" len="med"/>
                      <a:tailEnd type="none" w="med" len="med"/>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tc>
                  <a:txBody>
                    <a:bodyPr/>
                    <a:lstStyle/>
                    <a:p>
                      <a:pPr algn="ctr" fontAlgn="b"/>
                      <a:r>
                        <a:rPr lang="es-MX" sz="1400" u="none" strike="noStrike" dirty="0">
                          <a:effectLst/>
                        </a:rPr>
                        <a:t>15</a:t>
                      </a:r>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863D"/>
                      </a:solidFill>
                      <a:prstDash val="solid"/>
                      <a:round/>
                      <a:headEnd type="none" w="med" len="med"/>
                      <a:tailEnd type="none" w="med" len="med"/>
                    </a:lnL>
                    <a:lnR w="12700" cmpd="sng">
                      <a:noFill/>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extLst>
                  <a:ext uri="{0D108BD9-81ED-4DB2-BD59-A6C34878D82A}">
                    <a16:rowId xmlns:a16="http://schemas.microsoft.com/office/drawing/2014/main" val="10003"/>
                  </a:ext>
                </a:extLst>
              </a:tr>
              <a:tr h="236612">
                <a:tc>
                  <a:txBody>
                    <a:bodyPr/>
                    <a:lstStyle/>
                    <a:p>
                      <a:pPr algn="l" fontAlgn="b"/>
                      <a:r>
                        <a:rPr lang="es-MX" sz="1400" u="none" strike="noStrike" dirty="0">
                          <a:effectLst/>
                        </a:rPr>
                        <a:t>   Derogadas y/o sin efecto</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rgbClr val="00863D"/>
                      </a:solidFill>
                      <a:prstDash val="solid"/>
                      <a:round/>
                      <a:headEnd type="none" w="med" len="med"/>
                      <a:tailEnd type="none" w="med" len="med"/>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tc>
                  <a:txBody>
                    <a:bodyPr/>
                    <a:lstStyle/>
                    <a:p>
                      <a:pPr algn="ctr" fontAlgn="b"/>
                      <a:r>
                        <a:rPr lang="es-MX" sz="1400" b="0" i="0" u="none" strike="noStrike" dirty="0">
                          <a:solidFill>
                            <a:schemeClr val="dk1"/>
                          </a:solidFill>
                          <a:effectLst/>
                          <a:latin typeface="+mn-lt"/>
                        </a:rPr>
                        <a:t>5</a:t>
                      </a:r>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863D"/>
                      </a:solidFill>
                      <a:prstDash val="solid"/>
                      <a:round/>
                      <a:headEnd type="none" w="med" len="med"/>
                      <a:tailEnd type="none" w="med" len="med"/>
                    </a:lnL>
                    <a:lnR w="12700" cmpd="sng">
                      <a:noFill/>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extLst>
                  <a:ext uri="{0D108BD9-81ED-4DB2-BD59-A6C34878D82A}">
                    <a16:rowId xmlns:a16="http://schemas.microsoft.com/office/drawing/2014/main" val="10004"/>
                  </a:ext>
                </a:extLst>
              </a:tr>
              <a:tr h="238125">
                <a:tc>
                  <a:txBody>
                    <a:bodyPr/>
                    <a:lstStyle/>
                    <a:p>
                      <a:pPr algn="l" fontAlgn="b"/>
                      <a:r>
                        <a:rPr lang="es-MX" sz="1400" b="0" i="0" u="none" strike="noStrike" dirty="0">
                          <a:solidFill>
                            <a:srgbClr val="000000"/>
                          </a:solidFill>
                          <a:effectLst/>
                          <a:latin typeface="Calibri" panose="020F0502020204030204" pitchFamily="34" charset="0"/>
                        </a:rPr>
                        <a:t>   Criterios</a:t>
                      </a:r>
                      <a:r>
                        <a:rPr lang="es-MX" sz="1400" b="0" i="0" u="none" strike="noStrike" baseline="0" dirty="0">
                          <a:solidFill>
                            <a:srgbClr val="000000"/>
                          </a:solidFill>
                          <a:effectLst/>
                          <a:latin typeface="Calibri" panose="020F0502020204030204" pitchFamily="34" charset="0"/>
                        </a:rPr>
                        <a:t> de formatos </a:t>
                      </a:r>
                      <a:r>
                        <a:rPr lang="es-MX" sz="1400" b="0" i="0" u="none" strike="noStrike" baseline="0" dirty="0" err="1">
                          <a:solidFill>
                            <a:srgbClr val="000000"/>
                          </a:solidFill>
                          <a:effectLst/>
                          <a:latin typeface="Calibri" panose="020F0502020204030204" pitchFamily="34" charset="0"/>
                        </a:rPr>
                        <a:t>LDF</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rgbClr val="00863D"/>
                      </a:solidFill>
                      <a:prstDash val="solid"/>
                      <a:round/>
                      <a:headEnd type="none" w="med" len="med"/>
                      <a:tailEnd type="none" w="med" len="med"/>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tc>
                  <a:txBody>
                    <a:bodyPr/>
                    <a:lstStyle/>
                    <a:p>
                      <a:pPr algn="ctr" fontAlgn="b"/>
                      <a:r>
                        <a:rPr lang="es-MX" sz="14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863D"/>
                      </a:solidFill>
                      <a:prstDash val="solid"/>
                      <a:round/>
                      <a:headEnd type="none" w="med" len="med"/>
                      <a:tailEnd type="none" w="med" len="med"/>
                    </a:lnL>
                    <a:lnR w="12700" cmpd="sng">
                      <a:noFill/>
                    </a:lnR>
                    <a:lnT w="6350" cap="flat" cmpd="sng" algn="ctr">
                      <a:solidFill>
                        <a:srgbClr val="00863D"/>
                      </a:solidFill>
                      <a:prstDash val="solid"/>
                      <a:round/>
                      <a:headEnd type="none" w="med" len="med"/>
                      <a:tailEnd type="none" w="med" len="med"/>
                    </a:lnT>
                    <a:lnB w="6350" cap="flat" cmpd="sng" algn="ctr">
                      <a:solidFill>
                        <a:srgbClr val="00863D"/>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50196"/>
                      </a:schemeClr>
                    </a:solidFill>
                  </a:tcPr>
                </a:tc>
                <a:extLst>
                  <a:ext uri="{0D108BD9-81ED-4DB2-BD59-A6C34878D82A}">
                    <a16:rowId xmlns:a16="http://schemas.microsoft.com/office/drawing/2014/main" val="10005"/>
                  </a:ext>
                </a:extLst>
              </a:tr>
              <a:tr h="238125">
                <a:tc>
                  <a:txBody>
                    <a:bodyPr/>
                    <a:lstStyle/>
                    <a:p>
                      <a:pPr algn="l" fontAlgn="b"/>
                      <a:r>
                        <a:rPr lang="es-MX" sz="1400" b="0" i="0" u="none" strike="noStrike" dirty="0">
                          <a:solidFill>
                            <a:srgbClr val="000000"/>
                          </a:solidFill>
                          <a:effectLst/>
                          <a:latin typeface="Calibri" panose="020F0502020204030204" pitchFamily="34" charset="0"/>
                        </a:rPr>
                        <a:t>Publicaciones del CONAC vigentes</a:t>
                      </a:r>
                    </a:p>
                  </a:txBody>
                  <a:tcPr marL="9525" marR="9525" marT="9525" marB="0" anchor="b">
                    <a:lnL w="12700" cmpd="sng">
                      <a:noFill/>
                    </a:lnL>
                    <a:lnR w="6350" cap="flat" cmpd="sng" algn="ctr">
                      <a:solidFill>
                        <a:srgbClr val="00863D"/>
                      </a:solidFill>
                      <a:prstDash val="solid"/>
                      <a:round/>
                      <a:headEnd type="none" w="med" len="med"/>
                      <a:tailEnd type="none" w="med" len="med"/>
                    </a:lnR>
                    <a:lnT w="6350" cap="flat" cmpd="sng" algn="ctr">
                      <a:solidFill>
                        <a:srgbClr val="00863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alpha val="50196"/>
                      </a:schemeClr>
                    </a:solidFill>
                  </a:tcPr>
                </a:tc>
                <a:tc>
                  <a:txBody>
                    <a:bodyPr/>
                    <a:lstStyle/>
                    <a:p>
                      <a:pPr algn="ctr" fontAlgn="b"/>
                      <a:r>
                        <a:rPr lang="es-MX" sz="1400" b="0" i="0" u="none" strike="noStrike" dirty="0">
                          <a:solidFill>
                            <a:schemeClr val="dk1"/>
                          </a:solidFill>
                          <a:effectLst/>
                          <a:latin typeface="+mn-lt"/>
                        </a:rPr>
                        <a:t>86</a:t>
                      </a:r>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863D"/>
                      </a:solidFill>
                      <a:prstDash val="solid"/>
                      <a:round/>
                      <a:headEnd type="none" w="med" len="med"/>
                      <a:tailEnd type="none" w="med" len="med"/>
                    </a:lnL>
                    <a:lnR w="12700" cmpd="sng">
                      <a:noFill/>
                    </a:lnR>
                    <a:lnT w="6350" cap="flat" cmpd="sng" algn="ctr">
                      <a:solidFill>
                        <a:srgbClr val="00863D"/>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alpha val="50196"/>
                      </a:schemeClr>
                    </a:solidFill>
                  </a:tcPr>
                </a:tc>
                <a:extLst>
                  <a:ext uri="{0D108BD9-81ED-4DB2-BD59-A6C34878D82A}">
                    <a16:rowId xmlns:a16="http://schemas.microsoft.com/office/drawing/2014/main" val="10006"/>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555807781"/>
              </p:ext>
            </p:extLst>
          </p:nvPr>
        </p:nvGraphicFramePr>
        <p:xfrm>
          <a:off x="395536" y="2177505"/>
          <a:ext cx="3924300" cy="1871761"/>
        </p:xfrm>
        <a:graphic>
          <a:graphicData uri="http://schemas.openxmlformats.org/drawingml/2006/table">
            <a:tbl>
              <a:tblPr>
                <a:tableStyleId>{5C22544A-7EE6-4342-B048-85BDC9FD1C3A}</a:tableStyleId>
              </a:tblPr>
              <a:tblGrid>
                <a:gridCol w="3384376">
                  <a:extLst>
                    <a:ext uri="{9D8B030D-6E8A-4147-A177-3AD203B41FA5}">
                      <a16:colId xmlns:a16="http://schemas.microsoft.com/office/drawing/2014/main" val="20000"/>
                    </a:ext>
                  </a:extLst>
                </a:gridCol>
                <a:gridCol w="539924">
                  <a:extLst>
                    <a:ext uri="{9D8B030D-6E8A-4147-A177-3AD203B41FA5}">
                      <a16:colId xmlns:a16="http://schemas.microsoft.com/office/drawing/2014/main" val="20001"/>
                    </a:ext>
                  </a:extLst>
                </a:gridCol>
              </a:tblGrid>
              <a:tr h="387399">
                <a:tc>
                  <a:txBody>
                    <a:bodyPr/>
                    <a:lstStyle/>
                    <a:p>
                      <a:pPr algn="l" fontAlgn="b"/>
                      <a:r>
                        <a:rPr lang="es-MX" sz="1400" b="0" i="0" u="none" strike="noStrike" dirty="0">
                          <a:solidFill>
                            <a:schemeClr val="dk1"/>
                          </a:solidFill>
                          <a:effectLst/>
                          <a:latin typeface="+mn-lt"/>
                        </a:rPr>
                        <a:t>Sección Normatividad</a:t>
                      </a:r>
                      <a:r>
                        <a:rPr lang="es-MX" sz="1400" b="0" i="0" u="none" strike="noStrike" baseline="0" dirty="0">
                          <a:solidFill>
                            <a:schemeClr val="dk1"/>
                          </a:solidFill>
                          <a:effectLst/>
                          <a:latin typeface="+mn-lt"/>
                        </a:rPr>
                        <a:t> en página oficial del CONAC (ver columna fecha de publicación)</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chemeClr val="accent2"/>
                      </a:solidFill>
                      <a:prstDash val="solid"/>
                      <a:round/>
                      <a:headEnd type="none" w="med" len="med"/>
                      <a:tailEnd type="none" w="med" len="med"/>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MX" sz="1400" b="0" i="0" u="none" strike="noStrike" dirty="0">
                          <a:solidFill>
                            <a:schemeClr val="dk1"/>
                          </a:solidFill>
                          <a:effectLst/>
                          <a:latin typeface="+mn-lt"/>
                        </a:rPr>
                        <a:t>98</a:t>
                      </a:r>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chemeClr val="accent2"/>
                      </a:solidFill>
                      <a:prstDash val="solid"/>
                      <a:round/>
                      <a:headEnd type="none" w="med" len="med"/>
                      <a:tailEnd type="none" w="med" len="med"/>
                    </a:lnL>
                    <a:lnR w="12700" cmpd="sng">
                      <a:noFill/>
                    </a:lnR>
                    <a:lnT w="12700" cmpd="sng">
                      <a:noFill/>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0"/>
                  </a:ext>
                </a:extLst>
              </a:tr>
              <a:tr h="238125">
                <a:tc>
                  <a:txBody>
                    <a:bodyPr/>
                    <a:lstStyle/>
                    <a:p>
                      <a:pPr algn="l" fontAlgn="b"/>
                      <a:r>
                        <a:rPr lang="es-MX" sz="1400" u="none" strike="noStrike" dirty="0">
                          <a:effectLst/>
                        </a:rPr>
                        <a:t>Menos:</a:t>
                      </a:r>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chemeClr val="accent2"/>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238125">
                <a:tc>
                  <a:txBody>
                    <a:bodyPr/>
                    <a:lstStyle/>
                    <a:p>
                      <a:pPr algn="l" fontAlgn="b"/>
                      <a:r>
                        <a:rPr lang="es-MX" sz="1400" b="0" i="0" u="none" strike="noStrike" dirty="0">
                          <a:solidFill>
                            <a:srgbClr val="000000"/>
                          </a:solidFill>
                          <a:effectLst/>
                          <a:latin typeface="Calibri" panose="020F0502020204030204" pitchFamily="34" charset="0"/>
                        </a:rPr>
                        <a:t>Ley con 6 reformas</a:t>
                      </a:r>
                    </a:p>
                  </a:txBody>
                  <a:tcPr marL="9525" marR="9525" marT="9525" marB="0" anchor="b">
                    <a:lnL w="12700" cmpd="sng">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chemeClr val="accent2"/>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238125">
                <a:tc>
                  <a:txBody>
                    <a:bodyPr/>
                    <a:lstStyle/>
                    <a:p>
                      <a:pPr algn="l" fontAlgn="b"/>
                      <a:r>
                        <a:rPr lang="es-MX" sz="1400" b="0" i="0" u="none" strike="noStrike" dirty="0">
                          <a:solidFill>
                            <a:srgbClr val="000000"/>
                          </a:solidFill>
                          <a:effectLst/>
                          <a:latin typeface="Calibri" panose="020F0502020204030204" pitchFamily="34" charset="0"/>
                        </a:rPr>
                        <a:t>Derogadas</a:t>
                      </a:r>
                    </a:p>
                  </a:txBody>
                  <a:tcPr marL="9525" marR="9525" marT="9525" marB="0" anchor="b">
                    <a:lnL w="12700" cmpd="sng">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s-MX" sz="14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chemeClr val="accent2"/>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3"/>
                  </a:ext>
                </a:extLst>
              </a:tr>
              <a:tr h="244891">
                <a:tc>
                  <a:txBody>
                    <a:bodyPr/>
                    <a:lstStyle/>
                    <a:p>
                      <a:pPr algn="l" fontAlgn="b"/>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chemeClr val="accent2"/>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4"/>
                  </a:ext>
                </a:extLst>
              </a:tr>
              <a:tr h="238125">
                <a:tc>
                  <a:txBody>
                    <a:bodyPr/>
                    <a:lstStyle/>
                    <a:p>
                      <a:pPr algn="l" fontAlgn="b"/>
                      <a:endParaRPr lang="es-MX" sz="1400" b="0" i="0" u="none" strike="noStrike" dirty="0">
                        <a:solidFill>
                          <a:srgbClr val="000000"/>
                        </a:solidFill>
                        <a:effectLst/>
                        <a:latin typeface="Calibri" panose="020F0502020204030204" pitchFamily="34" charset="0"/>
                      </a:endParaRPr>
                    </a:p>
                  </a:txBody>
                  <a:tcPr marL="9525" marR="9525" marT="9525" marB="0" anchor="b">
                    <a:lnL w="12700" cmpd="sng">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endParaRPr lang="es-MX"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chemeClr val="accent2"/>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5"/>
                  </a:ext>
                </a:extLst>
              </a:tr>
              <a:tr h="23812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Calibri" panose="020F0502020204030204" pitchFamily="34" charset="0"/>
                        </a:rPr>
                        <a:t>Publicaciones del CONAC vigentes</a:t>
                      </a:r>
                    </a:p>
                  </a:txBody>
                  <a:tcPr marL="9525" marR="9525" marT="9525" marB="0" anchor="b">
                    <a:lnL w="12700" cmpd="sng">
                      <a:noFill/>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chemeClr val="accent2"/>
                      </a:solidFill>
                      <a:prstDash val="solid"/>
                      <a:round/>
                      <a:headEnd type="none" w="med" len="med"/>
                      <a:tailEnd type="none" w="med" len="med"/>
                    </a:lnL>
                    <a:lnR w="12700" cmpd="sng">
                      <a:noFill/>
                    </a:lnR>
                    <a:lnT w="635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
        <p:nvSpPr>
          <p:cNvPr id="11" name="CuadroTexto 10"/>
          <p:cNvSpPr txBox="1"/>
          <p:nvPr/>
        </p:nvSpPr>
        <p:spPr>
          <a:xfrm>
            <a:off x="5473852" y="1362659"/>
            <a:ext cx="2304256" cy="646331"/>
          </a:xfrm>
          <a:prstGeom prst="rect">
            <a:avLst/>
          </a:prstGeom>
          <a:noFill/>
        </p:spPr>
        <p:txBody>
          <a:bodyPr wrap="square" rtlCol="0">
            <a:spAutoFit/>
          </a:bodyPr>
          <a:lstStyle/>
          <a:p>
            <a:r>
              <a:rPr lang="es-MX" sz="3600" b="1" dirty="0">
                <a:solidFill>
                  <a:srgbClr val="00863D"/>
                </a:solidFill>
                <a:latin typeface="+mj-lt"/>
              </a:rPr>
              <a:t>CHIAPAS</a:t>
            </a:r>
          </a:p>
        </p:txBody>
      </p:sp>
      <p:sp>
        <p:nvSpPr>
          <p:cNvPr id="13" name="CuadroTexto 12"/>
          <p:cNvSpPr txBox="1"/>
          <p:nvPr/>
        </p:nvSpPr>
        <p:spPr>
          <a:xfrm>
            <a:off x="1331640" y="1362659"/>
            <a:ext cx="2304256" cy="646331"/>
          </a:xfrm>
          <a:prstGeom prst="rect">
            <a:avLst/>
          </a:prstGeom>
          <a:noFill/>
        </p:spPr>
        <p:txBody>
          <a:bodyPr wrap="square" rtlCol="0">
            <a:spAutoFit/>
          </a:bodyPr>
          <a:lstStyle/>
          <a:p>
            <a:r>
              <a:rPr lang="es-MX" sz="3600" b="1" dirty="0">
                <a:solidFill>
                  <a:schemeClr val="accent2">
                    <a:lumMod val="75000"/>
                  </a:schemeClr>
                </a:solidFill>
                <a:latin typeface="+mj-lt"/>
              </a:rPr>
              <a:t>CONAC</a:t>
            </a:r>
          </a:p>
        </p:txBody>
      </p:sp>
      <p:sp>
        <p:nvSpPr>
          <p:cNvPr id="14" name="CuadroTexto 13"/>
          <p:cNvSpPr txBox="1"/>
          <p:nvPr/>
        </p:nvSpPr>
        <p:spPr>
          <a:xfrm>
            <a:off x="467544" y="4941168"/>
            <a:ext cx="8136904" cy="646331"/>
          </a:xfrm>
          <a:prstGeom prst="rect">
            <a:avLst/>
          </a:prstGeom>
          <a:noFill/>
        </p:spPr>
        <p:txBody>
          <a:bodyPr wrap="square" rtlCol="0">
            <a:spAutoFit/>
          </a:bodyPr>
          <a:lstStyle/>
          <a:p>
            <a:pPr algn="just"/>
            <a:r>
              <a:rPr lang="es-MX" sz="1800" b="1" dirty="0">
                <a:latin typeface="+mj-lt"/>
              </a:rPr>
              <a:t>Chiapas cumple con la adopción de la Ley General de Contabilidad Gubernamental así como las</a:t>
            </a:r>
            <a:r>
              <a:rPr lang="es-MX" sz="1800" b="1" dirty="0">
                <a:solidFill>
                  <a:srgbClr val="00B050"/>
                </a:solidFill>
                <a:latin typeface="+mj-lt"/>
              </a:rPr>
              <a:t> 86 </a:t>
            </a:r>
            <a:r>
              <a:rPr lang="es-MX" sz="1800" b="1" dirty="0">
                <a:latin typeface="+mj-lt"/>
              </a:rPr>
              <a:t>publicaciones vigentes emitidas por el CONAC. </a:t>
            </a:r>
            <a:r>
              <a:rPr lang="es-MX" sz="1800" dirty="0">
                <a:latin typeface="+mj-lt"/>
                <a:hlinkClick r:id="rId3" action="ppaction://hlinksldjump"/>
              </a:rPr>
              <a:t>(vínculo)</a:t>
            </a:r>
            <a:endParaRPr lang="es-MX" sz="1800" b="1" dirty="0">
              <a:latin typeface="+mj-lt"/>
            </a:endParaRPr>
          </a:p>
        </p:txBody>
      </p:sp>
      <p:sp>
        <p:nvSpPr>
          <p:cNvPr id="16" name="CuadroTexto 15"/>
          <p:cNvSpPr txBox="1"/>
          <p:nvPr/>
        </p:nvSpPr>
        <p:spPr>
          <a:xfrm>
            <a:off x="314650" y="4029696"/>
            <a:ext cx="4005186" cy="415498"/>
          </a:xfrm>
          <a:prstGeom prst="rect">
            <a:avLst/>
          </a:prstGeom>
          <a:noFill/>
        </p:spPr>
        <p:txBody>
          <a:bodyPr wrap="square" rtlCol="0">
            <a:spAutoFit/>
          </a:bodyPr>
          <a:lstStyle/>
          <a:p>
            <a:r>
              <a:rPr lang="es-MX" sz="1050" i="1" dirty="0">
                <a:solidFill>
                  <a:srgbClr val="0000FF"/>
                </a:solidFill>
                <a:latin typeface="+mj-lt"/>
              </a:rPr>
              <a:t>http://www.conac.gob.mx/es/CONAC/Normatividad_Vigente</a:t>
            </a:r>
          </a:p>
          <a:p>
            <a:endParaRPr lang="es-MX" sz="1050" i="1" dirty="0">
              <a:solidFill>
                <a:srgbClr val="0000FF"/>
              </a:solidFill>
              <a:latin typeface="+mj-lt"/>
            </a:endParaRPr>
          </a:p>
        </p:txBody>
      </p:sp>
      <p:sp>
        <p:nvSpPr>
          <p:cNvPr id="12"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
        <p:nvSpPr>
          <p:cNvPr id="5" name="Rectángulo 4"/>
          <p:cNvSpPr/>
          <p:nvPr/>
        </p:nvSpPr>
        <p:spPr>
          <a:xfrm>
            <a:off x="4616648" y="4038340"/>
            <a:ext cx="4572000" cy="553998"/>
          </a:xfrm>
          <a:prstGeom prst="rect">
            <a:avLst/>
          </a:prstGeom>
        </p:spPr>
        <p:txBody>
          <a:bodyPr>
            <a:spAutoFit/>
          </a:bodyPr>
          <a:lstStyle/>
          <a:p>
            <a:r>
              <a:rPr lang="es-MX" sz="1000" dirty="0">
                <a:solidFill>
                  <a:srgbClr val="0000FF"/>
                </a:solidFill>
                <a:latin typeface="+mj-lt"/>
              </a:rPr>
              <a:t>http://haciendachiapas.gob.mx/informacion-interes/armonizacion-contable/informacion/avances-chis/ADOPCION/concentrado.pdf</a:t>
            </a:r>
          </a:p>
          <a:p>
            <a:endParaRPr lang="es-MX" sz="1000" dirty="0">
              <a:solidFill>
                <a:srgbClr val="0000FF"/>
              </a:solidFill>
              <a:latin typeface="+mj-lt"/>
            </a:endParaRPr>
          </a:p>
        </p:txBody>
      </p:sp>
    </p:spTree>
    <p:extLst>
      <p:ext uri="{BB962C8B-B14F-4D97-AF65-F5344CB8AC3E}">
        <p14:creationId xmlns:p14="http://schemas.microsoft.com/office/powerpoint/2010/main" val="183193699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99592" y="5013176"/>
            <a:ext cx="7344816" cy="1477328"/>
          </a:xfrm>
          <a:prstGeom prst="rect">
            <a:avLst/>
          </a:prstGeom>
          <a:solidFill>
            <a:schemeClr val="accent3">
              <a:lumMod val="60000"/>
              <a:lumOff val="40000"/>
            </a:schemeClr>
          </a:solidFill>
          <a:ln>
            <a:solidFill>
              <a:schemeClr val="accent1"/>
            </a:solidFill>
          </a:ln>
        </p:spPr>
        <p:txBody>
          <a:bodyPr wrap="square" rtlCol="0">
            <a:spAutoFit/>
          </a:bodyPr>
          <a:lstStyle/>
          <a:p>
            <a:pPr algn="just"/>
            <a:r>
              <a:rPr lang="es-MX" sz="1800" dirty="0">
                <a:latin typeface="+mj-lt"/>
              </a:rPr>
              <a:t>Con base al artículo 7 de la Ley General de Contabilidad Gubernamental, </a:t>
            </a:r>
            <a:r>
              <a:rPr lang="es-MX" sz="1800" dirty="0" smtClean="0">
                <a:latin typeface="+mj-lt"/>
              </a:rPr>
              <a:t>se publicó </a:t>
            </a:r>
            <a:r>
              <a:rPr lang="es-MX" sz="1800" dirty="0">
                <a:latin typeface="+mj-lt"/>
              </a:rPr>
              <a:t>en el </a:t>
            </a:r>
            <a:r>
              <a:rPr lang="es-MX" sz="1800" dirty="0" smtClean="0">
                <a:latin typeface="+mj-lt"/>
              </a:rPr>
              <a:t>P.O.E No. 373 tomo III, del 27 </a:t>
            </a:r>
            <a:r>
              <a:rPr lang="es-MX" sz="1800" smtClean="0">
                <a:latin typeface="+mj-lt"/>
              </a:rPr>
              <a:t>de junio de 2018, </a:t>
            </a:r>
            <a:r>
              <a:rPr lang="es-MX" sz="1800" dirty="0">
                <a:latin typeface="+mj-lt"/>
              </a:rPr>
              <a:t>para cumplir con la adopción y serán implementadas en el ejercicio 2019, </a:t>
            </a:r>
            <a:r>
              <a:rPr lang="es-MX" sz="1800" dirty="0" smtClean="0">
                <a:latin typeface="+mj-lt"/>
              </a:rPr>
              <a:t>modificando el </a:t>
            </a:r>
            <a:r>
              <a:rPr lang="es-MX" sz="1800" dirty="0">
                <a:latin typeface="+mj-lt"/>
              </a:rPr>
              <a:t>Marco Normativo, así </a:t>
            </a:r>
            <a:r>
              <a:rPr lang="es-MX" sz="1800">
                <a:latin typeface="+mj-lt"/>
              </a:rPr>
              <a:t>como </a:t>
            </a:r>
            <a:r>
              <a:rPr lang="es-MX" sz="1800" smtClean="0">
                <a:latin typeface="+mj-lt"/>
              </a:rPr>
              <a:t>la </a:t>
            </a:r>
            <a:r>
              <a:rPr lang="es-MX" sz="1800">
                <a:latin typeface="+mj-lt"/>
              </a:rPr>
              <a:t>Iniciativa </a:t>
            </a:r>
            <a:r>
              <a:rPr lang="es-MX" sz="1800" smtClean="0">
                <a:latin typeface="+mj-lt"/>
              </a:rPr>
              <a:t>de </a:t>
            </a:r>
            <a:r>
              <a:rPr lang="es-MX" sz="1800" dirty="0">
                <a:latin typeface="+mj-lt"/>
              </a:rPr>
              <a:t>Ley de </a:t>
            </a:r>
            <a:r>
              <a:rPr lang="es-MX" sz="1800" dirty="0" smtClean="0">
                <a:latin typeface="+mj-lt"/>
              </a:rPr>
              <a:t>Ingresos y el </a:t>
            </a:r>
            <a:r>
              <a:rPr lang="es-MX" sz="1800" dirty="0">
                <a:latin typeface="+mj-lt"/>
              </a:rPr>
              <a:t>P</a:t>
            </a:r>
            <a:r>
              <a:rPr lang="es-MX" sz="1800" dirty="0" smtClean="0">
                <a:latin typeface="+mj-lt"/>
              </a:rPr>
              <a:t>royecto de Presupuesto de Egresos.</a:t>
            </a:r>
            <a:endParaRPr lang="es-MX" sz="1800" dirty="0">
              <a:latin typeface="+mj-lt"/>
            </a:endParaRPr>
          </a:p>
        </p:txBody>
      </p:sp>
      <p:sp>
        <p:nvSpPr>
          <p:cNvPr id="3" name="CuadroTexto 2"/>
          <p:cNvSpPr txBox="1"/>
          <p:nvPr/>
        </p:nvSpPr>
        <p:spPr>
          <a:xfrm>
            <a:off x="179512" y="620688"/>
            <a:ext cx="7963868" cy="400110"/>
          </a:xfrm>
          <a:prstGeom prst="rect">
            <a:avLst/>
          </a:prstGeom>
          <a:noFill/>
        </p:spPr>
        <p:txBody>
          <a:bodyPr wrap="square" rtlCol="0">
            <a:spAutoFit/>
          </a:bodyPr>
          <a:lstStyle/>
          <a:p>
            <a:r>
              <a:rPr lang="es-MX" sz="2000" dirty="0">
                <a:solidFill>
                  <a:srgbClr val="C00000"/>
                </a:solidFill>
                <a:latin typeface="+mj-lt"/>
              </a:rPr>
              <a:t>7.2. Documentos recientes publicados por el CONAC. D.O.F. 11/JUN/2018</a:t>
            </a:r>
          </a:p>
        </p:txBody>
      </p:sp>
      <p:sp>
        <p:nvSpPr>
          <p:cNvPr id="15" name="CuadroTexto 14"/>
          <p:cNvSpPr txBox="1"/>
          <p:nvPr/>
        </p:nvSpPr>
        <p:spPr>
          <a:xfrm>
            <a:off x="323527" y="1037880"/>
            <a:ext cx="8496945" cy="3647152"/>
          </a:xfrm>
          <a:prstGeom prst="rect">
            <a:avLst/>
          </a:prstGeom>
          <a:noFill/>
          <a:ln>
            <a:solidFill>
              <a:schemeClr val="accent1"/>
            </a:solidFill>
          </a:ln>
        </p:spPr>
        <p:txBody>
          <a:bodyPr wrap="square" rtlCol="0">
            <a:spAutoFit/>
          </a:bodyPr>
          <a:lstStyle/>
          <a:p>
            <a:pPr lvl="0" algn="just"/>
            <a:r>
              <a:rPr lang="es-MX" sz="1800" dirty="0">
                <a:solidFill>
                  <a:srgbClr val="0000FF"/>
                </a:solidFill>
                <a:latin typeface="+mj-lt"/>
              </a:rPr>
              <a:t>1.  Acuerdo por el que se reforma y adiciona el Clasificador por Rubros de </a:t>
            </a:r>
            <a:r>
              <a:rPr lang="es-MX" sz="1800" dirty="0" smtClean="0">
                <a:solidFill>
                  <a:srgbClr val="0000FF"/>
                </a:solidFill>
                <a:latin typeface="+mj-lt"/>
              </a:rPr>
              <a:t>Ingresos (CRI)</a:t>
            </a:r>
            <a:r>
              <a:rPr lang="es-MX" sz="1800" dirty="0" smtClean="0">
                <a:latin typeface="+mj-lt"/>
              </a:rPr>
              <a:t>.</a:t>
            </a:r>
            <a:endParaRPr lang="es-MX" sz="1800" dirty="0">
              <a:latin typeface="+mj-lt"/>
            </a:endParaRPr>
          </a:p>
          <a:p>
            <a:pPr lvl="0" algn="just"/>
            <a:r>
              <a:rPr lang="es-ES" sz="1800" dirty="0">
                <a:latin typeface="+mj-lt"/>
              </a:rPr>
              <a:t>Se precisa redacción en Rubros y se agrega definición en los tipos, se derogan, modifican y agregan Tipos, Se adecuan los nombres de algunos Rubros y Tipos. </a:t>
            </a:r>
          </a:p>
          <a:p>
            <a:pPr lvl="0" algn="just"/>
            <a:endParaRPr lang="es-ES" sz="500" dirty="0">
              <a:latin typeface="+mj-lt"/>
            </a:endParaRPr>
          </a:p>
          <a:p>
            <a:pPr lvl="0" algn="just"/>
            <a:r>
              <a:rPr lang="es-MX" sz="1800" dirty="0">
                <a:solidFill>
                  <a:srgbClr val="0000FF"/>
                </a:solidFill>
                <a:latin typeface="+mj-lt"/>
              </a:rPr>
              <a:t>2. Acuerdo por el que se reforma y adiciona la Norma para armonizar la presentación de la información adicional a la iniciativa de la Ley de Ingresos.</a:t>
            </a:r>
          </a:p>
          <a:p>
            <a:pPr lvl="0" algn="just"/>
            <a:r>
              <a:rPr lang="es-ES" sz="1800" dirty="0">
                <a:latin typeface="+mj-lt"/>
              </a:rPr>
              <a:t>Se adaptaron los nombres de los Rubros y Tipos que se modificaron, </a:t>
            </a:r>
            <a:r>
              <a:rPr lang="es-ES" sz="1800" dirty="0" smtClean="0">
                <a:latin typeface="+mj-lt"/>
              </a:rPr>
              <a:t>de </a:t>
            </a:r>
            <a:r>
              <a:rPr lang="es-ES" sz="1800" dirty="0">
                <a:latin typeface="+mj-lt"/>
              </a:rPr>
              <a:t>acuerdo al CRI.</a:t>
            </a:r>
          </a:p>
          <a:p>
            <a:pPr lvl="0" algn="just"/>
            <a:endParaRPr lang="es-MX" sz="500" dirty="0">
              <a:solidFill>
                <a:srgbClr val="0000FF"/>
              </a:solidFill>
              <a:latin typeface="+mj-lt"/>
            </a:endParaRPr>
          </a:p>
          <a:p>
            <a:pPr lvl="0" algn="just"/>
            <a:r>
              <a:rPr lang="es-MX" sz="1800" dirty="0">
                <a:solidFill>
                  <a:srgbClr val="0000FF"/>
                </a:solidFill>
                <a:latin typeface="+mj-lt"/>
              </a:rPr>
              <a:t>3. Acuerdo por el que se reforma y adiciona la Norma para la difusión a la ciudadanía de la Ley de Ingresos y del Presupuesto de Egresos</a:t>
            </a:r>
            <a:r>
              <a:rPr lang="es-MX" sz="1800" dirty="0">
                <a:latin typeface="+mj-lt"/>
              </a:rPr>
              <a:t>.</a:t>
            </a:r>
          </a:p>
          <a:p>
            <a:pPr lvl="0" algn="just"/>
            <a:r>
              <a:rPr lang="es-ES" sz="1800" dirty="0">
                <a:latin typeface="+mj-lt"/>
              </a:rPr>
              <a:t>Se modificaron los nombres de los Rubros que sufrieron cambios en el CRI.</a:t>
            </a:r>
            <a:endParaRPr lang="es-MX" sz="1800" dirty="0">
              <a:latin typeface="+mj-lt"/>
            </a:endParaRPr>
          </a:p>
          <a:p>
            <a:pPr lvl="0" algn="just"/>
            <a:endParaRPr lang="es-MX" sz="500" dirty="0">
              <a:latin typeface="+mj-lt"/>
            </a:endParaRPr>
          </a:p>
          <a:p>
            <a:pPr lvl="0" algn="just"/>
            <a:r>
              <a:rPr lang="es-MX" sz="1800" dirty="0">
                <a:latin typeface="+mj-lt"/>
              </a:rPr>
              <a:t> </a:t>
            </a:r>
            <a:r>
              <a:rPr lang="es-MX" sz="1800" dirty="0">
                <a:solidFill>
                  <a:srgbClr val="0000FF"/>
                </a:solidFill>
                <a:latin typeface="+mj-lt"/>
              </a:rPr>
              <a:t>4. Acuerdo por el que se reforma y adiciona la Norma para establecer la estructura del Calendario de Ingresos base </a:t>
            </a:r>
            <a:r>
              <a:rPr lang="es-MX" sz="1800" dirty="0" smtClean="0">
                <a:solidFill>
                  <a:srgbClr val="0000FF"/>
                </a:solidFill>
                <a:latin typeface="+mj-lt"/>
              </a:rPr>
              <a:t>mensual.</a:t>
            </a:r>
            <a:endParaRPr lang="es-MX" sz="1800" dirty="0">
              <a:latin typeface="+mj-lt"/>
            </a:endParaRPr>
          </a:p>
          <a:p>
            <a:pPr lvl="0" algn="just"/>
            <a:r>
              <a:rPr lang="es-ES" sz="1800" dirty="0">
                <a:latin typeface="+mj-lt"/>
              </a:rPr>
              <a:t>Se adaptó conforme a los cambios </a:t>
            </a:r>
            <a:r>
              <a:rPr lang="es-ES" sz="1800" dirty="0" smtClean="0">
                <a:latin typeface="+mj-lt"/>
              </a:rPr>
              <a:t>en </a:t>
            </a:r>
            <a:r>
              <a:rPr lang="es-ES" sz="1800" dirty="0">
                <a:latin typeface="+mj-lt"/>
              </a:rPr>
              <a:t>relación al CRI.</a:t>
            </a:r>
            <a:endParaRPr lang="es-MX" sz="1800" dirty="0">
              <a:latin typeface="+mj-lt"/>
            </a:endParaRPr>
          </a:p>
        </p:txBody>
      </p:sp>
      <p:sp>
        <p:nvSpPr>
          <p:cNvPr id="6"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Tree>
    <p:extLst>
      <p:ext uri="{BB962C8B-B14F-4D97-AF65-F5344CB8AC3E}">
        <p14:creationId xmlns:p14="http://schemas.microsoft.com/office/powerpoint/2010/main" val="371421093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2 Rectángulo"/>
          <p:cNvSpPr>
            <a:spLocks noChangeArrowheads="1"/>
          </p:cNvSpPr>
          <p:nvPr/>
        </p:nvSpPr>
        <p:spPr bwMode="auto">
          <a:xfrm>
            <a:off x="514882" y="5895226"/>
            <a:ext cx="8496944" cy="7386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_tradnl" sz="1400" b="1" dirty="0">
                <a:solidFill>
                  <a:srgbClr val="00863D"/>
                </a:solidFill>
                <a:latin typeface="+mj-lt"/>
                <a:cs typeface="Arial" pitchFamily="34" charset="0"/>
              </a:rPr>
              <a:t>Secretaría de Hacienda:</a:t>
            </a:r>
          </a:p>
          <a:p>
            <a:r>
              <a:rPr lang="es-ES_tradnl" sz="1400" i="1" dirty="0">
                <a:solidFill>
                  <a:prstClr val="black"/>
                </a:solidFill>
                <a:latin typeface="+mj-lt"/>
                <a:cs typeface="Arial" pitchFamily="34" charset="0"/>
                <a:hlinkClick r:id="rId3"/>
              </a:rPr>
              <a:t>http://www.haciendachiapas.gob.mx/rendicion-ctas/informe-finanzas-pub/informacion-financiera-EP.asp</a:t>
            </a:r>
            <a:endParaRPr lang="es-ES_tradnl" sz="1400" i="1" dirty="0">
              <a:solidFill>
                <a:prstClr val="black"/>
              </a:solidFill>
              <a:latin typeface="+mj-lt"/>
              <a:cs typeface="Arial" pitchFamily="34" charset="0"/>
            </a:endParaRPr>
          </a:p>
          <a:p>
            <a:endParaRPr lang="es-ES_tradnl" sz="1400" i="1" dirty="0">
              <a:solidFill>
                <a:prstClr val="black"/>
              </a:solidFill>
              <a:latin typeface="+mj-lt"/>
              <a:cs typeface="Arial" pitchFamily="34" charset="0"/>
            </a:endParaRPr>
          </a:p>
        </p:txBody>
      </p:sp>
      <p:sp>
        <p:nvSpPr>
          <p:cNvPr id="19" name="CuadroTexto 18"/>
          <p:cNvSpPr txBox="1"/>
          <p:nvPr/>
        </p:nvSpPr>
        <p:spPr>
          <a:xfrm>
            <a:off x="3275856" y="1670318"/>
            <a:ext cx="5760640" cy="2292935"/>
          </a:xfrm>
          <a:prstGeom prst="rect">
            <a:avLst/>
          </a:prstGeom>
          <a:noFill/>
        </p:spPr>
        <p:txBody>
          <a:bodyPr wrap="square" rtlCol="0">
            <a:spAutoFit/>
          </a:bodyPr>
          <a:lstStyle/>
          <a:p>
            <a:pPr algn="ctr"/>
            <a:r>
              <a:rPr lang="es-MX" sz="1600" dirty="0">
                <a:ln w="50800"/>
                <a:solidFill>
                  <a:prstClr val="black"/>
                </a:solidFill>
                <a:latin typeface="+mj-lt"/>
              </a:rPr>
              <a:t>Primer Trimestre del 2018</a:t>
            </a:r>
            <a:endParaRPr lang="es-ES" sz="1600" dirty="0">
              <a:ln w="50800"/>
              <a:solidFill>
                <a:prstClr val="black"/>
              </a:solidFill>
              <a:latin typeface="+mj-lt"/>
            </a:endParaRPr>
          </a:p>
          <a:p>
            <a:pPr marL="177800" indent="-177800">
              <a:buFontTx/>
              <a:buAutoNum type="arabicPeriod"/>
            </a:pPr>
            <a:r>
              <a:rPr lang="es-MX" sz="1600" dirty="0">
                <a:solidFill>
                  <a:prstClr val="black"/>
                </a:solidFill>
                <a:latin typeface="+mj-lt"/>
                <a:cs typeface="Arial" panose="020B0604020202020204" pitchFamily="34" charset="0"/>
              </a:rPr>
              <a:t>Montos pagados por Ayudas y Subsidios (4000)</a:t>
            </a:r>
          </a:p>
          <a:p>
            <a:pPr marL="177800" indent="-177800">
              <a:buFontTx/>
              <a:buAutoNum type="arabicPeriod"/>
            </a:pPr>
            <a:r>
              <a:rPr lang="es-MX" sz="1600" dirty="0">
                <a:solidFill>
                  <a:prstClr val="black"/>
                </a:solidFill>
                <a:latin typeface="+mj-lt"/>
                <a:cs typeface="Arial" panose="020B0604020202020204" pitchFamily="34" charset="0"/>
              </a:rPr>
              <a:t>Programas con Recursos Concurrentes por Orden de Gobierno</a:t>
            </a:r>
          </a:p>
          <a:p>
            <a:pPr marL="177800" indent="-177800">
              <a:buFontTx/>
              <a:buAutoNum type="arabicPeriod"/>
            </a:pPr>
            <a:r>
              <a:rPr lang="es-MX" sz="1600" dirty="0">
                <a:solidFill>
                  <a:prstClr val="black"/>
                </a:solidFill>
                <a:latin typeface="+mj-lt"/>
                <a:cs typeface="Arial" panose="020B0604020202020204" pitchFamily="34" charset="0"/>
              </a:rPr>
              <a:t>Aportaciones Federales en Materia de Salud (FASSA)</a:t>
            </a:r>
          </a:p>
          <a:p>
            <a:pPr marL="177800" indent="-177800">
              <a:buFontTx/>
              <a:buAutoNum type="arabicPeriod"/>
            </a:pPr>
            <a:r>
              <a:rPr lang="es-MX" sz="1600" dirty="0">
                <a:solidFill>
                  <a:prstClr val="black"/>
                </a:solidFill>
                <a:latin typeface="+mj-lt"/>
                <a:cs typeface="Arial" panose="020B0604020202020204" pitchFamily="34" charset="0"/>
              </a:rPr>
              <a:t>Fondos de Ayuda Federal para la Seguridad Pública</a:t>
            </a:r>
          </a:p>
          <a:p>
            <a:pPr marL="177800" indent="-177800">
              <a:buFontTx/>
              <a:buAutoNum type="arabicPeriod"/>
            </a:pPr>
            <a:r>
              <a:rPr lang="es-MX" sz="1500" dirty="0">
                <a:solidFill>
                  <a:prstClr val="black"/>
                </a:solidFill>
                <a:latin typeface="+mj-lt"/>
                <a:cs typeface="Arial" panose="020B0604020202020204" pitchFamily="34" charset="0"/>
              </a:rPr>
              <a:t>Obligaciones Pagadas o Garantizadas con Fondos Federales (Deuda)</a:t>
            </a:r>
          </a:p>
          <a:p>
            <a:pPr marL="177800" indent="-177800">
              <a:buFontTx/>
              <a:buAutoNum type="arabicPeriod"/>
            </a:pPr>
            <a:r>
              <a:rPr lang="es-MX" sz="1600" dirty="0">
                <a:solidFill>
                  <a:prstClr val="black"/>
                </a:solidFill>
                <a:latin typeface="+mj-lt"/>
                <a:cs typeface="Arial" panose="020B0604020202020204" pitchFamily="34" charset="0"/>
              </a:rPr>
              <a:t>Ejercicio y Destino del Gasto Federalizado y Reintegros</a:t>
            </a:r>
          </a:p>
          <a:p>
            <a:pPr marL="177800" indent="-177800">
              <a:buFontTx/>
              <a:buAutoNum type="arabicPeriod"/>
            </a:pPr>
            <a:r>
              <a:rPr lang="es-MX" sz="1600" dirty="0">
                <a:solidFill>
                  <a:prstClr val="black"/>
                </a:solidFill>
                <a:latin typeface="+mj-lt"/>
                <a:cs typeface="Arial" panose="020B0604020202020204" pitchFamily="34" charset="0"/>
              </a:rPr>
              <a:t>Aportaciones para la Educación Tecnológica y de Adultos (FAETA)</a:t>
            </a:r>
          </a:p>
          <a:p>
            <a:pPr marL="177800" indent="-177800">
              <a:buFontTx/>
              <a:buAutoNum type="arabicPeriod"/>
            </a:pPr>
            <a:r>
              <a:rPr lang="es-MX" sz="1600" dirty="0">
                <a:solidFill>
                  <a:prstClr val="black"/>
                </a:solidFill>
                <a:latin typeface="+mj-lt"/>
                <a:cs typeface="Arial" panose="020B0604020202020204" pitchFamily="34" charset="0"/>
              </a:rPr>
              <a:t>Fondo de Aportaciones para la Infraestructura Social (FAIS)</a:t>
            </a:r>
          </a:p>
        </p:txBody>
      </p:sp>
      <p:sp>
        <p:nvSpPr>
          <p:cNvPr id="12" name="14 CuadroTexto"/>
          <p:cNvSpPr txBox="1">
            <a:spLocks noChangeArrowheads="1"/>
          </p:cNvSpPr>
          <p:nvPr/>
        </p:nvSpPr>
        <p:spPr bwMode="auto">
          <a:xfrm>
            <a:off x="179512" y="620688"/>
            <a:ext cx="8138973" cy="608885"/>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lnSpc>
                <a:spcPts val="2000"/>
              </a:lnSpc>
              <a:defRPr/>
            </a:pPr>
            <a:r>
              <a:rPr lang="es-MX" sz="2000" dirty="0">
                <a:ln w="50800"/>
                <a:solidFill>
                  <a:srgbClr val="C00000"/>
                </a:solidFill>
                <a:latin typeface="+mj-lt"/>
              </a:rPr>
              <a:t>7.3. Cumplimiento en la </a:t>
            </a:r>
            <a:r>
              <a:rPr lang="es-MX" sz="2000" dirty="0" smtClean="0">
                <a:ln w="50800"/>
                <a:solidFill>
                  <a:srgbClr val="C00000"/>
                </a:solidFill>
                <a:latin typeface="+mj-lt"/>
              </a:rPr>
              <a:t>Integración </a:t>
            </a:r>
            <a:r>
              <a:rPr lang="es-MX" sz="2000" dirty="0">
                <a:ln w="50800"/>
                <a:solidFill>
                  <a:srgbClr val="C00000"/>
                </a:solidFill>
                <a:latin typeface="+mj-lt"/>
              </a:rPr>
              <a:t>y Difusión de la Información de los</a:t>
            </a:r>
          </a:p>
          <a:p>
            <a:pPr>
              <a:lnSpc>
                <a:spcPts val="2000"/>
              </a:lnSpc>
              <a:defRPr/>
            </a:pPr>
            <a:r>
              <a:rPr lang="es-MX" sz="2000" dirty="0">
                <a:ln w="50800"/>
                <a:solidFill>
                  <a:srgbClr val="C00000"/>
                </a:solidFill>
                <a:latin typeface="+mj-lt"/>
              </a:rPr>
              <a:t>        Entes Públicos Estatales.</a:t>
            </a:r>
          </a:p>
        </p:txBody>
      </p:sp>
      <p:sp>
        <p:nvSpPr>
          <p:cNvPr id="14" name="14 CuadroTexto"/>
          <p:cNvSpPr txBox="1">
            <a:spLocks noChangeArrowheads="1"/>
          </p:cNvSpPr>
          <p:nvPr/>
        </p:nvSpPr>
        <p:spPr bwMode="auto">
          <a:xfrm>
            <a:off x="640491" y="1331476"/>
            <a:ext cx="4147533" cy="369332"/>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defRPr/>
            </a:pPr>
            <a:r>
              <a:rPr lang="es-MX" sz="1800" b="1" dirty="0">
                <a:ln w="50800"/>
                <a:solidFill>
                  <a:srgbClr val="4BACC6">
                    <a:lumMod val="75000"/>
                  </a:srgbClr>
                </a:solidFill>
                <a:latin typeface="+mj-lt"/>
              </a:rPr>
              <a:t>7.3.1 Normas del CONAC </a:t>
            </a:r>
            <a:r>
              <a:rPr lang="es-MX" sz="1800" b="1" dirty="0">
                <a:ln w="50800"/>
                <a:solidFill>
                  <a:srgbClr val="C00000"/>
                </a:solidFill>
                <a:latin typeface="+mj-lt"/>
              </a:rPr>
              <a:t>*</a:t>
            </a:r>
            <a:endParaRPr lang="es-MX" sz="1800" b="1" dirty="0">
              <a:ln w="50800"/>
              <a:solidFill>
                <a:srgbClr val="4BACC6">
                  <a:lumMod val="75000"/>
                </a:srgbClr>
              </a:solidFill>
              <a:latin typeface="+mj-lt"/>
            </a:endParaRPr>
          </a:p>
        </p:txBody>
      </p:sp>
      <p:pic>
        <p:nvPicPr>
          <p:cNvPr id="2" name="Imagen 1"/>
          <p:cNvPicPr>
            <a:picLocks noChangeAspect="1"/>
          </p:cNvPicPr>
          <p:nvPr/>
        </p:nvPicPr>
        <p:blipFill rotWithShape="1">
          <a:blip r:embed="rId4"/>
          <a:srcRect l="14464" t="12624" r="14900" b="9198"/>
          <a:stretch/>
        </p:blipFill>
        <p:spPr>
          <a:xfrm>
            <a:off x="314650" y="2088232"/>
            <a:ext cx="2896833" cy="2564904"/>
          </a:xfrm>
          <a:prstGeom prst="rect">
            <a:avLst/>
          </a:prstGeom>
          <a:ln w="38100">
            <a:solidFill>
              <a:schemeClr val="tx1"/>
            </a:solidFill>
          </a:ln>
        </p:spPr>
      </p:pic>
      <p:sp>
        <p:nvSpPr>
          <p:cNvPr id="15" name="7 Flecha abajo"/>
          <p:cNvSpPr/>
          <p:nvPr/>
        </p:nvSpPr>
        <p:spPr>
          <a:xfrm rot="7174661">
            <a:off x="3080737" y="3735577"/>
            <a:ext cx="328960" cy="1131411"/>
          </a:xfrm>
          <a:prstGeom prst="downArrow">
            <a:avLst>
              <a:gd name="adj1" fmla="val 50000"/>
              <a:gd name="adj2" fmla="val 47503"/>
            </a:avLst>
          </a:prstGeom>
          <a:solidFill>
            <a:srgbClr val="008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500" dirty="0">
              <a:solidFill>
                <a:prstClr val="white"/>
              </a:solidFill>
              <a:latin typeface="+mj-lt"/>
              <a:cs typeface="Arial" pitchFamily="34" charset="0"/>
            </a:endParaRPr>
          </a:p>
        </p:txBody>
      </p:sp>
      <p:sp>
        <p:nvSpPr>
          <p:cNvPr id="16" name="8 CuadroTexto"/>
          <p:cNvSpPr txBox="1"/>
          <p:nvPr/>
        </p:nvSpPr>
        <p:spPr>
          <a:xfrm>
            <a:off x="3943536" y="4201024"/>
            <a:ext cx="2232248" cy="1092607"/>
          </a:xfrm>
          <a:prstGeom prst="rect">
            <a:avLst/>
          </a:prstGeom>
          <a:noFill/>
        </p:spPr>
        <p:txBody>
          <a:bodyPr wrap="square" rtlCol="0">
            <a:spAutoFit/>
          </a:bodyPr>
          <a:lstStyle/>
          <a:p>
            <a:pPr algn="ctr">
              <a:lnSpc>
                <a:spcPts val="2200"/>
              </a:lnSpc>
            </a:pPr>
            <a:r>
              <a:rPr lang="es-MX" sz="2500" b="1" dirty="0">
                <a:solidFill>
                  <a:srgbClr val="0000FF"/>
                </a:solidFill>
                <a:latin typeface="+mj-lt"/>
                <a:cs typeface="Arial" pitchFamily="34" charset="0"/>
              </a:rPr>
              <a:t>INFORMACIÓN</a:t>
            </a:r>
            <a:r>
              <a:rPr lang="es-MX" sz="2500" b="1" dirty="0">
                <a:solidFill>
                  <a:schemeClr val="accent6">
                    <a:lumMod val="75000"/>
                  </a:schemeClr>
                </a:solidFill>
                <a:latin typeface="+mj-lt"/>
                <a:cs typeface="Arial" pitchFamily="34" charset="0"/>
              </a:rPr>
              <a:t>CONSOLIDADA</a:t>
            </a:r>
          </a:p>
          <a:p>
            <a:pPr algn="ctr">
              <a:lnSpc>
                <a:spcPts val="2200"/>
              </a:lnSpc>
            </a:pPr>
            <a:r>
              <a:rPr lang="es-MX" sz="2500" b="1" dirty="0">
                <a:solidFill>
                  <a:srgbClr val="0000FF"/>
                </a:solidFill>
                <a:latin typeface="+mj-lt"/>
                <a:cs typeface="Arial" pitchFamily="34" charset="0"/>
              </a:rPr>
              <a:t>COMPLETA</a:t>
            </a:r>
          </a:p>
          <a:p>
            <a:pPr algn="ctr">
              <a:lnSpc>
                <a:spcPts val="1200"/>
              </a:lnSpc>
            </a:pPr>
            <a:r>
              <a:rPr lang="es-MX" sz="1200" b="1" dirty="0">
                <a:solidFill>
                  <a:schemeClr val="accent6">
                    <a:lumMod val="75000"/>
                  </a:schemeClr>
                </a:solidFill>
                <a:latin typeface="+mj-lt"/>
                <a:cs typeface="Arial" pitchFamily="34" charset="0"/>
              </a:rPr>
              <a:t>ENTES PÚBLICOS ESTATALES</a:t>
            </a:r>
          </a:p>
        </p:txBody>
      </p:sp>
      <p:sp>
        <p:nvSpPr>
          <p:cNvPr id="3" name="Rectángulo 2"/>
          <p:cNvSpPr/>
          <p:nvPr/>
        </p:nvSpPr>
        <p:spPr>
          <a:xfrm>
            <a:off x="469835" y="5358389"/>
            <a:ext cx="4962705" cy="369332"/>
          </a:xfrm>
          <a:prstGeom prst="rect">
            <a:avLst/>
          </a:prstGeom>
        </p:spPr>
        <p:txBody>
          <a:bodyPr wrap="none">
            <a:spAutoFit/>
          </a:bodyPr>
          <a:lstStyle/>
          <a:p>
            <a:r>
              <a:rPr lang="es-MX" sz="1800" b="1" dirty="0">
                <a:ln w="50800"/>
                <a:solidFill>
                  <a:srgbClr val="C00000"/>
                </a:solidFill>
                <a:latin typeface="+mj-lt"/>
              </a:rPr>
              <a:t>* </a:t>
            </a:r>
            <a:r>
              <a:rPr lang="es-MX" sz="1500" b="1" dirty="0">
                <a:ln w="50800"/>
                <a:solidFill>
                  <a:srgbClr val="C00000"/>
                </a:solidFill>
                <a:latin typeface="+mj-lt"/>
              </a:rPr>
              <a:t>Título V de la Ley General de Contabilidad Gubernamental</a:t>
            </a:r>
            <a:endParaRPr lang="es-MX" sz="1500" dirty="0">
              <a:latin typeface="+mj-lt"/>
            </a:endParaRPr>
          </a:p>
        </p:txBody>
      </p:sp>
      <p:sp>
        <p:nvSpPr>
          <p:cNvPr id="11"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Tree>
    <p:extLst>
      <p:ext uri="{BB962C8B-B14F-4D97-AF65-F5344CB8AC3E}">
        <p14:creationId xmlns:p14="http://schemas.microsoft.com/office/powerpoint/2010/main" val="370641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2 Rectángulo"/>
          <p:cNvSpPr>
            <a:spLocks noChangeArrowheads="1"/>
          </p:cNvSpPr>
          <p:nvPr/>
        </p:nvSpPr>
        <p:spPr bwMode="auto">
          <a:xfrm>
            <a:off x="337280" y="5852055"/>
            <a:ext cx="7979136" cy="7386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_tradnl" sz="1400" b="1" dirty="0">
                <a:solidFill>
                  <a:srgbClr val="00863D"/>
                </a:solidFill>
                <a:latin typeface="+mj-lt"/>
                <a:cs typeface="Arial" pitchFamily="34" charset="0"/>
              </a:rPr>
              <a:t>Secretaría de Hacienda:</a:t>
            </a:r>
          </a:p>
          <a:p>
            <a:r>
              <a:rPr lang="es-ES_tradnl" sz="1400" dirty="0">
                <a:solidFill>
                  <a:srgbClr val="00863D"/>
                </a:solidFill>
                <a:latin typeface="+mj-lt"/>
                <a:cs typeface="Arial" pitchFamily="34" charset="0"/>
                <a:hlinkClick r:id="rId3"/>
              </a:rPr>
              <a:t>http://www.haciendachiapas.gob.mx/rendicion-ctas/informacion-LDF/trimestrales/4to-trimestre17.asp</a:t>
            </a:r>
            <a:endParaRPr lang="es-ES_tradnl" sz="1400" dirty="0">
              <a:solidFill>
                <a:srgbClr val="00863D"/>
              </a:solidFill>
              <a:latin typeface="+mj-lt"/>
              <a:cs typeface="Arial" pitchFamily="34" charset="0"/>
            </a:endParaRPr>
          </a:p>
          <a:p>
            <a:endParaRPr lang="es-ES_tradnl" sz="1400" b="1" dirty="0">
              <a:solidFill>
                <a:srgbClr val="00863D"/>
              </a:solidFill>
              <a:latin typeface="+mj-lt"/>
              <a:cs typeface="Arial" pitchFamily="34" charset="0"/>
            </a:endParaRPr>
          </a:p>
        </p:txBody>
      </p:sp>
      <p:sp>
        <p:nvSpPr>
          <p:cNvPr id="19" name="CuadroTexto 18"/>
          <p:cNvSpPr txBox="1"/>
          <p:nvPr/>
        </p:nvSpPr>
        <p:spPr>
          <a:xfrm>
            <a:off x="3347864" y="1631409"/>
            <a:ext cx="5761656" cy="2877711"/>
          </a:xfrm>
          <a:prstGeom prst="rect">
            <a:avLst/>
          </a:prstGeom>
          <a:noFill/>
        </p:spPr>
        <p:txBody>
          <a:bodyPr wrap="square" rtlCol="0">
            <a:spAutoFit/>
          </a:bodyPr>
          <a:lstStyle/>
          <a:p>
            <a:pPr algn="ctr"/>
            <a:r>
              <a:rPr lang="es-MX" sz="1600" b="1" dirty="0">
                <a:ln w="50800"/>
                <a:latin typeface="+mj-lt"/>
              </a:rPr>
              <a:t>Primer Trimestre del 2018</a:t>
            </a:r>
          </a:p>
          <a:p>
            <a:pPr algn="ctr"/>
            <a:endParaRPr lang="es-ES" sz="500" b="1" dirty="0">
              <a:ln w="50800"/>
              <a:latin typeface="+mj-lt"/>
            </a:endParaRPr>
          </a:p>
          <a:p>
            <a:pPr marL="177800" indent="-177800">
              <a:buFontTx/>
              <a:buAutoNum type="arabicPeriod"/>
            </a:pPr>
            <a:r>
              <a:rPr lang="es-MX" sz="1600" dirty="0">
                <a:latin typeface="+mj-lt"/>
              </a:rPr>
              <a:t>Estado de Situación Financiera Detallado</a:t>
            </a:r>
          </a:p>
          <a:p>
            <a:pPr marL="177800" indent="-177800">
              <a:buFontTx/>
              <a:buAutoNum type="arabicPeriod"/>
            </a:pPr>
            <a:r>
              <a:rPr lang="es-MX" sz="1600" dirty="0">
                <a:latin typeface="+mj-lt"/>
              </a:rPr>
              <a:t>Informe Analítico de la Deuda Pública y Otros Pasivos</a:t>
            </a:r>
          </a:p>
          <a:p>
            <a:pPr marL="177800" indent="-177800">
              <a:buFontTx/>
              <a:buAutoNum type="arabicPeriod"/>
            </a:pPr>
            <a:r>
              <a:rPr lang="es-MX" sz="1600" dirty="0">
                <a:latin typeface="+mj-lt"/>
              </a:rPr>
              <a:t>Informe Analítico de Obligaciones Diferentes de Financiamientos</a:t>
            </a:r>
          </a:p>
          <a:p>
            <a:pPr marL="177800" indent="-177800">
              <a:buFontTx/>
              <a:buAutoNum type="arabicPeriod"/>
            </a:pPr>
            <a:r>
              <a:rPr lang="es-MX" sz="1600" dirty="0">
                <a:latin typeface="+mj-lt"/>
              </a:rPr>
              <a:t>Balance Presupuestario </a:t>
            </a:r>
          </a:p>
          <a:p>
            <a:pPr marL="177800" indent="-177800">
              <a:buFontTx/>
              <a:buAutoNum type="arabicPeriod"/>
            </a:pPr>
            <a:r>
              <a:rPr lang="es-MX" sz="1600" dirty="0">
                <a:latin typeface="+mj-lt"/>
              </a:rPr>
              <a:t>Estado Analítico de Ingresos Detallado </a:t>
            </a:r>
          </a:p>
          <a:p>
            <a:pPr marL="177800" indent="-177800">
              <a:buFontTx/>
              <a:buAutoNum type="arabicPeriod"/>
            </a:pPr>
            <a:r>
              <a:rPr lang="es-MX" sz="1500" dirty="0">
                <a:latin typeface="+mj-lt"/>
              </a:rPr>
              <a:t>Estado Analítico del Ejercicio del Presupuesto de Egresos Detallado</a:t>
            </a:r>
          </a:p>
          <a:p>
            <a:pPr marL="800100" lvl="1" indent="-342900">
              <a:buFont typeface="+mj-lt"/>
              <a:buAutoNum type="alphaLcParenR"/>
            </a:pPr>
            <a:r>
              <a:rPr lang="es-MX" sz="1600" dirty="0">
                <a:latin typeface="+mj-lt"/>
              </a:rPr>
              <a:t>Clasificación por Objeto del Gasto</a:t>
            </a:r>
          </a:p>
          <a:p>
            <a:pPr marL="800100" lvl="1" indent="-342900">
              <a:buFont typeface="+mj-lt"/>
              <a:buAutoNum type="alphaLcParenR"/>
            </a:pPr>
            <a:r>
              <a:rPr lang="es-MX" sz="1600" dirty="0">
                <a:latin typeface="+mj-lt"/>
              </a:rPr>
              <a:t>Clasificación Administrativa </a:t>
            </a:r>
          </a:p>
          <a:p>
            <a:pPr marL="800100" lvl="1" indent="-342900">
              <a:buFont typeface="+mj-lt"/>
              <a:buAutoNum type="alphaLcParenR"/>
            </a:pPr>
            <a:r>
              <a:rPr lang="es-MX" sz="1600" dirty="0">
                <a:latin typeface="+mj-lt"/>
              </a:rPr>
              <a:t>Clasificación Funcional </a:t>
            </a:r>
          </a:p>
          <a:p>
            <a:pPr marL="800100" lvl="1" indent="-342900">
              <a:buFont typeface="+mj-lt"/>
              <a:buAutoNum type="alphaLcParenR"/>
            </a:pPr>
            <a:r>
              <a:rPr lang="es-MX" sz="1600" dirty="0">
                <a:latin typeface="+mj-lt"/>
              </a:rPr>
              <a:t>Clasificación de Servicios Personales por Categoría </a:t>
            </a:r>
            <a:endParaRPr lang="es-MX" sz="1600" dirty="0">
              <a:latin typeface="+mj-lt"/>
              <a:cs typeface="Arial" panose="020B0604020202020204" pitchFamily="34" charset="0"/>
            </a:endParaRPr>
          </a:p>
        </p:txBody>
      </p:sp>
      <p:sp>
        <p:nvSpPr>
          <p:cNvPr id="14" name="14 CuadroTexto"/>
          <p:cNvSpPr txBox="1">
            <a:spLocks noChangeArrowheads="1"/>
          </p:cNvSpPr>
          <p:nvPr/>
        </p:nvSpPr>
        <p:spPr bwMode="auto">
          <a:xfrm>
            <a:off x="604487" y="1340768"/>
            <a:ext cx="4939621" cy="369332"/>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defRPr/>
            </a:pPr>
            <a:r>
              <a:rPr lang="es-MX" sz="1800" b="1" dirty="0">
                <a:ln w="50800"/>
                <a:solidFill>
                  <a:srgbClr val="4BACC6">
                    <a:lumMod val="75000"/>
                  </a:srgbClr>
                </a:solidFill>
                <a:latin typeface="+mj-lt"/>
              </a:rPr>
              <a:t>7.3.2 Formatos de la LDF </a:t>
            </a:r>
            <a:r>
              <a:rPr lang="es-MX" sz="1800" b="1" dirty="0">
                <a:ln w="50800"/>
                <a:solidFill>
                  <a:srgbClr val="C00000"/>
                </a:solidFill>
                <a:latin typeface="+mj-lt"/>
              </a:rPr>
              <a:t>*</a:t>
            </a:r>
            <a:endParaRPr lang="es-MX" sz="1800" b="1" dirty="0">
              <a:ln w="50800"/>
              <a:solidFill>
                <a:srgbClr val="4BACC6">
                  <a:lumMod val="75000"/>
                </a:srgbClr>
              </a:solidFill>
              <a:latin typeface="+mj-lt"/>
            </a:endParaRPr>
          </a:p>
        </p:txBody>
      </p:sp>
      <p:sp>
        <p:nvSpPr>
          <p:cNvPr id="8" name="14 CuadroTexto"/>
          <p:cNvSpPr txBox="1">
            <a:spLocks noChangeArrowheads="1"/>
          </p:cNvSpPr>
          <p:nvPr/>
        </p:nvSpPr>
        <p:spPr bwMode="auto">
          <a:xfrm>
            <a:off x="177443" y="620688"/>
            <a:ext cx="7778933" cy="608885"/>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lnSpc>
                <a:spcPts val="2000"/>
              </a:lnSpc>
              <a:defRPr/>
            </a:pPr>
            <a:r>
              <a:rPr lang="es-MX" sz="2000" dirty="0">
                <a:ln w="50800"/>
                <a:solidFill>
                  <a:srgbClr val="C00000"/>
                </a:solidFill>
                <a:latin typeface="+mj-lt"/>
              </a:rPr>
              <a:t>7.3. Cumplimiento en la </a:t>
            </a:r>
            <a:r>
              <a:rPr lang="es-MX" sz="2000" dirty="0" smtClean="0">
                <a:ln w="50800"/>
                <a:solidFill>
                  <a:srgbClr val="C00000"/>
                </a:solidFill>
                <a:latin typeface="+mj-lt"/>
              </a:rPr>
              <a:t>Integración </a:t>
            </a:r>
            <a:r>
              <a:rPr lang="es-MX" sz="2000" dirty="0">
                <a:ln w="50800"/>
                <a:solidFill>
                  <a:srgbClr val="C00000"/>
                </a:solidFill>
                <a:latin typeface="+mj-lt"/>
              </a:rPr>
              <a:t>y Difusión de la Información de los</a:t>
            </a:r>
          </a:p>
          <a:p>
            <a:pPr>
              <a:lnSpc>
                <a:spcPts val="2000"/>
              </a:lnSpc>
              <a:defRPr/>
            </a:pPr>
            <a:r>
              <a:rPr lang="es-MX" sz="2000" dirty="0">
                <a:ln w="50800"/>
                <a:solidFill>
                  <a:srgbClr val="C00000"/>
                </a:solidFill>
                <a:latin typeface="+mj-lt"/>
              </a:rPr>
              <a:t>        Entes Públicos Estatales.</a:t>
            </a:r>
          </a:p>
        </p:txBody>
      </p:sp>
      <p:sp>
        <p:nvSpPr>
          <p:cNvPr id="9" name="8 CuadroTexto"/>
          <p:cNvSpPr txBox="1"/>
          <p:nvPr/>
        </p:nvSpPr>
        <p:spPr>
          <a:xfrm>
            <a:off x="4427984" y="4509120"/>
            <a:ext cx="2232248" cy="1131079"/>
          </a:xfrm>
          <a:prstGeom prst="rect">
            <a:avLst/>
          </a:prstGeom>
          <a:noFill/>
        </p:spPr>
        <p:txBody>
          <a:bodyPr wrap="square" rtlCol="0">
            <a:spAutoFit/>
          </a:bodyPr>
          <a:lstStyle/>
          <a:p>
            <a:pPr algn="ctr">
              <a:lnSpc>
                <a:spcPts val="2200"/>
              </a:lnSpc>
            </a:pPr>
            <a:r>
              <a:rPr lang="es-MX" sz="2500" b="1" dirty="0">
                <a:solidFill>
                  <a:srgbClr val="0000FF"/>
                </a:solidFill>
                <a:latin typeface="+mj-lt"/>
                <a:cs typeface="Arial" pitchFamily="34" charset="0"/>
              </a:rPr>
              <a:t>INFORMACIÓN</a:t>
            </a:r>
            <a:r>
              <a:rPr lang="es-MX" sz="2500" b="1" dirty="0">
                <a:solidFill>
                  <a:schemeClr val="accent6">
                    <a:lumMod val="75000"/>
                  </a:schemeClr>
                </a:solidFill>
                <a:latin typeface="+mj-lt"/>
                <a:cs typeface="Arial" pitchFamily="34" charset="0"/>
              </a:rPr>
              <a:t>CONSOLIDADA</a:t>
            </a:r>
          </a:p>
          <a:p>
            <a:pPr algn="ctr">
              <a:lnSpc>
                <a:spcPts val="2200"/>
              </a:lnSpc>
            </a:pPr>
            <a:r>
              <a:rPr lang="es-MX" sz="2500" b="1" dirty="0">
                <a:solidFill>
                  <a:srgbClr val="0000FF"/>
                </a:solidFill>
                <a:latin typeface="+mj-lt"/>
                <a:cs typeface="Arial" pitchFamily="34" charset="0"/>
              </a:rPr>
              <a:t>COMPLETA</a:t>
            </a:r>
          </a:p>
          <a:p>
            <a:pPr algn="ctr">
              <a:lnSpc>
                <a:spcPts val="1500"/>
              </a:lnSpc>
            </a:pPr>
            <a:r>
              <a:rPr lang="es-MX" sz="1200" b="1" dirty="0">
                <a:solidFill>
                  <a:schemeClr val="accent6">
                    <a:lumMod val="75000"/>
                  </a:schemeClr>
                </a:solidFill>
                <a:latin typeface="+mj-lt"/>
                <a:cs typeface="Arial" pitchFamily="34" charset="0"/>
              </a:rPr>
              <a:t>ENTES PÚBLICOS ESTATALES</a:t>
            </a:r>
            <a:endParaRPr lang="es-MX" sz="2500" b="1" dirty="0">
              <a:solidFill>
                <a:schemeClr val="accent6">
                  <a:lumMod val="75000"/>
                </a:schemeClr>
              </a:solidFill>
              <a:latin typeface="+mj-lt"/>
              <a:cs typeface="Arial" pitchFamily="34" charset="0"/>
            </a:endParaRPr>
          </a:p>
        </p:txBody>
      </p:sp>
      <p:sp>
        <p:nvSpPr>
          <p:cNvPr id="11" name="7 Flecha abajo"/>
          <p:cNvSpPr/>
          <p:nvPr/>
        </p:nvSpPr>
        <p:spPr>
          <a:xfrm rot="7174661">
            <a:off x="3814454" y="4037448"/>
            <a:ext cx="328960" cy="1131411"/>
          </a:xfrm>
          <a:prstGeom prst="downArrow">
            <a:avLst>
              <a:gd name="adj1" fmla="val 50000"/>
              <a:gd name="adj2" fmla="val 47503"/>
            </a:avLst>
          </a:prstGeom>
          <a:solidFill>
            <a:srgbClr val="0086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500" dirty="0">
              <a:solidFill>
                <a:prstClr val="white"/>
              </a:solidFill>
              <a:latin typeface="+mj-lt"/>
              <a:cs typeface="Arial" pitchFamily="34" charset="0"/>
            </a:endParaRPr>
          </a:p>
        </p:txBody>
      </p:sp>
      <p:sp>
        <p:nvSpPr>
          <p:cNvPr id="12" name="Rectángulo 11"/>
          <p:cNvSpPr/>
          <p:nvPr/>
        </p:nvSpPr>
        <p:spPr>
          <a:xfrm>
            <a:off x="410443" y="4725144"/>
            <a:ext cx="3238069" cy="1098314"/>
          </a:xfrm>
          <a:prstGeom prst="rect">
            <a:avLst/>
          </a:prstGeom>
        </p:spPr>
        <p:txBody>
          <a:bodyPr wrap="square">
            <a:spAutoFit/>
          </a:bodyPr>
          <a:lstStyle/>
          <a:p>
            <a:pPr algn="just">
              <a:lnSpc>
                <a:spcPts val="1300"/>
              </a:lnSpc>
            </a:pPr>
            <a:r>
              <a:rPr lang="es-MX" sz="1800" b="1" dirty="0">
                <a:ln w="50800"/>
                <a:solidFill>
                  <a:srgbClr val="C00000"/>
                </a:solidFill>
                <a:latin typeface="+mj-lt"/>
              </a:rPr>
              <a:t>*</a:t>
            </a:r>
            <a:r>
              <a:rPr lang="es-MX" sz="1400" b="1" dirty="0">
                <a:ln w="50800"/>
                <a:solidFill>
                  <a:srgbClr val="C00000"/>
                </a:solidFill>
                <a:latin typeface="+mj-lt"/>
              </a:rPr>
              <a:t>Criterios  para la elaboración y presentación homogénea de la información financiera y de los formatos a que hace referencia la Ley de Disciplina Financiera de las Entidades Federativas y los Municipios.</a:t>
            </a:r>
          </a:p>
        </p:txBody>
      </p:sp>
      <p:sp>
        <p:nvSpPr>
          <p:cNvPr id="13"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pic>
        <p:nvPicPr>
          <p:cNvPr id="2" name="Imagen 1">
            <a:extLst>
              <a:ext uri="{FF2B5EF4-FFF2-40B4-BE49-F238E27FC236}">
                <a16:creationId xmlns:a16="http://schemas.microsoft.com/office/drawing/2014/main" id="{5A7371D2-DDC0-48CC-9F8A-A1A3B4718442}"/>
              </a:ext>
            </a:extLst>
          </p:cNvPr>
          <p:cNvPicPr>
            <a:picLocks noChangeAspect="1"/>
          </p:cNvPicPr>
          <p:nvPr/>
        </p:nvPicPr>
        <p:blipFill rotWithShape="1">
          <a:blip r:embed="rId4"/>
          <a:srcRect l="16925" t="11338" r="17713" b="6988"/>
          <a:stretch/>
        </p:blipFill>
        <p:spPr>
          <a:xfrm>
            <a:off x="344132" y="1846979"/>
            <a:ext cx="3061627" cy="2150877"/>
          </a:xfrm>
          <a:prstGeom prst="rect">
            <a:avLst/>
          </a:prstGeom>
          <a:ln>
            <a:solidFill>
              <a:schemeClr val="accent1"/>
            </a:solidFill>
          </a:ln>
        </p:spPr>
      </p:pic>
    </p:spTree>
    <p:extLst>
      <p:ext uri="{BB962C8B-B14F-4D97-AF65-F5344CB8AC3E}">
        <p14:creationId xmlns:p14="http://schemas.microsoft.com/office/powerpoint/2010/main" val="3767420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2 Rectángulo"/>
          <p:cNvSpPr>
            <a:spLocks noChangeArrowheads="1"/>
          </p:cNvSpPr>
          <p:nvPr/>
        </p:nvSpPr>
        <p:spPr bwMode="auto">
          <a:xfrm>
            <a:off x="249451" y="6392361"/>
            <a:ext cx="4106525" cy="2769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200" b="1" i="0" u="none" strike="noStrike" kern="1200" cap="none" spc="0" normalizeH="0" baseline="0" noProof="0" dirty="0">
                <a:ln>
                  <a:noFill/>
                </a:ln>
                <a:solidFill>
                  <a:srgbClr val="00863D"/>
                </a:solidFill>
                <a:effectLst/>
                <a:uLnTx/>
                <a:uFillTx/>
                <a:latin typeface="Calibri"/>
                <a:ea typeface="+mn-ea"/>
                <a:cs typeface="Arial" pitchFamily="34" charset="0"/>
              </a:rPr>
              <a:t>CONAC:  </a:t>
            </a:r>
            <a:r>
              <a:rPr kumimoji="0" lang="es-ES_tradnl" sz="1200" b="0" i="0" u="none" strike="noStrike" kern="1200" cap="none" spc="0" normalizeH="0" baseline="0" noProof="0" dirty="0">
                <a:ln>
                  <a:noFill/>
                </a:ln>
                <a:solidFill>
                  <a:srgbClr val="0000FF"/>
                </a:solidFill>
                <a:effectLst/>
                <a:uLnTx/>
                <a:uFillTx/>
                <a:latin typeface="Calibri"/>
                <a:ea typeface="+mn-ea"/>
                <a:cs typeface="Arial" pitchFamily="34" charset="0"/>
              </a:rPr>
              <a:t>http://www.conac.gob.mx/es/CONAC/Transparencia</a:t>
            </a:r>
          </a:p>
        </p:txBody>
      </p:sp>
      <p:pic>
        <p:nvPicPr>
          <p:cNvPr id="33" name="Imagen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28615" flipV="1">
            <a:off x="3577319" y="4005874"/>
            <a:ext cx="409575" cy="704850"/>
          </a:xfrm>
          <a:prstGeom prst="rect">
            <a:avLst/>
          </a:prstGeom>
        </p:spPr>
      </p:pic>
      <p:sp>
        <p:nvSpPr>
          <p:cNvPr id="21" name="14 CuadroTexto"/>
          <p:cNvSpPr txBox="1">
            <a:spLocks noChangeArrowheads="1"/>
          </p:cNvSpPr>
          <p:nvPr/>
        </p:nvSpPr>
        <p:spPr bwMode="auto">
          <a:xfrm>
            <a:off x="491717" y="908720"/>
            <a:ext cx="8544779" cy="348813"/>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marL="0" marR="0" lvl="0" indent="0" algn="l" defTabSz="914400" rtl="0" eaLnBrk="1" fontAlgn="base" latinLnBrk="0" hangingPunct="1">
              <a:lnSpc>
                <a:spcPts val="2000"/>
              </a:lnSpc>
              <a:spcBef>
                <a:spcPct val="0"/>
              </a:spcBef>
              <a:spcAft>
                <a:spcPct val="0"/>
              </a:spcAft>
              <a:buClrTx/>
              <a:buSzTx/>
              <a:buFontTx/>
              <a:buNone/>
              <a:tabLst/>
              <a:defRPr/>
            </a:pPr>
            <a:r>
              <a:rPr lang="es-MX" sz="1800" b="1" noProof="0" dirty="0">
                <a:ln w="50800"/>
                <a:solidFill>
                  <a:srgbClr val="4BACC6">
                    <a:lumMod val="75000"/>
                  </a:srgbClr>
                </a:solidFill>
                <a:latin typeface="Calibri"/>
              </a:rPr>
              <a:t>7</a:t>
            </a:r>
            <a:r>
              <a:rPr kumimoji="0" lang="es-MX" sz="1800" b="1" i="0" u="none" strike="noStrike" kern="1200" cap="none" spc="0" normalizeH="0" baseline="0" noProof="0" dirty="0">
                <a:ln w="50800"/>
                <a:solidFill>
                  <a:srgbClr val="4BACC6">
                    <a:lumMod val="75000"/>
                  </a:srgbClr>
                </a:solidFill>
                <a:effectLst/>
                <a:uLnTx/>
                <a:uFillTx/>
                <a:latin typeface="Calibri"/>
                <a:ea typeface="+mn-ea"/>
                <a:cs typeface="+mn-cs"/>
              </a:rPr>
              <a:t>.4.1 Resultados </a:t>
            </a:r>
            <a:r>
              <a:rPr kumimoji="0" lang="es-MX" sz="1800" b="1" i="0" u="none" strike="noStrike" kern="1200" cap="none" spc="0" normalizeH="0" baseline="0" noProof="0" dirty="0" smtClean="0">
                <a:ln w="50800"/>
                <a:solidFill>
                  <a:srgbClr val="4BACC6">
                    <a:lumMod val="75000"/>
                  </a:srgbClr>
                </a:solidFill>
                <a:effectLst/>
                <a:uLnTx/>
                <a:uFillTx/>
                <a:latin typeface="Calibri"/>
                <a:ea typeface="+mn-ea"/>
                <a:cs typeface="+mn-cs"/>
              </a:rPr>
              <a:t>de las evaluaciones en el Estado</a:t>
            </a:r>
            <a:r>
              <a:rPr kumimoji="0" lang="es-MX" sz="1800" b="1" i="0" u="none" strike="noStrike" kern="1200" cap="none" spc="0" normalizeH="0" noProof="0" dirty="0" smtClean="0">
                <a:ln w="50800"/>
                <a:solidFill>
                  <a:srgbClr val="4BACC6">
                    <a:lumMod val="75000"/>
                  </a:srgbClr>
                </a:solidFill>
                <a:effectLst/>
                <a:uLnTx/>
                <a:uFillTx/>
                <a:latin typeface="Calibri"/>
                <a:ea typeface="+mn-ea"/>
                <a:cs typeface="+mn-cs"/>
              </a:rPr>
              <a:t> de Chiapas</a:t>
            </a:r>
            <a:r>
              <a:rPr kumimoji="0" lang="es-MX" sz="1800" b="1" i="0" u="none" strike="noStrike" kern="1200" cap="none" spc="0" normalizeH="0" baseline="0" noProof="0" dirty="0" smtClean="0">
                <a:ln w="50800"/>
                <a:solidFill>
                  <a:srgbClr val="4BACC6">
                    <a:lumMod val="75000"/>
                  </a:srgbClr>
                </a:solidFill>
                <a:effectLst/>
                <a:uLnTx/>
                <a:uFillTx/>
                <a:latin typeface="Calibri"/>
                <a:ea typeface="+mn-ea"/>
                <a:cs typeface="+mn-cs"/>
              </a:rPr>
              <a:t>.</a:t>
            </a:r>
            <a:endParaRPr kumimoji="0" lang="es-MX" sz="1800" b="1" i="0" u="none" strike="noStrike" kern="1200" cap="none" spc="0" normalizeH="0" baseline="0" noProof="0" dirty="0">
              <a:ln w="50800"/>
              <a:solidFill>
                <a:srgbClr val="4BACC6">
                  <a:lumMod val="75000"/>
                </a:srgbClr>
              </a:solidFill>
              <a:effectLst/>
              <a:uLnTx/>
              <a:uFillTx/>
              <a:latin typeface="Calibri"/>
              <a:ea typeface="+mn-ea"/>
              <a:cs typeface="+mn-cs"/>
            </a:endParaRPr>
          </a:p>
        </p:txBody>
      </p:sp>
      <p:sp>
        <p:nvSpPr>
          <p:cNvPr id="24" name="14 CuadroTexto"/>
          <p:cNvSpPr txBox="1">
            <a:spLocks noChangeArrowheads="1"/>
          </p:cNvSpPr>
          <p:nvPr/>
        </p:nvSpPr>
        <p:spPr bwMode="auto">
          <a:xfrm>
            <a:off x="249451" y="620688"/>
            <a:ext cx="7058853" cy="348813"/>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marL="0" marR="0" lvl="0" indent="0" algn="just" defTabSz="914400" rtl="0" eaLnBrk="1" fontAlgn="base" latinLnBrk="0" hangingPunct="1">
              <a:lnSpc>
                <a:spcPts val="2000"/>
              </a:lnSpc>
              <a:spcBef>
                <a:spcPct val="0"/>
              </a:spcBef>
              <a:spcAft>
                <a:spcPct val="0"/>
              </a:spcAft>
              <a:buClrTx/>
              <a:buSzTx/>
              <a:buFontTx/>
              <a:buNone/>
              <a:tabLst/>
              <a:defRPr/>
            </a:pPr>
            <a:r>
              <a:rPr lang="es-MX" sz="2000" noProof="0" dirty="0">
                <a:ln w="50800"/>
                <a:solidFill>
                  <a:srgbClr val="C00000"/>
                </a:solidFill>
                <a:latin typeface="Calibri"/>
              </a:rPr>
              <a:t>7</a:t>
            </a:r>
            <a:r>
              <a:rPr kumimoji="0" lang="es-MX" sz="2000" b="0" i="0" u="none" strike="noStrike" kern="1200" cap="none" spc="0" normalizeH="0" baseline="0" noProof="0" dirty="0">
                <a:ln w="50800"/>
                <a:solidFill>
                  <a:srgbClr val="C00000"/>
                </a:solidFill>
                <a:effectLst/>
                <a:uLnTx/>
                <a:uFillTx/>
                <a:latin typeface="Calibri"/>
                <a:ea typeface="+mn-ea"/>
                <a:cs typeface="+mn-cs"/>
              </a:rPr>
              <a:t>.4. </a:t>
            </a:r>
            <a:r>
              <a:rPr kumimoji="0" lang="es-MX" sz="2000" b="0" i="0" u="none" strike="noStrike" kern="1200" cap="none" spc="0" normalizeH="0" baseline="0" noProof="0" dirty="0">
                <a:ln>
                  <a:noFill/>
                </a:ln>
                <a:solidFill>
                  <a:srgbClr val="C00000"/>
                </a:solidFill>
                <a:effectLst/>
                <a:uLnTx/>
                <a:uFillTx/>
                <a:latin typeface="Calibri"/>
                <a:ea typeface="+mn-ea"/>
                <a:cs typeface="+mn-cs"/>
              </a:rPr>
              <a:t>Sistema de Evaluaciones de la Armonización Contable (</a:t>
            </a:r>
            <a:r>
              <a:rPr kumimoji="0" lang="es-MX" sz="2000" b="0" i="0" u="none" strike="noStrike" kern="1200" cap="none" spc="0" normalizeH="0" baseline="0" noProof="0" dirty="0" err="1">
                <a:ln>
                  <a:noFill/>
                </a:ln>
                <a:solidFill>
                  <a:srgbClr val="C00000"/>
                </a:solidFill>
                <a:effectLst/>
                <a:uLnTx/>
                <a:uFillTx/>
                <a:latin typeface="Calibri"/>
                <a:ea typeface="+mn-ea"/>
                <a:cs typeface="+mn-cs"/>
              </a:rPr>
              <a:t>SEvAC</a:t>
            </a:r>
            <a:r>
              <a:rPr kumimoji="0" lang="es-MX" sz="2000" b="0" i="0" u="none" strike="noStrike" kern="1200" cap="none" spc="0" normalizeH="0" baseline="0" noProof="0" dirty="0">
                <a:ln>
                  <a:noFill/>
                </a:ln>
                <a:solidFill>
                  <a:srgbClr val="C00000"/>
                </a:solidFill>
                <a:effectLst/>
                <a:uLnTx/>
                <a:uFillTx/>
                <a:latin typeface="Calibri"/>
                <a:ea typeface="+mn-ea"/>
                <a:cs typeface="+mn-cs"/>
              </a:rPr>
              <a:t>).</a:t>
            </a:r>
          </a:p>
        </p:txBody>
      </p:sp>
      <p:sp>
        <p:nvSpPr>
          <p:cNvPr id="25"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graphicFrame>
        <p:nvGraphicFramePr>
          <p:cNvPr id="2" name="Tabla 1"/>
          <p:cNvGraphicFramePr>
            <a:graphicFrameLocks noGrp="1"/>
          </p:cNvGraphicFramePr>
          <p:nvPr>
            <p:extLst>
              <p:ext uri="{D42A27DB-BD31-4B8C-83A1-F6EECF244321}">
                <p14:modId xmlns:p14="http://schemas.microsoft.com/office/powerpoint/2010/main" val="447527252"/>
              </p:ext>
            </p:extLst>
          </p:nvPr>
        </p:nvGraphicFramePr>
        <p:xfrm>
          <a:off x="1331640" y="3108969"/>
          <a:ext cx="6700730" cy="3056335"/>
        </p:xfrm>
        <a:graphic>
          <a:graphicData uri="http://schemas.openxmlformats.org/drawingml/2006/table">
            <a:tbl>
              <a:tblPr firstRow="1" firstCol="1" bandRow="1"/>
              <a:tblGrid>
                <a:gridCol w="2613159">
                  <a:extLst>
                    <a:ext uri="{9D8B030D-6E8A-4147-A177-3AD203B41FA5}">
                      <a16:colId xmlns:a16="http://schemas.microsoft.com/office/drawing/2014/main" val="20000"/>
                    </a:ext>
                  </a:extLst>
                </a:gridCol>
                <a:gridCol w="951678">
                  <a:extLst>
                    <a:ext uri="{9D8B030D-6E8A-4147-A177-3AD203B41FA5}">
                      <a16:colId xmlns:a16="http://schemas.microsoft.com/office/drawing/2014/main" val="20001"/>
                    </a:ext>
                  </a:extLst>
                </a:gridCol>
                <a:gridCol w="1011785">
                  <a:extLst>
                    <a:ext uri="{9D8B030D-6E8A-4147-A177-3AD203B41FA5}">
                      <a16:colId xmlns:a16="http://schemas.microsoft.com/office/drawing/2014/main" val="20002"/>
                    </a:ext>
                  </a:extLst>
                </a:gridCol>
                <a:gridCol w="1058775">
                  <a:extLst>
                    <a:ext uri="{9D8B030D-6E8A-4147-A177-3AD203B41FA5}">
                      <a16:colId xmlns:a16="http://schemas.microsoft.com/office/drawing/2014/main" val="20004"/>
                    </a:ext>
                  </a:extLst>
                </a:gridCol>
                <a:gridCol w="1065333">
                  <a:extLst>
                    <a:ext uri="{9D8B030D-6E8A-4147-A177-3AD203B41FA5}">
                      <a16:colId xmlns:a16="http://schemas.microsoft.com/office/drawing/2014/main" val="20003"/>
                    </a:ext>
                  </a:extLst>
                </a:gridCol>
              </a:tblGrid>
              <a:tr h="136781">
                <a:tc rowSpan="3">
                  <a:txBody>
                    <a:bodyPr/>
                    <a:lstStyle/>
                    <a:p>
                      <a:pPr algn="ctr">
                        <a:lnSpc>
                          <a:spcPct val="107000"/>
                        </a:lnSpc>
                        <a:spcAft>
                          <a:spcPts val="0"/>
                        </a:spcAft>
                      </a:pPr>
                      <a:r>
                        <a:rPr lang="es-MX" sz="1400" b="1" dirty="0">
                          <a:solidFill>
                            <a:srgbClr val="843C0C"/>
                          </a:solidFill>
                          <a:effectLst/>
                          <a:latin typeface="Calibri" panose="020F0502020204030204" pitchFamily="34" charset="0"/>
                          <a:ea typeface="Calibri" panose="020F0502020204030204" pitchFamily="34" charset="0"/>
                          <a:cs typeface="Times New Roman" panose="02020603050405020304" pitchFamily="18" charset="0"/>
                        </a:rPr>
                        <a:t>PARTICIPANTES</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4">
                  <a:txBody>
                    <a:bodyPr/>
                    <a:lstStyle/>
                    <a:p>
                      <a:pPr algn="ctr">
                        <a:lnSpc>
                          <a:spcPct val="107000"/>
                        </a:lnSpc>
                        <a:spcAft>
                          <a:spcPts val="0"/>
                        </a:spcAft>
                      </a:pPr>
                      <a:r>
                        <a:rPr lang="es-MX" sz="1400" b="1" dirty="0" smtClean="0">
                          <a:solidFill>
                            <a:srgbClr val="843C0C"/>
                          </a:solidFill>
                          <a:effectLst/>
                          <a:latin typeface="Calibri" panose="020F0502020204030204" pitchFamily="34" charset="0"/>
                          <a:ea typeface="Calibri" panose="020F0502020204030204" pitchFamily="34" charset="0"/>
                          <a:cs typeface="Times New Roman" panose="02020603050405020304" pitchFamily="18" charset="0"/>
                        </a:rPr>
                        <a:t>POR ENTES PÚBLICOS</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36781">
                <a:tc vMerge="1">
                  <a:txBody>
                    <a:bodyPr/>
                    <a:lstStyle/>
                    <a:p>
                      <a:endParaRPr lang="es-MX"/>
                    </a:p>
                  </a:txBody>
                  <a:tcPr/>
                </a:tc>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400" b="1" kern="1200" dirty="0" smtClean="0">
                          <a:solidFill>
                            <a:srgbClr val="843C0C"/>
                          </a:solidFill>
                          <a:effectLst/>
                          <a:latin typeface="Calibri" panose="020F0502020204030204" pitchFamily="34" charset="0"/>
                          <a:ea typeface="Calibri" panose="020F0502020204030204" pitchFamily="34" charset="0"/>
                          <a:cs typeface="Times New Roman" panose="02020603050405020304" pitchFamily="18" charset="0"/>
                        </a:rPr>
                        <a:t>2017</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s-MX"/>
                    </a:p>
                  </a:txBody>
                  <a:tcPr/>
                </a:tc>
                <a:tc hMerge="1">
                  <a:txBody>
                    <a:bodyPr/>
                    <a:lstStyle/>
                    <a:p>
                      <a:endParaRPr lang="es-MX"/>
                    </a:p>
                  </a:txBody>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400" b="1" kern="1200" dirty="0" smtClean="0">
                          <a:solidFill>
                            <a:srgbClr val="843C0C"/>
                          </a:solidFill>
                          <a:effectLst/>
                          <a:latin typeface="Calibri" panose="020F0502020204030204" pitchFamily="34" charset="0"/>
                          <a:ea typeface="Calibri" panose="020F0502020204030204" pitchFamily="34" charset="0"/>
                          <a:cs typeface="Times New Roman" panose="02020603050405020304" pitchFamily="18" charset="0"/>
                        </a:rPr>
                        <a:t>2018</a:t>
                      </a:r>
                      <a:endParaRPr lang="es-MX" sz="1400" b="1" kern="1200" dirty="0">
                        <a:solidFill>
                          <a:srgbClr val="843C0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004"/>
                  </a:ext>
                </a:extLst>
              </a:tr>
              <a:tr h="273561">
                <a:tc vMerge="1">
                  <a:txBody>
                    <a:bodyPr/>
                    <a:lstStyle/>
                    <a:p>
                      <a:endParaRPr lang="es-MX"/>
                    </a:p>
                  </a:txBody>
                  <a:tcPr/>
                </a:tc>
                <a:tc>
                  <a:txBody>
                    <a:bodyPr/>
                    <a:lstStyle/>
                    <a:p>
                      <a:pPr algn="ctr">
                        <a:lnSpc>
                          <a:spcPct val="107000"/>
                        </a:lnSpc>
                        <a:spcAft>
                          <a:spcPts val="0"/>
                        </a:spcAft>
                      </a:pPr>
                      <a:r>
                        <a:rPr lang="es-MX" sz="1400" b="1" dirty="0">
                          <a:solidFill>
                            <a:srgbClr val="843C0C"/>
                          </a:solidFill>
                          <a:effectLst/>
                          <a:latin typeface="Calibri" panose="020F0502020204030204" pitchFamily="34" charset="0"/>
                          <a:ea typeface="Calibri" panose="020F0502020204030204" pitchFamily="34" charset="0"/>
                          <a:cs typeface="Times New Roman" panose="02020603050405020304" pitchFamily="18" charset="0"/>
                        </a:rPr>
                        <a:t>PERIODO 2</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s-MX" sz="1400" b="1" dirty="0">
                          <a:solidFill>
                            <a:srgbClr val="843C0C"/>
                          </a:solidFill>
                          <a:effectLst/>
                          <a:latin typeface="Calibri" panose="020F0502020204030204" pitchFamily="34" charset="0"/>
                          <a:ea typeface="Calibri" panose="020F0502020204030204" pitchFamily="34" charset="0"/>
                          <a:cs typeface="Times New Roman" panose="02020603050405020304" pitchFamily="18" charset="0"/>
                        </a:rPr>
                        <a:t>PERIODO 3</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400" b="1" kern="1200" dirty="0" smtClean="0">
                          <a:solidFill>
                            <a:srgbClr val="843C0C"/>
                          </a:solidFill>
                          <a:effectLst/>
                          <a:latin typeface="Calibri" panose="020F0502020204030204" pitchFamily="34" charset="0"/>
                          <a:ea typeface="Calibri" panose="020F0502020204030204" pitchFamily="34" charset="0"/>
                          <a:cs typeface="Times New Roman" panose="02020603050405020304" pitchFamily="18" charset="0"/>
                        </a:rPr>
                        <a:t>PERIODO 4</a:t>
                      </a:r>
                      <a:endParaRPr lang="es-MX" sz="1400" b="1" kern="1200" dirty="0">
                        <a:solidFill>
                          <a:srgbClr val="843C0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s-MX" sz="1400" b="1" kern="1200" dirty="0">
                          <a:solidFill>
                            <a:srgbClr val="843C0C"/>
                          </a:solidFill>
                          <a:effectLst/>
                          <a:latin typeface="Calibri" panose="020F0502020204030204" pitchFamily="34" charset="0"/>
                          <a:ea typeface="Calibri" panose="020F0502020204030204" pitchFamily="34" charset="0"/>
                          <a:cs typeface="Times New Roman" panose="02020603050405020304" pitchFamily="18" charset="0"/>
                        </a:rPr>
                        <a:t>PERIODO </a:t>
                      </a:r>
                      <a:r>
                        <a:rPr lang="es-MX" sz="1400" b="1" kern="1200" dirty="0" smtClean="0">
                          <a:solidFill>
                            <a:srgbClr val="843C0C"/>
                          </a:solidFill>
                          <a:effectLst/>
                          <a:latin typeface="Calibri" panose="020F0502020204030204" pitchFamily="34" charset="0"/>
                          <a:ea typeface="Calibri" panose="020F0502020204030204" pitchFamily="34" charset="0"/>
                          <a:cs typeface="Times New Roman" panose="02020603050405020304" pitchFamily="18" charset="0"/>
                        </a:rPr>
                        <a:t>1</a:t>
                      </a:r>
                      <a:endParaRPr lang="es-MX" sz="1400" b="1" kern="1200" dirty="0">
                        <a:solidFill>
                          <a:srgbClr val="843C0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001"/>
                  </a:ext>
                </a:extLst>
              </a:tr>
              <a:tr h="547120">
                <a:tc>
                  <a:txBody>
                    <a:bodyPr/>
                    <a:lstStyle/>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ESTADO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 (</a:t>
                      </a:r>
                      <a:r>
                        <a:rPr lang="es-MX" sz="1400" b="1" dirty="0" smtClean="0">
                          <a:effectLst/>
                          <a:latin typeface="Calibri" panose="020F0502020204030204" pitchFamily="34" charset="0"/>
                          <a:ea typeface="Calibri" panose="020F0502020204030204" pitchFamily="34" charset="0"/>
                          <a:cs typeface="Times New Roman" panose="02020603050405020304" pitchFamily="18" charset="0"/>
                        </a:rPr>
                        <a:t>Poder </a:t>
                      </a:r>
                      <a:r>
                        <a:rPr lang="es-MX" sz="1400" b="1" dirty="0">
                          <a:effectLst/>
                          <a:latin typeface="Calibri" panose="020F0502020204030204" pitchFamily="34" charset="0"/>
                          <a:ea typeface="Calibri" panose="020F0502020204030204" pitchFamily="34" charset="0"/>
                          <a:cs typeface="Times New Roman" panose="02020603050405020304" pitchFamily="18" charset="0"/>
                        </a:rPr>
                        <a:t>Ejecutivo, </a:t>
                      </a:r>
                      <a:r>
                        <a:rPr lang="es-MX" sz="1400" b="1" dirty="0" smtClean="0">
                          <a:effectLst/>
                          <a:latin typeface="Calibri" panose="020F0502020204030204" pitchFamily="34" charset="0"/>
                          <a:ea typeface="Calibri" panose="020F0502020204030204" pitchFamily="34" charset="0"/>
                          <a:cs typeface="Times New Roman" panose="02020603050405020304" pitchFamily="18" charset="0"/>
                        </a:rPr>
                        <a:t>Legislativo</a:t>
                      </a:r>
                      <a:r>
                        <a:rPr lang="es-MX" sz="1400" b="1" baseline="0" dirty="0" smtClean="0">
                          <a:effectLst/>
                          <a:latin typeface="Calibri" panose="020F0502020204030204" pitchFamily="34" charset="0"/>
                          <a:ea typeface="Calibri" panose="020F0502020204030204" pitchFamily="34" charset="0"/>
                          <a:cs typeface="Times New Roman" panose="02020603050405020304" pitchFamily="18" charset="0"/>
                        </a:rPr>
                        <a:t> y Judicial</a:t>
                      </a:r>
                      <a:r>
                        <a:rPr lang="es-MX"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1400" b="1" dirty="0">
                          <a:effectLst/>
                          <a:latin typeface="Calibri" panose="020F0502020204030204" pitchFamily="34" charset="0"/>
                          <a:ea typeface="Calibri" panose="020F0502020204030204" pitchFamily="34" charset="0"/>
                          <a:cs typeface="Times New Roman" panose="02020603050405020304" pitchFamily="18" charset="0"/>
                        </a:rPr>
                        <a:t>y </a:t>
                      </a:r>
                      <a:r>
                        <a:rPr lang="es-MX" sz="1400" b="1" dirty="0" smtClean="0">
                          <a:effectLst/>
                          <a:latin typeface="Calibri" panose="020F0502020204030204" pitchFamily="34" charset="0"/>
                          <a:ea typeface="Calibri" panose="020F0502020204030204" pitchFamily="34" charset="0"/>
                          <a:cs typeface="Times New Roman" panose="02020603050405020304" pitchFamily="18" charset="0"/>
                        </a:rPr>
                        <a:t>Órganos Autónomos</a:t>
                      </a:r>
                      <a:r>
                        <a:rPr lang="es-MX" sz="1400" b="1" dirty="0">
                          <a:effectLst/>
                          <a:latin typeface="Calibri" panose="020F0502020204030204" pitchFamily="34" charset="0"/>
                          <a:ea typeface="Calibri" panose="020F0502020204030204" pitchFamily="34" charset="0"/>
                          <a:cs typeface="Times New Roman" panose="02020603050405020304" pitchFamily="18" charset="0"/>
                        </a:rPr>
                        <a:t>)</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dirty="0" smtClean="0">
                          <a:effectLst/>
                          <a:latin typeface="Calibri" panose="020F0502020204030204" pitchFamily="34" charset="0"/>
                          <a:ea typeface="Calibri" panose="020F0502020204030204" pitchFamily="34" charset="0"/>
                          <a:cs typeface="Times New Roman" panose="02020603050405020304" pitchFamily="18" charset="0"/>
                        </a:rPr>
                        <a:t>87.14</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dirty="0" smtClean="0">
                          <a:effectLst/>
                          <a:latin typeface="Calibri" panose="020F0502020204030204" pitchFamily="34" charset="0"/>
                          <a:ea typeface="Calibri" panose="020F0502020204030204" pitchFamily="34" charset="0"/>
                          <a:cs typeface="Times New Roman" panose="02020603050405020304" pitchFamily="18" charset="0"/>
                        </a:rPr>
                        <a:t>95.71</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es-MX" sz="10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s-MX" sz="1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96.40</a:t>
                      </a:r>
                    </a:p>
                    <a:p>
                      <a:pPr algn="ctr">
                        <a:lnSpc>
                          <a:spcPct val="107000"/>
                        </a:lnSpc>
                        <a:spcAft>
                          <a:spcPts val="0"/>
                        </a:spcAft>
                      </a:pP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95.01</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7120">
                <a:tc>
                  <a:txBody>
                    <a:bodyPr/>
                    <a:lstStyle/>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MUNICIPIOS</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(122)</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75.27</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37.67</a:t>
                      </a:r>
                      <a:endParaRPr lang="es-MX"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400" b="1" kern="1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44.54</a:t>
                      </a:r>
                      <a:endParaRPr lang="es-MX" sz="14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400" b="1" kern="1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29.06</a:t>
                      </a:r>
                      <a:endParaRPr lang="es-MX"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7120">
                <a:tc>
                  <a:txBody>
                    <a:bodyPr/>
                    <a:lstStyle/>
                    <a:p>
                      <a:pPr algn="ctr">
                        <a:lnSpc>
                          <a:spcPct val="107000"/>
                        </a:lnSpc>
                        <a:spcAft>
                          <a:spcPts val="0"/>
                        </a:spcAft>
                      </a:pPr>
                      <a:r>
                        <a:rPr lang="es-MX" sz="1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Entidades Paraestatales</a:t>
                      </a:r>
                      <a:endParaRPr lang="es-MX" sz="1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b="1" dirty="0" smtClean="0">
                          <a:effectLst/>
                          <a:latin typeface="Calibri" panose="020F0502020204030204" pitchFamily="34" charset="0"/>
                          <a:ea typeface="Calibri" panose="020F0502020204030204" pitchFamily="34" charset="0"/>
                          <a:cs typeface="Times New Roman" panose="02020603050405020304" pitchFamily="18" charset="0"/>
                        </a:rPr>
                        <a:t>No</a:t>
                      </a:r>
                      <a:r>
                        <a:rPr lang="es-MX" sz="1100" b="1" baseline="0" dirty="0" smtClean="0">
                          <a:effectLst/>
                          <a:latin typeface="Calibri" panose="020F0502020204030204" pitchFamily="34" charset="0"/>
                          <a:ea typeface="Calibri" panose="020F0502020204030204" pitchFamily="34" charset="0"/>
                          <a:cs typeface="Times New Roman" panose="02020603050405020304" pitchFamily="18" charset="0"/>
                        </a:rPr>
                        <a:t>  considerado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b="1" smtClean="0">
                          <a:effectLst/>
                          <a:latin typeface="Calibri" panose="020F0502020204030204" pitchFamily="34" charset="0"/>
                          <a:ea typeface="Calibri" panose="020F0502020204030204" pitchFamily="34" charset="0"/>
                          <a:cs typeface="Times New Roman" panose="02020603050405020304" pitchFamily="18" charset="0"/>
                        </a:rPr>
                        <a:t>No</a:t>
                      </a:r>
                      <a:r>
                        <a:rPr lang="es-MX" sz="1100" b="1" baseline="0" smtClean="0">
                          <a:effectLst/>
                          <a:latin typeface="Calibri" panose="020F0502020204030204" pitchFamily="34" charset="0"/>
                          <a:ea typeface="Calibri" panose="020F0502020204030204" pitchFamily="34" charset="0"/>
                          <a:cs typeface="Times New Roman" panose="02020603050405020304" pitchFamily="18" charset="0"/>
                        </a:rPr>
                        <a:t>  considerado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b="1" smtClean="0">
                          <a:effectLst/>
                          <a:latin typeface="Calibri" panose="020F0502020204030204" pitchFamily="34" charset="0"/>
                          <a:ea typeface="Calibri" panose="020F0502020204030204" pitchFamily="34" charset="0"/>
                          <a:cs typeface="Times New Roman" panose="02020603050405020304" pitchFamily="18" charset="0"/>
                        </a:rPr>
                        <a:t>No</a:t>
                      </a:r>
                      <a:r>
                        <a:rPr lang="es-MX" sz="1100" b="1" baseline="0" smtClean="0">
                          <a:effectLst/>
                          <a:latin typeface="Calibri" panose="020F0502020204030204" pitchFamily="34" charset="0"/>
                          <a:ea typeface="Calibri" panose="020F0502020204030204" pitchFamily="34" charset="0"/>
                          <a:cs typeface="Times New Roman" panose="02020603050405020304" pitchFamily="18" charset="0"/>
                        </a:rPr>
                        <a:t>  considerado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92.37</a:t>
                      </a:r>
                      <a:endParaRPr lang="es-MX"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712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4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Entidades Paramunicipales</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b="1" dirty="0" smtClean="0">
                          <a:effectLst/>
                          <a:latin typeface="Calibri" panose="020F0502020204030204" pitchFamily="34" charset="0"/>
                          <a:ea typeface="Calibri" panose="020F0502020204030204" pitchFamily="34" charset="0"/>
                          <a:cs typeface="Times New Roman" panose="02020603050405020304" pitchFamily="18" charset="0"/>
                        </a:rPr>
                        <a:t>No</a:t>
                      </a:r>
                      <a:r>
                        <a:rPr lang="es-MX" sz="1100" b="1" baseline="0" dirty="0" smtClean="0">
                          <a:effectLst/>
                          <a:latin typeface="Calibri" panose="020F0502020204030204" pitchFamily="34" charset="0"/>
                          <a:ea typeface="Calibri" panose="020F0502020204030204" pitchFamily="34" charset="0"/>
                          <a:cs typeface="Times New Roman" panose="02020603050405020304" pitchFamily="18" charset="0"/>
                        </a:rPr>
                        <a:t>  considerado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b="1" smtClean="0">
                          <a:effectLst/>
                          <a:latin typeface="Calibri" panose="020F0502020204030204" pitchFamily="34" charset="0"/>
                          <a:ea typeface="Calibri" panose="020F0502020204030204" pitchFamily="34" charset="0"/>
                          <a:cs typeface="Times New Roman" panose="02020603050405020304" pitchFamily="18" charset="0"/>
                        </a:rPr>
                        <a:t>No</a:t>
                      </a:r>
                      <a:r>
                        <a:rPr lang="es-MX" sz="1100" b="1" baseline="0" smtClean="0">
                          <a:effectLst/>
                          <a:latin typeface="Calibri" panose="020F0502020204030204" pitchFamily="34" charset="0"/>
                          <a:ea typeface="Calibri" panose="020F0502020204030204" pitchFamily="34" charset="0"/>
                          <a:cs typeface="Times New Roman" panose="02020603050405020304" pitchFamily="18" charset="0"/>
                        </a:rPr>
                        <a:t>  considerado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100" b="1" dirty="0" smtClean="0">
                          <a:effectLst/>
                          <a:latin typeface="Calibri" panose="020F0502020204030204" pitchFamily="34" charset="0"/>
                          <a:ea typeface="Calibri" panose="020F0502020204030204" pitchFamily="34" charset="0"/>
                          <a:cs typeface="Times New Roman" panose="02020603050405020304" pitchFamily="18" charset="0"/>
                        </a:rPr>
                        <a:t>No</a:t>
                      </a:r>
                      <a:r>
                        <a:rPr lang="es-MX" sz="1100" b="1" baseline="0" dirty="0" smtClean="0">
                          <a:effectLst/>
                          <a:latin typeface="Calibri" panose="020F0502020204030204" pitchFamily="34" charset="0"/>
                          <a:ea typeface="Calibri" panose="020F0502020204030204" pitchFamily="34" charset="0"/>
                          <a:cs typeface="Times New Roman" panose="02020603050405020304" pitchFamily="18" charset="0"/>
                        </a:rPr>
                        <a:t>  considerado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400" b="1" kern="1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35.37</a:t>
                      </a:r>
                      <a:endParaRPr lang="es-MX"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4" name="Imagen 3"/>
          <p:cNvPicPr>
            <a:picLocks noChangeAspect="1"/>
          </p:cNvPicPr>
          <p:nvPr/>
        </p:nvPicPr>
        <p:blipFill rotWithShape="1">
          <a:blip r:embed="rId3"/>
          <a:srcRect l="58593" t="71405" r="33488" b="20439"/>
          <a:stretch/>
        </p:blipFill>
        <p:spPr>
          <a:xfrm>
            <a:off x="539552" y="1488156"/>
            <a:ext cx="1639614" cy="1292772"/>
          </a:xfrm>
          <a:prstGeom prst="rect">
            <a:avLst/>
          </a:prstGeom>
          <a:ln>
            <a:solidFill>
              <a:srgbClr val="0000FF"/>
            </a:solidFill>
          </a:ln>
        </p:spPr>
      </p:pic>
      <p:graphicFrame>
        <p:nvGraphicFramePr>
          <p:cNvPr id="6" name="Tabla 5"/>
          <p:cNvGraphicFramePr>
            <a:graphicFrameLocks noGrp="1"/>
          </p:cNvGraphicFramePr>
          <p:nvPr>
            <p:extLst>
              <p:ext uri="{D42A27DB-BD31-4B8C-83A1-F6EECF244321}">
                <p14:modId xmlns:p14="http://schemas.microsoft.com/office/powerpoint/2010/main" val="2799459016"/>
              </p:ext>
            </p:extLst>
          </p:nvPr>
        </p:nvGraphicFramePr>
        <p:xfrm>
          <a:off x="2411760" y="1534866"/>
          <a:ext cx="3240364" cy="1174054"/>
        </p:xfrm>
        <a:graphic>
          <a:graphicData uri="http://schemas.openxmlformats.org/drawingml/2006/table">
            <a:tbl>
              <a:tblPr firstRow="1" firstCol="1" bandRow="1"/>
              <a:tblGrid>
                <a:gridCol w="108012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0">
                <a:tc gridSpan="3">
                  <a:txBody>
                    <a:bodyPr/>
                    <a:lstStyle/>
                    <a:p>
                      <a:pPr algn="ctr">
                        <a:lnSpc>
                          <a:spcPct val="107000"/>
                        </a:lnSpc>
                        <a:spcAft>
                          <a:spcPts val="0"/>
                        </a:spcAft>
                      </a:pPr>
                      <a:r>
                        <a:rPr lang="es-MX" sz="16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2017</a:t>
                      </a:r>
                      <a:endParaRPr lang="es-MX"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PERIODO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MX" sz="1400" b="1">
                          <a:effectLst/>
                          <a:latin typeface="Calibri" panose="020F0502020204030204" pitchFamily="34" charset="0"/>
                          <a:ea typeface="Calibri" panose="020F0502020204030204" pitchFamily="34" charset="0"/>
                          <a:cs typeface="Times New Roman" panose="02020603050405020304" pitchFamily="18" charset="0"/>
                        </a:rPr>
                        <a:t>RESULTADO</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NIVEL</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2</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07000"/>
                        </a:lnSpc>
                        <a:spcAft>
                          <a:spcPts val="0"/>
                        </a:spcAft>
                      </a:pPr>
                      <a:r>
                        <a:rPr lang="es-MX" sz="1400" b="1">
                          <a:effectLst/>
                          <a:latin typeface="Calibri" panose="020F0502020204030204" pitchFamily="34" charset="0"/>
                          <a:ea typeface="Calibri" panose="020F0502020204030204" pitchFamily="34" charset="0"/>
                          <a:cs typeface="Times New Roman" panose="02020603050405020304" pitchFamily="18" charset="0"/>
                        </a:rPr>
                        <a:t>76.52</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Medio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0">
                <a:tc>
                  <a:txBody>
                    <a:bodyPr/>
                    <a:lstStyle/>
                    <a:p>
                      <a:pPr algn="ctr">
                        <a:lnSpc>
                          <a:spcPct val="107000"/>
                        </a:lnSpc>
                        <a:spcAft>
                          <a:spcPts val="0"/>
                        </a:spcAft>
                      </a:pPr>
                      <a:r>
                        <a:rPr lang="es-MX" sz="1400" b="1">
                          <a:effectLst/>
                          <a:latin typeface="Calibri" panose="020F0502020204030204" pitchFamily="34" charset="0"/>
                          <a:ea typeface="Calibri" panose="020F0502020204030204" pitchFamily="34" charset="0"/>
                          <a:cs typeface="Times New Roman" panose="02020603050405020304" pitchFamily="18" charset="0"/>
                        </a:rPr>
                        <a:t>3</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07000"/>
                        </a:lnSpc>
                        <a:spcAft>
                          <a:spcPts val="0"/>
                        </a:spcAft>
                      </a:pPr>
                      <a:r>
                        <a:rPr lang="es-MX"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43.04</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07000"/>
                        </a:lnSpc>
                        <a:spcAft>
                          <a:spcPts val="0"/>
                        </a:spcAft>
                      </a:pPr>
                      <a:r>
                        <a:rPr lang="es-MX"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Bajo</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0">
                <a:tc>
                  <a:txBody>
                    <a:bodyPr/>
                    <a:lstStyle/>
                    <a:p>
                      <a:pPr algn="ctr">
                        <a:lnSpc>
                          <a:spcPct val="107000"/>
                        </a:lnSpc>
                        <a:spcAft>
                          <a:spcPts val="0"/>
                        </a:spcAft>
                      </a:pPr>
                      <a:r>
                        <a:rPr lang="es-MX" sz="1400" b="1">
                          <a:effectLst/>
                          <a:latin typeface="Calibri" panose="020F0502020204030204" pitchFamily="34" charset="0"/>
                          <a:ea typeface="Calibri" panose="020F0502020204030204" pitchFamily="34" charset="0"/>
                          <a:cs typeface="Times New Roman" panose="02020603050405020304" pitchFamily="18" charset="0"/>
                        </a:rPr>
                        <a:t>4</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07000"/>
                        </a:lnSpc>
                        <a:spcAft>
                          <a:spcPts val="0"/>
                        </a:spcAft>
                      </a:pPr>
                      <a:r>
                        <a:rPr lang="es-MX"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48.83</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07000"/>
                        </a:lnSpc>
                        <a:spcAft>
                          <a:spcPts val="0"/>
                        </a:spcAft>
                      </a:pPr>
                      <a:r>
                        <a:rPr lang="es-MX"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Bajo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bl>
          </a:graphicData>
        </a:graphic>
      </p:graphicFrame>
      <p:graphicFrame>
        <p:nvGraphicFramePr>
          <p:cNvPr id="10" name="Tabla 5"/>
          <p:cNvGraphicFramePr>
            <a:graphicFrameLocks noGrp="1"/>
          </p:cNvGraphicFramePr>
          <p:nvPr>
            <p:extLst>
              <p:ext uri="{D42A27DB-BD31-4B8C-83A1-F6EECF244321}">
                <p14:modId xmlns:p14="http://schemas.microsoft.com/office/powerpoint/2010/main" val="3097415796"/>
              </p:ext>
            </p:extLst>
          </p:nvPr>
        </p:nvGraphicFramePr>
        <p:xfrm>
          <a:off x="5724124" y="1536524"/>
          <a:ext cx="3240364" cy="717488"/>
        </p:xfrm>
        <a:graphic>
          <a:graphicData uri="http://schemas.openxmlformats.org/drawingml/2006/table">
            <a:tbl>
              <a:tblPr firstRow="1" firstCol="1" bandRow="1"/>
              <a:tblGrid>
                <a:gridCol w="108012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0">
                <a:tc gridSpan="3">
                  <a:txBody>
                    <a:bodyPr/>
                    <a:lstStyle/>
                    <a:p>
                      <a:pPr algn="ctr">
                        <a:lnSpc>
                          <a:spcPct val="107000"/>
                        </a:lnSpc>
                        <a:spcAft>
                          <a:spcPts val="0"/>
                        </a:spcAft>
                      </a:pPr>
                      <a:r>
                        <a:rPr lang="es-MX" sz="16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2018</a:t>
                      </a:r>
                      <a:endParaRPr lang="es-MX"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PERIODO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MX" sz="1400" b="1">
                          <a:effectLst/>
                          <a:latin typeface="Calibri" panose="020F0502020204030204" pitchFamily="34" charset="0"/>
                          <a:ea typeface="Calibri" panose="020F0502020204030204" pitchFamily="34" charset="0"/>
                          <a:cs typeface="Times New Roman" panose="02020603050405020304" pitchFamily="18" charset="0"/>
                        </a:rPr>
                        <a:t>RESULTADO</a:t>
                      </a:r>
                      <a:endParaRPr lang="es-MX"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NIVEL</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s-MX" sz="1400" b="1"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07000"/>
                        </a:lnSpc>
                        <a:spcAft>
                          <a:spcPts val="0"/>
                        </a:spcAft>
                      </a:pPr>
                      <a:r>
                        <a:rPr lang="es-MX" sz="1400" b="1" kern="12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45.46</a:t>
                      </a:r>
                      <a:endParaRPr lang="es-MX" sz="1400" b="1" kern="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07000"/>
                        </a:lnSpc>
                        <a:spcAft>
                          <a:spcPts val="0"/>
                        </a:spcAft>
                      </a:pPr>
                      <a:r>
                        <a:rPr lang="es-MX"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Bajo</a:t>
                      </a:r>
                      <a:endParaRPr lang="es-MX"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267751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4 CuadroTexto"/>
          <p:cNvSpPr txBox="1">
            <a:spLocks noChangeArrowheads="1"/>
          </p:cNvSpPr>
          <p:nvPr/>
        </p:nvSpPr>
        <p:spPr bwMode="auto">
          <a:xfrm>
            <a:off x="177443" y="628324"/>
            <a:ext cx="7058853" cy="352404"/>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marL="0" marR="0" lvl="0" indent="0" algn="just" defTabSz="914400" rtl="0" eaLnBrk="1" fontAlgn="base" latinLnBrk="0" hangingPunct="1">
              <a:lnSpc>
                <a:spcPts val="2000"/>
              </a:lnSpc>
              <a:spcBef>
                <a:spcPct val="0"/>
              </a:spcBef>
              <a:spcAft>
                <a:spcPct val="0"/>
              </a:spcAft>
              <a:buClrTx/>
              <a:buSzTx/>
              <a:buFontTx/>
              <a:buNone/>
              <a:tabLst/>
              <a:defRPr/>
            </a:pPr>
            <a:r>
              <a:rPr lang="es-MX" sz="2000" noProof="0" dirty="0">
                <a:ln w="50800"/>
                <a:solidFill>
                  <a:srgbClr val="C00000"/>
                </a:solidFill>
                <a:latin typeface="+mj-lt"/>
              </a:rPr>
              <a:t>7</a:t>
            </a:r>
            <a:r>
              <a:rPr kumimoji="0" lang="es-MX" sz="2000" b="0" i="0" u="none" strike="noStrike" kern="1200" cap="none" spc="0" normalizeH="0" baseline="0" noProof="0" dirty="0">
                <a:ln w="50800"/>
                <a:solidFill>
                  <a:srgbClr val="C00000"/>
                </a:solidFill>
                <a:effectLst/>
                <a:uLnTx/>
                <a:uFillTx/>
                <a:latin typeface="+mj-lt"/>
                <a:ea typeface="+mn-ea"/>
                <a:cs typeface="+mn-cs"/>
              </a:rPr>
              <a:t>.4. </a:t>
            </a:r>
            <a:r>
              <a:rPr kumimoji="0" lang="es-MX" sz="2000" b="0" i="0" u="none" strike="noStrike" kern="1200" cap="none" spc="0" normalizeH="0" baseline="0" noProof="0" dirty="0">
                <a:ln>
                  <a:noFill/>
                </a:ln>
                <a:solidFill>
                  <a:srgbClr val="C00000"/>
                </a:solidFill>
                <a:effectLst/>
                <a:uLnTx/>
                <a:uFillTx/>
                <a:latin typeface="+mj-lt"/>
                <a:ea typeface="+mn-ea"/>
                <a:cs typeface="+mn-cs"/>
              </a:rPr>
              <a:t>Sistema de Evaluaciones de la Armonización Contable (</a:t>
            </a:r>
            <a:r>
              <a:rPr kumimoji="0" lang="es-MX" sz="2000" b="0" i="0" u="none" strike="noStrike" kern="1200" cap="none" spc="0" normalizeH="0" baseline="0" noProof="0" dirty="0" err="1">
                <a:ln>
                  <a:noFill/>
                </a:ln>
                <a:solidFill>
                  <a:srgbClr val="C00000"/>
                </a:solidFill>
                <a:effectLst/>
                <a:uLnTx/>
                <a:uFillTx/>
                <a:latin typeface="+mj-lt"/>
                <a:ea typeface="+mn-ea"/>
                <a:cs typeface="+mn-cs"/>
              </a:rPr>
              <a:t>SEvAC</a:t>
            </a:r>
            <a:r>
              <a:rPr kumimoji="0" lang="es-MX" sz="2000" b="0" i="0" u="none" strike="noStrike" kern="1200" cap="none" spc="0" normalizeH="0" baseline="0" noProof="0" dirty="0">
                <a:ln>
                  <a:noFill/>
                </a:ln>
                <a:solidFill>
                  <a:srgbClr val="C00000"/>
                </a:solidFill>
                <a:effectLst/>
                <a:uLnTx/>
                <a:uFillTx/>
                <a:latin typeface="+mj-lt"/>
                <a:ea typeface="+mn-ea"/>
                <a:cs typeface="+mn-cs"/>
              </a:rPr>
              <a:t>).</a:t>
            </a:r>
          </a:p>
        </p:txBody>
      </p:sp>
      <p:sp>
        <p:nvSpPr>
          <p:cNvPr id="19" name="14 CuadroTexto"/>
          <p:cNvSpPr txBox="1">
            <a:spLocks noChangeArrowheads="1"/>
          </p:cNvSpPr>
          <p:nvPr/>
        </p:nvSpPr>
        <p:spPr bwMode="auto">
          <a:xfrm>
            <a:off x="491717" y="908720"/>
            <a:ext cx="8544779" cy="348813"/>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marL="0" marR="0" lvl="0" indent="0" algn="l" defTabSz="914400" rtl="0" eaLnBrk="1" fontAlgn="base" latinLnBrk="0" hangingPunct="1">
              <a:lnSpc>
                <a:spcPts val="2000"/>
              </a:lnSpc>
              <a:spcBef>
                <a:spcPct val="0"/>
              </a:spcBef>
              <a:spcAft>
                <a:spcPct val="0"/>
              </a:spcAft>
              <a:buClrTx/>
              <a:buSzTx/>
              <a:buFontTx/>
              <a:buNone/>
              <a:tabLst/>
              <a:defRPr/>
            </a:pPr>
            <a:r>
              <a:rPr lang="es-MX" sz="1800" b="1" noProof="0" dirty="0">
                <a:ln w="50800"/>
                <a:solidFill>
                  <a:srgbClr val="4BACC6">
                    <a:lumMod val="75000"/>
                  </a:srgbClr>
                </a:solidFill>
                <a:latin typeface="+mj-lt"/>
              </a:rPr>
              <a:t>7</a:t>
            </a:r>
            <a:r>
              <a:rPr kumimoji="0" lang="es-MX" sz="1800" b="1" i="0" u="none" strike="noStrike" kern="1200" cap="none" spc="0" normalizeH="0" baseline="0" noProof="0" dirty="0">
                <a:ln w="50800"/>
                <a:solidFill>
                  <a:srgbClr val="4BACC6">
                    <a:lumMod val="75000"/>
                  </a:srgbClr>
                </a:solidFill>
                <a:effectLst/>
                <a:uLnTx/>
                <a:uFillTx/>
                <a:latin typeface="+mj-lt"/>
                <a:ea typeface="+mn-ea"/>
                <a:cs typeface="+mn-cs"/>
              </a:rPr>
              <a:t>.4.1 Resultados </a:t>
            </a:r>
            <a:r>
              <a:rPr kumimoji="0" lang="es-MX" sz="1800" b="1" i="0" u="none" strike="noStrike" kern="1200" cap="none" spc="0" normalizeH="0" baseline="0" noProof="0" dirty="0" smtClean="0">
                <a:ln w="50800"/>
                <a:solidFill>
                  <a:srgbClr val="4BACC6">
                    <a:lumMod val="75000"/>
                  </a:srgbClr>
                </a:solidFill>
                <a:effectLst/>
                <a:uLnTx/>
                <a:uFillTx/>
                <a:latin typeface="+mj-lt"/>
                <a:ea typeface="+mn-ea"/>
                <a:cs typeface="+mn-cs"/>
              </a:rPr>
              <a:t>de las evaluaciones en el Estado de Chiapas.</a:t>
            </a:r>
            <a:endParaRPr kumimoji="0" lang="es-MX" sz="1800" b="1" i="0" u="none" strike="noStrike" kern="1200" cap="none" spc="0" normalizeH="0" baseline="0" noProof="0" dirty="0">
              <a:ln w="50800"/>
              <a:solidFill>
                <a:srgbClr val="4BACC6">
                  <a:lumMod val="75000"/>
                </a:srgbClr>
              </a:solidFill>
              <a:effectLst/>
              <a:uLnTx/>
              <a:uFillTx/>
              <a:latin typeface="+mj-lt"/>
              <a:ea typeface="+mn-ea"/>
              <a:cs typeface="+mn-cs"/>
            </a:endParaRPr>
          </a:p>
        </p:txBody>
      </p:sp>
      <p:graphicFrame>
        <p:nvGraphicFramePr>
          <p:cNvPr id="17" name="Tabla 16"/>
          <p:cNvGraphicFramePr>
            <a:graphicFrameLocks noGrp="1"/>
          </p:cNvGraphicFramePr>
          <p:nvPr>
            <p:extLst>
              <p:ext uri="{D42A27DB-BD31-4B8C-83A1-F6EECF244321}">
                <p14:modId xmlns:p14="http://schemas.microsoft.com/office/powerpoint/2010/main" val="2341462364"/>
              </p:ext>
            </p:extLst>
          </p:nvPr>
        </p:nvGraphicFramePr>
        <p:xfrm>
          <a:off x="481294" y="2611944"/>
          <a:ext cx="1802269" cy="652272"/>
        </p:xfrm>
        <a:graphic>
          <a:graphicData uri="http://schemas.openxmlformats.org/drawingml/2006/table">
            <a:tbl>
              <a:tblPr firstRow="1" firstCol="1" bandRow="1">
                <a:tableStyleId>{00A15C55-8517-42AA-B614-E9B94910E393}</a:tableStyleId>
              </a:tblPr>
              <a:tblGrid>
                <a:gridCol w="1802269">
                  <a:extLst>
                    <a:ext uri="{9D8B030D-6E8A-4147-A177-3AD203B41FA5}">
                      <a16:colId xmlns:a16="http://schemas.microsoft.com/office/drawing/2014/main" val="20000"/>
                    </a:ext>
                  </a:extLst>
                </a:gridCol>
              </a:tblGrid>
              <a:tr h="288960">
                <a:tc>
                  <a:txBody>
                    <a:bodyPr/>
                    <a:lstStyle/>
                    <a:p>
                      <a:pPr algn="ctr">
                        <a:lnSpc>
                          <a:spcPct val="107000"/>
                        </a:lnSpc>
                        <a:spcAft>
                          <a:spcPts val="0"/>
                        </a:spcAft>
                        <a:tabLst>
                          <a:tab pos="11611610" algn="l"/>
                        </a:tabLst>
                      </a:pPr>
                      <a:r>
                        <a:rPr lang="es-MX" sz="2000" dirty="0">
                          <a:effectLst/>
                        </a:rPr>
                        <a:t>Poderes y Autónomos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21" name="Tabla 20"/>
          <p:cNvGraphicFramePr>
            <a:graphicFrameLocks noGrp="1"/>
          </p:cNvGraphicFramePr>
          <p:nvPr>
            <p:extLst>
              <p:ext uri="{D42A27DB-BD31-4B8C-83A1-F6EECF244321}">
                <p14:modId xmlns:p14="http://schemas.microsoft.com/office/powerpoint/2010/main" val="2115335639"/>
              </p:ext>
            </p:extLst>
          </p:nvPr>
        </p:nvGraphicFramePr>
        <p:xfrm>
          <a:off x="3141605" y="1711852"/>
          <a:ext cx="2837013" cy="326136"/>
        </p:xfrm>
        <a:graphic>
          <a:graphicData uri="http://schemas.openxmlformats.org/drawingml/2006/table">
            <a:tbl>
              <a:tblPr firstRow="1" firstCol="1" bandRow="1">
                <a:tableStyleId>{00A15C55-8517-42AA-B614-E9B94910E393}</a:tableStyleId>
              </a:tblPr>
              <a:tblGrid>
                <a:gridCol w="2837013">
                  <a:extLst>
                    <a:ext uri="{9D8B030D-6E8A-4147-A177-3AD203B41FA5}">
                      <a16:colId xmlns:a16="http://schemas.microsoft.com/office/drawing/2014/main" val="20000"/>
                    </a:ext>
                  </a:extLst>
                </a:gridCol>
              </a:tblGrid>
              <a:tr h="288960">
                <a:tc>
                  <a:txBody>
                    <a:bodyPr/>
                    <a:lstStyle/>
                    <a:p>
                      <a:pPr algn="l">
                        <a:lnSpc>
                          <a:spcPct val="107000"/>
                        </a:lnSpc>
                        <a:spcAft>
                          <a:spcPts val="0"/>
                        </a:spcAft>
                        <a:tabLst>
                          <a:tab pos="11611610" algn="l"/>
                        </a:tabLst>
                      </a:pPr>
                      <a:r>
                        <a:rPr lang="es-MX" sz="2000" dirty="0">
                          <a:solidFill>
                            <a:schemeClr val="accent3">
                              <a:lumMod val="50000"/>
                            </a:schemeClr>
                          </a:solidFill>
                          <a:effectLst/>
                        </a:rPr>
                        <a:t>Secretaría</a:t>
                      </a:r>
                      <a:r>
                        <a:rPr lang="es-MX" sz="2000" baseline="0" dirty="0">
                          <a:solidFill>
                            <a:schemeClr val="accent3">
                              <a:lumMod val="50000"/>
                            </a:schemeClr>
                          </a:solidFill>
                          <a:effectLst/>
                        </a:rPr>
                        <a:t> de Hacienda</a:t>
                      </a:r>
                      <a:endParaRPr lang="es-MX"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433515569"/>
              </p:ext>
            </p:extLst>
          </p:nvPr>
        </p:nvGraphicFramePr>
        <p:xfrm>
          <a:off x="3071380" y="4042274"/>
          <a:ext cx="2817880" cy="326136"/>
        </p:xfrm>
        <a:graphic>
          <a:graphicData uri="http://schemas.openxmlformats.org/drawingml/2006/table">
            <a:tbl>
              <a:tblPr firstRow="1" firstCol="1" bandRow="1">
                <a:tableStyleId>{00A15C55-8517-42AA-B614-E9B94910E393}</a:tableStyleId>
              </a:tblPr>
              <a:tblGrid>
                <a:gridCol w="2817880">
                  <a:extLst>
                    <a:ext uri="{9D8B030D-6E8A-4147-A177-3AD203B41FA5}">
                      <a16:colId xmlns:a16="http://schemas.microsoft.com/office/drawing/2014/main" val="20000"/>
                    </a:ext>
                  </a:extLst>
                </a:gridCol>
              </a:tblGrid>
              <a:tr h="288960">
                <a:tc>
                  <a:txBody>
                    <a:bodyPr/>
                    <a:lstStyle/>
                    <a:p>
                      <a:pPr algn="l">
                        <a:lnSpc>
                          <a:spcPct val="107000"/>
                        </a:lnSpc>
                        <a:spcAft>
                          <a:spcPts val="0"/>
                        </a:spcAft>
                        <a:tabLst>
                          <a:tab pos="11611610" algn="l"/>
                        </a:tabLst>
                      </a:pPr>
                      <a:r>
                        <a:rPr lang="es-MX" sz="2000" dirty="0">
                          <a:solidFill>
                            <a:srgbClr val="FF0000"/>
                          </a:solidFill>
                          <a:effectLst/>
                        </a:rPr>
                        <a:t>122 Municipios</a:t>
                      </a:r>
                      <a:endParaRPr lang="es-MX"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0000"/>
                  </a:ext>
                </a:extLst>
              </a:tr>
            </a:tbl>
          </a:graphicData>
        </a:graphic>
      </p:graphicFrame>
      <p:cxnSp>
        <p:nvCxnSpPr>
          <p:cNvPr id="9" name="Conector recto de flecha 8"/>
          <p:cNvCxnSpPr>
            <a:stCxn id="29" idx="3"/>
            <a:endCxn id="21" idx="1"/>
          </p:cNvCxnSpPr>
          <p:nvPr/>
        </p:nvCxnSpPr>
        <p:spPr>
          <a:xfrm>
            <a:off x="2341821" y="1863876"/>
            <a:ext cx="799784" cy="1104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2399013" y="4168132"/>
            <a:ext cx="584217" cy="496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2303527" y="2938080"/>
            <a:ext cx="468273" cy="2890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a 28"/>
          <p:cNvGraphicFramePr>
            <a:graphicFrameLocks noGrp="1"/>
          </p:cNvGraphicFramePr>
          <p:nvPr>
            <p:extLst>
              <p:ext uri="{D42A27DB-BD31-4B8C-83A1-F6EECF244321}">
                <p14:modId xmlns:p14="http://schemas.microsoft.com/office/powerpoint/2010/main" val="3228070955"/>
              </p:ext>
            </p:extLst>
          </p:nvPr>
        </p:nvGraphicFramePr>
        <p:xfrm>
          <a:off x="467544" y="1700808"/>
          <a:ext cx="1874277" cy="326136"/>
        </p:xfrm>
        <a:graphic>
          <a:graphicData uri="http://schemas.openxmlformats.org/drawingml/2006/table">
            <a:tbl>
              <a:tblPr firstRow="1" firstCol="1" bandRow="1">
                <a:tableStyleId>{00A15C55-8517-42AA-B614-E9B94910E393}</a:tableStyleId>
              </a:tblPr>
              <a:tblGrid>
                <a:gridCol w="1874277">
                  <a:extLst>
                    <a:ext uri="{9D8B030D-6E8A-4147-A177-3AD203B41FA5}">
                      <a16:colId xmlns:a16="http://schemas.microsoft.com/office/drawing/2014/main" val="20000"/>
                    </a:ext>
                  </a:extLst>
                </a:gridCol>
              </a:tblGrid>
              <a:tr h="288960">
                <a:tc>
                  <a:txBody>
                    <a:bodyPr/>
                    <a:lstStyle/>
                    <a:p>
                      <a:pPr algn="r">
                        <a:lnSpc>
                          <a:spcPct val="107000"/>
                        </a:lnSpc>
                        <a:spcAft>
                          <a:spcPts val="0"/>
                        </a:spcAft>
                        <a:tabLst>
                          <a:tab pos="11611610" algn="l"/>
                        </a:tabLst>
                      </a:pPr>
                      <a:r>
                        <a:rPr lang="es-MX" sz="2000" dirty="0">
                          <a:effectLst/>
                        </a:rPr>
                        <a:t>Poder Ejecutivo</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31" name="Tabla 30"/>
          <p:cNvGraphicFramePr>
            <a:graphicFrameLocks noGrp="1"/>
          </p:cNvGraphicFramePr>
          <p:nvPr>
            <p:extLst>
              <p:ext uri="{D42A27DB-BD31-4B8C-83A1-F6EECF244321}">
                <p14:modId xmlns:p14="http://schemas.microsoft.com/office/powerpoint/2010/main" val="3817627441"/>
              </p:ext>
            </p:extLst>
          </p:nvPr>
        </p:nvGraphicFramePr>
        <p:xfrm>
          <a:off x="467544" y="4005064"/>
          <a:ext cx="1874277" cy="326136"/>
        </p:xfrm>
        <a:graphic>
          <a:graphicData uri="http://schemas.openxmlformats.org/drawingml/2006/table">
            <a:tbl>
              <a:tblPr firstRow="1" firstCol="1" bandRow="1">
                <a:tableStyleId>{00A15C55-8517-42AA-B614-E9B94910E393}</a:tableStyleId>
              </a:tblPr>
              <a:tblGrid>
                <a:gridCol w="1874277">
                  <a:extLst>
                    <a:ext uri="{9D8B030D-6E8A-4147-A177-3AD203B41FA5}">
                      <a16:colId xmlns:a16="http://schemas.microsoft.com/office/drawing/2014/main" val="20000"/>
                    </a:ext>
                  </a:extLst>
                </a:gridCol>
              </a:tblGrid>
              <a:tr h="288960">
                <a:tc>
                  <a:txBody>
                    <a:bodyPr/>
                    <a:lstStyle/>
                    <a:p>
                      <a:pPr algn="ctr">
                        <a:lnSpc>
                          <a:spcPct val="107000"/>
                        </a:lnSpc>
                        <a:spcAft>
                          <a:spcPts val="0"/>
                        </a:spcAft>
                        <a:tabLst>
                          <a:tab pos="11611610" algn="l"/>
                        </a:tabLst>
                      </a:pPr>
                      <a:r>
                        <a:rPr lang="es-MX" sz="2000" dirty="0">
                          <a:solidFill>
                            <a:srgbClr val="FF0000"/>
                          </a:solidFill>
                          <a:effectLst/>
                        </a:rPr>
                        <a:t>Municipios</a:t>
                      </a:r>
                      <a:endParaRPr lang="es-MX"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
        <p:nvSpPr>
          <p:cNvPr id="3" name="Abrir llave 2"/>
          <p:cNvSpPr/>
          <p:nvPr/>
        </p:nvSpPr>
        <p:spPr>
          <a:xfrm>
            <a:off x="2930632" y="2132856"/>
            <a:ext cx="210973" cy="1464929"/>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3200" b="0" i="0" u="none" strike="noStrike" kern="1200" cap="none" spc="0" normalizeH="0" baseline="0" noProof="0">
              <a:ln>
                <a:noFill/>
              </a:ln>
              <a:solidFill>
                <a:prstClr val="black"/>
              </a:solidFill>
              <a:effectLst/>
              <a:uLnTx/>
              <a:uFillTx/>
              <a:latin typeface="+mj-lt"/>
              <a:ea typeface="+mn-ea"/>
              <a:cs typeface="+mn-cs"/>
            </a:endParaRPr>
          </a:p>
        </p:txBody>
      </p:sp>
      <p:sp>
        <p:nvSpPr>
          <p:cNvPr id="24" name="Abrir llave 23"/>
          <p:cNvSpPr/>
          <p:nvPr/>
        </p:nvSpPr>
        <p:spPr>
          <a:xfrm flipH="1">
            <a:off x="5883155" y="2137004"/>
            <a:ext cx="216024" cy="1559208"/>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3200" b="0" i="0"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5" name="Tabla 4"/>
          <p:cNvGraphicFramePr>
            <a:graphicFrameLocks noGrp="1"/>
          </p:cNvGraphicFramePr>
          <p:nvPr>
            <p:extLst>
              <p:ext uri="{D42A27DB-BD31-4B8C-83A1-F6EECF244321}">
                <p14:modId xmlns:p14="http://schemas.microsoft.com/office/powerpoint/2010/main" val="2849681513"/>
              </p:ext>
            </p:extLst>
          </p:nvPr>
        </p:nvGraphicFramePr>
        <p:xfrm>
          <a:off x="6656804" y="1208182"/>
          <a:ext cx="2304256" cy="563880"/>
        </p:xfrm>
        <a:graphic>
          <a:graphicData uri="http://schemas.openxmlformats.org/drawingml/2006/table">
            <a:tbl>
              <a:tblPr firstRow="1" bandRow="1">
                <a:tableStyleId>{5C22544A-7EE6-4342-B048-85BDC9FD1C3A}</a:tableStyleId>
              </a:tblPr>
              <a:tblGrid>
                <a:gridCol w="597037">
                  <a:extLst>
                    <a:ext uri="{9D8B030D-6E8A-4147-A177-3AD203B41FA5}">
                      <a16:colId xmlns:a16="http://schemas.microsoft.com/office/drawing/2014/main" val="20000"/>
                    </a:ext>
                  </a:extLst>
                </a:gridCol>
                <a:gridCol w="591281">
                  <a:extLst>
                    <a:ext uri="{9D8B030D-6E8A-4147-A177-3AD203B41FA5}">
                      <a16:colId xmlns:a16="http://schemas.microsoft.com/office/drawing/2014/main" val="20001"/>
                    </a:ext>
                  </a:extLst>
                </a:gridCol>
                <a:gridCol w="557969">
                  <a:extLst>
                    <a:ext uri="{9D8B030D-6E8A-4147-A177-3AD203B41FA5}">
                      <a16:colId xmlns:a16="http://schemas.microsoft.com/office/drawing/2014/main" val="20002"/>
                    </a:ext>
                  </a:extLst>
                </a:gridCol>
                <a:gridCol w="557969">
                  <a:extLst>
                    <a:ext uri="{9D8B030D-6E8A-4147-A177-3AD203B41FA5}">
                      <a16:colId xmlns:a16="http://schemas.microsoft.com/office/drawing/2014/main" val="2471448117"/>
                    </a:ext>
                  </a:extLst>
                </a:gridCol>
              </a:tblGrid>
              <a:tr h="185075">
                <a:tc gridSpan="4">
                  <a:txBody>
                    <a:bodyPr/>
                    <a:lstStyle/>
                    <a:p>
                      <a:pPr algn="ctr">
                        <a:lnSpc>
                          <a:spcPts val="1000"/>
                        </a:lnSpc>
                      </a:pPr>
                      <a:r>
                        <a:rPr lang="es-MX" sz="1400" dirty="0" smtClean="0"/>
                        <a:t>CALIFICACIÓN</a:t>
                      </a:r>
                    </a:p>
                    <a:p>
                      <a:pPr algn="ctr">
                        <a:lnSpc>
                          <a:spcPts val="1000"/>
                        </a:lnSpc>
                      </a:pPr>
                      <a:r>
                        <a:rPr lang="es-MX" sz="1400" dirty="0" smtClean="0"/>
                        <a:t>              2017                     2018</a:t>
                      </a:r>
                      <a:endParaRPr lang="es-MX" sz="1400" dirty="0"/>
                    </a:p>
                  </a:txBody>
                  <a:tcPr/>
                </a:tc>
                <a:tc hMerge="1">
                  <a:txBody>
                    <a:bodyPr/>
                    <a:lstStyle/>
                    <a:p>
                      <a:endParaRPr lang="es-MX" dirty="0"/>
                    </a:p>
                  </a:txBody>
                  <a:tcPr/>
                </a:tc>
                <a:tc hMerge="1">
                  <a:txBody>
                    <a:bodyPr/>
                    <a:lstStyle/>
                    <a:p>
                      <a:endParaRPr lang="es-MX"/>
                    </a:p>
                  </a:txBody>
                  <a:tcPr/>
                </a:tc>
                <a:tc hMerge="1">
                  <a:txBody>
                    <a:bodyPr/>
                    <a:lstStyle/>
                    <a:p>
                      <a:pPr algn="ctr"/>
                      <a:endParaRPr lang="es-MX" sz="1400" dirty="0"/>
                    </a:p>
                  </a:txBody>
                  <a:tcPr/>
                </a:tc>
                <a:extLst>
                  <a:ext uri="{0D108BD9-81ED-4DB2-BD59-A6C34878D82A}">
                    <a16:rowId xmlns:a16="http://schemas.microsoft.com/office/drawing/2014/main" val="10000"/>
                  </a:ext>
                </a:extLst>
              </a:tr>
              <a:tr h="190357">
                <a:tc>
                  <a:txBody>
                    <a:bodyPr/>
                    <a:lstStyle/>
                    <a:p>
                      <a:pPr algn="ctr">
                        <a:lnSpc>
                          <a:spcPts val="1000"/>
                        </a:lnSpc>
                      </a:pPr>
                      <a:r>
                        <a:rPr lang="es-MX" sz="1600" dirty="0"/>
                        <a:t>2do.</a:t>
                      </a:r>
                    </a:p>
                  </a:txBody>
                  <a:tcPr/>
                </a:tc>
                <a:tc>
                  <a:txBody>
                    <a:bodyPr/>
                    <a:lstStyle/>
                    <a:p>
                      <a:pPr algn="ctr">
                        <a:lnSpc>
                          <a:spcPts val="1000"/>
                        </a:lnSpc>
                      </a:pPr>
                      <a:r>
                        <a:rPr lang="es-MX" sz="1600" dirty="0"/>
                        <a:t>3ro.</a:t>
                      </a:r>
                    </a:p>
                  </a:txBody>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s-MX" sz="1600" dirty="0" smtClean="0"/>
                        <a:t>4to.</a:t>
                      </a:r>
                      <a:endParaRPr lang="es-MX" sz="1600" dirty="0"/>
                    </a:p>
                  </a:txBody>
                  <a:tcPr/>
                </a:tc>
                <a:tc>
                  <a:txBody>
                    <a:bodyPr/>
                    <a:lstStyle/>
                    <a:p>
                      <a:pPr algn="ctr">
                        <a:lnSpc>
                          <a:spcPts val="1000"/>
                        </a:lnSpc>
                      </a:pPr>
                      <a:r>
                        <a:rPr lang="es-MX" sz="1600" dirty="0" smtClean="0"/>
                        <a:t>1er.</a:t>
                      </a:r>
                      <a:endParaRPr lang="es-MX" sz="1600" dirty="0"/>
                    </a:p>
                  </a:txBody>
                  <a:tcPr/>
                </a:tc>
                <a:extLst>
                  <a:ext uri="{0D108BD9-81ED-4DB2-BD59-A6C34878D82A}">
                    <a16:rowId xmlns:a16="http://schemas.microsoft.com/office/drawing/2014/main" val="10001"/>
                  </a:ext>
                </a:extLst>
              </a:tr>
            </a:tbl>
          </a:graphicData>
        </a:graphic>
      </p:graphicFrame>
      <p:sp>
        <p:nvSpPr>
          <p:cNvPr id="34" name="CuadroTexto 33"/>
          <p:cNvSpPr txBox="1"/>
          <p:nvPr/>
        </p:nvSpPr>
        <p:spPr>
          <a:xfrm>
            <a:off x="6740242" y="4050784"/>
            <a:ext cx="504056" cy="230832"/>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500" b="0" i="0" u="none" strike="noStrike" kern="1200" cap="none" spc="0" normalizeH="0" baseline="0" noProof="0" dirty="0">
                <a:ln>
                  <a:noFill/>
                </a:ln>
                <a:solidFill>
                  <a:srgbClr val="0000FF"/>
                </a:solidFill>
                <a:effectLst/>
                <a:uLnTx/>
                <a:uFillTx/>
                <a:latin typeface="+mj-lt"/>
                <a:ea typeface="+mn-ea"/>
                <a:cs typeface="+mn-cs"/>
              </a:rPr>
              <a:t>75.27</a:t>
            </a:r>
          </a:p>
        </p:txBody>
      </p:sp>
      <p:sp>
        <p:nvSpPr>
          <p:cNvPr id="28"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
        <p:nvSpPr>
          <p:cNvPr id="10" name="9 CuadroTexto"/>
          <p:cNvSpPr txBox="1"/>
          <p:nvPr/>
        </p:nvSpPr>
        <p:spPr>
          <a:xfrm>
            <a:off x="8515101" y="4051281"/>
            <a:ext cx="495107" cy="215444"/>
          </a:xfrm>
          <a:prstGeom prst="rect">
            <a:avLst/>
          </a:prstGeom>
          <a:solidFill>
            <a:srgbClr val="FF0000"/>
          </a:solidFill>
        </p:spPr>
        <p:txBody>
          <a:bodyPr wrap="square" lIns="0" tIns="0" rIns="0" bIns="0" rtlCol="0" anchor="ctr" anchorCtr="0">
            <a:spAutoFit/>
          </a:bodyPr>
          <a:lstStyle/>
          <a:p>
            <a:pPr algn="ctr"/>
            <a:r>
              <a:rPr lang="es-MX" sz="1400" b="1" dirty="0" smtClean="0">
                <a:solidFill>
                  <a:schemeClr val="bg1"/>
                </a:solidFill>
              </a:rPr>
              <a:t>29.06</a:t>
            </a:r>
            <a:endParaRPr lang="es-MX" sz="1400" b="1" dirty="0">
              <a:solidFill>
                <a:schemeClr val="bg1"/>
              </a:solidFill>
            </a:endParaRPr>
          </a:p>
        </p:txBody>
      </p:sp>
      <p:graphicFrame>
        <p:nvGraphicFramePr>
          <p:cNvPr id="42" name="Tabla 30"/>
          <p:cNvGraphicFramePr>
            <a:graphicFrameLocks noGrp="1"/>
          </p:cNvGraphicFramePr>
          <p:nvPr>
            <p:extLst>
              <p:ext uri="{D42A27DB-BD31-4B8C-83A1-F6EECF244321}">
                <p14:modId xmlns:p14="http://schemas.microsoft.com/office/powerpoint/2010/main" val="4140013519"/>
              </p:ext>
            </p:extLst>
          </p:nvPr>
        </p:nvGraphicFramePr>
        <p:xfrm>
          <a:off x="452110" y="4437112"/>
          <a:ext cx="1874277" cy="326136"/>
        </p:xfrm>
        <a:graphic>
          <a:graphicData uri="http://schemas.openxmlformats.org/drawingml/2006/table">
            <a:tbl>
              <a:tblPr firstRow="1" firstCol="1" bandRow="1">
                <a:tableStyleId>{00A15C55-8517-42AA-B614-E9B94910E393}</a:tableStyleId>
              </a:tblPr>
              <a:tblGrid>
                <a:gridCol w="1874277">
                  <a:extLst>
                    <a:ext uri="{9D8B030D-6E8A-4147-A177-3AD203B41FA5}">
                      <a16:colId xmlns:a16="http://schemas.microsoft.com/office/drawing/2014/main" val="20000"/>
                    </a:ext>
                  </a:extLst>
                </a:gridCol>
              </a:tblGrid>
              <a:tr h="288960">
                <a:tc>
                  <a:txBody>
                    <a:bodyPr/>
                    <a:lstStyle/>
                    <a:p>
                      <a:pPr algn="ctr">
                        <a:lnSpc>
                          <a:spcPct val="107000"/>
                        </a:lnSpc>
                        <a:spcAft>
                          <a:spcPts val="0"/>
                        </a:spcAft>
                        <a:tabLst>
                          <a:tab pos="11611610" algn="l"/>
                        </a:tabLst>
                      </a:pPr>
                      <a:r>
                        <a:rPr lang="es-MX" sz="2000" dirty="0" smtClean="0">
                          <a:effectLst/>
                        </a:rPr>
                        <a:t>Paraestatales</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43" name="Tabla 30"/>
          <p:cNvGraphicFramePr>
            <a:graphicFrameLocks noGrp="1"/>
          </p:cNvGraphicFramePr>
          <p:nvPr>
            <p:extLst>
              <p:ext uri="{D42A27DB-BD31-4B8C-83A1-F6EECF244321}">
                <p14:modId xmlns:p14="http://schemas.microsoft.com/office/powerpoint/2010/main" val="992078549"/>
              </p:ext>
            </p:extLst>
          </p:nvPr>
        </p:nvGraphicFramePr>
        <p:xfrm>
          <a:off x="467544" y="4941168"/>
          <a:ext cx="1874277" cy="326136"/>
        </p:xfrm>
        <a:graphic>
          <a:graphicData uri="http://schemas.openxmlformats.org/drawingml/2006/table">
            <a:tbl>
              <a:tblPr firstRow="1" firstCol="1" bandRow="1">
                <a:tableStyleId>{00A15C55-8517-42AA-B614-E9B94910E393}</a:tableStyleId>
              </a:tblPr>
              <a:tblGrid>
                <a:gridCol w="1874277">
                  <a:extLst>
                    <a:ext uri="{9D8B030D-6E8A-4147-A177-3AD203B41FA5}">
                      <a16:colId xmlns:a16="http://schemas.microsoft.com/office/drawing/2014/main" val="20000"/>
                    </a:ext>
                  </a:extLst>
                </a:gridCol>
              </a:tblGrid>
              <a:tr h="289564">
                <a:tc>
                  <a:txBody>
                    <a:bodyPr/>
                    <a:lstStyle/>
                    <a:p>
                      <a:pPr algn="ctr">
                        <a:lnSpc>
                          <a:spcPct val="107000"/>
                        </a:lnSpc>
                        <a:spcAft>
                          <a:spcPts val="0"/>
                        </a:spcAft>
                        <a:tabLst>
                          <a:tab pos="11611610" algn="l"/>
                        </a:tabLst>
                      </a:pPr>
                      <a:r>
                        <a:rPr lang="es-MX" sz="2000" dirty="0" smtClean="0">
                          <a:solidFill>
                            <a:srgbClr val="FF0000"/>
                          </a:solidFill>
                          <a:effectLst/>
                        </a:rPr>
                        <a:t>Paramunicipales</a:t>
                      </a:r>
                      <a:endParaRPr lang="es-MX"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44" name="Tabla 21"/>
          <p:cNvGraphicFramePr>
            <a:graphicFrameLocks noGrp="1"/>
          </p:cNvGraphicFramePr>
          <p:nvPr>
            <p:extLst>
              <p:ext uri="{D42A27DB-BD31-4B8C-83A1-F6EECF244321}">
                <p14:modId xmlns:p14="http://schemas.microsoft.com/office/powerpoint/2010/main" val="4082993869"/>
              </p:ext>
            </p:extLst>
          </p:nvPr>
        </p:nvGraphicFramePr>
        <p:xfrm>
          <a:off x="3063260" y="4941168"/>
          <a:ext cx="3312368" cy="326136"/>
        </p:xfrm>
        <a:graphic>
          <a:graphicData uri="http://schemas.openxmlformats.org/drawingml/2006/table">
            <a:tbl>
              <a:tblPr firstRow="1" firstCol="1" bandRow="1">
                <a:tableStyleId>{00A15C55-8517-42AA-B614-E9B94910E393}</a:tableStyleId>
              </a:tblPr>
              <a:tblGrid>
                <a:gridCol w="3312368">
                  <a:extLst>
                    <a:ext uri="{9D8B030D-6E8A-4147-A177-3AD203B41FA5}">
                      <a16:colId xmlns:a16="http://schemas.microsoft.com/office/drawing/2014/main" val="20000"/>
                    </a:ext>
                  </a:extLst>
                </a:gridCol>
              </a:tblGrid>
              <a:tr h="288960">
                <a:tc>
                  <a:txBody>
                    <a:bodyPr/>
                    <a:lstStyle/>
                    <a:p>
                      <a:pPr algn="l">
                        <a:lnSpc>
                          <a:spcPct val="107000"/>
                        </a:lnSpc>
                        <a:spcAft>
                          <a:spcPts val="0"/>
                        </a:spcAft>
                        <a:tabLst>
                          <a:tab pos="11611610" algn="l"/>
                        </a:tabLst>
                      </a:pPr>
                      <a:r>
                        <a:rPr lang="es-MX" sz="2000" dirty="0" smtClean="0">
                          <a:solidFill>
                            <a:srgbClr val="FF0000"/>
                          </a:solidFill>
                          <a:effectLst/>
                        </a:rPr>
                        <a:t>23 Entidades Paramunicipales</a:t>
                      </a:r>
                      <a:endParaRPr lang="es-MX"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00"/>
                  </a:ext>
                </a:extLst>
              </a:tr>
            </a:tbl>
          </a:graphicData>
        </a:graphic>
      </p:graphicFrame>
      <p:sp>
        <p:nvSpPr>
          <p:cNvPr id="48" name="47 CuadroTexto"/>
          <p:cNvSpPr txBox="1"/>
          <p:nvPr/>
        </p:nvSpPr>
        <p:spPr>
          <a:xfrm>
            <a:off x="8536099" y="4975458"/>
            <a:ext cx="485540" cy="215444"/>
          </a:xfrm>
          <a:prstGeom prst="rect">
            <a:avLst/>
          </a:prstGeom>
          <a:solidFill>
            <a:srgbClr val="FF0000"/>
          </a:solidFill>
        </p:spPr>
        <p:txBody>
          <a:bodyPr wrap="square" lIns="0" tIns="0" rIns="0" bIns="0" rtlCol="0" anchor="ctr" anchorCtr="0">
            <a:spAutoFit/>
          </a:bodyPr>
          <a:lstStyle/>
          <a:p>
            <a:r>
              <a:rPr lang="es-MX" sz="1400" b="1" dirty="0" smtClean="0">
                <a:solidFill>
                  <a:schemeClr val="bg1"/>
                </a:solidFill>
              </a:rPr>
              <a:t>35.37</a:t>
            </a:r>
            <a:endParaRPr lang="es-MX" sz="1400" b="1" dirty="0">
              <a:solidFill>
                <a:schemeClr val="bg1"/>
              </a:solidFill>
            </a:endParaRPr>
          </a:p>
        </p:txBody>
      </p:sp>
      <p:graphicFrame>
        <p:nvGraphicFramePr>
          <p:cNvPr id="49" name="Tabla 21"/>
          <p:cNvGraphicFramePr>
            <a:graphicFrameLocks noGrp="1"/>
          </p:cNvGraphicFramePr>
          <p:nvPr>
            <p:extLst>
              <p:ext uri="{D42A27DB-BD31-4B8C-83A1-F6EECF244321}">
                <p14:modId xmlns:p14="http://schemas.microsoft.com/office/powerpoint/2010/main" val="574946789"/>
              </p:ext>
            </p:extLst>
          </p:nvPr>
        </p:nvGraphicFramePr>
        <p:xfrm>
          <a:off x="3071262" y="4478258"/>
          <a:ext cx="2952328" cy="326136"/>
        </p:xfrm>
        <a:graphic>
          <a:graphicData uri="http://schemas.openxmlformats.org/drawingml/2006/table">
            <a:tbl>
              <a:tblPr firstRow="1" firstCol="1" bandRow="1">
                <a:tableStyleId>{00A15C55-8517-42AA-B614-E9B94910E393}</a:tableStyleId>
              </a:tblPr>
              <a:tblGrid>
                <a:gridCol w="2952328">
                  <a:extLst>
                    <a:ext uri="{9D8B030D-6E8A-4147-A177-3AD203B41FA5}">
                      <a16:colId xmlns:a16="http://schemas.microsoft.com/office/drawing/2014/main" val="20000"/>
                    </a:ext>
                  </a:extLst>
                </a:gridCol>
              </a:tblGrid>
              <a:tr h="288960">
                <a:tc>
                  <a:txBody>
                    <a:bodyPr/>
                    <a:lstStyle/>
                    <a:p>
                      <a:pPr algn="l">
                        <a:lnSpc>
                          <a:spcPct val="107000"/>
                        </a:lnSpc>
                        <a:spcAft>
                          <a:spcPts val="0"/>
                        </a:spcAft>
                        <a:tabLst>
                          <a:tab pos="11611610" algn="l"/>
                        </a:tabLst>
                      </a:pPr>
                      <a:r>
                        <a:rPr lang="es-MX" sz="2000" dirty="0" smtClean="0">
                          <a:solidFill>
                            <a:schemeClr val="accent5">
                              <a:lumMod val="50000"/>
                            </a:schemeClr>
                          </a:solidFill>
                          <a:effectLst/>
                        </a:rPr>
                        <a:t>36 Entidades Paraestatales</a:t>
                      </a:r>
                      <a:endParaRPr lang="es-MX" sz="20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1FEA4"/>
                    </a:solidFill>
                  </a:tcPr>
                </a:tc>
                <a:extLst>
                  <a:ext uri="{0D108BD9-81ED-4DB2-BD59-A6C34878D82A}">
                    <a16:rowId xmlns:a16="http://schemas.microsoft.com/office/drawing/2014/main" val="10000"/>
                  </a:ext>
                </a:extLst>
              </a:tr>
            </a:tbl>
          </a:graphicData>
        </a:graphic>
      </p:graphicFrame>
      <p:sp>
        <p:nvSpPr>
          <p:cNvPr id="54" name="CuadroTexto 33"/>
          <p:cNvSpPr txBox="1"/>
          <p:nvPr/>
        </p:nvSpPr>
        <p:spPr>
          <a:xfrm>
            <a:off x="8529445" y="4546838"/>
            <a:ext cx="480763" cy="230832"/>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MX" sz="1500" dirty="0" smtClean="0">
                <a:solidFill>
                  <a:srgbClr val="0000FF"/>
                </a:solidFill>
                <a:latin typeface="+mj-lt"/>
              </a:rPr>
              <a:t>92</a:t>
            </a:r>
            <a:r>
              <a:rPr kumimoji="0" lang="es-MX" sz="1500" b="0" i="0" u="none" strike="noStrike" kern="1200" cap="none" spc="0" normalizeH="0" baseline="0" noProof="0" dirty="0" smtClean="0">
                <a:ln>
                  <a:noFill/>
                </a:ln>
                <a:solidFill>
                  <a:srgbClr val="0000FF"/>
                </a:solidFill>
                <a:effectLst/>
                <a:uLnTx/>
                <a:uFillTx/>
                <a:latin typeface="+mj-lt"/>
                <a:ea typeface="+mn-ea"/>
                <a:cs typeface="+mn-cs"/>
              </a:rPr>
              <a:t>.37</a:t>
            </a:r>
            <a:endParaRPr kumimoji="0" lang="es-MX" sz="1500" b="0" i="0" u="none" strike="noStrike" kern="1200" cap="none" spc="0" normalizeH="0" baseline="0" noProof="0" dirty="0">
              <a:ln>
                <a:noFill/>
              </a:ln>
              <a:solidFill>
                <a:srgbClr val="0000FF"/>
              </a:solidFill>
              <a:effectLst/>
              <a:uLnTx/>
              <a:uFillTx/>
              <a:latin typeface="+mj-lt"/>
              <a:ea typeface="+mn-ea"/>
              <a:cs typeface="+mn-cs"/>
            </a:endParaRPr>
          </a:p>
        </p:txBody>
      </p:sp>
      <p:sp>
        <p:nvSpPr>
          <p:cNvPr id="45" name="9 CuadroTexto"/>
          <p:cNvSpPr txBox="1"/>
          <p:nvPr/>
        </p:nvSpPr>
        <p:spPr>
          <a:xfrm>
            <a:off x="7907228" y="4048242"/>
            <a:ext cx="495107" cy="215444"/>
          </a:xfrm>
          <a:prstGeom prst="rect">
            <a:avLst/>
          </a:prstGeom>
          <a:solidFill>
            <a:srgbClr val="FF0000"/>
          </a:solidFill>
        </p:spPr>
        <p:txBody>
          <a:bodyPr wrap="square" lIns="0" tIns="0" rIns="0" bIns="0" rtlCol="0" anchor="ctr" anchorCtr="0">
            <a:spAutoFit/>
          </a:bodyPr>
          <a:lstStyle/>
          <a:p>
            <a:pPr algn="ctr"/>
            <a:r>
              <a:rPr lang="es-MX" sz="1400" b="1" dirty="0" smtClean="0">
                <a:solidFill>
                  <a:schemeClr val="bg1"/>
                </a:solidFill>
              </a:rPr>
              <a:t>44.54</a:t>
            </a:r>
            <a:endParaRPr lang="es-MX" sz="1400" b="1" dirty="0">
              <a:solidFill>
                <a:schemeClr val="bg1"/>
              </a:solidFill>
            </a:endParaRPr>
          </a:p>
        </p:txBody>
      </p:sp>
      <p:sp>
        <p:nvSpPr>
          <p:cNvPr id="46" name="9 CuadroTexto"/>
          <p:cNvSpPr txBox="1"/>
          <p:nvPr/>
        </p:nvSpPr>
        <p:spPr>
          <a:xfrm>
            <a:off x="7275340" y="4054792"/>
            <a:ext cx="495107" cy="215444"/>
          </a:xfrm>
          <a:prstGeom prst="rect">
            <a:avLst/>
          </a:prstGeom>
          <a:solidFill>
            <a:srgbClr val="FF0000"/>
          </a:solidFill>
        </p:spPr>
        <p:txBody>
          <a:bodyPr wrap="square" lIns="0" tIns="0" rIns="0" bIns="0" rtlCol="0" anchor="ctr" anchorCtr="0">
            <a:spAutoFit/>
          </a:bodyPr>
          <a:lstStyle/>
          <a:p>
            <a:pPr algn="ctr"/>
            <a:r>
              <a:rPr lang="es-MX" sz="1400" b="1" dirty="0" smtClean="0">
                <a:solidFill>
                  <a:schemeClr val="bg1"/>
                </a:solidFill>
              </a:rPr>
              <a:t>37.67</a:t>
            </a:r>
            <a:endParaRPr lang="es-MX" sz="1400" b="1" dirty="0">
              <a:solidFill>
                <a:schemeClr val="bg1"/>
              </a:solidFill>
            </a:endParaRPr>
          </a:p>
        </p:txBody>
      </p:sp>
      <p:sp>
        <p:nvSpPr>
          <p:cNvPr id="47" name="CuadroTexto 46"/>
          <p:cNvSpPr txBox="1"/>
          <p:nvPr/>
        </p:nvSpPr>
        <p:spPr>
          <a:xfrm>
            <a:off x="3121057" y="2132856"/>
            <a:ext cx="2662487" cy="1631216"/>
          </a:xfrm>
          <a:prstGeom prst="rect">
            <a:avLst/>
          </a:prstGeom>
          <a:noFill/>
        </p:spPr>
        <p:txBody>
          <a:bodyPr wrap="square" rtlCol="0">
            <a:spAutoFit/>
          </a:bodyPr>
          <a:lstStyle/>
          <a:p>
            <a:r>
              <a:rPr lang="es-MX" sz="1500" b="1" dirty="0" smtClean="0">
                <a:solidFill>
                  <a:schemeClr val="accent6">
                    <a:lumMod val="50000"/>
                  </a:schemeClr>
                </a:solidFill>
              </a:rPr>
              <a:t>2 Entes Públicos del</a:t>
            </a:r>
          </a:p>
          <a:p>
            <a:r>
              <a:rPr lang="es-MX" sz="1500" b="1" dirty="0">
                <a:solidFill>
                  <a:schemeClr val="accent6">
                    <a:lumMod val="50000"/>
                  </a:schemeClr>
                </a:solidFill>
              </a:rPr>
              <a:t> </a:t>
            </a:r>
            <a:r>
              <a:rPr lang="es-MX" sz="1500" b="1" dirty="0" smtClean="0">
                <a:solidFill>
                  <a:schemeClr val="accent6">
                    <a:lumMod val="50000"/>
                  </a:schemeClr>
                </a:solidFill>
              </a:rPr>
              <a:t>  Poder Legislativo</a:t>
            </a:r>
          </a:p>
          <a:p>
            <a:endParaRPr lang="es-MX" sz="500" b="1" dirty="0" smtClean="0">
              <a:solidFill>
                <a:schemeClr val="accent6">
                  <a:lumMod val="50000"/>
                </a:schemeClr>
              </a:solidFill>
            </a:endParaRPr>
          </a:p>
          <a:p>
            <a:r>
              <a:rPr lang="es-MX" sz="1500" b="1" dirty="0" smtClean="0">
                <a:solidFill>
                  <a:schemeClr val="accent6">
                    <a:lumMod val="50000"/>
                  </a:schemeClr>
                </a:solidFill>
              </a:rPr>
              <a:t>3 Entes Públicos del</a:t>
            </a:r>
          </a:p>
          <a:p>
            <a:r>
              <a:rPr lang="es-MX" sz="1500" b="1" dirty="0" smtClean="0">
                <a:solidFill>
                  <a:schemeClr val="accent6">
                    <a:lumMod val="50000"/>
                  </a:schemeClr>
                </a:solidFill>
              </a:rPr>
              <a:t>   Poder Judicial</a:t>
            </a:r>
          </a:p>
          <a:p>
            <a:endParaRPr lang="es-MX" sz="500" b="1" dirty="0" smtClean="0">
              <a:solidFill>
                <a:schemeClr val="accent6">
                  <a:lumMod val="50000"/>
                </a:schemeClr>
              </a:solidFill>
            </a:endParaRPr>
          </a:p>
          <a:p>
            <a:r>
              <a:rPr lang="es-MX" sz="1500" b="1" dirty="0" smtClean="0">
                <a:solidFill>
                  <a:schemeClr val="accent6">
                    <a:lumMod val="50000"/>
                  </a:schemeClr>
                </a:solidFill>
              </a:rPr>
              <a:t>5 Entes Públicos de los</a:t>
            </a:r>
          </a:p>
          <a:p>
            <a:r>
              <a:rPr lang="es-MX" sz="1500" b="1" dirty="0" smtClean="0">
                <a:solidFill>
                  <a:schemeClr val="accent6">
                    <a:lumMod val="50000"/>
                  </a:schemeClr>
                </a:solidFill>
              </a:rPr>
              <a:t> Órganos Autónomos</a:t>
            </a:r>
            <a:endParaRPr lang="es-MX" sz="1500" b="1" dirty="0">
              <a:solidFill>
                <a:schemeClr val="accent6">
                  <a:lumMod val="50000"/>
                </a:schemeClr>
              </a:solidFill>
            </a:endParaRPr>
          </a:p>
        </p:txBody>
      </p:sp>
      <p:graphicFrame>
        <p:nvGraphicFramePr>
          <p:cNvPr id="14" name="Tabla 13"/>
          <p:cNvGraphicFramePr>
            <a:graphicFrameLocks noGrp="1"/>
          </p:cNvGraphicFramePr>
          <p:nvPr>
            <p:extLst>
              <p:ext uri="{D42A27DB-BD31-4B8C-83A1-F6EECF244321}">
                <p14:modId xmlns:p14="http://schemas.microsoft.com/office/powerpoint/2010/main" val="180112430"/>
              </p:ext>
            </p:extLst>
          </p:nvPr>
        </p:nvGraphicFramePr>
        <p:xfrm>
          <a:off x="6686062" y="1821964"/>
          <a:ext cx="2304256" cy="190357"/>
        </p:xfrm>
        <a:graphic>
          <a:graphicData uri="http://schemas.openxmlformats.org/drawingml/2006/table">
            <a:tbl>
              <a:tblPr firstRow="1" bandRow="1">
                <a:tableStyleId>{5C22544A-7EE6-4342-B048-85BDC9FD1C3A}</a:tableStyleId>
              </a:tblPr>
              <a:tblGrid>
                <a:gridCol w="597037">
                  <a:extLst>
                    <a:ext uri="{9D8B030D-6E8A-4147-A177-3AD203B41FA5}">
                      <a16:colId xmlns:a16="http://schemas.microsoft.com/office/drawing/2014/main" val="20000"/>
                    </a:ext>
                  </a:extLst>
                </a:gridCol>
                <a:gridCol w="591281">
                  <a:extLst>
                    <a:ext uri="{9D8B030D-6E8A-4147-A177-3AD203B41FA5}">
                      <a16:colId xmlns:a16="http://schemas.microsoft.com/office/drawing/2014/main" val="20001"/>
                    </a:ext>
                  </a:extLst>
                </a:gridCol>
                <a:gridCol w="557969">
                  <a:extLst>
                    <a:ext uri="{9D8B030D-6E8A-4147-A177-3AD203B41FA5}">
                      <a16:colId xmlns:a16="http://schemas.microsoft.com/office/drawing/2014/main" val="20002"/>
                    </a:ext>
                  </a:extLst>
                </a:gridCol>
                <a:gridCol w="557969">
                  <a:extLst>
                    <a:ext uri="{9D8B030D-6E8A-4147-A177-3AD203B41FA5}">
                      <a16:colId xmlns:a16="http://schemas.microsoft.com/office/drawing/2014/main" val="20003"/>
                    </a:ext>
                  </a:extLst>
                </a:gridCol>
              </a:tblGrid>
              <a:tr h="190357">
                <a:tc>
                  <a:txBody>
                    <a:bodyPr/>
                    <a:lstStyle/>
                    <a:p>
                      <a:pPr algn="ctr">
                        <a:lnSpc>
                          <a:spcPts val="1000"/>
                        </a:lnSpc>
                      </a:pPr>
                      <a:r>
                        <a:rPr lang="es-MX" sz="1600" b="0" dirty="0" smtClean="0">
                          <a:solidFill>
                            <a:srgbClr val="3333FF"/>
                          </a:solidFill>
                        </a:rPr>
                        <a:t>98.10</a:t>
                      </a:r>
                      <a:endParaRPr lang="es-MX" sz="1600" b="0" dirty="0">
                        <a:solidFill>
                          <a:srgbClr val="3333FF"/>
                        </a:solidFill>
                      </a:endParaRPr>
                    </a:p>
                  </a:txBody>
                  <a:tcPr marL="0" marR="0" marT="0" marB="0" anchor="ctr">
                    <a:noFill/>
                  </a:tcPr>
                </a:tc>
                <a:tc>
                  <a:txBody>
                    <a:bodyPr/>
                    <a:lstStyle/>
                    <a:p>
                      <a:pPr algn="ctr">
                        <a:lnSpc>
                          <a:spcPts val="1000"/>
                        </a:lnSpc>
                      </a:pPr>
                      <a:r>
                        <a:rPr lang="es-MX" sz="1600" b="0" dirty="0" smtClean="0">
                          <a:solidFill>
                            <a:srgbClr val="3333FF"/>
                          </a:solidFill>
                        </a:rPr>
                        <a:t>100</a:t>
                      </a:r>
                      <a:endParaRPr lang="es-MX" sz="1600" b="0" dirty="0">
                        <a:solidFill>
                          <a:srgbClr val="3333FF"/>
                        </a:solidFill>
                      </a:endParaRPr>
                    </a:p>
                  </a:txBody>
                  <a:tcPr marL="0" marR="0" marT="0" marB="0" anchor="ctr">
                    <a:no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s-MX" sz="1600" b="0" dirty="0" smtClean="0">
                          <a:solidFill>
                            <a:srgbClr val="3333FF"/>
                          </a:solidFill>
                        </a:rPr>
                        <a:t>100</a:t>
                      </a:r>
                      <a:endParaRPr lang="es-MX" sz="1600" b="0" dirty="0">
                        <a:solidFill>
                          <a:srgbClr val="3333FF"/>
                        </a:solidFill>
                      </a:endParaRPr>
                    </a:p>
                  </a:txBody>
                  <a:tcPr marL="0" marR="0" marT="0" marB="0" anchor="ctr">
                    <a:noFill/>
                  </a:tcPr>
                </a:tc>
                <a:tc>
                  <a:txBody>
                    <a:bodyPr/>
                    <a:lstStyle/>
                    <a:p>
                      <a:pPr algn="ctr">
                        <a:lnSpc>
                          <a:spcPts val="1000"/>
                        </a:lnSpc>
                      </a:pPr>
                      <a:r>
                        <a:rPr lang="es-MX" sz="1600" b="0" dirty="0" smtClean="0">
                          <a:solidFill>
                            <a:srgbClr val="3333FF"/>
                          </a:solidFill>
                        </a:rPr>
                        <a:t>100</a:t>
                      </a:r>
                      <a:endParaRPr lang="es-MX" sz="1600" b="0" dirty="0">
                        <a:solidFill>
                          <a:srgbClr val="3333FF"/>
                        </a:solidFill>
                      </a:endParaRPr>
                    </a:p>
                  </a:txBody>
                  <a:tcPr marL="0" marR="0" marT="0" marB="0" anchor="ctr">
                    <a:noFill/>
                  </a:tcPr>
                </a:tc>
                <a:extLst>
                  <a:ext uri="{0D108BD9-81ED-4DB2-BD59-A6C34878D82A}">
                    <a16:rowId xmlns:a16="http://schemas.microsoft.com/office/drawing/2014/main" val="10000"/>
                  </a:ext>
                </a:extLst>
              </a:tr>
            </a:tbl>
          </a:graphicData>
        </a:graphic>
      </p:graphicFrame>
      <p:graphicFrame>
        <p:nvGraphicFramePr>
          <p:cNvPr id="50" name="Tabla 49"/>
          <p:cNvGraphicFramePr>
            <a:graphicFrameLocks noGrp="1"/>
          </p:cNvGraphicFramePr>
          <p:nvPr>
            <p:extLst>
              <p:ext uri="{D42A27DB-BD31-4B8C-83A1-F6EECF244321}">
                <p14:modId xmlns:p14="http://schemas.microsoft.com/office/powerpoint/2010/main" val="79391387"/>
              </p:ext>
            </p:extLst>
          </p:nvPr>
        </p:nvGraphicFramePr>
        <p:xfrm>
          <a:off x="6701302" y="2837641"/>
          <a:ext cx="2304256" cy="190357"/>
        </p:xfrm>
        <a:graphic>
          <a:graphicData uri="http://schemas.openxmlformats.org/drawingml/2006/table">
            <a:tbl>
              <a:tblPr firstRow="1" bandRow="1">
                <a:tableStyleId>{5C22544A-7EE6-4342-B048-85BDC9FD1C3A}</a:tableStyleId>
              </a:tblPr>
              <a:tblGrid>
                <a:gridCol w="597037">
                  <a:extLst>
                    <a:ext uri="{9D8B030D-6E8A-4147-A177-3AD203B41FA5}">
                      <a16:colId xmlns:a16="http://schemas.microsoft.com/office/drawing/2014/main" val="20000"/>
                    </a:ext>
                  </a:extLst>
                </a:gridCol>
                <a:gridCol w="591281">
                  <a:extLst>
                    <a:ext uri="{9D8B030D-6E8A-4147-A177-3AD203B41FA5}">
                      <a16:colId xmlns:a16="http://schemas.microsoft.com/office/drawing/2014/main" val="20001"/>
                    </a:ext>
                  </a:extLst>
                </a:gridCol>
                <a:gridCol w="557969">
                  <a:extLst>
                    <a:ext uri="{9D8B030D-6E8A-4147-A177-3AD203B41FA5}">
                      <a16:colId xmlns:a16="http://schemas.microsoft.com/office/drawing/2014/main" val="20002"/>
                    </a:ext>
                  </a:extLst>
                </a:gridCol>
                <a:gridCol w="557969">
                  <a:extLst>
                    <a:ext uri="{9D8B030D-6E8A-4147-A177-3AD203B41FA5}">
                      <a16:colId xmlns:a16="http://schemas.microsoft.com/office/drawing/2014/main" val="20003"/>
                    </a:ext>
                  </a:extLst>
                </a:gridCol>
              </a:tblGrid>
              <a:tr h="190357">
                <a:tc>
                  <a:txBody>
                    <a:bodyPr/>
                    <a:lstStyle/>
                    <a:p>
                      <a:pPr algn="ctr">
                        <a:lnSpc>
                          <a:spcPts val="1000"/>
                        </a:lnSpc>
                      </a:pPr>
                      <a:r>
                        <a:rPr lang="es-MX" sz="1600" b="0" dirty="0" smtClean="0">
                          <a:solidFill>
                            <a:srgbClr val="3333FF"/>
                          </a:solidFill>
                        </a:rPr>
                        <a:t>86.05</a:t>
                      </a:r>
                      <a:endParaRPr lang="es-MX" sz="1600" b="0" dirty="0">
                        <a:solidFill>
                          <a:srgbClr val="3333FF"/>
                        </a:solidFill>
                      </a:endParaRPr>
                    </a:p>
                  </a:txBody>
                  <a:tcPr marL="0" marR="0" marT="0" marB="0" anchor="ctr">
                    <a:noFill/>
                  </a:tcPr>
                </a:tc>
                <a:tc>
                  <a:txBody>
                    <a:bodyPr/>
                    <a:lstStyle/>
                    <a:p>
                      <a:pPr algn="ctr">
                        <a:lnSpc>
                          <a:spcPts val="1000"/>
                        </a:lnSpc>
                      </a:pPr>
                      <a:r>
                        <a:rPr lang="es-MX" sz="1600" b="0" dirty="0" smtClean="0">
                          <a:solidFill>
                            <a:srgbClr val="3333FF"/>
                          </a:solidFill>
                        </a:rPr>
                        <a:t>95.28</a:t>
                      </a:r>
                      <a:endParaRPr lang="es-MX" sz="1600" b="0" dirty="0">
                        <a:solidFill>
                          <a:srgbClr val="3333FF"/>
                        </a:solidFill>
                      </a:endParaRPr>
                    </a:p>
                  </a:txBody>
                  <a:tcPr marL="0" marR="0" marT="0" marB="0" anchor="ctr">
                    <a:noFill/>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s-MX" sz="1600" b="0" dirty="0" smtClean="0">
                          <a:solidFill>
                            <a:srgbClr val="3333FF"/>
                          </a:solidFill>
                        </a:rPr>
                        <a:t>96.04</a:t>
                      </a:r>
                      <a:endParaRPr lang="es-MX" sz="1600" b="0" dirty="0">
                        <a:solidFill>
                          <a:srgbClr val="3333FF"/>
                        </a:solidFill>
                      </a:endParaRPr>
                    </a:p>
                  </a:txBody>
                  <a:tcPr marL="0" marR="0" marT="0" marB="0" anchor="ctr">
                    <a:noFill/>
                  </a:tcPr>
                </a:tc>
                <a:tc>
                  <a:txBody>
                    <a:bodyPr/>
                    <a:lstStyle/>
                    <a:p>
                      <a:pPr algn="ctr">
                        <a:lnSpc>
                          <a:spcPts val="1000"/>
                        </a:lnSpc>
                      </a:pPr>
                      <a:r>
                        <a:rPr lang="es-MX" sz="1600" b="0" dirty="0" smtClean="0">
                          <a:solidFill>
                            <a:srgbClr val="3333FF"/>
                          </a:solidFill>
                        </a:rPr>
                        <a:t>94.51</a:t>
                      </a:r>
                      <a:endParaRPr lang="es-MX" sz="1600" b="0" dirty="0">
                        <a:solidFill>
                          <a:srgbClr val="3333FF"/>
                        </a:solidFill>
                      </a:endParaRPr>
                    </a:p>
                  </a:txBody>
                  <a:tcPr marL="0" marR="0" marT="0" marB="0" anchor="ctr">
                    <a:noFill/>
                  </a:tcPr>
                </a:tc>
                <a:extLst>
                  <a:ext uri="{0D108BD9-81ED-4DB2-BD59-A6C34878D82A}">
                    <a16:rowId xmlns:a16="http://schemas.microsoft.com/office/drawing/2014/main" val="10000"/>
                  </a:ext>
                </a:extLst>
              </a:tr>
            </a:tbl>
          </a:graphicData>
        </a:graphic>
      </p:graphicFrame>
      <p:cxnSp>
        <p:nvCxnSpPr>
          <p:cNvPr id="51" name="Conector recto de flecha 50"/>
          <p:cNvCxnSpPr/>
          <p:nvPr/>
        </p:nvCxnSpPr>
        <p:spPr>
          <a:xfrm>
            <a:off x="2411760" y="4625312"/>
            <a:ext cx="584217" cy="496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p:nvPr/>
        </p:nvCxnSpPr>
        <p:spPr>
          <a:xfrm>
            <a:off x="2411760" y="5080220"/>
            <a:ext cx="584217" cy="496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467544" y="5373216"/>
            <a:ext cx="5472608" cy="1400383"/>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lang="es-MX" sz="1200" u="sng" dirty="0" smtClean="0">
                <a:solidFill>
                  <a:prstClr val="black"/>
                </a:solidFill>
                <a:latin typeface="+mj-lt"/>
              </a:rPr>
              <a:t>DEL </a:t>
            </a:r>
            <a:r>
              <a:rPr kumimoji="0" lang="es-MX" sz="1200" b="0" i="0" u="sng" strike="noStrike" kern="1200" cap="none" spc="0" normalizeH="0" baseline="0" noProof="0" dirty="0" smtClean="0">
                <a:ln>
                  <a:noFill/>
                </a:ln>
                <a:solidFill>
                  <a:prstClr val="black"/>
                </a:solidFill>
                <a:effectLst/>
                <a:uLnTx/>
                <a:uFillTx/>
                <a:latin typeface="+mj-lt"/>
              </a:rPr>
              <a:t>4to. PERIODO 2017</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1200" b="0" i="0" u="none" strike="noStrike" kern="1200" cap="none" spc="0" normalizeH="0" baseline="0" noProof="0" dirty="0" smtClean="0">
                <a:ln>
                  <a:noFill/>
                </a:ln>
                <a:solidFill>
                  <a:prstClr val="black"/>
                </a:solidFill>
                <a:effectLst/>
                <a:uLnTx/>
                <a:uFillTx/>
                <a:latin typeface="+mj-lt"/>
                <a:ea typeface="+mn-ea"/>
                <a:cs typeface="+mn-cs"/>
              </a:rPr>
              <a:t>Se </a:t>
            </a:r>
            <a:r>
              <a:rPr kumimoji="0" lang="es-MX" sz="1200" b="0" i="0" u="none" strike="noStrike" kern="1200" cap="none" spc="0" normalizeH="0" baseline="0" noProof="0" dirty="0">
                <a:ln>
                  <a:noFill/>
                </a:ln>
                <a:solidFill>
                  <a:prstClr val="black"/>
                </a:solidFill>
                <a:effectLst/>
                <a:uLnTx/>
                <a:uFillTx/>
                <a:latin typeface="+mj-lt"/>
                <a:ea typeface="+mn-ea"/>
                <a:cs typeface="+mn-cs"/>
              </a:rPr>
              <a:t>notificó a cada Ente Público participante la calificación </a:t>
            </a:r>
            <a:r>
              <a:rPr kumimoji="0" lang="es-MX" sz="1200" b="0" i="0" u="none" strike="noStrike" kern="1200" cap="none" spc="0" normalizeH="0" baseline="0" noProof="0" dirty="0" smtClean="0">
                <a:ln>
                  <a:noFill/>
                </a:ln>
                <a:solidFill>
                  <a:prstClr val="black"/>
                </a:solidFill>
                <a:effectLst/>
                <a:uLnTx/>
                <a:uFillTx/>
                <a:latin typeface="+mj-lt"/>
                <a:ea typeface="+mn-ea"/>
                <a:cs typeface="+mn-cs"/>
              </a:rPr>
              <a:t>obtenida .</a:t>
            </a:r>
            <a:r>
              <a:rPr kumimoji="0" lang="es-MX" sz="1200" b="0" i="0" u="none" strike="noStrike" kern="1200" cap="none" spc="0" normalizeH="0" baseline="0" noProof="0" dirty="0" smtClean="0">
                <a:ln>
                  <a:noFill/>
                </a:ln>
                <a:solidFill>
                  <a:srgbClr val="0000FF"/>
                </a:solidFill>
                <a:effectLst/>
                <a:uLnTx/>
                <a:uFillTx/>
                <a:latin typeface="+mj-lt"/>
                <a:ea typeface="+mn-ea"/>
                <a:cs typeface="+mn-cs"/>
              </a:rPr>
              <a:t> </a:t>
            </a:r>
            <a:r>
              <a:rPr kumimoji="0" lang="es-MX" sz="1200" b="0" i="0" u="none" strike="noStrike" kern="1200" cap="none" spc="0" normalizeH="0" baseline="0" noProof="0" dirty="0">
                <a:ln>
                  <a:noFill/>
                </a:ln>
                <a:solidFill>
                  <a:srgbClr val="0000FF"/>
                </a:solidFill>
                <a:effectLst/>
                <a:uLnTx/>
                <a:uFillTx/>
                <a:latin typeface="+mj-lt"/>
                <a:ea typeface="+mn-ea"/>
                <a:cs typeface="+mn-cs"/>
              </a:rPr>
              <a:t>(</a:t>
            </a:r>
            <a:r>
              <a:rPr kumimoji="0" lang="es-MX" sz="1200" b="0" i="0" u="none" strike="noStrike" kern="1200" cap="none" spc="0" normalizeH="0" baseline="0" noProof="0" dirty="0">
                <a:ln>
                  <a:noFill/>
                </a:ln>
                <a:solidFill>
                  <a:srgbClr val="0000FF"/>
                </a:solidFill>
                <a:effectLst/>
                <a:uLnTx/>
                <a:uFillTx/>
                <a:latin typeface="+mj-lt"/>
                <a:ea typeface="+mn-ea"/>
                <a:cs typeface="+mn-cs"/>
                <a:hlinkClick r:id="rId3" action="ppaction://hlinksldjump"/>
              </a:rPr>
              <a:t>Vínculo</a:t>
            </a:r>
            <a:r>
              <a:rPr kumimoji="0" lang="es-MX" sz="1200" b="0" i="0" u="none" strike="noStrike" kern="1200" cap="none" spc="0" normalizeH="0" baseline="0" noProof="0" dirty="0">
                <a:ln>
                  <a:noFill/>
                </a:ln>
                <a:solidFill>
                  <a:srgbClr val="0000FF"/>
                </a:solidFill>
                <a:effectLst/>
                <a:uLnTx/>
                <a:uFillTx/>
                <a:latin typeface="+mj-lt"/>
                <a:ea typeface="+mn-ea"/>
                <a:cs typeface="+mn-cs"/>
              </a:rPr>
              <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00" b="0" i="0" u="none" strike="noStrike" kern="1200" cap="none" spc="0" normalizeH="0" baseline="0" noProof="0" dirty="0">
              <a:ln>
                <a:noFill/>
              </a:ln>
              <a:solidFill>
                <a:srgbClr val="0000FF"/>
              </a:solidFill>
              <a:effectLst/>
              <a:uLnTx/>
              <a:uFillTx/>
              <a:latin typeface="+mj-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MX" sz="1200" dirty="0" smtClean="0">
                <a:solidFill>
                  <a:prstClr val="black"/>
                </a:solidFill>
                <a:latin typeface="+mj-lt"/>
              </a:rPr>
              <a:t>De los 122 </a:t>
            </a:r>
            <a:r>
              <a:rPr lang="es-MX" sz="1200" dirty="0">
                <a:solidFill>
                  <a:prstClr val="black"/>
                </a:solidFill>
                <a:latin typeface="+mj-lt"/>
              </a:rPr>
              <a:t>M</a:t>
            </a:r>
            <a:r>
              <a:rPr lang="es-MX" sz="1200" dirty="0" smtClean="0">
                <a:solidFill>
                  <a:prstClr val="black"/>
                </a:solidFill>
                <a:latin typeface="+mj-lt"/>
              </a:rPr>
              <a:t>uni</a:t>
            </a:r>
            <a:r>
              <a:rPr kumimoji="0" lang="es-MX" sz="1200" b="0" i="0" u="none" strike="noStrike" kern="1200" cap="none" spc="0" normalizeH="0" baseline="0" dirty="0" smtClean="0">
                <a:ln>
                  <a:noFill/>
                </a:ln>
                <a:solidFill>
                  <a:prstClr val="black"/>
                </a:solidFill>
                <a:effectLst/>
                <a:uLnTx/>
                <a:uFillTx/>
                <a:latin typeface="+mj-lt"/>
              </a:rPr>
              <a:t>cipios</a:t>
            </a:r>
            <a:r>
              <a:rPr lang="es-MX" sz="1200" dirty="0">
                <a:solidFill>
                  <a:prstClr val="black"/>
                </a:solidFill>
                <a:latin typeface="+mj-lt"/>
              </a:rPr>
              <a:t>,</a:t>
            </a:r>
            <a:r>
              <a:rPr kumimoji="0" lang="es-MX" sz="1200" b="0" i="0" u="none" strike="noStrike" kern="1200" cap="none" spc="0" normalizeH="0" baseline="0" noProof="0" dirty="0" smtClean="0">
                <a:ln>
                  <a:noFill/>
                </a:ln>
                <a:solidFill>
                  <a:prstClr val="black"/>
                </a:solidFill>
                <a:effectLst/>
                <a:uLnTx/>
                <a:uFillTx/>
                <a:latin typeface="+mj-lt"/>
                <a:ea typeface="+mn-ea"/>
                <a:cs typeface="+mn-cs"/>
              </a:rPr>
              <a:t>  </a:t>
            </a:r>
            <a:r>
              <a:rPr lang="es-MX" sz="1200" b="1" dirty="0">
                <a:solidFill>
                  <a:srgbClr val="FF0000"/>
                </a:solidFill>
                <a:latin typeface="+mj-lt"/>
              </a:rPr>
              <a:t>27</a:t>
            </a:r>
            <a:r>
              <a:rPr kumimoji="0" lang="es-MX" sz="1200" b="0" i="0" u="none" strike="noStrike" kern="1200" cap="none" spc="0" normalizeH="0" baseline="0" noProof="0" dirty="0">
                <a:ln>
                  <a:noFill/>
                </a:ln>
                <a:solidFill>
                  <a:prstClr val="black"/>
                </a:solidFill>
                <a:effectLst/>
                <a:uLnTx/>
                <a:uFillTx/>
                <a:latin typeface="+mj-lt"/>
                <a:ea typeface="+mn-ea"/>
                <a:cs typeface="+mn-cs"/>
              </a:rPr>
              <a:t> no </a:t>
            </a:r>
            <a:r>
              <a:rPr kumimoji="0" lang="es-MX" sz="1200" b="0" i="0" u="none" strike="noStrike" kern="1200" cap="none" spc="0" normalizeH="0" baseline="0" noProof="0" dirty="0" smtClean="0">
                <a:ln>
                  <a:noFill/>
                </a:ln>
                <a:solidFill>
                  <a:prstClr val="black"/>
                </a:solidFill>
                <a:effectLst/>
                <a:uLnTx/>
                <a:uFillTx/>
                <a:latin typeface="+mj-lt"/>
                <a:ea typeface="+mn-ea"/>
                <a:cs typeface="+mn-cs"/>
              </a:rPr>
              <a:t>cumplieron </a:t>
            </a:r>
            <a:r>
              <a:rPr kumimoji="0" lang="es-MX" sz="1200" b="0" i="0" u="none" strike="noStrike" kern="1200" cap="none" spc="0" normalizeH="0" baseline="0" noProof="0" dirty="0">
                <a:ln>
                  <a:noFill/>
                </a:ln>
                <a:solidFill>
                  <a:srgbClr val="0000FF"/>
                </a:solidFill>
                <a:effectLst/>
                <a:uLnTx/>
                <a:uFillTx/>
                <a:latin typeface="+mj-lt"/>
                <a:ea typeface="+mn-ea"/>
                <a:cs typeface="+mn-cs"/>
              </a:rPr>
              <a:t>(</a:t>
            </a:r>
            <a:r>
              <a:rPr kumimoji="0" lang="es-MX" sz="1200" b="0" i="0" u="none" strike="noStrike" kern="1200" cap="none" spc="0" normalizeH="0" baseline="0" noProof="0" dirty="0">
                <a:ln>
                  <a:noFill/>
                </a:ln>
                <a:solidFill>
                  <a:srgbClr val="0000FF"/>
                </a:solidFill>
                <a:effectLst/>
                <a:uLnTx/>
                <a:uFillTx/>
                <a:latin typeface="+mj-lt"/>
                <a:ea typeface="+mn-ea"/>
                <a:cs typeface="+mn-cs"/>
                <a:hlinkClick r:id="rId4" action="ppaction://hlinksldjump"/>
              </a:rPr>
              <a:t>Vínculo</a:t>
            </a:r>
            <a:r>
              <a:rPr kumimoji="0" lang="es-MX" sz="1200" b="0" i="0" u="none" strike="noStrike" kern="1200" cap="none" spc="0" normalizeH="0" baseline="0" noProof="0" dirty="0" smtClean="0">
                <a:ln>
                  <a:noFill/>
                </a:ln>
                <a:solidFill>
                  <a:srgbClr val="0000FF"/>
                </a:solidFill>
                <a:effectLst/>
                <a:uLnTx/>
                <a:uFillTx/>
                <a:latin typeface="+mj-lt"/>
                <a:ea typeface="+mn-ea"/>
                <a:cs typeface="+mn-cs"/>
              </a:rPr>
              <a:t>).</a:t>
            </a:r>
          </a:p>
          <a:p>
            <a:pPr>
              <a:defRPr/>
            </a:pPr>
            <a:r>
              <a:rPr lang="es-MX" sz="1200" u="sng" dirty="0">
                <a:solidFill>
                  <a:prstClr val="black"/>
                </a:solidFill>
                <a:latin typeface="+mj-lt"/>
              </a:rPr>
              <a:t>DEL 1er. PERIODO 2018</a:t>
            </a:r>
            <a:endParaRPr lang="es-MX" sz="1200" dirty="0">
              <a:solidFill>
                <a:prstClr val="black"/>
              </a:solidFill>
              <a:latin typeface="+mj-lt"/>
            </a:endParaRPr>
          </a:p>
          <a:p>
            <a:pPr marL="171450" indent="-171450">
              <a:buFont typeface="Arial" panose="020B0604020202020204" pitchFamily="34" charset="0"/>
              <a:buChar char="•"/>
              <a:defRPr/>
            </a:pPr>
            <a:r>
              <a:rPr lang="es-MX" sz="1200" dirty="0">
                <a:ln w="50800"/>
                <a:latin typeface="+mj-lt"/>
              </a:rPr>
              <a:t>De los 122 Municipios,</a:t>
            </a:r>
            <a:r>
              <a:rPr lang="es-MX" sz="1200" dirty="0">
                <a:ln w="50800"/>
                <a:solidFill>
                  <a:srgbClr val="FF0000"/>
                </a:solidFill>
                <a:latin typeface="+mj-lt"/>
              </a:rPr>
              <a:t> </a:t>
            </a:r>
            <a:r>
              <a:rPr lang="es-MX" sz="1200" b="1" dirty="0">
                <a:ln w="50800"/>
                <a:solidFill>
                  <a:srgbClr val="FF0000"/>
                </a:solidFill>
                <a:latin typeface="+mj-lt"/>
              </a:rPr>
              <a:t>34</a:t>
            </a:r>
            <a:r>
              <a:rPr lang="es-MX" sz="1200" dirty="0">
                <a:ln w="50800"/>
                <a:solidFill>
                  <a:srgbClr val="FF0000"/>
                </a:solidFill>
                <a:latin typeface="+mj-lt"/>
              </a:rPr>
              <a:t> </a:t>
            </a:r>
            <a:r>
              <a:rPr lang="es-MX" sz="1200" dirty="0">
                <a:ln w="50800"/>
                <a:latin typeface="+mj-lt"/>
              </a:rPr>
              <a:t>no cumplieron, de los cuales</a:t>
            </a:r>
            <a:r>
              <a:rPr lang="es-MX" sz="1200" dirty="0">
                <a:ln w="50800"/>
                <a:solidFill>
                  <a:srgbClr val="3333FF"/>
                </a:solidFill>
                <a:latin typeface="+mj-lt"/>
              </a:rPr>
              <a:t> </a:t>
            </a:r>
            <a:r>
              <a:rPr lang="es-MX" sz="1200" b="1" dirty="0">
                <a:ln w="50800"/>
                <a:solidFill>
                  <a:srgbClr val="3333FF"/>
                </a:solidFill>
                <a:latin typeface="+mj-lt"/>
              </a:rPr>
              <a:t>25</a:t>
            </a:r>
            <a:r>
              <a:rPr lang="es-MX" sz="1200" dirty="0">
                <a:ln w="50800"/>
                <a:solidFill>
                  <a:srgbClr val="3333FF"/>
                </a:solidFill>
                <a:latin typeface="+mj-lt"/>
              </a:rPr>
              <a:t> </a:t>
            </a:r>
            <a:r>
              <a:rPr lang="es-MX" sz="1200" dirty="0">
                <a:ln w="50800"/>
                <a:latin typeface="+mj-lt"/>
              </a:rPr>
              <a:t>son reincidentes. Así como </a:t>
            </a:r>
            <a:r>
              <a:rPr lang="es-MX" sz="1200" b="1" dirty="0">
                <a:ln w="50800"/>
                <a:solidFill>
                  <a:srgbClr val="FF0000"/>
                </a:solidFill>
                <a:latin typeface="+mj-lt"/>
              </a:rPr>
              <a:t>11</a:t>
            </a:r>
            <a:r>
              <a:rPr lang="es-MX" sz="1200" dirty="0">
                <a:ln w="50800"/>
                <a:latin typeface="+mj-lt"/>
              </a:rPr>
              <a:t> incumplidos de las 23 Entidades Paramunicipales </a:t>
            </a:r>
            <a:r>
              <a:rPr lang="es-MX" sz="1200" dirty="0">
                <a:ln w="50800"/>
                <a:solidFill>
                  <a:srgbClr val="0000FF"/>
                </a:solidFill>
                <a:latin typeface="+mj-lt"/>
              </a:rPr>
              <a:t>(</a:t>
            </a:r>
            <a:r>
              <a:rPr lang="es-MX" sz="1200" dirty="0">
                <a:ln w="50800"/>
                <a:solidFill>
                  <a:srgbClr val="0000FF"/>
                </a:solidFill>
                <a:latin typeface="+mj-lt"/>
                <a:hlinkClick r:id="rId5" action="ppaction://hlinksldjump"/>
              </a:rPr>
              <a:t>vínculo</a:t>
            </a:r>
            <a:r>
              <a:rPr lang="es-MX" sz="1200" dirty="0">
                <a:ln w="50800"/>
                <a:solidFill>
                  <a:srgbClr val="0000FF"/>
                </a:solidFill>
                <a:latin typeface="+mj-lt"/>
              </a:rPr>
              <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12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387317588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4 CuadroTexto"/>
          <p:cNvSpPr txBox="1">
            <a:spLocks noChangeArrowheads="1"/>
          </p:cNvSpPr>
          <p:nvPr/>
        </p:nvSpPr>
        <p:spPr bwMode="auto">
          <a:xfrm>
            <a:off x="179512" y="620688"/>
            <a:ext cx="7058853" cy="352404"/>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lgn="just">
              <a:lnSpc>
                <a:spcPts val="2000"/>
              </a:lnSpc>
            </a:pPr>
            <a:r>
              <a:rPr lang="es-MX" sz="2000" dirty="0">
                <a:ln w="50800"/>
                <a:solidFill>
                  <a:srgbClr val="C00000"/>
                </a:solidFill>
                <a:latin typeface="+mj-lt"/>
              </a:rPr>
              <a:t>7.4. </a:t>
            </a:r>
            <a:r>
              <a:rPr lang="es-MX" sz="2000" dirty="0">
                <a:solidFill>
                  <a:srgbClr val="C00000"/>
                </a:solidFill>
                <a:latin typeface="+mj-lt"/>
              </a:rPr>
              <a:t>Sistema de Evaluaciones de la Armonización Contable (</a:t>
            </a:r>
            <a:r>
              <a:rPr lang="es-MX" sz="2000" dirty="0" err="1">
                <a:solidFill>
                  <a:srgbClr val="C00000"/>
                </a:solidFill>
                <a:latin typeface="+mj-lt"/>
              </a:rPr>
              <a:t>SEvAC</a:t>
            </a:r>
            <a:r>
              <a:rPr lang="es-MX" sz="2000" dirty="0">
                <a:solidFill>
                  <a:srgbClr val="C00000"/>
                </a:solidFill>
                <a:latin typeface="+mj-lt"/>
              </a:rPr>
              <a:t>).</a:t>
            </a:r>
          </a:p>
        </p:txBody>
      </p:sp>
      <p:sp>
        <p:nvSpPr>
          <p:cNvPr id="8" name="14 CuadroTexto"/>
          <p:cNvSpPr txBox="1">
            <a:spLocks noChangeArrowheads="1"/>
          </p:cNvSpPr>
          <p:nvPr/>
        </p:nvSpPr>
        <p:spPr bwMode="auto">
          <a:xfrm>
            <a:off x="251520" y="901107"/>
            <a:ext cx="3744416" cy="348813"/>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lnSpc>
                <a:spcPts val="2000"/>
              </a:lnSpc>
            </a:pPr>
            <a:r>
              <a:rPr lang="es-MX" sz="1800" b="1" dirty="0" smtClean="0">
                <a:ln w="50800"/>
                <a:solidFill>
                  <a:srgbClr val="4BACC6">
                    <a:lumMod val="75000"/>
                  </a:srgbClr>
                </a:solidFill>
                <a:latin typeface="+mj-lt"/>
              </a:rPr>
              <a:t>7.4.2. </a:t>
            </a:r>
            <a:r>
              <a:rPr lang="es-MX" sz="1800" b="1" dirty="0">
                <a:ln w="50800"/>
                <a:solidFill>
                  <a:srgbClr val="4BACC6">
                    <a:lumMod val="75000"/>
                  </a:srgbClr>
                </a:solidFill>
                <a:latin typeface="+mj-lt"/>
              </a:rPr>
              <a:t>Evaluación </a:t>
            </a:r>
            <a:r>
              <a:rPr lang="es-MX" sz="1800" b="1" dirty="0" smtClean="0">
                <a:ln w="50800"/>
                <a:solidFill>
                  <a:srgbClr val="4BACC6">
                    <a:lumMod val="75000"/>
                  </a:srgbClr>
                </a:solidFill>
                <a:latin typeface="+mj-lt"/>
              </a:rPr>
              <a:t>2do. Período 2018</a:t>
            </a:r>
            <a:r>
              <a:rPr lang="es-MX" sz="1800" b="1" dirty="0">
                <a:ln w="50800"/>
                <a:solidFill>
                  <a:srgbClr val="4BACC6">
                    <a:lumMod val="75000"/>
                  </a:srgbClr>
                </a:solidFill>
                <a:latin typeface="+mj-lt"/>
              </a:rPr>
              <a:t>. </a:t>
            </a:r>
          </a:p>
        </p:txBody>
      </p:sp>
      <p:sp>
        <p:nvSpPr>
          <p:cNvPr id="3" name="CuadroTexto 2"/>
          <p:cNvSpPr txBox="1"/>
          <p:nvPr/>
        </p:nvSpPr>
        <p:spPr>
          <a:xfrm>
            <a:off x="4369003" y="4678104"/>
            <a:ext cx="4754597" cy="1631216"/>
          </a:xfrm>
          <a:prstGeom prst="rect">
            <a:avLst/>
          </a:prstGeom>
          <a:noFill/>
          <a:ln w="31750">
            <a:noFill/>
          </a:ln>
        </p:spPr>
        <p:txBody>
          <a:bodyPr wrap="square" rtlCol="0">
            <a:spAutoFit/>
          </a:bodyPr>
          <a:lstStyle/>
          <a:p>
            <a:pPr marL="342900" indent="-342900">
              <a:buFont typeface="Arial" panose="020B0604020202020204" pitchFamily="34" charset="0"/>
              <a:buChar char="•"/>
            </a:pPr>
            <a:r>
              <a:rPr lang="es-MX" sz="2500" dirty="0">
                <a:solidFill>
                  <a:schemeClr val="accent2">
                    <a:lumMod val="75000"/>
                  </a:schemeClr>
                </a:solidFill>
                <a:latin typeface="+mj-lt"/>
              </a:rPr>
              <a:t>Registros Contables.</a:t>
            </a:r>
          </a:p>
          <a:p>
            <a:pPr marL="342900" indent="-342900">
              <a:buFont typeface="Arial" panose="020B0604020202020204" pitchFamily="34" charset="0"/>
              <a:buChar char="•"/>
            </a:pPr>
            <a:r>
              <a:rPr lang="es-MX" sz="2500" dirty="0">
                <a:solidFill>
                  <a:schemeClr val="accent2">
                    <a:lumMod val="75000"/>
                  </a:schemeClr>
                </a:solidFill>
                <a:latin typeface="+mj-lt"/>
              </a:rPr>
              <a:t>Registros Presupuestarios.</a:t>
            </a:r>
          </a:p>
          <a:p>
            <a:pPr marL="342900" indent="-342900">
              <a:buFont typeface="Arial" panose="020B0604020202020204" pitchFamily="34" charset="0"/>
              <a:buChar char="•"/>
            </a:pPr>
            <a:r>
              <a:rPr lang="es-MX" sz="2500" dirty="0">
                <a:solidFill>
                  <a:schemeClr val="accent2">
                    <a:lumMod val="75000"/>
                  </a:schemeClr>
                </a:solidFill>
                <a:latin typeface="+mj-lt"/>
              </a:rPr>
              <a:t>Registros Administrativos.</a:t>
            </a:r>
          </a:p>
          <a:p>
            <a:pPr marL="342900" indent="-342900">
              <a:buFont typeface="Arial" panose="020B0604020202020204" pitchFamily="34" charset="0"/>
              <a:buChar char="•"/>
            </a:pPr>
            <a:r>
              <a:rPr lang="es-MX" sz="2500" dirty="0">
                <a:solidFill>
                  <a:schemeClr val="accent2">
                    <a:lumMod val="75000"/>
                  </a:schemeClr>
                </a:solidFill>
                <a:latin typeface="+mj-lt"/>
              </a:rPr>
              <a:t>Transparencia. </a:t>
            </a:r>
          </a:p>
        </p:txBody>
      </p:sp>
      <p:sp>
        <p:nvSpPr>
          <p:cNvPr id="9" name="CuadroTexto 8"/>
          <p:cNvSpPr txBox="1"/>
          <p:nvPr/>
        </p:nvSpPr>
        <p:spPr>
          <a:xfrm>
            <a:off x="899047" y="4985880"/>
            <a:ext cx="3018367" cy="1015663"/>
          </a:xfrm>
          <a:prstGeom prst="rect">
            <a:avLst/>
          </a:prstGeom>
          <a:noFill/>
        </p:spPr>
        <p:txBody>
          <a:bodyPr wrap="square" rtlCol="0">
            <a:spAutoFit/>
          </a:bodyPr>
          <a:lstStyle/>
          <a:p>
            <a:pPr algn="just"/>
            <a:r>
              <a:rPr lang="es-MX" sz="2000" dirty="0">
                <a:solidFill>
                  <a:schemeClr val="accent4">
                    <a:lumMod val="75000"/>
                  </a:schemeClr>
                </a:solidFill>
                <a:latin typeface="+mj-lt"/>
              </a:rPr>
              <a:t>Se evaluará </a:t>
            </a:r>
            <a:r>
              <a:rPr lang="es-MX" sz="2000" dirty="0" smtClean="0">
                <a:solidFill>
                  <a:schemeClr val="accent4">
                    <a:lumMod val="75000"/>
                  </a:schemeClr>
                </a:solidFill>
                <a:latin typeface="+mj-lt"/>
              </a:rPr>
              <a:t>la información  </a:t>
            </a:r>
            <a:r>
              <a:rPr lang="es-MX" sz="2000" dirty="0">
                <a:solidFill>
                  <a:schemeClr val="accent4">
                    <a:lumMod val="75000"/>
                  </a:schemeClr>
                </a:solidFill>
                <a:latin typeface="+mj-lt"/>
              </a:rPr>
              <a:t>de periodicidad </a:t>
            </a:r>
            <a:r>
              <a:rPr lang="es-MX" sz="2000" dirty="0">
                <a:solidFill>
                  <a:srgbClr val="FF0000"/>
                </a:solidFill>
                <a:latin typeface="+mj-lt"/>
              </a:rPr>
              <a:t>trimestral, </a:t>
            </a:r>
            <a:r>
              <a:rPr lang="es-MX" sz="2000" dirty="0">
                <a:solidFill>
                  <a:schemeClr val="accent4">
                    <a:lumMod val="75000"/>
                  </a:schemeClr>
                </a:solidFill>
                <a:latin typeface="+mj-lt"/>
              </a:rPr>
              <a:t>de 4 </a:t>
            </a:r>
            <a:r>
              <a:rPr lang="es-MX" sz="2000" dirty="0" smtClean="0">
                <a:solidFill>
                  <a:schemeClr val="accent4">
                    <a:lumMod val="75000"/>
                  </a:schemeClr>
                </a:solidFill>
                <a:latin typeface="+mj-lt"/>
              </a:rPr>
              <a:t>apartados.</a:t>
            </a:r>
            <a:r>
              <a:rPr lang="es-MX" sz="2000" dirty="0" smtClean="0">
                <a:solidFill>
                  <a:schemeClr val="accent2">
                    <a:lumMod val="75000"/>
                  </a:schemeClr>
                </a:solidFill>
                <a:latin typeface="+mj-lt"/>
              </a:rPr>
              <a:t> </a:t>
            </a:r>
            <a:endParaRPr lang="es-MX" sz="2000" dirty="0">
              <a:solidFill>
                <a:schemeClr val="accent2">
                  <a:lumMod val="75000"/>
                </a:schemeClr>
              </a:solidFill>
              <a:latin typeface="+mj-lt"/>
            </a:endParaRPr>
          </a:p>
        </p:txBody>
      </p:sp>
      <p:sp>
        <p:nvSpPr>
          <p:cNvPr id="19" name="Cuadro de texto 2"/>
          <p:cNvSpPr txBox="1">
            <a:spLocks noChangeArrowheads="1"/>
          </p:cNvSpPr>
          <p:nvPr/>
        </p:nvSpPr>
        <p:spPr bwMode="auto">
          <a:xfrm>
            <a:off x="251520" y="2702285"/>
            <a:ext cx="3600400" cy="2166875"/>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0"/>
              </a:spcAft>
            </a:pPr>
            <a:r>
              <a:rPr lang="es-MX" sz="1800" b="1" dirty="0">
                <a:solidFill>
                  <a:srgbClr val="FF0000"/>
                </a:solidFill>
                <a:effectLst/>
                <a:latin typeface="+mj-lt"/>
                <a:ea typeface="Calibri" panose="020F0502020204030204" pitchFamily="34" charset="0"/>
                <a:cs typeface="Times New Roman" panose="02020603050405020304" pitchFamily="18" charset="0"/>
              </a:rPr>
              <a:t>Participarán</a:t>
            </a:r>
            <a:endParaRPr lang="es-MX"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sz="1800" b="1" dirty="0">
                <a:solidFill>
                  <a:srgbClr val="0070C0"/>
                </a:solidFill>
                <a:effectLst/>
                <a:latin typeface="+mj-lt"/>
                <a:ea typeface="Calibri" panose="020F0502020204030204" pitchFamily="34" charset="0"/>
                <a:cs typeface="Times New Roman" panose="02020603050405020304" pitchFamily="18" charset="0"/>
              </a:rPr>
              <a:t>Poderes (Ejecutivo, Legislativo y Judicial)</a:t>
            </a:r>
            <a:endParaRPr lang="es-MX"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sz="1800" b="1" dirty="0">
                <a:solidFill>
                  <a:srgbClr val="0070C0"/>
                </a:solidFill>
                <a:effectLst/>
                <a:latin typeface="+mj-lt"/>
                <a:ea typeface="Calibri" panose="020F0502020204030204" pitchFamily="34" charset="0"/>
                <a:cs typeface="Times New Roman" panose="02020603050405020304" pitchFamily="18" charset="0"/>
              </a:rPr>
              <a:t>Órganos Autónomos</a:t>
            </a:r>
            <a:endParaRPr lang="es-MX"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sz="1800" b="1" dirty="0">
                <a:solidFill>
                  <a:srgbClr val="0070C0"/>
                </a:solidFill>
                <a:effectLst/>
                <a:latin typeface="+mj-lt"/>
                <a:ea typeface="Calibri" panose="020F0502020204030204" pitchFamily="34" charset="0"/>
                <a:cs typeface="Times New Roman" panose="02020603050405020304" pitchFamily="18" charset="0"/>
              </a:rPr>
              <a:t>Municipios</a:t>
            </a:r>
            <a:endParaRPr lang="es-MX" sz="1800"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s-MX" sz="1800" b="1" dirty="0">
                <a:solidFill>
                  <a:srgbClr val="0070C0"/>
                </a:solidFill>
                <a:latin typeface="+mj-lt"/>
                <a:ea typeface="Calibri" panose="020F0502020204030204" pitchFamily="34" charset="0"/>
                <a:cs typeface="Times New Roman" panose="02020603050405020304" pitchFamily="18" charset="0"/>
              </a:rPr>
              <a:t>Entidades Paraestatales</a:t>
            </a:r>
          </a:p>
          <a:p>
            <a:pPr marL="342900" lvl="0" indent="-342900">
              <a:lnSpc>
                <a:spcPct val="107000"/>
              </a:lnSpc>
              <a:spcAft>
                <a:spcPts val="0"/>
              </a:spcAft>
              <a:buFont typeface="Symbol" panose="05050102010706020507" pitchFamily="18" charset="2"/>
              <a:buChar char=""/>
            </a:pPr>
            <a:r>
              <a:rPr lang="es-MX" sz="1800" b="1" dirty="0">
                <a:solidFill>
                  <a:srgbClr val="0070C0"/>
                </a:solidFill>
                <a:latin typeface="+mj-lt"/>
                <a:ea typeface="Calibri" panose="020F0502020204030204" pitchFamily="34" charset="0"/>
                <a:cs typeface="Times New Roman" panose="02020603050405020304" pitchFamily="18" charset="0"/>
              </a:rPr>
              <a:t>Entidades Paramunicipales</a:t>
            </a:r>
          </a:p>
        </p:txBody>
      </p:sp>
      <p:pic>
        <p:nvPicPr>
          <p:cNvPr id="22" name="Imagen 21">
            <a:extLst>
              <a:ext uri="{FF2B5EF4-FFF2-40B4-BE49-F238E27FC236}">
                <a16:creationId xmlns:a16="http://schemas.microsoft.com/office/drawing/2014/main" id="{1E2B82BB-77CA-485F-BFEA-95A500CEEF4F}"/>
              </a:ext>
            </a:extLst>
          </p:cNvPr>
          <p:cNvPicPr>
            <a:picLocks noChangeAspect="1"/>
          </p:cNvPicPr>
          <p:nvPr/>
        </p:nvPicPr>
        <p:blipFill rotWithShape="1">
          <a:blip r:embed="rId3"/>
          <a:srcRect l="55366" t="78885" r="35951" b="10612"/>
          <a:stretch/>
        </p:blipFill>
        <p:spPr>
          <a:xfrm>
            <a:off x="4614516" y="3168229"/>
            <a:ext cx="1800201" cy="1340891"/>
          </a:xfrm>
          <a:prstGeom prst="rect">
            <a:avLst/>
          </a:prstGeom>
        </p:spPr>
      </p:pic>
      <p:sp>
        <p:nvSpPr>
          <p:cNvPr id="23" name="Bocadillo: ovalado 19">
            <a:extLst>
              <a:ext uri="{FF2B5EF4-FFF2-40B4-BE49-F238E27FC236}">
                <a16:creationId xmlns:a16="http://schemas.microsoft.com/office/drawing/2014/main" id="{989D9589-7817-46E1-8556-720F1966B647}"/>
              </a:ext>
            </a:extLst>
          </p:cNvPr>
          <p:cNvSpPr/>
          <p:nvPr/>
        </p:nvSpPr>
        <p:spPr>
          <a:xfrm rot="5100761">
            <a:off x="6849066" y="2960540"/>
            <a:ext cx="1358234" cy="1074584"/>
          </a:xfrm>
          <a:prstGeom prst="wedgeEllipseCallout">
            <a:avLst>
              <a:gd name="adj1" fmla="val 26982"/>
              <a:gd name="adj2" fmla="val 975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mj-lt"/>
            </a:endParaRPr>
          </a:p>
        </p:txBody>
      </p:sp>
      <p:sp>
        <p:nvSpPr>
          <p:cNvPr id="24" name="CuadroTexto 23">
            <a:extLst>
              <a:ext uri="{FF2B5EF4-FFF2-40B4-BE49-F238E27FC236}">
                <a16:creationId xmlns:a16="http://schemas.microsoft.com/office/drawing/2014/main" id="{3451D684-26D0-42E3-9EFC-363D15D9B5B7}"/>
              </a:ext>
            </a:extLst>
          </p:cNvPr>
          <p:cNvSpPr txBox="1"/>
          <p:nvPr/>
        </p:nvSpPr>
        <p:spPr>
          <a:xfrm rot="2024879">
            <a:off x="6929820" y="3015680"/>
            <a:ext cx="1340742" cy="830997"/>
          </a:xfrm>
          <a:prstGeom prst="rect">
            <a:avLst/>
          </a:prstGeom>
          <a:noFill/>
        </p:spPr>
        <p:txBody>
          <a:bodyPr wrap="square" rtlCol="0">
            <a:spAutoFit/>
          </a:bodyPr>
          <a:lstStyle/>
          <a:p>
            <a:pPr algn="ctr"/>
            <a:r>
              <a:rPr lang="es-MX" sz="2400" dirty="0" smtClean="0">
                <a:solidFill>
                  <a:srgbClr val="000099"/>
                </a:solidFill>
                <a:latin typeface="+mj-lt"/>
              </a:rPr>
              <a:t>2do. Periodo </a:t>
            </a:r>
            <a:endParaRPr lang="es-MX" sz="2400" dirty="0">
              <a:solidFill>
                <a:srgbClr val="000099"/>
              </a:solidFill>
              <a:latin typeface="+mj-lt"/>
            </a:endParaRPr>
          </a:p>
        </p:txBody>
      </p:sp>
      <p:sp>
        <p:nvSpPr>
          <p:cNvPr id="25" name="Abrir llave 24">
            <a:extLst>
              <a:ext uri="{FF2B5EF4-FFF2-40B4-BE49-F238E27FC236}">
                <a16:creationId xmlns:a16="http://schemas.microsoft.com/office/drawing/2014/main" id="{0A23B6F1-E256-4F5E-B87E-8D8B6D28A1BC}"/>
              </a:ext>
            </a:extLst>
          </p:cNvPr>
          <p:cNvSpPr/>
          <p:nvPr/>
        </p:nvSpPr>
        <p:spPr>
          <a:xfrm>
            <a:off x="4067944" y="4561095"/>
            <a:ext cx="301059" cy="1820233"/>
          </a:xfrm>
          <a:prstGeom prst="leftBrace">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b="1">
              <a:ln w="22225">
                <a:solidFill>
                  <a:schemeClr val="accent2"/>
                </a:solidFill>
                <a:prstDash val="solid"/>
              </a:ln>
              <a:solidFill>
                <a:schemeClr val="accent2">
                  <a:lumMod val="40000"/>
                  <a:lumOff val="60000"/>
                </a:schemeClr>
              </a:solidFill>
              <a:latin typeface="+mj-lt"/>
            </a:endParaRPr>
          </a:p>
        </p:txBody>
      </p:sp>
      <p:sp>
        <p:nvSpPr>
          <p:cNvPr id="13"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
        <p:nvSpPr>
          <p:cNvPr id="4" name="CuadroTexto 3"/>
          <p:cNvSpPr txBox="1"/>
          <p:nvPr/>
        </p:nvSpPr>
        <p:spPr>
          <a:xfrm>
            <a:off x="323528" y="1240884"/>
            <a:ext cx="8064896" cy="1107996"/>
          </a:xfrm>
          <a:prstGeom prst="rect">
            <a:avLst/>
          </a:prstGeom>
          <a:noFill/>
        </p:spPr>
        <p:txBody>
          <a:bodyPr wrap="square" rtlCol="0">
            <a:spAutoFit/>
          </a:bodyPr>
          <a:lstStyle/>
          <a:p>
            <a:pPr algn="just"/>
            <a:r>
              <a:rPr lang="es-MX" sz="2200" dirty="0" smtClean="0"/>
              <a:t>Con fecha 11 de julio, se llevó acabo la Videoconferencia sobre la mecánica de evaluación del 2º. Periodo, participando 33 organismos de 49 de los entes participantes. (</a:t>
            </a:r>
            <a:r>
              <a:rPr lang="es-MX" sz="2200" dirty="0" smtClean="0">
                <a:hlinkClick r:id="rId4" action="ppaction://hlinksldjump"/>
              </a:rPr>
              <a:t>vínculo</a:t>
            </a:r>
            <a:r>
              <a:rPr lang="es-MX" sz="2200" dirty="0" smtClean="0"/>
              <a:t>)</a:t>
            </a:r>
            <a:endParaRPr lang="es-MX" sz="2200" dirty="0">
              <a:solidFill>
                <a:srgbClr val="0000FF"/>
              </a:solidFill>
            </a:endParaRPr>
          </a:p>
        </p:txBody>
      </p:sp>
      <p:sp>
        <p:nvSpPr>
          <p:cNvPr id="14" name="CuadroTexto 13"/>
          <p:cNvSpPr txBox="1"/>
          <p:nvPr/>
        </p:nvSpPr>
        <p:spPr>
          <a:xfrm>
            <a:off x="3707904" y="2227511"/>
            <a:ext cx="4248472" cy="769441"/>
          </a:xfrm>
          <a:prstGeom prst="rect">
            <a:avLst/>
          </a:prstGeom>
          <a:noFill/>
        </p:spPr>
        <p:txBody>
          <a:bodyPr wrap="square" rtlCol="0">
            <a:spAutoFit/>
          </a:bodyPr>
          <a:lstStyle/>
          <a:p>
            <a:pPr algn="ctr"/>
            <a:r>
              <a:rPr lang="es-MX" sz="2200" dirty="0"/>
              <a:t>Fecha de inicio </a:t>
            </a:r>
            <a:r>
              <a:rPr lang="es-MX" sz="2200" dirty="0" smtClean="0"/>
              <a:t>de la Evaluación</a:t>
            </a:r>
            <a:endParaRPr lang="es-MX" sz="2200" dirty="0"/>
          </a:p>
          <a:p>
            <a:pPr algn="ctr"/>
            <a:r>
              <a:rPr lang="es-MX" sz="2200" dirty="0"/>
              <a:t> </a:t>
            </a:r>
            <a:r>
              <a:rPr lang="es-MX" sz="2200" dirty="0">
                <a:solidFill>
                  <a:srgbClr val="0000FF"/>
                </a:solidFill>
              </a:rPr>
              <a:t>31 de julio de 2018</a:t>
            </a:r>
          </a:p>
        </p:txBody>
      </p:sp>
    </p:spTree>
    <p:extLst>
      <p:ext uri="{BB962C8B-B14F-4D97-AF65-F5344CB8AC3E}">
        <p14:creationId xmlns:p14="http://schemas.microsoft.com/office/powerpoint/2010/main" val="837908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9">
                                            <p:txEl>
                                              <p:pRg st="4" end="4"/>
                                            </p:txEl>
                                          </p:spTgt>
                                        </p:tgtEl>
                                        <p:attrNameLst>
                                          <p:attrName>style.visibility</p:attrName>
                                        </p:attrNameLst>
                                      </p:cBhvr>
                                      <p:to>
                                        <p:strVal val="visible"/>
                                      </p:to>
                                    </p:set>
                                    <p:animEffect transition="in" filter="fade">
                                      <p:cBhvr>
                                        <p:cTn id="7" dur="1750"/>
                                        <p:tgtEl>
                                          <p:spTgt spid="19">
                                            <p:txEl>
                                              <p:pRg st="4" end="4"/>
                                            </p:txEl>
                                          </p:spTgt>
                                        </p:tgtEl>
                                      </p:cBhvr>
                                    </p:animEffect>
                                    <p:anim calcmode="lin" valueType="num">
                                      <p:cBhvr>
                                        <p:cTn id="8" dur="1750" fill="hold"/>
                                        <p:tgtEl>
                                          <p:spTgt spid="19">
                                            <p:txEl>
                                              <p:pRg st="4" end="4"/>
                                            </p:txEl>
                                          </p:spTgt>
                                        </p:tgtEl>
                                        <p:attrNameLst>
                                          <p:attrName>ppt_w</p:attrName>
                                        </p:attrNameLst>
                                      </p:cBhvr>
                                      <p:tavLst>
                                        <p:tav tm="0" fmla="#ppt_w*sin(2.5*pi*$)">
                                          <p:val>
                                            <p:fltVal val="0"/>
                                          </p:val>
                                        </p:tav>
                                        <p:tav tm="100000">
                                          <p:val>
                                            <p:fltVal val="1"/>
                                          </p:val>
                                        </p:tav>
                                      </p:tavLst>
                                    </p:anim>
                                    <p:anim calcmode="lin" valueType="num">
                                      <p:cBhvr>
                                        <p:cTn id="9" dur="1750" fill="hold"/>
                                        <p:tgtEl>
                                          <p:spTgt spid="19">
                                            <p:txEl>
                                              <p:pRg st="4" end="4"/>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9">
                                            <p:txEl>
                                              <p:pRg st="5" end="5"/>
                                            </p:txEl>
                                          </p:spTgt>
                                        </p:tgtEl>
                                        <p:attrNameLst>
                                          <p:attrName>style.visibility</p:attrName>
                                        </p:attrNameLst>
                                      </p:cBhvr>
                                      <p:to>
                                        <p:strVal val="visible"/>
                                      </p:to>
                                    </p:set>
                                    <p:animEffect transition="in" filter="fade">
                                      <p:cBhvr>
                                        <p:cTn id="12" dur="1750"/>
                                        <p:tgtEl>
                                          <p:spTgt spid="19">
                                            <p:txEl>
                                              <p:pRg st="5" end="5"/>
                                            </p:txEl>
                                          </p:spTgt>
                                        </p:tgtEl>
                                      </p:cBhvr>
                                    </p:animEffect>
                                    <p:anim calcmode="lin" valueType="num">
                                      <p:cBhvr>
                                        <p:cTn id="13" dur="1750" fill="hold"/>
                                        <p:tgtEl>
                                          <p:spTgt spid="19">
                                            <p:txEl>
                                              <p:pRg st="5" end="5"/>
                                            </p:txEl>
                                          </p:spTgt>
                                        </p:tgtEl>
                                        <p:attrNameLst>
                                          <p:attrName>ppt_w</p:attrName>
                                        </p:attrNameLst>
                                      </p:cBhvr>
                                      <p:tavLst>
                                        <p:tav tm="0" fmla="#ppt_w*sin(2.5*pi*$)">
                                          <p:val>
                                            <p:fltVal val="0"/>
                                          </p:val>
                                        </p:tav>
                                        <p:tav tm="100000">
                                          <p:val>
                                            <p:fltVal val="1"/>
                                          </p:val>
                                        </p:tav>
                                      </p:tavLst>
                                    </p:anim>
                                    <p:anim calcmode="lin" valueType="num">
                                      <p:cBhvr>
                                        <p:cTn id="14" dur="1750" fill="hold"/>
                                        <p:tgtEl>
                                          <p:spTgt spid="19">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 CuadroTexto"/>
          <p:cNvSpPr txBox="1">
            <a:spLocks noChangeArrowheads="1"/>
          </p:cNvSpPr>
          <p:nvPr/>
        </p:nvSpPr>
        <p:spPr bwMode="auto">
          <a:xfrm>
            <a:off x="179512" y="620688"/>
            <a:ext cx="7058853" cy="352404"/>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lgn="just">
              <a:lnSpc>
                <a:spcPts val="2000"/>
              </a:lnSpc>
            </a:pPr>
            <a:r>
              <a:rPr lang="es-MX" sz="2000" dirty="0">
                <a:ln w="50800"/>
                <a:solidFill>
                  <a:srgbClr val="C00000"/>
                </a:solidFill>
                <a:latin typeface="+mj-lt"/>
              </a:rPr>
              <a:t>7.4. </a:t>
            </a:r>
            <a:r>
              <a:rPr lang="es-MX" sz="2000" dirty="0">
                <a:solidFill>
                  <a:srgbClr val="C00000"/>
                </a:solidFill>
                <a:latin typeface="+mj-lt"/>
              </a:rPr>
              <a:t>Sistema de Evaluaciones de la Armonización Contable (</a:t>
            </a:r>
            <a:r>
              <a:rPr lang="es-MX" sz="2000" dirty="0" err="1">
                <a:solidFill>
                  <a:srgbClr val="C00000"/>
                </a:solidFill>
                <a:latin typeface="+mj-lt"/>
              </a:rPr>
              <a:t>SEvAC</a:t>
            </a:r>
            <a:r>
              <a:rPr lang="es-MX" sz="2000" dirty="0">
                <a:solidFill>
                  <a:srgbClr val="C00000"/>
                </a:solidFill>
                <a:latin typeface="+mj-lt"/>
              </a:rPr>
              <a:t>).</a:t>
            </a:r>
          </a:p>
        </p:txBody>
      </p:sp>
      <p:sp>
        <p:nvSpPr>
          <p:cNvPr id="5" name="14 CuadroTexto"/>
          <p:cNvSpPr txBox="1">
            <a:spLocks noChangeArrowheads="1"/>
          </p:cNvSpPr>
          <p:nvPr/>
        </p:nvSpPr>
        <p:spPr bwMode="auto">
          <a:xfrm>
            <a:off x="491717" y="1023506"/>
            <a:ext cx="6312531" cy="348813"/>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lnSpc>
                <a:spcPts val="2000"/>
              </a:lnSpc>
            </a:pPr>
            <a:r>
              <a:rPr lang="es-MX" sz="1800" b="1" dirty="0" smtClean="0">
                <a:ln w="50800"/>
                <a:solidFill>
                  <a:srgbClr val="4BACC6">
                    <a:lumMod val="75000"/>
                  </a:srgbClr>
                </a:solidFill>
                <a:latin typeface="+mj-lt"/>
              </a:rPr>
              <a:t>7.4.3. Plan de Acción, para lograr mejores resultados en el </a:t>
            </a:r>
            <a:r>
              <a:rPr lang="es-MX" sz="1800" b="1" dirty="0" err="1" smtClean="0">
                <a:ln w="50800"/>
                <a:solidFill>
                  <a:srgbClr val="4BACC6">
                    <a:lumMod val="75000"/>
                  </a:srgbClr>
                </a:solidFill>
                <a:latin typeface="+mj-lt"/>
              </a:rPr>
              <a:t>SEvAC</a:t>
            </a:r>
            <a:r>
              <a:rPr lang="es-MX" sz="1800" b="1" dirty="0" smtClean="0">
                <a:ln w="50800"/>
                <a:solidFill>
                  <a:srgbClr val="4BACC6">
                    <a:lumMod val="75000"/>
                  </a:srgbClr>
                </a:solidFill>
                <a:latin typeface="+mj-lt"/>
              </a:rPr>
              <a:t>  </a:t>
            </a:r>
            <a:endParaRPr lang="es-MX" sz="1800" b="1" dirty="0">
              <a:ln w="50800"/>
              <a:solidFill>
                <a:srgbClr val="4BACC6">
                  <a:lumMod val="75000"/>
                </a:srgbClr>
              </a:solidFill>
              <a:latin typeface="+mj-lt"/>
            </a:endParaRPr>
          </a:p>
        </p:txBody>
      </p:sp>
      <p:sp>
        <p:nvSpPr>
          <p:cNvPr id="6"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
        <p:nvSpPr>
          <p:cNvPr id="9" name="Cuadro de texto 2"/>
          <p:cNvSpPr txBox="1">
            <a:spLocks noChangeArrowheads="1"/>
          </p:cNvSpPr>
          <p:nvPr/>
        </p:nvSpPr>
        <p:spPr bwMode="auto">
          <a:xfrm>
            <a:off x="683568" y="1659125"/>
            <a:ext cx="7848872" cy="3930115"/>
          </a:xfrm>
          <a:prstGeom prst="rect">
            <a:avLst/>
          </a:prstGeom>
          <a:noFill/>
          <a:ln w="9525">
            <a:solidFill>
              <a:srgbClr val="000000"/>
            </a:solidFill>
            <a:miter lim="800000"/>
            <a:headEnd/>
            <a:tailEnd/>
          </a:ln>
        </p:spPr>
        <p:txBody>
          <a:bodyPr rot="0" vert="horz" wrap="square" lIns="91440" tIns="45720" rIns="91440" bIns="45720" anchor="t" anchorCtr="0">
            <a:spAutoFit/>
          </a:bodyPr>
          <a:lstStyle/>
          <a:p>
            <a:pPr lvl="0" algn="ctr">
              <a:lnSpc>
                <a:spcPct val="107000"/>
              </a:lnSpc>
              <a:spcAft>
                <a:spcPts val="0"/>
              </a:spcAft>
            </a:pPr>
            <a:r>
              <a:rPr lang="es-MX" sz="1800" dirty="0" smtClean="0">
                <a:latin typeface="Arial" panose="020B0604020202020204" pitchFamily="34" charset="0"/>
                <a:ea typeface="Calibri" panose="020F0502020204030204" pitchFamily="34" charset="0"/>
                <a:cs typeface="Times New Roman" panose="02020603050405020304" pitchFamily="18" charset="0"/>
              </a:rPr>
              <a:t>El Órgano de Fiscalización Superior del Congreso del Estado, a través de sus dos </a:t>
            </a:r>
            <a:r>
              <a:rPr lang="es-MX" sz="1800" dirty="0">
                <a:latin typeface="Arial" panose="020B0604020202020204" pitchFamily="34" charset="0"/>
                <a:ea typeface="Calibri" panose="020F0502020204030204" pitchFamily="34" charset="0"/>
                <a:cs typeface="Times New Roman" panose="02020603050405020304" pitchFamily="18" charset="0"/>
              </a:rPr>
              <a:t>c</a:t>
            </a:r>
            <a:r>
              <a:rPr lang="es-MX" sz="1800" dirty="0" smtClean="0">
                <a:latin typeface="Arial" panose="020B0604020202020204" pitchFamily="34" charset="0"/>
                <a:ea typeface="Calibri" panose="020F0502020204030204" pitchFamily="34" charset="0"/>
                <a:cs typeface="Times New Roman" panose="02020603050405020304" pitchFamily="18" charset="0"/>
              </a:rPr>
              <a:t>onsejeros del CACE deberán:</a:t>
            </a:r>
          </a:p>
          <a:p>
            <a:pPr marL="342900" lvl="0" indent="-342900" algn="just">
              <a:lnSpc>
                <a:spcPct val="107000"/>
              </a:lnSpc>
              <a:spcAft>
                <a:spcPts val="0"/>
              </a:spcAft>
              <a:buFont typeface="+mj-lt"/>
              <a:buAutoNum type="arabicPeriod"/>
            </a:pPr>
            <a:endParaRPr lang="es-MX" sz="18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MX" sz="1800" dirty="0" smtClean="0">
                <a:latin typeface="Arial" panose="020B0604020202020204" pitchFamily="34" charset="0"/>
                <a:ea typeface="Calibri" panose="020F0502020204030204" pitchFamily="34" charset="0"/>
                <a:cs typeface="Times New Roman" panose="02020603050405020304" pitchFamily="18" charset="0"/>
              </a:rPr>
              <a:t>Realizar </a:t>
            </a:r>
            <a:r>
              <a:rPr lang="es-MX" sz="1800" dirty="0">
                <a:latin typeface="Arial" panose="020B0604020202020204" pitchFamily="34" charset="0"/>
                <a:ea typeface="Calibri" panose="020F0502020204030204" pitchFamily="34" charset="0"/>
                <a:cs typeface="Times New Roman" panose="02020603050405020304" pitchFamily="18" charset="0"/>
              </a:rPr>
              <a:t>llamadas telefónicas a los tesoreros </a:t>
            </a:r>
            <a:r>
              <a:rPr lang="es-MX" sz="1800" dirty="0" smtClean="0">
                <a:latin typeface="Arial" panose="020B0604020202020204" pitchFamily="34" charset="0"/>
                <a:ea typeface="Calibri" panose="020F0502020204030204" pitchFamily="34" charset="0"/>
                <a:cs typeface="Times New Roman" panose="02020603050405020304" pitchFamily="18" charset="0"/>
              </a:rPr>
              <a:t>municipales, </a:t>
            </a:r>
            <a:r>
              <a:rPr lang="es-MX" sz="1800" dirty="0">
                <a:latin typeface="Arial" panose="020B0604020202020204" pitchFamily="34" charset="0"/>
                <a:ea typeface="Calibri" panose="020F0502020204030204" pitchFamily="34" charset="0"/>
                <a:cs typeface="Times New Roman" panose="02020603050405020304" pitchFamily="18" charset="0"/>
              </a:rPr>
              <a:t>para concientizar la importancia de cumplir con las obligaciones que establece la Ley General de Contabilidad Gubernamental, Ley de Disciplina Financiera de las Entidades Federativas y de los Municipios, y otras disposiciones aplicables.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s-MX" sz="1800" dirty="0" smtClean="0">
                <a:latin typeface="Arial" panose="020B0604020202020204" pitchFamily="34" charset="0"/>
                <a:ea typeface="Calibri" panose="020F0502020204030204" pitchFamily="34" charset="0"/>
                <a:cs typeface="Times New Roman" panose="02020603050405020304" pitchFamily="18" charset="0"/>
              </a:rPr>
              <a:t>Incorporar </a:t>
            </a:r>
            <a:r>
              <a:rPr lang="es-MX" sz="1800" dirty="0">
                <a:latin typeface="Arial" panose="020B0604020202020204" pitchFamily="34" charset="0"/>
                <a:ea typeface="Calibri" panose="020F0502020204030204" pitchFamily="34" charset="0"/>
                <a:cs typeface="Times New Roman" panose="02020603050405020304" pitchFamily="18" charset="0"/>
              </a:rPr>
              <a:t>en el plan de Auditorías </a:t>
            </a:r>
            <a:r>
              <a:rPr lang="es-MX" sz="1800" dirty="0" smtClean="0">
                <a:latin typeface="Arial" panose="020B0604020202020204" pitchFamily="34" charset="0"/>
                <a:ea typeface="Calibri" panose="020F0502020204030204" pitchFamily="34" charset="0"/>
                <a:cs typeface="Times New Roman" panose="02020603050405020304" pitchFamily="18" charset="0"/>
              </a:rPr>
              <a:t>de la </a:t>
            </a:r>
            <a:r>
              <a:rPr lang="es-MX" sz="1800" dirty="0">
                <a:latin typeface="Arial" panose="020B0604020202020204" pitchFamily="34" charset="0"/>
                <a:ea typeface="Calibri" panose="020F0502020204030204" pitchFamily="34" charset="0"/>
                <a:cs typeface="Times New Roman" panose="02020603050405020304" pitchFamily="18" charset="0"/>
              </a:rPr>
              <a:t>cuenta pública </a:t>
            </a:r>
            <a:r>
              <a:rPr lang="es-MX" sz="1800" dirty="0" smtClean="0">
                <a:latin typeface="Arial" panose="020B0604020202020204" pitchFamily="34" charset="0"/>
                <a:ea typeface="Calibri" panose="020F0502020204030204" pitchFamily="34" charset="0"/>
                <a:cs typeface="Times New Roman" panose="02020603050405020304" pitchFamily="18" charset="0"/>
              </a:rPr>
              <a:t>municipal, </a:t>
            </a:r>
            <a:r>
              <a:rPr lang="es-MX" sz="1800" dirty="0">
                <a:latin typeface="Arial" panose="020B0604020202020204" pitchFamily="34" charset="0"/>
                <a:ea typeface="Calibri" panose="020F0502020204030204" pitchFamily="34" charset="0"/>
                <a:cs typeface="Times New Roman" panose="02020603050405020304" pitchFamily="18" charset="0"/>
              </a:rPr>
              <a:t>procesos de fiscalización </a:t>
            </a:r>
            <a:r>
              <a:rPr lang="es-MX" sz="1800" dirty="0" smtClean="0">
                <a:latin typeface="Arial" panose="020B0604020202020204" pitchFamily="34" charset="0"/>
                <a:ea typeface="Calibri" panose="020F0502020204030204" pitchFamily="34" charset="0"/>
                <a:cs typeface="Times New Roman" panose="02020603050405020304" pitchFamily="18" charset="0"/>
              </a:rPr>
              <a:t>el </a:t>
            </a:r>
            <a:r>
              <a:rPr lang="es-MX" sz="1800" dirty="0">
                <a:latin typeface="Arial" panose="020B0604020202020204" pitchFamily="34" charset="0"/>
                <a:ea typeface="Calibri" panose="020F0502020204030204" pitchFamily="34" charset="0"/>
                <a:cs typeface="Times New Roman" panose="02020603050405020304" pitchFamily="18" charset="0"/>
              </a:rPr>
              <a:t>cumplimiento de las disposiciones legales relativas a la armonización contable.</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MX" sz="1800" dirty="0">
                <a:latin typeface="Arial" panose="020B0604020202020204" pitchFamily="34" charset="0"/>
                <a:ea typeface="Calibri" panose="020F0502020204030204" pitchFamily="34" charset="0"/>
                <a:cs typeface="Times New Roman" panose="02020603050405020304" pitchFamily="18" charset="0"/>
              </a:rPr>
              <a:t>Brindar asesorías en la integración de información a la que obligan las leyes aplicables y de la operatividad del </a:t>
            </a:r>
            <a:r>
              <a:rPr lang="es-MX" sz="1800" dirty="0" err="1">
                <a:latin typeface="Arial" panose="020B0604020202020204" pitchFamily="34" charset="0"/>
                <a:ea typeface="Calibri" panose="020F0502020204030204" pitchFamily="34" charset="0"/>
                <a:cs typeface="Times New Roman" panose="02020603050405020304" pitchFamily="18" charset="0"/>
              </a:rPr>
              <a:t>SEvAC</a:t>
            </a:r>
            <a:r>
              <a:rPr lang="es-MX" sz="1800" dirty="0">
                <a:latin typeface="Arial" panose="020B0604020202020204" pitchFamily="34" charset="0"/>
                <a:ea typeface="Calibri" panose="020F0502020204030204" pitchFamily="34"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68950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4 CuadroTexto"/>
          <p:cNvSpPr txBox="1">
            <a:spLocks noChangeArrowheads="1"/>
          </p:cNvSpPr>
          <p:nvPr/>
        </p:nvSpPr>
        <p:spPr bwMode="auto">
          <a:xfrm>
            <a:off x="179512" y="620688"/>
            <a:ext cx="6122750" cy="400110"/>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defRPr/>
            </a:pPr>
            <a:r>
              <a:rPr lang="es-MX" sz="2000" dirty="0">
                <a:ln w="50800"/>
                <a:solidFill>
                  <a:srgbClr val="C00000"/>
                </a:solidFill>
                <a:latin typeface="+mj-lt"/>
              </a:rPr>
              <a:t>7.5. Índice de Calidad de Información Obtenida del SFU. </a:t>
            </a:r>
          </a:p>
        </p:txBody>
      </p:sp>
      <p:sp>
        <p:nvSpPr>
          <p:cNvPr id="11"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pic>
        <p:nvPicPr>
          <p:cNvPr id="2" name="Imagen 1"/>
          <p:cNvPicPr>
            <a:picLocks noChangeAspect="1"/>
          </p:cNvPicPr>
          <p:nvPr/>
        </p:nvPicPr>
        <p:blipFill>
          <a:blip r:embed="rId3"/>
          <a:stretch>
            <a:fillRect/>
          </a:stretch>
        </p:blipFill>
        <p:spPr>
          <a:xfrm>
            <a:off x="-9181" y="1207649"/>
            <a:ext cx="8605100" cy="5162781"/>
          </a:xfrm>
          <a:prstGeom prst="rect">
            <a:avLst/>
          </a:prstGeom>
        </p:spPr>
      </p:pic>
      <p:sp>
        <p:nvSpPr>
          <p:cNvPr id="4" name="Rectángulo redondeado 3"/>
          <p:cNvSpPr/>
          <p:nvPr/>
        </p:nvSpPr>
        <p:spPr>
          <a:xfrm>
            <a:off x="7884368" y="3537156"/>
            <a:ext cx="504056"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redondeado 7"/>
          <p:cNvSpPr/>
          <p:nvPr/>
        </p:nvSpPr>
        <p:spPr>
          <a:xfrm>
            <a:off x="7820526" y="4988186"/>
            <a:ext cx="576064"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redondeado 9"/>
          <p:cNvSpPr/>
          <p:nvPr/>
        </p:nvSpPr>
        <p:spPr>
          <a:xfrm>
            <a:off x="7812360" y="6112621"/>
            <a:ext cx="576064" cy="2520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5717868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4 CuadroTexto"/>
          <p:cNvSpPr txBox="1">
            <a:spLocks noChangeArrowheads="1"/>
          </p:cNvSpPr>
          <p:nvPr/>
        </p:nvSpPr>
        <p:spPr bwMode="auto">
          <a:xfrm>
            <a:off x="179512" y="620688"/>
            <a:ext cx="7850941" cy="400110"/>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defPPr>
              <a:defRPr lang="es-MX"/>
            </a:defPPr>
            <a:lvl1pPr>
              <a:defRPr sz="2000">
                <a:ln w="50800"/>
                <a:solidFill>
                  <a:srgbClr val="C00000"/>
                </a:solidFill>
                <a:latin typeface="+mj-lt"/>
              </a:defRPr>
            </a:lvl1pPr>
          </a:lstStyle>
          <a:p>
            <a:r>
              <a:rPr lang="es-MX" dirty="0"/>
              <a:t>7.5. Índice de Calidad de Información Obtenida del SFU. </a:t>
            </a:r>
          </a:p>
        </p:txBody>
      </p:sp>
      <p:sp>
        <p:nvSpPr>
          <p:cNvPr id="2" name="CuadroTexto 1"/>
          <p:cNvSpPr txBox="1"/>
          <p:nvPr/>
        </p:nvSpPr>
        <p:spPr>
          <a:xfrm>
            <a:off x="323528" y="1124744"/>
            <a:ext cx="8352928" cy="4462760"/>
          </a:xfrm>
          <a:prstGeom prst="rect">
            <a:avLst/>
          </a:prstGeom>
          <a:noFill/>
        </p:spPr>
        <p:txBody>
          <a:bodyPr wrap="square" rtlCol="0">
            <a:spAutoFit/>
          </a:bodyPr>
          <a:lstStyle/>
          <a:p>
            <a:pPr algn="just"/>
            <a:r>
              <a:rPr lang="es-MX" sz="2200" dirty="0">
                <a:latin typeface="+mj-lt"/>
              </a:rPr>
              <a:t>Acciones para corregir las debilidades encontradas en los informes trimestrales del SFU, normas del CONAC y Formatos de la LDF.</a:t>
            </a:r>
          </a:p>
          <a:p>
            <a:pPr algn="just"/>
            <a:endParaRPr lang="es-MX" sz="2400" dirty="0">
              <a:latin typeface="+mj-lt"/>
            </a:endParaRPr>
          </a:p>
          <a:p>
            <a:pPr marL="457200" indent="-457200" algn="just">
              <a:buFont typeface="Arial" panose="020B0604020202020204" pitchFamily="34" charset="0"/>
              <a:buChar char="•"/>
            </a:pPr>
            <a:r>
              <a:rPr lang="es-MX" sz="2000" dirty="0">
                <a:latin typeface="+mj-lt"/>
              </a:rPr>
              <a:t>La Dirección de Política del Gasto deberá notificar a los Organismos Públicos las debilidades encontradas.</a:t>
            </a:r>
          </a:p>
          <a:p>
            <a:pPr marL="457200" indent="-457200" algn="just">
              <a:buFont typeface="Arial" panose="020B0604020202020204" pitchFamily="34" charset="0"/>
              <a:buChar char="•"/>
            </a:pPr>
            <a:endParaRPr lang="es-MX" sz="1200" dirty="0">
              <a:latin typeface="+mj-lt"/>
            </a:endParaRPr>
          </a:p>
          <a:p>
            <a:pPr marL="457200" indent="-457200" algn="just">
              <a:buFont typeface="Arial" panose="020B0604020202020204" pitchFamily="34" charset="0"/>
              <a:buChar char="•"/>
            </a:pPr>
            <a:r>
              <a:rPr lang="es-MX" sz="2000" dirty="0">
                <a:latin typeface="+mj-lt"/>
              </a:rPr>
              <a:t>La Dirección de Política del Gasto, enviará al Consejero Suplente del CACE de la Secretaría de la Contraloría General, la relación de oficios de los organismos incumplidos.</a:t>
            </a:r>
          </a:p>
          <a:p>
            <a:pPr marL="457200" indent="-457200" algn="just">
              <a:buFont typeface="Arial" panose="020B0604020202020204" pitchFamily="34" charset="0"/>
              <a:buChar char="•"/>
            </a:pPr>
            <a:endParaRPr lang="es-MX" sz="1200" dirty="0">
              <a:latin typeface="+mj-lt"/>
            </a:endParaRPr>
          </a:p>
          <a:p>
            <a:pPr marL="457200" indent="-457200" algn="just">
              <a:buFont typeface="Arial" panose="020B0604020202020204" pitchFamily="34" charset="0"/>
              <a:buChar char="•"/>
            </a:pPr>
            <a:r>
              <a:rPr lang="es-MX" sz="2000" dirty="0">
                <a:latin typeface="+mj-lt"/>
              </a:rPr>
              <a:t>La Secretaría de la Contraloría General y OFSCE, deberán dar seguimiento para que los Organismos Públicos corrijan dichas debilidades.</a:t>
            </a:r>
          </a:p>
          <a:p>
            <a:pPr marL="457200" indent="-457200" algn="just">
              <a:buFont typeface="Arial" panose="020B0604020202020204" pitchFamily="34" charset="0"/>
              <a:buChar char="•"/>
            </a:pPr>
            <a:endParaRPr lang="es-MX" sz="1200" dirty="0">
              <a:latin typeface="+mj-lt"/>
            </a:endParaRPr>
          </a:p>
          <a:p>
            <a:pPr marL="457200" indent="-457200" algn="just">
              <a:buFont typeface="Arial" panose="020B0604020202020204" pitchFamily="34" charset="0"/>
              <a:buChar char="•"/>
            </a:pPr>
            <a:r>
              <a:rPr lang="es-MX" sz="2000" dirty="0">
                <a:latin typeface="+mj-lt"/>
              </a:rPr>
              <a:t>El OFSCE deberá solicitar a los 124 Municipios para que éstos cumplan con los avances de los informes trimestrales</a:t>
            </a:r>
          </a:p>
        </p:txBody>
      </p:sp>
      <p:sp>
        <p:nvSpPr>
          <p:cNvPr id="5"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Tree>
    <p:extLst>
      <p:ext uri="{BB962C8B-B14F-4D97-AF65-F5344CB8AC3E}">
        <p14:creationId xmlns:p14="http://schemas.microsoft.com/office/powerpoint/2010/main" val="381990262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CuadroTexto"/>
          <p:cNvSpPr txBox="1"/>
          <p:nvPr/>
        </p:nvSpPr>
        <p:spPr>
          <a:xfrm>
            <a:off x="251520" y="692696"/>
            <a:ext cx="8707854" cy="6093976"/>
          </a:xfrm>
          <a:prstGeom prst="rect">
            <a:avLst/>
          </a:prstGeom>
          <a:noFill/>
        </p:spPr>
        <p:txBody>
          <a:bodyPr wrap="square">
            <a:spAutoFit/>
          </a:bodyPr>
          <a:lstStyle/>
          <a:p>
            <a:pPr marL="354013" lvl="0" indent="-354013" algn="just">
              <a:lnSpc>
                <a:spcPts val="1900"/>
              </a:lnSpc>
              <a:buFont typeface="+mj-lt"/>
              <a:buAutoNum type="arabicPeriod"/>
            </a:pPr>
            <a:r>
              <a:rPr lang="es-ES" sz="1800" dirty="0">
                <a:latin typeface="+mn-lt"/>
                <a:cs typeface="Arial" pitchFamily="34" charset="0"/>
              </a:rPr>
              <a:t>Bienvenida.</a:t>
            </a:r>
          </a:p>
          <a:p>
            <a:pPr marL="354013" lvl="0" indent="-354013" algn="just">
              <a:lnSpc>
                <a:spcPts val="1900"/>
              </a:lnSpc>
              <a:buFont typeface="+mj-lt"/>
              <a:buAutoNum type="arabicPeriod"/>
            </a:pPr>
            <a:r>
              <a:rPr lang="es-ES" sz="1800" dirty="0">
                <a:latin typeface="+mn-lt"/>
                <a:cs typeface="Arial" pitchFamily="34" charset="0"/>
              </a:rPr>
              <a:t>Lista de asistencia y verificación de Quórum Legal.</a:t>
            </a:r>
          </a:p>
          <a:p>
            <a:pPr marL="354013" lvl="0" indent="-354013" algn="just">
              <a:lnSpc>
                <a:spcPts val="1900"/>
              </a:lnSpc>
              <a:buFont typeface="+mj-lt"/>
              <a:buAutoNum type="arabicPeriod"/>
            </a:pPr>
            <a:r>
              <a:rPr lang="es-ES" sz="1800" dirty="0">
                <a:latin typeface="+mn-lt"/>
                <a:cs typeface="Arial" pitchFamily="34" charset="0"/>
              </a:rPr>
              <a:t>Aprobación del Orden del Día.</a:t>
            </a:r>
          </a:p>
          <a:p>
            <a:pPr marL="354013" indent="-354013" algn="just">
              <a:lnSpc>
                <a:spcPts val="1900"/>
              </a:lnSpc>
              <a:buFont typeface="+mj-lt"/>
              <a:buAutoNum type="arabicPeriod"/>
            </a:pPr>
            <a:r>
              <a:rPr lang="es-MX" sz="1800" dirty="0">
                <a:latin typeface="+mn-lt"/>
                <a:cs typeface="Arial" pitchFamily="34" charset="0"/>
              </a:rPr>
              <a:t>Integrantes del CACE.</a:t>
            </a:r>
          </a:p>
          <a:p>
            <a:pPr marL="354013" indent="-354013" algn="just">
              <a:lnSpc>
                <a:spcPts val="1900"/>
              </a:lnSpc>
              <a:buFont typeface="+mj-lt"/>
              <a:buAutoNum type="arabicPeriod"/>
            </a:pPr>
            <a:r>
              <a:rPr lang="es-MX" sz="1800" dirty="0">
                <a:latin typeface="+mn-lt"/>
                <a:cs typeface="Arial" pitchFamily="34" charset="0"/>
              </a:rPr>
              <a:t>Razones </a:t>
            </a:r>
            <a:r>
              <a:rPr lang="es-MX" sz="1800" dirty="0" smtClean="0">
                <a:latin typeface="+mn-lt"/>
                <a:cs typeface="Arial" pitchFamily="34" charset="0"/>
              </a:rPr>
              <a:t>del </a:t>
            </a:r>
            <a:r>
              <a:rPr lang="es-MX" sz="1800" dirty="0">
                <a:latin typeface="+mn-lt"/>
                <a:cs typeface="Arial" pitchFamily="34" charset="0"/>
              </a:rPr>
              <a:t>cambio de fecha de la sesión.</a:t>
            </a:r>
          </a:p>
          <a:p>
            <a:pPr marL="354013" lvl="0" indent="-354013" algn="just">
              <a:lnSpc>
                <a:spcPts val="1900"/>
              </a:lnSpc>
              <a:buFont typeface="+mj-lt"/>
              <a:buAutoNum type="arabicPeriod"/>
            </a:pPr>
            <a:r>
              <a:rPr lang="es-MX" sz="1800" dirty="0" smtClean="0">
                <a:latin typeface="+mn-lt"/>
                <a:cs typeface="Arial" pitchFamily="34" charset="0"/>
              </a:rPr>
              <a:t>Informe </a:t>
            </a:r>
            <a:r>
              <a:rPr lang="es-MX" sz="1800" dirty="0">
                <a:latin typeface="+mn-lt"/>
                <a:cs typeface="Arial" pitchFamily="34" charset="0"/>
              </a:rPr>
              <a:t>de seguimiento a los acuerdos de la reunión anterior, realizada el </a:t>
            </a:r>
            <a:r>
              <a:rPr lang="es-MX" sz="1800" dirty="0" smtClean="0">
                <a:latin typeface="+mn-lt"/>
                <a:cs typeface="Arial" pitchFamily="34" charset="0"/>
              </a:rPr>
              <a:t>16/marzo/2018</a:t>
            </a:r>
            <a:r>
              <a:rPr lang="es-MX" sz="1800" dirty="0">
                <a:latin typeface="+mn-lt"/>
                <a:cs typeface="Arial" pitchFamily="34" charset="0"/>
              </a:rPr>
              <a:t>.</a:t>
            </a:r>
          </a:p>
          <a:p>
            <a:pPr marL="738188" indent="-285750" algn="just">
              <a:lnSpc>
                <a:spcPts val="1600"/>
              </a:lnSpc>
              <a:buFont typeface="Arial" pitchFamily="34" charset="0"/>
              <a:buChar char="•"/>
              <a:tabLst>
                <a:tab pos="541338" algn="l"/>
              </a:tabLst>
            </a:pPr>
            <a:r>
              <a:rPr lang="es-MX" sz="1300" dirty="0" smtClean="0">
                <a:latin typeface="+mn-lt"/>
                <a:cs typeface="Arial" pitchFamily="34" charset="0"/>
              </a:rPr>
              <a:t>Publicación </a:t>
            </a:r>
            <a:r>
              <a:rPr lang="es-MX" sz="1300" dirty="0">
                <a:latin typeface="+mn-lt"/>
                <a:cs typeface="Arial" pitchFamily="34" charset="0"/>
              </a:rPr>
              <a:t>del Plan Anual de Trabajo en el Periódico Oficial.</a:t>
            </a:r>
          </a:p>
          <a:p>
            <a:pPr marL="738188" indent="-285750" algn="just" defTabSz="442913">
              <a:lnSpc>
                <a:spcPts val="1600"/>
              </a:lnSpc>
              <a:buFont typeface="Arial" pitchFamily="34" charset="0"/>
              <a:buChar char="•"/>
              <a:tabLst>
                <a:tab pos="541338" algn="l"/>
              </a:tabLst>
            </a:pPr>
            <a:r>
              <a:rPr lang="es-MX" sz="1300" dirty="0">
                <a:latin typeface="+mn-lt"/>
                <a:cs typeface="Arial" pitchFamily="34" charset="0"/>
              </a:rPr>
              <a:t>Cumplimiento en la Integración y Difusión de la Información de las </a:t>
            </a:r>
            <a:r>
              <a:rPr lang="es-MX" sz="1300" dirty="0" smtClean="0">
                <a:latin typeface="+mn-lt"/>
                <a:cs typeface="Arial" pitchFamily="34" charset="0"/>
              </a:rPr>
              <a:t>Normas del </a:t>
            </a:r>
            <a:r>
              <a:rPr lang="es-MX" sz="1300" dirty="0">
                <a:latin typeface="+mn-lt"/>
                <a:cs typeface="Arial" pitchFamily="34" charset="0"/>
              </a:rPr>
              <a:t>CONAC y de los formatos de la LDF.</a:t>
            </a:r>
          </a:p>
          <a:p>
            <a:pPr marL="738188" lvl="0" indent="-285750" algn="just">
              <a:lnSpc>
                <a:spcPts val="1600"/>
              </a:lnSpc>
              <a:buFont typeface="Arial" pitchFamily="34" charset="0"/>
              <a:buChar char="•"/>
              <a:tabLst>
                <a:tab pos="541338" algn="l"/>
              </a:tabLst>
            </a:pPr>
            <a:r>
              <a:rPr lang="es-MX" sz="1300" dirty="0" smtClean="0">
                <a:latin typeface="+mn-lt"/>
                <a:cs typeface="Arial" pitchFamily="34" charset="0"/>
              </a:rPr>
              <a:t>Sistema </a:t>
            </a:r>
            <a:r>
              <a:rPr lang="es-MX" sz="1300" dirty="0">
                <a:latin typeface="+mn-lt"/>
                <a:cs typeface="Arial" pitchFamily="34" charset="0"/>
              </a:rPr>
              <a:t>de Evaluaciones de la Armonización Contable (</a:t>
            </a:r>
            <a:r>
              <a:rPr lang="es-MX" sz="1300" dirty="0" err="1">
                <a:latin typeface="+mn-lt"/>
                <a:cs typeface="Arial" pitchFamily="34" charset="0"/>
              </a:rPr>
              <a:t>SEvAC</a:t>
            </a:r>
            <a:r>
              <a:rPr lang="es-MX" sz="1300" dirty="0">
                <a:latin typeface="+mn-lt"/>
                <a:cs typeface="Arial" pitchFamily="34" charset="0"/>
              </a:rPr>
              <a:t>).</a:t>
            </a:r>
          </a:p>
          <a:p>
            <a:pPr marL="738188" lvl="0" indent="-285750" algn="just">
              <a:lnSpc>
                <a:spcPts val="1600"/>
              </a:lnSpc>
              <a:buFont typeface="Arial" pitchFamily="34" charset="0"/>
              <a:buChar char="•"/>
              <a:tabLst>
                <a:tab pos="541338" algn="l"/>
              </a:tabLst>
            </a:pPr>
            <a:r>
              <a:rPr lang="es-MX" sz="1300" dirty="0" smtClean="0">
                <a:latin typeface="+mn-lt"/>
                <a:cs typeface="Arial" pitchFamily="34" charset="0"/>
              </a:rPr>
              <a:t>Índice </a:t>
            </a:r>
            <a:r>
              <a:rPr lang="es-MX" sz="1300" dirty="0">
                <a:latin typeface="+mn-lt"/>
                <a:cs typeface="Arial" pitchFamily="34" charset="0"/>
              </a:rPr>
              <a:t>de Calidad de Información Obtenida del SFU.</a:t>
            </a:r>
          </a:p>
          <a:p>
            <a:pPr marL="738188" indent="-285750" algn="just">
              <a:lnSpc>
                <a:spcPts val="1600"/>
              </a:lnSpc>
              <a:buFont typeface="Arial" pitchFamily="34" charset="0"/>
              <a:buChar char="•"/>
              <a:tabLst>
                <a:tab pos="541338" algn="l"/>
              </a:tabLst>
            </a:pPr>
            <a:r>
              <a:rPr lang="es-MX" sz="1300" dirty="0" smtClean="0">
                <a:latin typeface="+mn-lt"/>
                <a:cs typeface="Arial" pitchFamily="34" charset="0"/>
              </a:rPr>
              <a:t>Grupo </a:t>
            </a:r>
            <a:r>
              <a:rPr lang="es-MX" sz="1300" dirty="0">
                <a:latin typeface="+mn-lt"/>
                <a:cs typeface="Arial" pitchFamily="34" charset="0"/>
              </a:rPr>
              <a:t>de Trabajo </a:t>
            </a:r>
            <a:r>
              <a:rPr lang="es-MX" sz="1300" dirty="0" err="1">
                <a:latin typeface="+mn-lt"/>
                <a:cs typeface="Arial" pitchFamily="34" charset="0"/>
              </a:rPr>
              <a:t>PbR</a:t>
            </a:r>
            <a:r>
              <a:rPr lang="es-MX" sz="1300" dirty="0">
                <a:latin typeface="+mn-lt"/>
                <a:cs typeface="Arial" pitchFamily="34" charset="0"/>
              </a:rPr>
              <a:t>-SED.</a:t>
            </a:r>
          </a:p>
          <a:p>
            <a:pPr marL="738188" indent="-285750" algn="just">
              <a:lnSpc>
                <a:spcPts val="1600"/>
              </a:lnSpc>
              <a:buFont typeface="Arial" pitchFamily="34" charset="0"/>
              <a:buChar char="•"/>
              <a:tabLst>
                <a:tab pos="541338" algn="l"/>
              </a:tabLst>
            </a:pPr>
            <a:r>
              <a:rPr lang="es-MX" sz="1300" dirty="0" smtClean="0">
                <a:latin typeface="+mn-lt"/>
                <a:cs typeface="Arial" pitchFamily="34" charset="0"/>
              </a:rPr>
              <a:t>Armonización </a:t>
            </a:r>
            <a:r>
              <a:rPr lang="es-MX" sz="1300" dirty="0">
                <a:latin typeface="+mn-lt"/>
                <a:cs typeface="Arial" pitchFamily="34" charset="0"/>
              </a:rPr>
              <a:t>contable en los Municipios (OFSCE).</a:t>
            </a:r>
          </a:p>
          <a:p>
            <a:pPr marL="738188" indent="-285750" algn="just">
              <a:lnSpc>
                <a:spcPts val="1600"/>
              </a:lnSpc>
              <a:buFont typeface="Arial" pitchFamily="34" charset="0"/>
              <a:buChar char="•"/>
              <a:tabLst>
                <a:tab pos="541338" algn="l"/>
              </a:tabLst>
            </a:pPr>
            <a:r>
              <a:rPr lang="es-MX" sz="1300" dirty="0" smtClean="0">
                <a:latin typeface="+mn-lt"/>
                <a:cs typeface="Arial" pitchFamily="34" charset="0"/>
              </a:rPr>
              <a:t>Avance </a:t>
            </a:r>
            <a:r>
              <a:rPr lang="es-MX" sz="1300" dirty="0">
                <a:latin typeface="+mn-lt"/>
                <a:cs typeface="Arial" pitchFamily="34" charset="0"/>
              </a:rPr>
              <a:t>del Registro Patrimonial (Instituto de la Consejería </a:t>
            </a:r>
            <a:r>
              <a:rPr lang="es-MX" sz="1300" dirty="0" smtClean="0">
                <a:latin typeface="+mn-lt"/>
                <a:cs typeface="Arial" pitchFamily="34" charset="0"/>
              </a:rPr>
              <a:t>Jurídica y de Asistencia Legal).</a:t>
            </a:r>
            <a:endParaRPr lang="es-MX" sz="1300" dirty="0">
              <a:latin typeface="+mn-lt"/>
              <a:cs typeface="Arial" pitchFamily="34" charset="0"/>
            </a:endParaRPr>
          </a:p>
          <a:p>
            <a:pPr marL="354013" lvl="0" indent="-354013" algn="just">
              <a:lnSpc>
                <a:spcPts val="1900"/>
              </a:lnSpc>
              <a:buFont typeface="+mj-lt"/>
              <a:buAutoNum type="arabicPeriod" startAt="7"/>
            </a:pPr>
            <a:r>
              <a:rPr lang="es-MX" sz="1800" dirty="0">
                <a:latin typeface="+mn-lt"/>
                <a:cs typeface="Arial" pitchFamily="34" charset="0"/>
              </a:rPr>
              <a:t>Informe del Proceso de Adopción e Implementación de la Armonización Contable.</a:t>
            </a:r>
          </a:p>
          <a:p>
            <a:pPr marL="444500" lvl="0" algn="just">
              <a:lnSpc>
                <a:spcPts val="1600"/>
              </a:lnSpc>
            </a:pPr>
            <a:r>
              <a:rPr lang="es-ES" sz="1300" dirty="0">
                <a:latin typeface="+mn-lt"/>
                <a:cs typeface="Arial" pitchFamily="34" charset="0"/>
              </a:rPr>
              <a:t>7.1. Control de publicaciones del CONAC.</a:t>
            </a:r>
          </a:p>
          <a:p>
            <a:pPr marL="444500" lvl="0" algn="just">
              <a:lnSpc>
                <a:spcPts val="1600"/>
              </a:lnSpc>
            </a:pPr>
            <a:r>
              <a:rPr lang="es-ES" sz="1300" dirty="0">
                <a:latin typeface="+mn-lt"/>
                <a:cs typeface="Arial" pitchFamily="34" charset="0"/>
              </a:rPr>
              <a:t>7.2. Documentos Recientes publicados por el CONAC.</a:t>
            </a:r>
          </a:p>
          <a:p>
            <a:pPr marL="444500" lvl="0" algn="just">
              <a:lnSpc>
                <a:spcPts val="1600"/>
              </a:lnSpc>
            </a:pPr>
            <a:r>
              <a:rPr lang="es-MX" sz="1300" dirty="0">
                <a:latin typeface="+mn-lt"/>
                <a:cs typeface="Arial" pitchFamily="34" charset="0"/>
              </a:rPr>
              <a:t>7.3. Cumplimiento en la </a:t>
            </a:r>
            <a:r>
              <a:rPr lang="es-MX" sz="1300" dirty="0" smtClean="0">
                <a:latin typeface="+mn-lt"/>
                <a:cs typeface="Arial" pitchFamily="34" charset="0"/>
              </a:rPr>
              <a:t>Integración </a:t>
            </a:r>
            <a:r>
              <a:rPr lang="es-MX" sz="1300" dirty="0">
                <a:latin typeface="+mn-lt"/>
                <a:cs typeface="Arial" pitchFamily="34" charset="0"/>
              </a:rPr>
              <a:t>y </a:t>
            </a:r>
            <a:r>
              <a:rPr lang="es-MX" sz="1300" dirty="0" smtClean="0">
                <a:latin typeface="+mn-lt"/>
                <a:cs typeface="Arial" pitchFamily="34" charset="0"/>
              </a:rPr>
              <a:t>Difusión </a:t>
            </a:r>
            <a:r>
              <a:rPr lang="es-MX" sz="1300" dirty="0">
                <a:latin typeface="+mn-lt"/>
                <a:cs typeface="Arial" pitchFamily="34" charset="0"/>
              </a:rPr>
              <a:t>de la Información de los Entes Públicos Estatales.</a:t>
            </a:r>
          </a:p>
          <a:p>
            <a:pPr marL="444500" lvl="0" algn="just">
              <a:lnSpc>
                <a:spcPts val="1600"/>
              </a:lnSpc>
            </a:pPr>
            <a:r>
              <a:rPr lang="es-MX" sz="1300" dirty="0">
                <a:latin typeface="+mn-lt"/>
                <a:cs typeface="Arial" pitchFamily="34" charset="0"/>
              </a:rPr>
              <a:t>7.4. Sistema de Evaluaciones de la Armonización Contable (</a:t>
            </a:r>
            <a:r>
              <a:rPr lang="es-MX" sz="1300" dirty="0" err="1">
                <a:latin typeface="+mn-lt"/>
                <a:cs typeface="Arial" pitchFamily="34" charset="0"/>
              </a:rPr>
              <a:t>SEvAC</a:t>
            </a:r>
            <a:r>
              <a:rPr lang="es-MX" sz="1300" dirty="0">
                <a:latin typeface="+mn-lt"/>
                <a:cs typeface="Arial" pitchFamily="34" charset="0"/>
              </a:rPr>
              <a:t>).</a:t>
            </a:r>
          </a:p>
          <a:p>
            <a:pPr marL="444500" lvl="0" algn="just">
              <a:lnSpc>
                <a:spcPts val="1600"/>
              </a:lnSpc>
            </a:pPr>
            <a:r>
              <a:rPr lang="es-MX" sz="1300" dirty="0">
                <a:latin typeface="+mn-lt"/>
                <a:cs typeface="Arial" pitchFamily="34" charset="0"/>
              </a:rPr>
              <a:t>7.5. Índice de Calidad de Información Obtenida del SFU.</a:t>
            </a:r>
          </a:p>
          <a:p>
            <a:pPr marL="444500" lvl="0" algn="just">
              <a:lnSpc>
                <a:spcPts val="1600"/>
              </a:lnSpc>
            </a:pPr>
            <a:r>
              <a:rPr lang="es-MX" sz="1300" dirty="0">
                <a:latin typeface="+mn-lt"/>
                <a:cs typeface="Arial" pitchFamily="34" charset="0"/>
              </a:rPr>
              <a:t>7.6. Grupo de Trabajo </a:t>
            </a:r>
            <a:r>
              <a:rPr lang="es-MX" sz="1300" dirty="0" err="1">
                <a:latin typeface="+mn-lt"/>
                <a:cs typeface="Arial" pitchFamily="34" charset="0"/>
              </a:rPr>
              <a:t>PbR</a:t>
            </a:r>
            <a:r>
              <a:rPr lang="es-MX" sz="1300" dirty="0">
                <a:latin typeface="+mn-lt"/>
                <a:cs typeface="Arial" pitchFamily="34" charset="0"/>
              </a:rPr>
              <a:t>-SED.</a:t>
            </a:r>
          </a:p>
          <a:p>
            <a:pPr marL="447675" algn="just">
              <a:lnSpc>
                <a:spcPts val="1600"/>
              </a:lnSpc>
            </a:pPr>
            <a:r>
              <a:rPr lang="es-ES" sz="1300" dirty="0">
                <a:latin typeface="+mn-lt"/>
                <a:cs typeface="Arial" pitchFamily="34" charset="0"/>
              </a:rPr>
              <a:t>7.7. Informe de</a:t>
            </a:r>
            <a:r>
              <a:rPr lang="es-MX" sz="1300" dirty="0">
                <a:latin typeface="+mn-lt"/>
                <a:cs typeface="Arial" pitchFamily="34" charset="0"/>
              </a:rPr>
              <a:t> la armonización contable en los Municipios (OFSCE</a:t>
            </a:r>
            <a:r>
              <a:rPr lang="es-MX" sz="1300" dirty="0" smtClean="0">
                <a:latin typeface="+mn-lt"/>
                <a:cs typeface="Arial" pitchFamily="34" charset="0"/>
              </a:rPr>
              <a:t>).</a:t>
            </a:r>
            <a:endParaRPr lang="es-MX" sz="1300" dirty="0">
              <a:latin typeface="+mn-lt"/>
              <a:cs typeface="Arial" pitchFamily="34" charset="0"/>
            </a:endParaRPr>
          </a:p>
          <a:p>
            <a:pPr marL="447675" algn="just">
              <a:lnSpc>
                <a:spcPts val="1600"/>
              </a:lnSpc>
            </a:pPr>
            <a:r>
              <a:rPr lang="es-MX" sz="1300" dirty="0">
                <a:latin typeface="+mn-lt"/>
                <a:cs typeface="Arial" pitchFamily="34" charset="0"/>
              </a:rPr>
              <a:t>7.8. Avance del Registro Patrimonial (Instituto de la Consejería </a:t>
            </a:r>
            <a:r>
              <a:rPr lang="es-MX" sz="1300" dirty="0" smtClean="0">
                <a:latin typeface="+mn-lt"/>
                <a:cs typeface="Arial" pitchFamily="34" charset="0"/>
              </a:rPr>
              <a:t>Jurídica y de Asistencia Legal.</a:t>
            </a:r>
            <a:endParaRPr lang="es-MX" sz="1300" dirty="0" smtClean="0">
              <a:solidFill>
                <a:srgbClr val="3333FF"/>
              </a:solidFill>
              <a:latin typeface="+mn-lt"/>
              <a:cs typeface="Arial" pitchFamily="34" charset="0"/>
            </a:endParaRPr>
          </a:p>
          <a:p>
            <a:pPr marL="354013" indent="-354013" algn="just">
              <a:lnSpc>
                <a:spcPts val="1900"/>
              </a:lnSpc>
              <a:buFont typeface="+mj-lt"/>
              <a:buAutoNum type="arabicPeriod" startAt="8"/>
              <a:tabLst>
                <a:tab pos="354013" algn="l"/>
              </a:tabLst>
            </a:pPr>
            <a:r>
              <a:rPr lang="es-MX" sz="1800" dirty="0" smtClean="0">
                <a:latin typeface="+mn-lt"/>
                <a:cs typeface="Arial" pitchFamily="34" charset="0"/>
              </a:rPr>
              <a:t>Informe de los avances del proceso de implementación de la Ley de Transparencia y Acceso a la Información Pública. </a:t>
            </a:r>
          </a:p>
          <a:p>
            <a:pPr marL="354013" indent="-354013" algn="just">
              <a:lnSpc>
                <a:spcPts val="1900"/>
              </a:lnSpc>
              <a:buFont typeface="+mj-lt"/>
              <a:buAutoNum type="arabicPeriod" startAt="8"/>
              <a:tabLst>
                <a:tab pos="354013" algn="l"/>
              </a:tabLst>
            </a:pPr>
            <a:r>
              <a:rPr lang="es-MX" sz="1800" dirty="0" smtClean="0">
                <a:latin typeface="+mn-lt"/>
                <a:cs typeface="Arial" pitchFamily="34" charset="0"/>
              </a:rPr>
              <a:t>Asuntos </a:t>
            </a:r>
            <a:r>
              <a:rPr lang="es-MX" sz="1800" dirty="0">
                <a:latin typeface="+mn-lt"/>
                <a:cs typeface="Arial" pitchFamily="34" charset="0"/>
              </a:rPr>
              <a:t>Generales.</a:t>
            </a:r>
          </a:p>
          <a:p>
            <a:pPr marL="354013" indent="-354013" algn="just">
              <a:lnSpc>
                <a:spcPts val="1900"/>
              </a:lnSpc>
              <a:buFont typeface="+mj-lt"/>
              <a:buAutoNum type="arabicPeriod" startAt="8"/>
              <a:tabLst>
                <a:tab pos="354013" algn="l"/>
              </a:tabLst>
            </a:pPr>
            <a:r>
              <a:rPr lang="es-MX" sz="1800" dirty="0">
                <a:latin typeface="+mn-lt"/>
                <a:cs typeface="Arial" pitchFamily="34" charset="0"/>
              </a:rPr>
              <a:t>Firma del acta de la 2ª. Reunión del CACE 2018.</a:t>
            </a:r>
            <a:endParaRPr lang="es-MX" sz="2400" dirty="0">
              <a:latin typeface="+mn-lt"/>
            </a:endParaRPr>
          </a:p>
        </p:txBody>
      </p:sp>
      <p:sp>
        <p:nvSpPr>
          <p:cNvPr id="5" name="14 CuadroTexto"/>
          <p:cNvSpPr txBox="1">
            <a:spLocks noChangeArrowheads="1"/>
          </p:cNvSpPr>
          <p:nvPr/>
        </p:nvSpPr>
        <p:spPr bwMode="auto">
          <a:xfrm>
            <a:off x="174398" y="116632"/>
            <a:ext cx="8784976" cy="461665"/>
          </a:xfrm>
          <a:prstGeom prst="rect">
            <a:avLst/>
          </a:prstGeom>
          <a:noFill/>
          <a:ln w="9525">
            <a:noFill/>
            <a:miter lim="800000"/>
            <a:headEnd/>
            <a:tailEnd/>
          </a:ln>
        </p:spPr>
        <p:txBody>
          <a:bodyPr wrap="square">
            <a:spAutoFit/>
          </a:bodyPr>
          <a:lstStyle/>
          <a:p>
            <a:pPr algn="ctr">
              <a:defRPr/>
            </a:pPr>
            <a:r>
              <a:rPr lang="es-MX" sz="24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Orden del Día</a:t>
            </a:r>
            <a:endParaRPr lang="es-MX" sz="24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6751047"/>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4 CuadroTexto"/>
          <p:cNvSpPr txBox="1">
            <a:spLocks noChangeArrowheads="1"/>
          </p:cNvSpPr>
          <p:nvPr/>
        </p:nvSpPr>
        <p:spPr bwMode="auto">
          <a:xfrm>
            <a:off x="179512" y="620688"/>
            <a:ext cx="8499013" cy="400110"/>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defPPr>
              <a:defRPr lang="es-MX"/>
            </a:defPPr>
            <a:lvl1pPr>
              <a:defRPr sz="2000">
                <a:ln w="50800"/>
                <a:solidFill>
                  <a:srgbClr val="C00000"/>
                </a:solidFill>
                <a:latin typeface="+mj-lt"/>
              </a:defRPr>
            </a:lvl1pPr>
          </a:lstStyle>
          <a:p>
            <a:r>
              <a:rPr lang="es-MX" dirty="0"/>
              <a:t>7.6. Grupo de Trabajo </a:t>
            </a:r>
            <a:r>
              <a:rPr lang="es-MX" dirty="0" err="1"/>
              <a:t>PbR</a:t>
            </a:r>
            <a:r>
              <a:rPr lang="es-MX" dirty="0"/>
              <a:t>-SED.</a:t>
            </a:r>
          </a:p>
        </p:txBody>
      </p:sp>
      <p:sp>
        <p:nvSpPr>
          <p:cNvPr id="7" name="CuadroTexto 6"/>
          <p:cNvSpPr txBox="1"/>
          <p:nvPr/>
        </p:nvSpPr>
        <p:spPr>
          <a:xfrm>
            <a:off x="613630" y="908720"/>
            <a:ext cx="2448272" cy="400110"/>
          </a:xfrm>
          <a:prstGeom prst="rect">
            <a:avLst/>
          </a:prstGeom>
          <a:noFill/>
        </p:spPr>
        <p:txBody>
          <a:bodyPr wrap="square" rtlCol="0">
            <a:spAutoFit/>
          </a:bodyPr>
          <a:lstStyle/>
          <a:p>
            <a:r>
              <a:rPr lang="es-MX" sz="2000" u="sng" dirty="0">
                <a:latin typeface="+mj-lt"/>
              </a:rPr>
              <a:t>Acciones a realizar:</a:t>
            </a:r>
          </a:p>
        </p:txBody>
      </p:sp>
      <p:sp>
        <p:nvSpPr>
          <p:cNvPr id="11" name="CuadroTexto 10"/>
          <p:cNvSpPr txBox="1"/>
          <p:nvPr/>
        </p:nvSpPr>
        <p:spPr>
          <a:xfrm>
            <a:off x="253590" y="1268760"/>
            <a:ext cx="8352928" cy="5078313"/>
          </a:xfrm>
          <a:prstGeom prst="rect">
            <a:avLst/>
          </a:prstGeom>
          <a:noFill/>
        </p:spPr>
        <p:txBody>
          <a:bodyPr wrap="square" rtlCol="0">
            <a:spAutoFit/>
          </a:bodyPr>
          <a:lstStyle/>
          <a:p>
            <a:pPr marL="342900" indent="-342900" algn="just">
              <a:buFont typeface="+mj-lt"/>
              <a:buAutoNum type="arabicPeriod"/>
            </a:pPr>
            <a:r>
              <a:rPr lang="es-MX" sz="1800" dirty="0" smtClean="0">
                <a:latin typeface="+mj-lt"/>
              </a:rPr>
              <a:t>Participar </a:t>
            </a:r>
            <a:r>
              <a:rPr lang="es-MX" sz="1800" dirty="0">
                <a:latin typeface="+mj-lt"/>
              </a:rPr>
              <a:t>en las evaluaciones de desempeño que realicen la SHCP y el CONEVAL, en la medida que éstas lo soliciten.</a:t>
            </a:r>
          </a:p>
          <a:p>
            <a:pPr marL="342900" indent="-342900" algn="just">
              <a:buFont typeface="+mj-lt"/>
              <a:buAutoNum type="arabicPeriod"/>
            </a:pPr>
            <a:endParaRPr lang="es-MX" sz="1800" dirty="0">
              <a:latin typeface="+mj-lt"/>
            </a:endParaRPr>
          </a:p>
          <a:p>
            <a:pPr marL="342900" indent="-342900" algn="just">
              <a:buFont typeface="+mj-lt"/>
              <a:buAutoNum type="arabicPeriod"/>
            </a:pPr>
            <a:r>
              <a:rPr lang="es-MX" sz="1800" dirty="0">
                <a:latin typeface="+mj-lt"/>
              </a:rPr>
              <a:t>Exhortar a los organismos públicos a que corrijan las debilidades encontradas en los informes trimestrales del SFU, formatos-LGCG y </a:t>
            </a:r>
            <a:r>
              <a:rPr lang="es-MX" sz="1800" dirty="0" smtClean="0">
                <a:latin typeface="+mj-lt"/>
              </a:rPr>
              <a:t>formatos-LDF, y SED.</a:t>
            </a:r>
            <a:endParaRPr lang="es-MX" sz="1800" dirty="0">
              <a:latin typeface="+mj-lt"/>
            </a:endParaRPr>
          </a:p>
          <a:p>
            <a:pPr marL="342900" indent="-342900" algn="just">
              <a:buFont typeface="+mj-lt"/>
              <a:buAutoNum type="arabicPeriod"/>
            </a:pPr>
            <a:endParaRPr lang="es-MX" sz="1800" dirty="0">
              <a:latin typeface="+mj-lt"/>
            </a:endParaRPr>
          </a:p>
          <a:p>
            <a:pPr marL="342900" indent="-342900" algn="just">
              <a:buFont typeface="+mj-lt"/>
              <a:buAutoNum type="arabicPeriod"/>
            </a:pPr>
            <a:r>
              <a:rPr lang="es-MX" sz="1800" dirty="0" smtClean="0">
                <a:latin typeface="+mj-lt"/>
              </a:rPr>
              <a:t>Las áreas </a:t>
            </a:r>
            <a:r>
              <a:rPr lang="es-MX" sz="1800" dirty="0">
                <a:latin typeface="+mj-lt"/>
              </a:rPr>
              <a:t>responsables </a:t>
            </a:r>
            <a:r>
              <a:rPr lang="es-MX" sz="1800" dirty="0" smtClean="0">
                <a:latin typeface="+mj-lt"/>
              </a:rPr>
              <a:t>conjuntamente </a:t>
            </a:r>
            <a:r>
              <a:rPr lang="es-MX" sz="1800" dirty="0">
                <a:latin typeface="+mj-lt"/>
              </a:rPr>
              <a:t>con la Coordinación de Unidades Administrativas, </a:t>
            </a:r>
            <a:r>
              <a:rPr lang="es-MX" sz="1800" dirty="0" smtClean="0">
                <a:latin typeface="+mj-lt"/>
              </a:rPr>
              <a:t>deberán </a:t>
            </a:r>
            <a:r>
              <a:rPr lang="es-MX" sz="1800" dirty="0">
                <a:latin typeface="+mj-lt"/>
              </a:rPr>
              <a:t>dar seguimiento a la atención y corrección de las debilidades encontradas del SFU, Normas del CONAC y </a:t>
            </a:r>
            <a:r>
              <a:rPr lang="es-MX" sz="1800" dirty="0" smtClean="0">
                <a:latin typeface="+mj-lt"/>
              </a:rPr>
              <a:t>SED.</a:t>
            </a:r>
            <a:endParaRPr lang="es-MX" sz="1800" dirty="0">
              <a:latin typeface="+mj-lt"/>
            </a:endParaRPr>
          </a:p>
          <a:p>
            <a:pPr marL="342900" indent="-342900" algn="just">
              <a:buFont typeface="+mj-lt"/>
              <a:buAutoNum type="arabicPeriod"/>
            </a:pPr>
            <a:endParaRPr lang="es-MX" sz="1800" dirty="0">
              <a:latin typeface="+mj-lt"/>
            </a:endParaRPr>
          </a:p>
          <a:p>
            <a:pPr marL="342900" indent="-342900" algn="just">
              <a:buFont typeface="+mj-lt"/>
              <a:buAutoNum type="arabicPeriod"/>
            </a:pPr>
            <a:r>
              <a:rPr lang="es-MX" sz="1800" dirty="0">
                <a:latin typeface="+mj-lt"/>
              </a:rPr>
              <a:t>Coordinar la implementación de acciones para corregir las debilidades encontradas en el diagnóstico </a:t>
            </a:r>
            <a:r>
              <a:rPr lang="es-MX" sz="1800" dirty="0" err="1">
                <a:latin typeface="+mj-lt"/>
              </a:rPr>
              <a:t>PbR</a:t>
            </a:r>
            <a:r>
              <a:rPr lang="es-MX" sz="1800" dirty="0">
                <a:latin typeface="+mj-lt"/>
              </a:rPr>
              <a:t>-SED 2018</a:t>
            </a:r>
            <a:r>
              <a:rPr lang="es-MX" sz="1800" dirty="0" smtClean="0">
                <a:latin typeface="+mj-lt"/>
              </a:rPr>
              <a:t>.</a:t>
            </a:r>
          </a:p>
          <a:p>
            <a:pPr marL="342900" indent="-342900" algn="just">
              <a:buFont typeface="+mj-lt"/>
              <a:buAutoNum type="arabicPeriod"/>
            </a:pPr>
            <a:endParaRPr lang="es-MX" sz="1800" dirty="0" smtClean="0">
              <a:latin typeface="+mj-lt"/>
            </a:endParaRPr>
          </a:p>
          <a:p>
            <a:pPr marL="342900" indent="-342900" algn="just">
              <a:buFont typeface="+mj-lt"/>
              <a:buAutoNum type="arabicPeriod"/>
            </a:pPr>
            <a:r>
              <a:rPr lang="es-MX" sz="1800" dirty="0" smtClean="0">
                <a:latin typeface="+mj-lt"/>
              </a:rPr>
              <a:t>Elaborar un plan de acción, para avanzar en las evaluaciones de desempeño.</a:t>
            </a:r>
          </a:p>
          <a:p>
            <a:pPr marL="342900" indent="-342900" algn="just">
              <a:buFont typeface="+mj-lt"/>
              <a:buAutoNum type="arabicPeriod"/>
            </a:pPr>
            <a:endParaRPr lang="es-MX" sz="1800" dirty="0" smtClean="0">
              <a:latin typeface="+mj-lt"/>
            </a:endParaRPr>
          </a:p>
          <a:p>
            <a:pPr marL="342900" indent="-342900" algn="just">
              <a:buFont typeface="+mj-lt"/>
              <a:buAutoNum type="arabicPeriod"/>
            </a:pPr>
            <a:r>
              <a:rPr lang="es-MX" sz="1800" dirty="0" smtClean="0">
                <a:latin typeface="+mj-lt"/>
              </a:rPr>
              <a:t>Establecer un trabajo de coordinación con la Secretaría de la Contraloría General, OFSCE y la Secretaría de Hacienda, para avanzar en las obligaciones de la armonización contable y en la disciplina financiera.</a:t>
            </a:r>
            <a:endParaRPr lang="es-MX" sz="1800" dirty="0">
              <a:latin typeface="+mj-lt"/>
            </a:endParaRPr>
          </a:p>
        </p:txBody>
      </p:sp>
      <p:sp>
        <p:nvSpPr>
          <p:cNvPr id="6"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Tree>
    <p:extLst>
      <p:ext uri="{BB962C8B-B14F-4D97-AF65-F5344CB8AC3E}">
        <p14:creationId xmlns:p14="http://schemas.microsoft.com/office/powerpoint/2010/main" val="102409768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31032" y="1115452"/>
            <a:ext cx="6949280" cy="400110"/>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defPPr>
              <a:defRPr lang="es-MX"/>
            </a:defPPr>
            <a:lvl1pPr>
              <a:defRPr sz="2000">
                <a:ln w="50800"/>
                <a:solidFill>
                  <a:srgbClr val="C00000"/>
                </a:solidFill>
                <a:latin typeface="+mj-lt"/>
              </a:defRPr>
            </a:lvl1pPr>
          </a:lstStyle>
          <a:p>
            <a:r>
              <a:rPr lang="es-MX" dirty="0"/>
              <a:t>7.7.  Informe de la armonización contable en los Municipios.</a:t>
            </a:r>
          </a:p>
        </p:txBody>
      </p:sp>
      <p:sp>
        <p:nvSpPr>
          <p:cNvPr id="4" name="CuadroTexto 3"/>
          <p:cNvSpPr txBox="1"/>
          <p:nvPr/>
        </p:nvSpPr>
        <p:spPr>
          <a:xfrm>
            <a:off x="3275856" y="3068960"/>
            <a:ext cx="2016224" cy="400110"/>
          </a:xfrm>
          <a:prstGeom prst="rect">
            <a:avLst/>
          </a:prstGeom>
          <a:solidFill>
            <a:srgbClr val="FFFF00"/>
          </a:solidFill>
        </p:spPr>
        <p:txBody>
          <a:bodyPr wrap="square" rtlCol="0">
            <a:spAutoFit/>
          </a:bodyPr>
          <a:lstStyle/>
          <a:p>
            <a:r>
              <a:rPr lang="es-MX" sz="2000" dirty="0">
                <a:latin typeface="+mj-lt"/>
              </a:rPr>
              <a:t>PARTICIPA </a:t>
            </a:r>
            <a:r>
              <a:rPr lang="es-MX" sz="2000" dirty="0" err="1">
                <a:latin typeface="+mj-lt"/>
              </a:rPr>
              <a:t>OFSCE</a:t>
            </a:r>
            <a:endParaRPr lang="es-MX" sz="2000" dirty="0">
              <a:latin typeface="+mj-lt"/>
            </a:endParaRPr>
          </a:p>
        </p:txBody>
      </p:sp>
      <p:sp>
        <p:nvSpPr>
          <p:cNvPr id="5"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Tree>
    <p:extLst>
      <p:ext uri="{BB962C8B-B14F-4D97-AF65-F5344CB8AC3E}">
        <p14:creationId xmlns:p14="http://schemas.microsoft.com/office/powerpoint/2010/main" val="427808589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31032" y="1115452"/>
            <a:ext cx="6949280" cy="297517"/>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defPPr>
              <a:defRPr lang="es-MX"/>
            </a:defPPr>
            <a:lvl1pPr>
              <a:defRPr sz="2000">
                <a:ln w="50800"/>
                <a:solidFill>
                  <a:srgbClr val="C00000"/>
                </a:solidFill>
                <a:latin typeface="+mj-lt"/>
              </a:defRPr>
            </a:lvl1pPr>
          </a:lstStyle>
          <a:p>
            <a:pPr marL="447675" lvl="0" algn="just">
              <a:lnSpc>
                <a:spcPts val="1600"/>
              </a:lnSpc>
            </a:pPr>
            <a:r>
              <a:rPr lang="es-MX" dirty="0">
                <a:solidFill>
                  <a:srgbClr val="FF0000"/>
                </a:solidFill>
              </a:rPr>
              <a:t>7.8. </a:t>
            </a:r>
            <a:r>
              <a:rPr lang="es-MX" dirty="0">
                <a:ln>
                  <a:noFill/>
                </a:ln>
                <a:solidFill>
                  <a:srgbClr val="FF0000"/>
                </a:solidFill>
                <a:cs typeface="Arial" pitchFamily="34" charset="0"/>
              </a:rPr>
              <a:t>Avance del Registro Patrimonial</a:t>
            </a:r>
            <a:r>
              <a:rPr lang="es-MX" dirty="0">
                <a:solidFill>
                  <a:srgbClr val="FF0000"/>
                </a:solidFill>
              </a:rPr>
              <a:t>.</a:t>
            </a:r>
          </a:p>
        </p:txBody>
      </p:sp>
      <p:sp>
        <p:nvSpPr>
          <p:cNvPr id="5" name="CuadroTexto 4"/>
          <p:cNvSpPr txBox="1"/>
          <p:nvPr/>
        </p:nvSpPr>
        <p:spPr>
          <a:xfrm>
            <a:off x="1583668" y="2708920"/>
            <a:ext cx="5976664" cy="502702"/>
          </a:xfrm>
          <a:prstGeom prst="rect">
            <a:avLst/>
          </a:prstGeom>
          <a:solidFill>
            <a:srgbClr val="FFFF00"/>
          </a:solidFill>
        </p:spPr>
        <p:txBody>
          <a:bodyPr wrap="square" rtlCol="0">
            <a:spAutoFit/>
          </a:bodyPr>
          <a:lstStyle/>
          <a:p>
            <a:pPr marL="447675" lvl="0">
              <a:lnSpc>
                <a:spcPts val="1600"/>
              </a:lnSpc>
            </a:pPr>
            <a:r>
              <a:rPr lang="es-MX" sz="2000" dirty="0">
                <a:latin typeface="+mj-lt"/>
              </a:rPr>
              <a:t>PARTICIPA INSTITUTO DE LA CONSEJERíA </a:t>
            </a:r>
            <a:r>
              <a:rPr lang="es-MX" sz="2000" dirty="0" smtClean="0">
                <a:latin typeface="+mj-lt"/>
              </a:rPr>
              <a:t>JURíDICA Y DE ASISTENCIA LEGAL</a:t>
            </a:r>
            <a:endParaRPr lang="es-MX" sz="2000" dirty="0">
              <a:latin typeface="+mj-lt"/>
            </a:endParaRPr>
          </a:p>
        </p:txBody>
      </p:sp>
      <p:sp>
        <p:nvSpPr>
          <p:cNvPr id="7"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Tree>
    <p:extLst>
      <p:ext uri="{BB962C8B-B14F-4D97-AF65-F5344CB8AC3E}">
        <p14:creationId xmlns:p14="http://schemas.microsoft.com/office/powerpoint/2010/main" val="106657246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redondeado"/>
          <p:cNvSpPr/>
          <p:nvPr/>
        </p:nvSpPr>
        <p:spPr bwMode="auto">
          <a:xfrm>
            <a:off x="539552" y="1124744"/>
            <a:ext cx="8178468" cy="3096344"/>
          </a:xfrm>
          <a:prstGeom prst="roundRect">
            <a:avLst>
              <a:gd name="adj" fmla="val 9447"/>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a:ln/>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dirty="0">
              <a:solidFill>
                <a:schemeClr val="bg1"/>
              </a:solidFill>
              <a:latin typeface="Arial" pitchFamily="34" charset="0"/>
              <a:cs typeface="Arial" pitchFamily="34" charset="0"/>
            </a:endParaRPr>
          </a:p>
        </p:txBody>
      </p:sp>
      <p:sp>
        <p:nvSpPr>
          <p:cNvPr id="6" name="3 CuadroTexto"/>
          <p:cNvSpPr txBox="1">
            <a:spLocks noChangeArrowheads="1"/>
          </p:cNvSpPr>
          <p:nvPr/>
        </p:nvSpPr>
        <p:spPr bwMode="auto">
          <a:xfrm>
            <a:off x="879886" y="1484784"/>
            <a:ext cx="7715247" cy="2015936"/>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lnSpc>
                <a:spcPts val="5000"/>
              </a:lnSpc>
              <a:defRPr/>
            </a:pPr>
            <a:r>
              <a:rPr lang="es-MX" b="1" dirty="0">
                <a:ln w="50800"/>
                <a:solidFill>
                  <a:srgbClr val="00863D"/>
                </a:solidFill>
                <a:latin typeface="HelveticaNeueLT Std Blk" panose="020B0904020202020204" pitchFamily="34" charset="0"/>
              </a:rPr>
              <a:t>8. Informe de los avances del proceso de implementación de la Ley de Transparencia y Acceso a la información Pública.</a:t>
            </a:r>
          </a:p>
        </p:txBody>
      </p:sp>
      <p:sp>
        <p:nvSpPr>
          <p:cNvPr id="8" name="Rectángulo 7"/>
          <p:cNvSpPr/>
          <p:nvPr/>
        </p:nvSpPr>
        <p:spPr>
          <a:xfrm>
            <a:off x="5940152" y="6381328"/>
            <a:ext cx="309634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14 CuadroTexto"/>
          <p:cNvSpPr txBox="1">
            <a:spLocks noChangeArrowheads="1"/>
          </p:cNvSpPr>
          <p:nvPr/>
        </p:nvSpPr>
        <p:spPr bwMode="auto">
          <a:xfrm>
            <a:off x="1403648" y="116632"/>
            <a:ext cx="6667724" cy="369332"/>
          </a:xfrm>
          <a:prstGeom prst="rect">
            <a:avLst/>
          </a:prstGeom>
          <a:noFill/>
          <a:ln w="9525">
            <a:noFill/>
            <a:miter lim="800000"/>
            <a:headEnd/>
            <a:tailEnd/>
          </a:ln>
        </p:spPr>
        <p:txBody>
          <a:bodyPr wrap="square">
            <a:spAutoFit/>
          </a:bodyPr>
          <a:lstStyle/>
          <a:p>
            <a:pPr>
              <a:defRPr/>
            </a:pPr>
            <a:r>
              <a:rPr lang="es-MX" sz="1800" b="1" dirty="0">
                <a:ln w="50800"/>
                <a:solidFill>
                  <a:srgbClr val="00863D"/>
                </a:solidFill>
                <a:latin typeface="HelveticaNeueLT Std Blk" panose="020B0904020202020204" pitchFamily="34" charset="0"/>
              </a:rPr>
              <a:t>  </a:t>
            </a:r>
          </a:p>
        </p:txBody>
      </p:sp>
      <p:sp>
        <p:nvSpPr>
          <p:cNvPr id="10" name="CuadroTexto 9"/>
          <p:cNvSpPr txBox="1"/>
          <p:nvPr/>
        </p:nvSpPr>
        <p:spPr>
          <a:xfrm>
            <a:off x="1331640" y="5240924"/>
            <a:ext cx="5328592" cy="707886"/>
          </a:xfrm>
          <a:prstGeom prst="rect">
            <a:avLst/>
          </a:prstGeom>
          <a:solidFill>
            <a:srgbClr val="FFFF00"/>
          </a:solidFill>
        </p:spPr>
        <p:txBody>
          <a:bodyPr wrap="square" rtlCol="0">
            <a:spAutoFit/>
          </a:bodyPr>
          <a:lstStyle/>
          <a:p>
            <a:r>
              <a:rPr lang="es-MX" sz="2000" dirty="0">
                <a:solidFill>
                  <a:srgbClr val="FF0000"/>
                </a:solidFill>
                <a:latin typeface="+mj-lt"/>
              </a:rPr>
              <a:t>PARTICIPA IAIP, DEBE SER UN INFORME RELACIONADO AL CACE</a:t>
            </a:r>
          </a:p>
        </p:txBody>
      </p:sp>
    </p:spTree>
    <p:extLst>
      <p:ext uri="{BB962C8B-B14F-4D97-AF65-F5344CB8AC3E}">
        <p14:creationId xmlns:p14="http://schemas.microsoft.com/office/powerpoint/2010/main" val="78001530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redondeado"/>
          <p:cNvSpPr/>
          <p:nvPr/>
        </p:nvSpPr>
        <p:spPr bwMode="auto">
          <a:xfrm>
            <a:off x="487597" y="1473866"/>
            <a:ext cx="8178468" cy="2943770"/>
          </a:xfrm>
          <a:prstGeom prst="roundRect">
            <a:avLst>
              <a:gd name="adj" fmla="val 9447"/>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a:ln/>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dirty="0">
              <a:solidFill>
                <a:schemeClr val="bg1"/>
              </a:solidFill>
              <a:latin typeface="Arial" pitchFamily="34" charset="0"/>
              <a:cs typeface="Arial" pitchFamily="34" charset="0"/>
            </a:endParaRPr>
          </a:p>
        </p:txBody>
      </p:sp>
      <p:sp>
        <p:nvSpPr>
          <p:cNvPr id="6" name="3 CuadroTexto"/>
          <p:cNvSpPr txBox="1">
            <a:spLocks noChangeArrowheads="1"/>
          </p:cNvSpPr>
          <p:nvPr/>
        </p:nvSpPr>
        <p:spPr bwMode="auto">
          <a:xfrm>
            <a:off x="719207" y="2420888"/>
            <a:ext cx="7715247" cy="733534"/>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lnSpc>
                <a:spcPts val="5000"/>
              </a:lnSpc>
              <a:defRPr/>
            </a:pPr>
            <a:r>
              <a:rPr lang="es-MX" sz="3600" b="1" dirty="0">
                <a:ln w="50800"/>
                <a:solidFill>
                  <a:srgbClr val="00863D"/>
                </a:solidFill>
                <a:latin typeface="HelveticaNeueLT Std Blk" panose="020B0904020202020204" pitchFamily="34" charset="0"/>
              </a:rPr>
              <a:t>9. Asuntos Generales.</a:t>
            </a:r>
          </a:p>
        </p:txBody>
      </p:sp>
      <p:sp>
        <p:nvSpPr>
          <p:cNvPr id="7" name="Rectángulo 6"/>
          <p:cNvSpPr/>
          <p:nvPr/>
        </p:nvSpPr>
        <p:spPr>
          <a:xfrm>
            <a:off x="35496" y="15346"/>
            <a:ext cx="9001000" cy="67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940152" y="6381328"/>
            <a:ext cx="309634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4967259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1412771"/>
            <a:ext cx="8640960" cy="4832092"/>
          </a:xfrm>
          <a:prstGeom prst="rect">
            <a:avLst/>
          </a:prstGeom>
          <a:noFill/>
        </p:spPr>
        <p:txBody>
          <a:bodyPr wrap="square" rtlCol="0">
            <a:spAutoFit/>
          </a:bodyPr>
          <a:lstStyle/>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2200" b="0" i="0" u="none" strike="noStrike" kern="1200" cap="none" spc="0" normalizeH="0" baseline="0" noProof="0" dirty="0">
                <a:ln>
                  <a:noFill/>
                </a:ln>
                <a:solidFill>
                  <a:prstClr val="black"/>
                </a:solidFill>
                <a:effectLst/>
                <a:uLnTx/>
                <a:uFillTx/>
                <a:latin typeface="+mj-lt"/>
                <a:ea typeface="+mn-ea"/>
                <a:cs typeface="+mn-cs"/>
              </a:rPr>
              <a:t>Con base al Plan Anual de Trabajo, la tercera reunión del CACE, se celebrará el día viernes 23 de </a:t>
            </a:r>
            <a:r>
              <a:rPr lang="es-MX" sz="2200" dirty="0">
                <a:solidFill>
                  <a:prstClr val="black"/>
                </a:solidFill>
                <a:latin typeface="+mj-lt"/>
              </a:rPr>
              <a:t>noviembre</a:t>
            </a:r>
            <a:r>
              <a:rPr kumimoji="0" lang="es-MX" sz="2200" b="0" i="0" u="none" strike="noStrike" kern="1200" cap="none" spc="0" normalizeH="0" baseline="0" noProof="0" dirty="0">
                <a:ln>
                  <a:noFill/>
                </a:ln>
                <a:solidFill>
                  <a:prstClr val="black"/>
                </a:solidFill>
                <a:effectLst/>
                <a:uLnTx/>
                <a:uFillTx/>
                <a:latin typeface="+mj-lt"/>
                <a:ea typeface="+mn-ea"/>
                <a:cs typeface="+mn-cs"/>
              </a:rPr>
              <a:t> del 2018.</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2200" b="0" i="0" u="none" strike="noStrike" kern="1200" cap="none" spc="0" normalizeH="0" baseline="0" noProof="0" dirty="0" smtClean="0">
              <a:ln>
                <a:noFill/>
              </a:ln>
              <a:solidFill>
                <a:prstClr val="black"/>
              </a:solidFill>
              <a:effectLst/>
              <a:uLnTx/>
              <a:uFillTx/>
              <a:latin typeface="+mj-lt"/>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MX" sz="22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MX" sz="2200" b="0" i="0" u="none" strike="noStrike" kern="1200" cap="none" spc="0" normalizeH="0" baseline="0" noProof="0" dirty="0">
                <a:ln>
                  <a:noFill/>
                </a:ln>
                <a:solidFill>
                  <a:prstClr val="black"/>
                </a:solidFill>
                <a:effectLst/>
                <a:uLnTx/>
                <a:uFillTx/>
                <a:latin typeface="+mj-lt"/>
                <a:ea typeface="+mn-ea"/>
                <a:cs typeface="+mn-cs"/>
              </a:rPr>
              <a:t>Cuenta de correo electrónico del CACE: </a:t>
            </a:r>
            <a:r>
              <a:rPr kumimoji="0" lang="es-MX" sz="2200" b="0" i="0" u="none" strike="noStrike" kern="1200" cap="none" spc="0" normalizeH="0" baseline="0" noProof="0" dirty="0">
                <a:ln>
                  <a:noFill/>
                </a:ln>
                <a:solidFill>
                  <a:prstClr val="black"/>
                </a:solidFill>
                <a:effectLst/>
                <a:uLnTx/>
                <a:uFillTx/>
                <a:latin typeface="+mj-lt"/>
                <a:ea typeface="+mn-ea"/>
                <a:cs typeface="+mn-cs"/>
                <a:hlinkClick r:id="rId2"/>
              </a:rPr>
              <a:t>cace@haciendachiapas.gob.mx</a:t>
            </a:r>
            <a:r>
              <a:rPr kumimoji="0" lang="es-MX" sz="2200" b="0" i="0" u="none" strike="noStrike" kern="1200" cap="none" spc="0" normalizeH="0" baseline="0" noProof="0" dirty="0">
                <a:ln>
                  <a:noFill/>
                </a:ln>
                <a:solidFill>
                  <a:prstClr val="black"/>
                </a:solidFill>
                <a:effectLst/>
                <a:uLnTx/>
                <a:uFillTx/>
                <a:latin typeface="+mj-lt"/>
                <a:ea typeface="+mn-ea"/>
                <a:cs typeface="+mn-cs"/>
              </a:rPr>
              <a:t>.</a:t>
            </a:r>
          </a:p>
          <a:p>
            <a:pPr marR="0" lvl="0" algn="just" defTabSz="914400" rtl="0" eaLnBrk="1" fontAlgn="base" latinLnBrk="0" hangingPunct="1">
              <a:lnSpc>
                <a:spcPct val="100000"/>
              </a:lnSpc>
              <a:spcBef>
                <a:spcPct val="0"/>
              </a:spcBef>
              <a:spcAft>
                <a:spcPct val="0"/>
              </a:spcAft>
              <a:buClrTx/>
              <a:buSzTx/>
              <a:tabLst/>
              <a:defRPr/>
            </a:pPr>
            <a:endParaRPr kumimoji="0" lang="es-MX" sz="2200" b="0" i="0" u="none" strike="noStrike" kern="1200" cap="none" spc="0" normalizeH="0" baseline="0" noProof="0" dirty="0" smtClean="0">
              <a:ln>
                <a:noFill/>
              </a:ln>
              <a:solidFill>
                <a:prstClr val="black"/>
              </a:solidFill>
              <a:effectLst/>
              <a:uLnTx/>
              <a:uFillTx/>
              <a:latin typeface="+mj-lt"/>
              <a:ea typeface="+mn-ea"/>
              <a:cs typeface="+mn-cs"/>
            </a:endParaRPr>
          </a:p>
          <a:p>
            <a:pPr marR="0" lvl="0" algn="just" defTabSz="914400" rtl="0" eaLnBrk="1" fontAlgn="base" latinLnBrk="0" hangingPunct="1">
              <a:lnSpc>
                <a:spcPct val="100000"/>
              </a:lnSpc>
              <a:spcBef>
                <a:spcPct val="0"/>
              </a:spcBef>
              <a:spcAft>
                <a:spcPct val="0"/>
              </a:spcAft>
              <a:buClrTx/>
              <a:buSzTx/>
              <a:tabLst/>
              <a:defRPr/>
            </a:pPr>
            <a:endParaRPr kumimoji="0" lang="es-MX" sz="2200" b="0" i="0" u="none" strike="noStrike" kern="1200" cap="none" spc="0" normalizeH="0" baseline="0" noProof="0" dirty="0">
              <a:ln>
                <a:noFill/>
              </a:ln>
              <a:solidFill>
                <a:prstClr val="black"/>
              </a:solidFill>
              <a:effectLst/>
              <a:uLnTx/>
              <a:uFillTx/>
              <a:latin typeface="+mj-lt"/>
              <a:ea typeface="+mn-ea"/>
              <a:cs typeface="+mn-cs"/>
            </a:endParaRPr>
          </a:p>
          <a:p>
            <a:pPr marL="285750" lvl="0" indent="-285750" algn="just">
              <a:buFont typeface="Arial" panose="020B0604020202020204" pitchFamily="34" charset="0"/>
              <a:buChar char="•"/>
              <a:defRPr/>
            </a:pPr>
            <a:r>
              <a:rPr lang="es-MX" sz="2200" dirty="0">
                <a:solidFill>
                  <a:prstClr val="black"/>
                </a:solidFill>
                <a:latin typeface="+mj-lt"/>
              </a:rPr>
              <a:t>Los </a:t>
            </a:r>
            <a:r>
              <a:rPr lang="es-MX" sz="2200" dirty="0" smtClean="0">
                <a:solidFill>
                  <a:prstClr val="black"/>
                </a:solidFill>
                <a:latin typeface="+mj-lt"/>
              </a:rPr>
              <a:t>Consejeros </a:t>
            </a:r>
            <a:r>
              <a:rPr lang="es-MX" sz="2200" dirty="0">
                <a:solidFill>
                  <a:prstClr val="black"/>
                </a:solidFill>
                <a:latin typeface="+mj-lt"/>
              </a:rPr>
              <a:t>T</a:t>
            </a:r>
            <a:r>
              <a:rPr lang="es-MX" sz="2200" dirty="0" smtClean="0">
                <a:solidFill>
                  <a:prstClr val="black"/>
                </a:solidFill>
                <a:latin typeface="+mj-lt"/>
              </a:rPr>
              <a:t>itulares </a:t>
            </a:r>
            <a:r>
              <a:rPr lang="es-MX" sz="2200" dirty="0">
                <a:solidFill>
                  <a:prstClr val="black"/>
                </a:solidFill>
                <a:latin typeface="+mj-lt"/>
              </a:rPr>
              <a:t>que no puedan asistir a la reunión, con sustento en el artículo 8 del </a:t>
            </a:r>
            <a:r>
              <a:rPr lang="es-MX" sz="2200" dirty="0" smtClean="0">
                <a:solidFill>
                  <a:prstClr val="black"/>
                </a:solidFill>
                <a:latin typeface="+mj-lt"/>
              </a:rPr>
              <a:t>Decreto </a:t>
            </a:r>
            <a:r>
              <a:rPr lang="es-MX" sz="2200" dirty="0">
                <a:solidFill>
                  <a:prstClr val="black"/>
                </a:solidFill>
                <a:latin typeface="+mj-lt"/>
              </a:rPr>
              <a:t>de </a:t>
            </a:r>
            <a:r>
              <a:rPr lang="es-MX" sz="2200" dirty="0" smtClean="0">
                <a:solidFill>
                  <a:prstClr val="black"/>
                </a:solidFill>
                <a:latin typeface="+mj-lt"/>
              </a:rPr>
              <a:t>Creación </a:t>
            </a:r>
            <a:r>
              <a:rPr lang="es-MX" sz="2200" dirty="0">
                <a:solidFill>
                  <a:prstClr val="black"/>
                </a:solidFill>
                <a:latin typeface="+mj-lt"/>
              </a:rPr>
              <a:t>del </a:t>
            </a:r>
            <a:r>
              <a:rPr lang="es-MX" sz="2200" dirty="0" smtClean="0">
                <a:solidFill>
                  <a:prstClr val="black"/>
                </a:solidFill>
                <a:latin typeface="+mj-lt"/>
              </a:rPr>
              <a:t>CACE, </a:t>
            </a:r>
            <a:r>
              <a:rPr lang="es-MX" sz="2200" dirty="0">
                <a:solidFill>
                  <a:prstClr val="black"/>
                </a:solidFill>
                <a:latin typeface="+mj-lt"/>
              </a:rPr>
              <a:t>deberán notificar por escrito su suplente</a:t>
            </a:r>
            <a:r>
              <a:rPr lang="es-MX" sz="2200" dirty="0" smtClean="0">
                <a:solidFill>
                  <a:prstClr val="black"/>
                </a:solidFill>
                <a:latin typeface="+mj-lt"/>
              </a:rPr>
              <a:t>.</a:t>
            </a:r>
          </a:p>
          <a:p>
            <a:pPr marL="285750" lvl="0" indent="-285750" algn="just">
              <a:buFont typeface="Arial" panose="020B0604020202020204" pitchFamily="34" charset="0"/>
              <a:buChar char="•"/>
              <a:defRPr/>
            </a:pPr>
            <a:endParaRPr lang="es-MX" sz="2200" dirty="0">
              <a:solidFill>
                <a:prstClr val="black"/>
              </a:solidFill>
              <a:latin typeface="+mj-lt"/>
            </a:endParaRPr>
          </a:p>
          <a:p>
            <a:pPr marL="285750" lvl="0" indent="-285750" algn="just">
              <a:buFont typeface="Arial" panose="020B0604020202020204" pitchFamily="34" charset="0"/>
              <a:buChar char="•"/>
              <a:defRPr/>
            </a:pPr>
            <a:r>
              <a:rPr lang="es-MX" sz="2200" dirty="0" smtClean="0">
                <a:solidFill>
                  <a:prstClr val="black"/>
                </a:solidFill>
                <a:latin typeface="+mj-lt"/>
              </a:rPr>
              <a:t>La Secretaría Técnica tiene la obligación de informar en la siguiente sesión, el cumplimiento de los acuerdos tomados en la presente, por lo que el Equipo de apoyo dará seguimiento para concentrar datos.</a:t>
            </a:r>
            <a:endParaRPr lang="es-MX" sz="2200" dirty="0">
              <a:solidFill>
                <a:prstClr val="black"/>
              </a:solidFill>
              <a:latin typeface="+mj-lt"/>
            </a:endParaRPr>
          </a:p>
        </p:txBody>
      </p:sp>
      <p:sp>
        <p:nvSpPr>
          <p:cNvPr id="4" name="14 CuadroTexto"/>
          <p:cNvSpPr txBox="1">
            <a:spLocks noChangeArrowheads="1"/>
          </p:cNvSpPr>
          <p:nvPr/>
        </p:nvSpPr>
        <p:spPr bwMode="auto">
          <a:xfrm>
            <a:off x="1241160" y="116632"/>
            <a:ext cx="6667724" cy="40011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MX" sz="2000" b="1" noProof="0" dirty="0">
                <a:ln w="50800"/>
                <a:solidFill>
                  <a:srgbClr val="00863D"/>
                </a:solidFill>
                <a:latin typeface="Tahoma" panose="020B0604030504040204" pitchFamily="34" charset="0"/>
                <a:ea typeface="Tahoma" panose="020B0604030504040204" pitchFamily="34" charset="0"/>
                <a:cs typeface="Tahoma" panose="020B0604030504040204" pitchFamily="34" charset="0"/>
              </a:rPr>
              <a:t>9</a:t>
            </a:r>
            <a:r>
              <a:rPr kumimoji="0" lang="es-MX" sz="2000" b="1" i="0" u="none" strike="noStrike" kern="1200" cap="none" spc="0" normalizeH="0" baseline="0" noProof="0" dirty="0">
                <a:ln w="50800"/>
                <a:solidFill>
                  <a:srgbClr val="00863D"/>
                </a:solidFill>
                <a:effectLst/>
                <a:uLnTx/>
                <a:uFillTx/>
                <a:latin typeface="Tahoma" panose="020B0604030504040204" pitchFamily="34" charset="0"/>
                <a:ea typeface="Tahoma" panose="020B0604030504040204" pitchFamily="34" charset="0"/>
                <a:cs typeface="Tahoma" panose="020B0604030504040204" pitchFamily="34" charset="0"/>
              </a:rPr>
              <a:t>. Asuntos Generales.</a:t>
            </a:r>
          </a:p>
        </p:txBody>
      </p:sp>
    </p:spTree>
    <p:extLst>
      <p:ext uri="{BB962C8B-B14F-4D97-AF65-F5344CB8AC3E}">
        <p14:creationId xmlns:p14="http://schemas.microsoft.com/office/powerpoint/2010/main" val="317785216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redondeado"/>
          <p:cNvSpPr/>
          <p:nvPr/>
        </p:nvSpPr>
        <p:spPr bwMode="auto">
          <a:xfrm>
            <a:off x="2879811" y="2846209"/>
            <a:ext cx="3384377" cy="1174318"/>
          </a:xfrm>
          <a:prstGeom prst="roundRect">
            <a:avLst>
              <a:gd name="adj" fmla="val 9447"/>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a:ln/>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dirty="0">
              <a:solidFill>
                <a:schemeClr val="bg1"/>
              </a:solidFill>
              <a:latin typeface="Arial" pitchFamily="34" charset="0"/>
              <a:cs typeface="Arial" pitchFamily="34" charset="0"/>
            </a:endParaRPr>
          </a:p>
        </p:txBody>
      </p:sp>
      <p:sp>
        <p:nvSpPr>
          <p:cNvPr id="5" name="3 CuadroTexto"/>
          <p:cNvSpPr txBox="1">
            <a:spLocks noChangeArrowheads="1"/>
          </p:cNvSpPr>
          <p:nvPr/>
        </p:nvSpPr>
        <p:spPr bwMode="auto">
          <a:xfrm>
            <a:off x="2879811" y="3062233"/>
            <a:ext cx="3384377" cy="733534"/>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lnSpc>
                <a:spcPts val="5000"/>
              </a:lnSpc>
              <a:defRPr/>
            </a:pPr>
            <a:r>
              <a:rPr lang="es-MX" sz="3600" b="1" dirty="0">
                <a:ln w="50800"/>
                <a:solidFill>
                  <a:srgbClr val="00863D"/>
                </a:solidFill>
                <a:latin typeface="HelveticaNeueLT Std Blk" panose="020B0904020202020204" pitchFamily="34" charset="0"/>
              </a:rPr>
              <a:t>G R A C I A S</a:t>
            </a:r>
          </a:p>
        </p:txBody>
      </p:sp>
      <p:sp>
        <p:nvSpPr>
          <p:cNvPr id="8" name="Rectángulo 7"/>
          <p:cNvSpPr/>
          <p:nvPr/>
        </p:nvSpPr>
        <p:spPr>
          <a:xfrm>
            <a:off x="35496" y="15346"/>
            <a:ext cx="9001000" cy="67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6950354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14 CuadroTexto"/>
          <p:cNvSpPr txBox="1">
            <a:spLocks noChangeArrowheads="1"/>
          </p:cNvSpPr>
          <p:nvPr/>
        </p:nvSpPr>
        <p:spPr bwMode="auto">
          <a:xfrm>
            <a:off x="332764" y="-18148"/>
            <a:ext cx="8473951" cy="707886"/>
          </a:xfrm>
          <a:prstGeom prst="rect">
            <a:avLst/>
          </a:prstGeom>
          <a:noFill/>
          <a:ln w="9525">
            <a:noFill/>
            <a:miter lim="800000"/>
            <a:headEnd/>
            <a:tailEnd/>
          </a:ln>
        </p:spPr>
        <p:txBody>
          <a:bodyPr wrap="square">
            <a:spAutoFit/>
          </a:bodyPr>
          <a:lstStyle/>
          <a:p>
            <a:pPr algn="ctr">
              <a:defRPr/>
            </a:pP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6</a:t>
            </a:r>
            <a:r>
              <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rPr>
              <a:t>. </a:t>
            </a: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 Informe de seguimiento a los acuerdos de la reunión anterior, realizada el 16/marzo/2018.</a:t>
            </a:r>
            <a:endPar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ángulo 4"/>
          <p:cNvSpPr/>
          <p:nvPr/>
        </p:nvSpPr>
        <p:spPr>
          <a:xfrm>
            <a:off x="827584" y="1052736"/>
            <a:ext cx="7200800" cy="400110"/>
          </a:xfrm>
          <a:prstGeom prst="rect">
            <a:avLst/>
          </a:prstGeom>
          <a:noFill/>
        </p:spPr>
        <p:txBody>
          <a:bodyPr wrap="square" rtlCol="0">
            <a:spAutoFit/>
          </a:bodyPr>
          <a:lstStyle/>
          <a:p>
            <a:pPr marL="342900" indent="-342900">
              <a:buFont typeface="Arial" panose="020B0604020202020204" pitchFamily="34" charset="0"/>
              <a:buChar char="•"/>
            </a:pPr>
            <a:r>
              <a:rPr lang="es-MX" sz="2000" dirty="0" smtClean="0">
                <a:solidFill>
                  <a:srgbClr val="C00000"/>
                </a:solidFill>
                <a:latin typeface="+mj-lt"/>
              </a:rPr>
              <a:t>Publicación </a:t>
            </a:r>
            <a:r>
              <a:rPr lang="es-MX" sz="2000" dirty="0">
                <a:solidFill>
                  <a:srgbClr val="C00000"/>
                </a:solidFill>
                <a:latin typeface="+mj-lt"/>
              </a:rPr>
              <a:t>del Plan Anual de Trabajo de del CACE en el P.O.E.</a:t>
            </a:r>
          </a:p>
        </p:txBody>
      </p:sp>
      <p:pic>
        <p:nvPicPr>
          <p:cNvPr id="6" name="Imagen 5"/>
          <p:cNvPicPr>
            <a:picLocks noChangeAspect="1"/>
          </p:cNvPicPr>
          <p:nvPr/>
        </p:nvPicPr>
        <p:blipFill rotWithShape="1">
          <a:blip r:embed="rId2"/>
          <a:srcRect l="10928" t="34153" r="34939" b="3820"/>
          <a:stretch/>
        </p:blipFill>
        <p:spPr>
          <a:xfrm>
            <a:off x="2409499" y="1585772"/>
            <a:ext cx="4320480" cy="3960440"/>
          </a:xfrm>
          <a:prstGeom prst="rect">
            <a:avLst/>
          </a:prstGeom>
          <a:solidFill>
            <a:srgbClr val="3333FF"/>
          </a:solidFill>
          <a:ln w="12700">
            <a:solidFill>
              <a:srgbClr val="0000FF"/>
            </a:solidFill>
          </a:ln>
        </p:spPr>
      </p:pic>
      <p:sp>
        <p:nvSpPr>
          <p:cNvPr id="7" name="CuadroTexto 6"/>
          <p:cNvSpPr txBox="1"/>
          <p:nvPr/>
        </p:nvSpPr>
        <p:spPr>
          <a:xfrm>
            <a:off x="1761427" y="5877272"/>
            <a:ext cx="4968552" cy="307777"/>
          </a:xfrm>
          <a:prstGeom prst="rect">
            <a:avLst/>
          </a:prstGeom>
          <a:noFill/>
        </p:spPr>
        <p:txBody>
          <a:bodyPr wrap="square" rtlCol="0">
            <a:spAutoFit/>
          </a:bodyPr>
          <a:lstStyle/>
          <a:p>
            <a:r>
              <a:rPr lang="es-MX" sz="1400" u="sng" dirty="0">
                <a:hlinkClick r:id="rId3"/>
              </a:rPr>
              <a:t>http://www.cace.chiapas.gob.mx/docs/plan_anual_2018.pdf</a:t>
            </a:r>
            <a:endParaRPr lang="es-MX" sz="1400" dirty="0"/>
          </a:p>
        </p:txBody>
      </p:sp>
      <p:sp>
        <p:nvSpPr>
          <p:cNvPr id="8" name="Flecha izquierda 7">
            <a:hlinkClick r:id="rId4" action="ppaction://hlinksldjump"/>
          </p:cNvPr>
          <p:cNvSpPr/>
          <p:nvPr/>
        </p:nvSpPr>
        <p:spPr>
          <a:xfrm>
            <a:off x="971600" y="5805264"/>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30417894"/>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uadroTexto 6"/>
          <p:cNvSpPr txBox="1"/>
          <p:nvPr/>
        </p:nvSpPr>
        <p:spPr>
          <a:xfrm>
            <a:off x="418529" y="920914"/>
            <a:ext cx="7857174" cy="707886"/>
          </a:xfrm>
          <a:prstGeom prst="rect">
            <a:avLst/>
          </a:prstGeom>
          <a:noFill/>
        </p:spPr>
        <p:txBody>
          <a:bodyPr wrap="square" rtlCol="0">
            <a:spAutoFit/>
          </a:bodyPr>
          <a:lstStyle/>
          <a:p>
            <a:pPr marL="342900" indent="-342900" defTabSz="442913">
              <a:buFont typeface="Arial" panose="020B0604020202020204" pitchFamily="34" charset="0"/>
              <a:buChar char="•"/>
            </a:pPr>
            <a:r>
              <a:rPr lang="es-MX" sz="2000" dirty="0" smtClean="0">
                <a:solidFill>
                  <a:srgbClr val="C00000"/>
                </a:solidFill>
                <a:latin typeface="+mj-lt"/>
              </a:rPr>
              <a:t> </a:t>
            </a:r>
            <a:r>
              <a:rPr lang="es-MX" sz="2000" dirty="0">
                <a:solidFill>
                  <a:srgbClr val="C00000"/>
                </a:solidFill>
              </a:rPr>
              <a:t>Cumplimiento en la integración y difusión de la Información de</a:t>
            </a:r>
          </a:p>
          <a:p>
            <a:pPr defTabSz="442913"/>
            <a:r>
              <a:rPr lang="es-MX" sz="2000" dirty="0">
                <a:solidFill>
                  <a:srgbClr val="C00000"/>
                </a:solidFill>
              </a:rPr>
              <a:t>      las Normas del CONAC y de los formatos de la LDF</a:t>
            </a:r>
            <a:endParaRPr lang="es-MX" sz="2000" dirty="0">
              <a:solidFill>
                <a:srgbClr val="C00000"/>
              </a:solidFill>
              <a:latin typeface="+mj-lt"/>
            </a:endParaRPr>
          </a:p>
        </p:txBody>
      </p:sp>
      <p:sp>
        <p:nvSpPr>
          <p:cNvPr id="9" name="Flecha izquierda 8">
            <a:hlinkClick r:id="rId2" action="ppaction://hlinksldjump"/>
          </p:cNvPr>
          <p:cNvSpPr/>
          <p:nvPr/>
        </p:nvSpPr>
        <p:spPr>
          <a:xfrm>
            <a:off x="971600" y="5805264"/>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14 CuadroTexto"/>
          <p:cNvSpPr txBox="1">
            <a:spLocks noChangeArrowheads="1"/>
          </p:cNvSpPr>
          <p:nvPr/>
        </p:nvSpPr>
        <p:spPr bwMode="auto">
          <a:xfrm>
            <a:off x="332764" y="-18148"/>
            <a:ext cx="8473951" cy="707886"/>
          </a:xfrm>
          <a:prstGeom prst="rect">
            <a:avLst/>
          </a:prstGeom>
          <a:noFill/>
          <a:ln w="9525">
            <a:noFill/>
            <a:miter lim="800000"/>
            <a:headEnd/>
            <a:tailEnd/>
          </a:ln>
        </p:spPr>
        <p:txBody>
          <a:bodyPr wrap="square">
            <a:spAutoFit/>
          </a:bodyPr>
          <a:lstStyle/>
          <a:p>
            <a:pPr algn="ctr">
              <a:defRPr/>
            </a:pP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6</a:t>
            </a:r>
            <a:r>
              <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rPr>
              <a:t>. </a:t>
            </a: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 Informe de seguimiento a los acuerdos de la reunión anterior, realizada el 16/marzo/2018.</a:t>
            </a:r>
            <a:endPar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1" name="Flecha izquierda 10">
            <a:hlinkClick r:id="rId2" action="ppaction://hlinksldjump"/>
          </p:cNvPr>
          <p:cNvSpPr/>
          <p:nvPr/>
        </p:nvSpPr>
        <p:spPr>
          <a:xfrm>
            <a:off x="971600" y="5805264"/>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11"/>
          <p:cNvSpPr txBox="1"/>
          <p:nvPr/>
        </p:nvSpPr>
        <p:spPr>
          <a:xfrm>
            <a:off x="611560" y="1829144"/>
            <a:ext cx="3421410" cy="2000548"/>
          </a:xfrm>
          <a:prstGeom prst="rect">
            <a:avLst/>
          </a:prstGeom>
          <a:noFill/>
        </p:spPr>
        <p:txBody>
          <a:bodyPr wrap="square" rtlCol="0">
            <a:spAutoFit/>
          </a:bodyPr>
          <a:lstStyle>
            <a:defPPr>
              <a:defRPr lang="es-MX"/>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marL="285750" indent="-285750" algn="just">
              <a:buFont typeface="Arial" panose="020B0604020202020204" pitchFamily="34" charset="0"/>
              <a:buChar char="•"/>
            </a:pPr>
            <a:endParaRPr lang="es-MX" sz="1550" dirty="0"/>
          </a:p>
          <a:p>
            <a:pPr marL="285750" indent="-285750" algn="just">
              <a:buFont typeface="Arial" panose="020B0604020202020204" pitchFamily="34" charset="0"/>
              <a:buChar char="•"/>
            </a:pPr>
            <a:r>
              <a:rPr lang="es-MX" sz="1550" dirty="0"/>
              <a:t>Con oficio Núm. OFSCE/AEPI/DADHP/00004/2018, del 10 de abril, el OFSCE solicitó a los municipios el cumplimiento de los informes trimestrales del SFU  </a:t>
            </a:r>
          </a:p>
          <a:p>
            <a:pPr marL="285750" indent="-285750" algn="just">
              <a:buFont typeface="Arial" panose="020B0604020202020204" pitchFamily="34" charset="0"/>
              <a:buChar char="•"/>
            </a:pPr>
            <a:endParaRPr lang="es-MX" sz="1550" dirty="0"/>
          </a:p>
        </p:txBody>
      </p:sp>
      <p:pic>
        <p:nvPicPr>
          <p:cNvPr id="10" name="Imagen 2"/>
          <p:cNvPicPr>
            <a:picLocks noChangeAspect="1"/>
          </p:cNvPicPr>
          <p:nvPr/>
        </p:nvPicPr>
        <p:blipFill rotWithShape="1">
          <a:blip r:embed="rId3"/>
          <a:srcRect l="27556" t="10872" r="25195" b="10872"/>
          <a:stretch/>
        </p:blipFill>
        <p:spPr>
          <a:xfrm>
            <a:off x="5868144" y="2262568"/>
            <a:ext cx="2655768" cy="3518892"/>
          </a:xfrm>
          <a:prstGeom prst="rect">
            <a:avLst/>
          </a:prstGeom>
          <a:ln>
            <a:solidFill>
              <a:schemeClr val="accent6">
                <a:lumMod val="50000"/>
              </a:schemeClr>
            </a:solidFill>
          </a:ln>
        </p:spPr>
      </p:pic>
    </p:spTree>
    <p:extLst>
      <p:ext uri="{BB962C8B-B14F-4D97-AF65-F5344CB8AC3E}">
        <p14:creationId xmlns:p14="http://schemas.microsoft.com/office/powerpoint/2010/main" val="304693897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uadroTexto 6"/>
          <p:cNvSpPr txBox="1"/>
          <p:nvPr/>
        </p:nvSpPr>
        <p:spPr>
          <a:xfrm>
            <a:off x="927837" y="771448"/>
            <a:ext cx="7857174" cy="400110"/>
          </a:xfrm>
          <a:prstGeom prst="rect">
            <a:avLst/>
          </a:prstGeom>
          <a:noFill/>
        </p:spPr>
        <p:txBody>
          <a:bodyPr wrap="square" rtlCol="0">
            <a:spAutoFit/>
          </a:bodyPr>
          <a:lstStyle/>
          <a:p>
            <a:pPr marL="342900" indent="-342900" defTabSz="442913">
              <a:buFont typeface="Arial" panose="020B0604020202020204" pitchFamily="34" charset="0"/>
              <a:buChar char="•"/>
            </a:pPr>
            <a:r>
              <a:rPr lang="es-MX" sz="2000" dirty="0" smtClean="0">
                <a:solidFill>
                  <a:srgbClr val="C00000"/>
                </a:solidFill>
                <a:latin typeface="+mj-lt"/>
              </a:rPr>
              <a:t>Sistema </a:t>
            </a:r>
            <a:r>
              <a:rPr lang="es-MX" sz="2000" dirty="0">
                <a:solidFill>
                  <a:srgbClr val="C00000"/>
                </a:solidFill>
                <a:latin typeface="+mj-lt"/>
              </a:rPr>
              <a:t>de Evaluaciones de la Armonización Contable (</a:t>
            </a:r>
            <a:r>
              <a:rPr lang="es-MX" sz="2000" dirty="0" err="1">
                <a:solidFill>
                  <a:srgbClr val="C00000"/>
                </a:solidFill>
                <a:latin typeface="+mj-lt"/>
              </a:rPr>
              <a:t>SEvAC</a:t>
            </a:r>
            <a:r>
              <a:rPr lang="es-MX" sz="2000" dirty="0">
                <a:solidFill>
                  <a:srgbClr val="C00000"/>
                </a:solidFill>
                <a:latin typeface="+mj-lt"/>
              </a:rPr>
              <a:t>).</a:t>
            </a:r>
          </a:p>
        </p:txBody>
      </p:sp>
      <p:sp>
        <p:nvSpPr>
          <p:cNvPr id="8" name="CuadroTexto 11"/>
          <p:cNvSpPr txBox="1"/>
          <p:nvPr/>
        </p:nvSpPr>
        <p:spPr>
          <a:xfrm>
            <a:off x="332764" y="1196752"/>
            <a:ext cx="4239236" cy="5101397"/>
          </a:xfrm>
          <a:prstGeom prst="rect">
            <a:avLst/>
          </a:prstGeom>
          <a:noFill/>
        </p:spPr>
        <p:txBody>
          <a:bodyPr wrap="square" rtlCol="0">
            <a:spAutoFit/>
          </a:bodyPr>
          <a:lstStyle>
            <a:defPPr>
              <a:defRPr lang="es-MX"/>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marL="285750" indent="-285750" algn="just">
              <a:buFont typeface="Arial" panose="020B0604020202020204" pitchFamily="34" charset="0"/>
              <a:buChar char="•"/>
            </a:pPr>
            <a:r>
              <a:rPr lang="es-MX" sz="1550" dirty="0"/>
              <a:t>El Director de Contabilidad Gubernamental, como Secretario de Técnico del CACE, invitó mediante correo electrónico a los entes públicos participantes, para presenciar la “Videoconferencia </a:t>
            </a:r>
            <a:r>
              <a:rPr lang="es-MX" sz="1550" dirty="0" err="1"/>
              <a:t>SEvAC</a:t>
            </a:r>
            <a:r>
              <a:rPr lang="es-MX" sz="1550" dirty="0"/>
              <a:t> periodo 1/2018”, instrucciones directamente de la Secretaria Técnica del CONAC, dio seguimiento mediante </a:t>
            </a:r>
            <a:r>
              <a:rPr lang="es-MX" sz="1550" dirty="0" err="1"/>
              <a:t>whatsapp</a:t>
            </a:r>
            <a:r>
              <a:rPr lang="es-MX" sz="1550" dirty="0"/>
              <a:t> y correo.</a:t>
            </a:r>
            <a:endParaRPr lang="es-MX" sz="900" dirty="0"/>
          </a:p>
          <a:p>
            <a:pPr marL="285750" indent="-285750" algn="just">
              <a:buFont typeface="Arial" panose="020B0604020202020204" pitchFamily="34" charset="0"/>
              <a:buChar char="•"/>
            </a:pPr>
            <a:r>
              <a:rPr lang="es-MX" sz="1550" dirty="0"/>
              <a:t>El OFSCE, envió “Plan de Acción” para que los Municipios cumplan con </a:t>
            </a:r>
            <a:r>
              <a:rPr lang="es-MX" sz="1550" dirty="0" err="1"/>
              <a:t>SEvAC</a:t>
            </a:r>
            <a:r>
              <a:rPr lang="es-MX" sz="1550" dirty="0"/>
              <a:t>.</a:t>
            </a:r>
          </a:p>
          <a:p>
            <a:pPr marL="285750" indent="-285750" algn="just">
              <a:buFont typeface="Arial" panose="020B0604020202020204" pitchFamily="34" charset="0"/>
              <a:buChar char="•"/>
            </a:pPr>
            <a:r>
              <a:rPr lang="es-MX" sz="1550" dirty="0"/>
              <a:t>Mediante oficio circular CACE/PTE/0002/18 y correos electrónicos, </a:t>
            </a:r>
            <a:r>
              <a:rPr lang="es-MX" sz="1550" dirty="0" smtClean="0"/>
              <a:t>Exhortaron </a:t>
            </a:r>
            <a:r>
              <a:rPr lang="es-MX" sz="1550" dirty="0"/>
              <a:t>a los Organismos Públicos para cumplir con </a:t>
            </a:r>
            <a:r>
              <a:rPr lang="es-MX" sz="1550" dirty="0" err="1"/>
              <a:t>SEvAC</a:t>
            </a:r>
            <a:r>
              <a:rPr lang="es-MX" sz="1550" dirty="0"/>
              <a:t>.</a:t>
            </a:r>
          </a:p>
          <a:p>
            <a:pPr marL="285750" indent="-285750" algn="just">
              <a:buFont typeface="Arial" panose="020B0604020202020204" pitchFamily="34" charset="0"/>
              <a:buChar char="•"/>
            </a:pPr>
            <a:r>
              <a:rPr lang="es-MX" sz="1550" dirty="0"/>
              <a:t>La Secretaría Técnica del CACE y el OFSCE, monitorearon a los organismos durante la evaluación del periodo 1/2018, mediante correo electrónico, llamadas telefónicas y </a:t>
            </a:r>
            <a:r>
              <a:rPr lang="es-MX" sz="1550" dirty="0" err="1"/>
              <a:t>whats</a:t>
            </a:r>
            <a:r>
              <a:rPr lang="es-MX" sz="1550" dirty="0"/>
              <a:t> </a:t>
            </a:r>
            <a:r>
              <a:rPr lang="es-MX" sz="1550" dirty="0" err="1"/>
              <a:t>app</a:t>
            </a:r>
            <a:r>
              <a:rPr lang="es-MX" sz="1550" dirty="0"/>
              <a:t>.</a:t>
            </a:r>
          </a:p>
          <a:p>
            <a:pPr marL="285750" indent="-285750" algn="just">
              <a:buFont typeface="Arial" panose="020B0604020202020204" pitchFamily="34" charset="0"/>
              <a:buChar char="•"/>
            </a:pPr>
            <a:endParaRPr lang="es-MX" sz="1550" dirty="0"/>
          </a:p>
        </p:txBody>
      </p:sp>
      <p:sp>
        <p:nvSpPr>
          <p:cNvPr id="9" name="Flecha izquierda 8">
            <a:hlinkClick r:id="rId2" action="ppaction://hlinksldjump"/>
          </p:cNvPr>
          <p:cNvSpPr/>
          <p:nvPr/>
        </p:nvSpPr>
        <p:spPr>
          <a:xfrm>
            <a:off x="1043608" y="6249291"/>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14 CuadroTexto"/>
          <p:cNvSpPr txBox="1">
            <a:spLocks noChangeArrowheads="1"/>
          </p:cNvSpPr>
          <p:nvPr/>
        </p:nvSpPr>
        <p:spPr bwMode="auto">
          <a:xfrm>
            <a:off x="332764" y="-18148"/>
            <a:ext cx="8473951" cy="707886"/>
          </a:xfrm>
          <a:prstGeom prst="rect">
            <a:avLst/>
          </a:prstGeom>
          <a:noFill/>
          <a:ln w="9525">
            <a:noFill/>
            <a:miter lim="800000"/>
            <a:headEnd/>
            <a:tailEnd/>
          </a:ln>
        </p:spPr>
        <p:txBody>
          <a:bodyPr wrap="square">
            <a:spAutoFit/>
          </a:bodyPr>
          <a:lstStyle/>
          <a:p>
            <a:pPr algn="ctr">
              <a:defRPr/>
            </a:pP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6</a:t>
            </a:r>
            <a:r>
              <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rPr>
              <a:t>. </a:t>
            </a: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 Informe de seguimiento a los acuerdos de la reunión anterior, realizada el 16/marzo/2018.</a:t>
            </a:r>
            <a:endPar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5" name="Imagen 4"/>
          <p:cNvPicPr>
            <a:picLocks noChangeAspect="1"/>
          </p:cNvPicPr>
          <p:nvPr/>
        </p:nvPicPr>
        <p:blipFill rotWithShape="1">
          <a:blip r:embed="rId3"/>
          <a:srcRect l="55315" t="32282" r="21651" b="38187"/>
          <a:stretch/>
        </p:blipFill>
        <p:spPr>
          <a:xfrm>
            <a:off x="4846341" y="1340768"/>
            <a:ext cx="2808312" cy="2880320"/>
          </a:xfrm>
          <a:prstGeom prst="rect">
            <a:avLst/>
          </a:prstGeom>
          <a:ln>
            <a:solidFill>
              <a:schemeClr val="accent2">
                <a:lumMod val="75000"/>
              </a:schemeClr>
            </a:solidFill>
          </a:ln>
        </p:spPr>
      </p:pic>
      <p:pic>
        <p:nvPicPr>
          <p:cNvPr id="11" name="Imagen 10"/>
          <p:cNvPicPr>
            <a:picLocks noChangeAspect="1"/>
          </p:cNvPicPr>
          <p:nvPr/>
        </p:nvPicPr>
        <p:blipFill rotWithShape="1">
          <a:blip r:embed="rId4"/>
          <a:srcRect l="27557" t="10872" r="24603" b="13086"/>
          <a:stretch/>
        </p:blipFill>
        <p:spPr>
          <a:xfrm>
            <a:off x="6156176" y="2333685"/>
            <a:ext cx="2362507" cy="3004176"/>
          </a:xfrm>
          <a:prstGeom prst="rect">
            <a:avLst/>
          </a:prstGeom>
          <a:ln>
            <a:solidFill>
              <a:schemeClr val="accent3">
                <a:lumMod val="50000"/>
              </a:schemeClr>
            </a:solidFill>
          </a:ln>
        </p:spPr>
      </p:pic>
      <p:pic>
        <p:nvPicPr>
          <p:cNvPr id="3" name="Imagen 2"/>
          <p:cNvPicPr>
            <a:picLocks noChangeAspect="1"/>
          </p:cNvPicPr>
          <p:nvPr/>
        </p:nvPicPr>
        <p:blipFill rotWithShape="1">
          <a:blip r:embed="rId5"/>
          <a:srcRect l="10429" t="29206" r="35235" b="4965"/>
          <a:stretch/>
        </p:blipFill>
        <p:spPr>
          <a:xfrm>
            <a:off x="6651448" y="4147782"/>
            <a:ext cx="2380151" cy="2306851"/>
          </a:xfrm>
          <a:prstGeom prst="rect">
            <a:avLst/>
          </a:prstGeom>
          <a:ln>
            <a:solidFill>
              <a:schemeClr val="tx1"/>
            </a:solidFill>
          </a:ln>
        </p:spPr>
      </p:pic>
    </p:spTree>
    <p:extLst>
      <p:ext uri="{BB962C8B-B14F-4D97-AF65-F5344CB8AC3E}">
        <p14:creationId xmlns:p14="http://schemas.microsoft.com/office/powerpoint/2010/main" val="60357540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nvPr>
        </p:nvGraphicFramePr>
        <p:xfrm>
          <a:off x="683568" y="6534024"/>
          <a:ext cx="1870809" cy="2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1662529">
                  <a:extLst>
                    <a:ext uri="{9D8B030D-6E8A-4147-A177-3AD203B41FA5}">
                      <a16:colId xmlns:a16="http://schemas.microsoft.com/office/drawing/2014/main" val="20001"/>
                    </a:ext>
                  </a:extLst>
                </a:gridCol>
              </a:tblGrid>
              <a:tr h="154816">
                <a:tc>
                  <a:txBody>
                    <a:bodyPr/>
                    <a:lstStyle/>
                    <a:p>
                      <a:endParaRPr lang="es-MX" sz="1000" dirty="0">
                        <a:latin typeface="+mj-lt"/>
                        <a:cs typeface="Arial" panose="020B0604020202020204" pitchFamily="34" charset="0"/>
                      </a:endParaRPr>
                    </a:p>
                  </a:txBody>
                  <a:tcPr>
                    <a:solidFill>
                      <a:srgbClr val="FFFF00"/>
                    </a:solidFill>
                  </a:tcPr>
                </a:tc>
                <a:tc>
                  <a:txBody>
                    <a:bodyPr/>
                    <a:lstStyle/>
                    <a:p>
                      <a:r>
                        <a:rPr lang="es-MX" sz="1000" dirty="0">
                          <a:solidFill>
                            <a:schemeClr val="tx1"/>
                          </a:solidFill>
                          <a:latin typeface="+mj-lt"/>
                          <a:cs typeface="Arial" panose="020B0604020202020204" pitchFamily="34" charset="0"/>
                        </a:rPr>
                        <a:t>Nuevos Integrantes</a:t>
                      </a:r>
                    </a:p>
                  </a:txBody>
                  <a:tcPr>
                    <a:noFill/>
                  </a:tcPr>
                </a:tc>
                <a:extLst>
                  <a:ext uri="{0D108BD9-81ED-4DB2-BD59-A6C34878D82A}">
                    <a16:rowId xmlns:a16="http://schemas.microsoft.com/office/drawing/2014/main" val="10000"/>
                  </a:ext>
                </a:extLst>
              </a:tr>
            </a:tbl>
          </a:graphicData>
        </a:graphic>
      </p:graphicFrame>
      <p:sp>
        <p:nvSpPr>
          <p:cNvPr id="8" name="14 CuadroTexto"/>
          <p:cNvSpPr txBox="1">
            <a:spLocks noChangeArrowheads="1"/>
          </p:cNvSpPr>
          <p:nvPr/>
        </p:nvSpPr>
        <p:spPr bwMode="auto">
          <a:xfrm>
            <a:off x="179512" y="110078"/>
            <a:ext cx="8784976" cy="40011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000" b="1" i="0" u="none" strike="noStrike" kern="1200" cap="none" spc="50" normalizeH="0" baseline="0" noProof="0" dirty="0">
                <a:ln w="9525" cmpd="sng">
                  <a:noFill/>
                  <a:prstDash val="solid"/>
                </a:ln>
                <a:solidFill>
                  <a:srgbClr val="00863D"/>
                </a:solidFill>
                <a:effectLst/>
                <a:uLnTx/>
                <a:uFillTx/>
                <a:latin typeface="Tahoma" panose="020B0604030504040204" pitchFamily="34" charset="0"/>
                <a:ea typeface="Tahoma" panose="020B0604030504040204" pitchFamily="34" charset="0"/>
                <a:cs typeface="Tahoma" panose="020B0604030504040204" pitchFamily="34" charset="0"/>
              </a:rPr>
              <a:t>4. </a:t>
            </a:r>
            <a:r>
              <a:rPr kumimoji="0" lang="es-MX" sz="2000" b="1" i="0" u="none" strike="noStrike" kern="1200" cap="none" spc="0" normalizeH="0" baseline="0" noProof="0" dirty="0">
                <a:ln w="50800"/>
                <a:solidFill>
                  <a:srgbClr val="00863D"/>
                </a:solidFill>
                <a:effectLst/>
                <a:uLnTx/>
                <a:uFillTx/>
                <a:latin typeface="Tahoma" panose="020B0604030504040204" pitchFamily="34" charset="0"/>
                <a:ea typeface="Tahoma" panose="020B0604030504040204" pitchFamily="34" charset="0"/>
                <a:cs typeface="Tahoma" panose="020B0604030504040204" pitchFamily="34" charset="0"/>
              </a:rPr>
              <a:t>Integrantes del CACE</a:t>
            </a:r>
            <a:endParaRPr kumimoji="0" lang="es-MX" sz="2000" b="1" i="0" u="none" strike="noStrike" kern="1200" cap="none" spc="50" normalizeH="0" baseline="0" noProof="0" dirty="0">
              <a:ln w="9525" cmpd="sng">
                <a:noFill/>
                <a:prstDash val="solid"/>
              </a:ln>
              <a:solidFill>
                <a:srgbClr val="00863D"/>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994243621"/>
              </p:ext>
            </p:extLst>
          </p:nvPr>
        </p:nvGraphicFramePr>
        <p:xfrm>
          <a:off x="243907" y="510198"/>
          <a:ext cx="8566277" cy="5790812"/>
        </p:xfrm>
        <a:graphic>
          <a:graphicData uri="http://schemas.openxmlformats.org/drawingml/2006/table">
            <a:tbl>
              <a:tblPr/>
              <a:tblGrid>
                <a:gridCol w="359065">
                  <a:extLst>
                    <a:ext uri="{9D8B030D-6E8A-4147-A177-3AD203B41FA5}">
                      <a16:colId xmlns:a16="http://schemas.microsoft.com/office/drawing/2014/main" val="20000"/>
                    </a:ext>
                  </a:extLst>
                </a:gridCol>
                <a:gridCol w="2705815">
                  <a:extLst>
                    <a:ext uri="{9D8B030D-6E8A-4147-A177-3AD203B41FA5}">
                      <a16:colId xmlns:a16="http://schemas.microsoft.com/office/drawing/2014/main" val="20001"/>
                    </a:ext>
                  </a:extLst>
                </a:gridCol>
                <a:gridCol w="3361201">
                  <a:extLst>
                    <a:ext uri="{9D8B030D-6E8A-4147-A177-3AD203B41FA5}">
                      <a16:colId xmlns:a16="http://schemas.microsoft.com/office/drawing/2014/main" val="20002"/>
                    </a:ext>
                  </a:extLst>
                </a:gridCol>
                <a:gridCol w="206268">
                  <a:extLst>
                    <a:ext uri="{9D8B030D-6E8A-4147-A177-3AD203B41FA5}">
                      <a16:colId xmlns:a16="http://schemas.microsoft.com/office/drawing/2014/main" val="20003"/>
                    </a:ext>
                  </a:extLst>
                </a:gridCol>
                <a:gridCol w="1933928">
                  <a:extLst>
                    <a:ext uri="{9D8B030D-6E8A-4147-A177-3AD203B41FA5}">
                      <a16:colId xmlns:a16="http://schemas.microsoft.com/office/drawing/2014/main" val="3344845973"/>
                    </a:ext>
                  </a:extLst>
                </a:gridCol>
              </a:tblGrid>
              <a:tr h="292245">
                <a:tc>
                  <a:txBody>
                    <a:bodyPr/>
                    <a:lstStyle/>
                    <a:p>
                      <a:pPr algn="ctr" rtl="0" fontAlgn="ctr"/>
                      <a:r>
                        <a:rPr lang="es-MX" sz="1200" b="1" i="0" u="none" strike="noStrike" dirty="0">
                          <a:solidFill>
                            <a:srgbClr val="FFFFFF"/>
                          </a:solidFill>
                          <a:effectLst/>
                          <a:latin typeface="Calibri" panose="020F0502020204030204" pitchFamily="34" charset="0"/>
                        </a:rPr>
                        <a:t>No.</a:t>
                      </a:r>
                    </a:p>
                  </a:txBody>
                  <a:tcPr marL="7264" marR="7264" marT="7264" marB="0" anchor="ctr">
                    <a:lnL>
                      <a:noFill/>
                    </a:lnL>
                    <a:lnR>
                      <a:noFill/>
                    </a:lnR>
                    <a:lnT>
                      <a:noFill/>
                    </a:lnT>
                    <a:lnB w="19050" cap="flat" cmpd="sng" algn="ctr">
                      <a:solidFill>
                        <a:srgbClr val="000000"/>
                      </a:solidFill>
                      <a:prstDash val="solid"/>
                      <a:round/>
                      <a:headEnd type="none" w="med" len="med"/>
                      <a:tailEnd type="none" w="med" len="med"/>
                    </a:lnB>
                    <a:solidFill>
                      <a:srgbClr val="C0504D"/>
                    </a:solidFill>
                  </a:tcPr>
                </a:tc>
                <a:tc gridSpan="3">
                  <a:txBody>
                    <a:bodyPr/>
                    <a:lstStyle/>
                    <a:p>
                      <a:pPr algn="ctr" rtl="0" fontAlgn="ctr"/>
                      <a:r>
                        <a:rPr lang="es-MX" sz="1200" b="1" i="0" u="none" strike="noStrike">
                          <a:solidFill>
                            <a:srgbClr val="FFFFFF"/>
                          </a:solidFill>
                          <a:effectLst/>
                          <a:latin typeface="Calibri" panose="020F0502020204030204" pitchFamily="34" charset="0"/>
                        </a:rPr>
                        <a:t>Nombre/Adscripción</a:t>
                      </a:r>
                    </a:p>
                  </a:txBody>
                  <a:tcPr marL="7264" marR="7264" marT="7264" marB="0" anchor="ctr">
                    <a:lnL>
                      <a:noFill/>
                    </a:lnL>
                    <a:lnR>
                      <a:noFill/>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es-MX"/>
                    </a:p>
                  </a:txBody>
                  <a:tcPr/>
                </a:tc>
                <a:tc hMerge="1">
                  <a:txBody>
                    <a:bodyPr/>
                    <a:lstStyle/>
                    <a:p>
                      <a:pPr algn="ctr" rtl="0" fontAlgn="ctr"/>
                      <a:endParaRPr lang="es-MX" sz="1200" b="1" i="0" u="none" strike="noStrike" dirty="0">
                        <a:solidFill>
                          <a:srgbClr val="FFFFFF"/>
                        </a:solidFill>
                        <a:effectLst/>
                        <a:latin typeface="Calibri" panose="020F0502020204030204" pitchFamily="34" charset="0"/>
                      </a:endParaRPr>
                    </a:p>
                  </a:txBody>
                  <a:tcPr marL="7264" marR="7264" marT="7264" marB="0" anchor="ctr">
                    <a:lnL>
                      <a:noFill/>
                    </a:lnL>
                    <a:lnR>
                      <a:noFill/>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s-MX" sz="1200" b="1" i="0" u="none" strike="noStrike" dirty="0">
                          <a:solidFill>
                            <a:srgbClr val="FFFFFF"/>
                          </a:solidFill>
                          <a:effectLst/>
                          <a:latin typeface="Calibri" panose="020F0502020204030204" pitchFamily="34" charset="0"/>
                        </a:rPr>
                        <a:t>Cargo en el CACE</a:t>
                      </a:r>
                    </a:p>
                  </a:txBody>
                  <a:tcPr marL="7264" marR="7264" marT="7264" marB="0" anchor="ctr">
                    <a:lnL>
                      <a:noFill/>
                    </a:lnL>
                    <a:lnR>
                      <a:noFill/>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203561">
                <a:tc gridSpan="5">
                  <a:txBody>
                    <a:bodyPr/>
                    <a:lstStyle/>
                    <a:p>
                      <a:pPr algn="ctr" rtl="0" fontAlgn="ctr"/>
                      <a:r>
                        <a:rPr lang="es-MX" sz="1200" b="1" i="0" u="none" strike="noStrike">
                          <a:solidFill>
                            <a:srgbClr val="FFFFFF"/>
                          </a:solidFill>
                          <a:effectLst/>
                          <a:latin typeface="Calibri" panose="020F0502020204030204" pitchFamily="34" charset="0"/>
                        </a:rPr>
                        <a:t>Poder Ejecutivo (3)</a:t>
                      </a:r>
                    </a:p>
                  </a:txBody>
                  <a:tcPr marL="7264" marR="7264" marT="726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1"/>
                  </a:ext>
                </a:extLst>
              </a:tr>
              <a:tr h="203561">
                <a:tc>
                  <a:txBody>
                    <a:bodyPr/>
                    <a:lstStyle/>
                    <a:p>
                      <a:pPr algn="ctr" rtl="0" fontAlgn="ctr"/>
                      <a:r>
                        <a:rPr lang="es-MX" sz="1200" b="1" i="0" u="none" strike="noStrike">
                          <a:solidFill>
                            <a:srgbClr val="FFFFFF"/>
                          </a:solidFill>
                          <a:effectLst/>
                          <a:latin typeface="Calibri" panose="020F0502020204030204" pitchFamily="34" charset="0"/>
                        </a:rPr>
                        <a:t>1</a:t>
                      </a:r>
                    </a:p>
                  </a:txBody>
                  <a:tcPr marL="7264" marR="7264" marT="7264" marB="0" anchor="ctr">
                    <a:lnL>
                      <a:noFill/>
                    </a:lnL>
                    <a:lnR>
                      <a:noFill/>
                    </a:lnR>
                    <a:lnT w="12700" cap="flat" cmpd="sng" algn="ctr">
                      <a:solidFill>
                        <a:srgbClr val="FFFFFF"/>
                      </a:solidFill>
                      <a:prstDash val="solid"/>
                      <a:round/>
                      <a:headEnd type="none" w="med" len="med"/>
                      <a:tailEnd type="none" w="med" len="med"/>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Lic. Borsalino González Andrade</a:t>
                      </a:r>
                    </a:p>
                  </a:txBody>
                  <a:tcPr marL="7264" marR="7264" marT="7264"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gridSpan="2">
                  <a:txBody>
                    <a:bodyPr/>
                    <a:lstStyle/>
                    <a:p>
                      <a:pPr algn="l" rtl="0" fontAlgn="ctr"/>
                      <a:r>
                        <a:rPr lang="es-MX" sz="1200" b="0" i="0" u="none" strike="noStrike" kern="1200">
                          <a:solidFill>
                            <a:srgbClr val="000000"/>
                          </a:solidFill>
                          <a:effectLst/>
                          <a:latin typeface="Calibri" panose="020F0502020204030204" pitchFamily="34" charset="0"/>
                        </a:rPr>
                        <a:t>Secretaría de Hacienda</a:t>
                      </a:r>
                      <a:endParaRPr lang="es-MX" sz="1200" b="0" i="0" u="none" strike="noStrike">
                        <a:solidFill>
                          <a:srgbClr val="000000"/>
                        </a:solidFill>
                        <a:effectLst/>
                        <a:latin typeface="Calibri" panose="020F0502020204030204" pitchFamily="34" charset="0"/>
                      </a:endParaRPr>
                    </a:p>
                  </a:txBody>
                  <a:tcPr marL="7264" marR="7264" marT="7264"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hMerge="1">
                  <a:txBody>
                    <a:bodyPr/>
                    <a:lstStyle/>
                    <a:p>
                      <a:pPr algn="ctr" rtl="0" fontAlgn="ct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tc>
                  <a:txBody>
                    <a:bodyPr/>
                    <a:lstStyle/>
                    <a:p>
                      <a:pPr algn="ctr" rtl="0" fontAlgn="ctr"/>
                      <a:r>
                        <a:rPr lang="es-MX" sz="1200" b="0" i="0" u="none" strike="noStrike" dirty="0">
                          <a:solidFill>
                            <a:srgbClr val="000000"/>
                          </a:solidFill>
                          <a:effectLst/>
                          <a:latin typeface="Calibri" panose="020F0502020204030204" pitchFamily="34" charset="0"/>
                        </a:rPr>
                        <a:t>Presidente Suplente</a:t>
                      </a:r>
                    </a:p>
                  </a:txBody>
                  <a:tcPr marL="7264" marR="7264" marT="7264" marB="0" anchor="ctr">
                    <a:lnL>
                      <a:noFill/>
                    </a:lnL>
                    <a:lnR>
                      <a:noFill/>
                    </a:lnR>
                    <a:lnT w="1270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203561">
                <a:tc>
                  <a:txBody>
                    <a:bodyPr/>
                    <a:lstStyle/>
                    <a:p>
                      <a:pPr algn="ctr" rtl="0" fontAlgn="ctr"/>
                      <a:r>
                        <a:rPr lang="es-MX" sz="1200" b="1" i="0" u="none" strike="noStrike">
                          <a:solidFill>
                            <a:srgbClr val="FFFFFF"/>
                          </a:solidFill>
                          <a:effectLst/>
                          <a:latin typeface="Calibri" panose="020F0502020204030204" pitchFamily="34" charset="0"/>
                        </a:rPr>
                        <a:t>2</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dirty="0">
                          <a:solidFill>
                            <a:srgbClr val="000000"/>
                          </a:solidFill>
                          <a:effectLst/>
                          <a:latin typeface="Calibri" panose="020F0502020204030204" pitchFamily="34" charset="0"/>
                        </a:rPr>
                        <a:t>Ing. Marco Antonio Brofft Aguilar</a:t>
                      </a:r>
                    </a:p>
                  </a:txBody>
                  <a:tcPr marL="7264" marR="7264" marT="7264" marB="0" anchor="ctr">
                    <a:lnL>
                      <a:noFill/>
                    </a:lnL>
                    <a:lnR>
                      <a:noFill/>
                    </a:lnR>
                    <a:lnT>
                      <a:noFill/>
                    </a:lnT>
                    <a:lnB>
                      <a:noFill/>
                    </a:lnB>
                    <a:solidFill>
                      <a:srgbClr val="E7E7E7"/>
                    </a:solidFill>
                  </a:tcPr>
                </a:tc>
                <a:tc gridSpan="2">
                  <a:txBody>
                    <a:bodyPr/>
                    <a:lstStyle/>
                    <a:p>
                      <a:pPr algn="l" rtl="0" fontAlgn="ctr"/>
                      <a:r>
                        <a:rPr lang="es-MX" sz="1200" b="0" i="0" u="none" strike="noStrike" kern="1200">
                          <a:solidFill>
                            <a:srgbClr val="000000"/>
                          </a:solidFill>
                          <a:effectLst/>
                          <a:latin typeface="Calibri" panose="020F0502020204030204" pitchFamily="34" charset="0"/>
                        </a:rPr>
                        <a:t>Secretaría de Hacienda</a:t>
                      </a:r>
                      <a:endParaRPr lang="es-MX" sz="1200" b="0" i="0" u="none" strike="noStrike">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E7E7E7"/>
                    </a:solidFill>
                  </a:tcPr>
                </a:tc>
                <a:tc hMerge="1">
                  <a:txBody>
                    <a:bodyPr/>
                    <a:lstStyle/>
                    <a:p>
                      <a:pPr algn="ctr" rtl="0" fontAlgn="ctr"/>
                      <a:endParaRPr lang="es-MX" sz="1200" b="0" i="0" u="none" strike="noStrike">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E7E7E7"/>
                    </a:solidFill>
                  </a:tcPr>
                </a:tc>
                <a:tc>
                  <a:txBody>
                    <a:bodyPr/>
                    <a:lstStyle/>
                    <a:p>
                      <a:pPr algn="ctr" rtl="0" fontAlgn="ctr"/>
                      <a:r>
                        <a:rPr lang="es-MX" sz="1200" b="0" i="0" u="none" strike="noStrike">
                          <a:solidFill>
                            <a:srgbClr val="000000"/>
                          </a:solidFill>
                          <a:effectLst/>
                          <a:latin typeface="Calibri" panose="020F0502020204030204" pitchFamily="34" charset="0"/>
                        </a:rPr>
                        <a:t>Consejero Suplente</a:t>
                      </a:r>
                    </a:p>
                  </a:txBody>
                  <a:tcPr marL="7264" marR="7264" marT="7264" marB="0" anchor="ctr">
                    <a:lnL>
                      <a:noFill/>
                    </a:lnL>
                    <a:lnR>
                      <a:noFill/>
                    </a:lnR>
                    <a:lnT>
                      <a:noFill/>
                    </a:lnT>
                    <a:lnB>
                      <a:noFill/>
                    </a:lnB>
                    <a:solidFill>
                      <a:srgbClr val="E7E7E7"/>
                    </a:solidFill>
                  </a:tcPr>
                </a:tc>
                <a:extLst>
                  <a:ext uri="{0D108BD9-81ED-4DB2-BD59-A6C34878D82A}">
                    <a16:rowId xmlns:a16="http://schemas.microsoft.com/office/drawing/2014/main" val="10003"/>
                  </a:ext>
                </a:extLst>
              </a:tr>
              <a:tr h="203561">
                <a:tc>
                  <a:txBody>
                    <a:bodyPr/>
                    <a:lstStyle/>
                    <a:p>
                      <a:pPr algn="ctr" rtl="0" fontAlgn="ctr"/>
                      <a:r>
                        <a:rPr lang="es-MX" sz="1200" b="1" i="0" u="none" strike="noStrike">
                          <a:solidFill>
                            <a:srgbClr val="FFFFFF"/>
                          </a:solidFill>
                          <a:effectLst/>
                          <a:latin typeface="Calibri" panose="020F0502020204030204" pitchFamily="34" charset="0"/>
                        </a:rPr>
                        <a:t>3</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kern="1200">
                          <a:solidFill>
                            <a:srgbClr val="000000"/>
                          </a:solidFill>
                          <a:effectLst/>
                          <a:latin typeface="Calibri" panose="020F0502020204030204" pitchFamily="34" charset="0"/>
                        </a:rPr>
                        <a:t>C.P.C. Antonio Ovando Ocaña</a:t>
                      </a:r>
                      <a:endParaRPr lang="es-MX" sz="1200" b="0" i="0" u="none" strike="noStrike">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F2F2F2"/>
                    </a:solidFill>
                  </a:tcPr>
                </a:tc>
                <a:tc gridSpan="2">
                  <a:txBody>
                    <a:bodyPr/>
                    <a:lstStyle/>
                    <a:p>
                      <a:pPr algn="l" rtl="0" fontAlgn="ctr"/>
                      <a:r>
                        <a:rPr lang="es-MX" sz="1200" b="0" i="0" u="none" strike="noStrike" dirty="0" smtClean="0">
                          <a:solidFill>
                            <a:srgbClr val="000000"/>
                          </a:solidFill>
                          <a:effectLst/>
                          <a:latin typeface="Calibri" panose="020F0502020204030204" pitchFamily="34" charset="0"/>
                        </a:rPr>
                        <a:t>Secretaría de la Contraloría </a:t>
                      </a:r>
                      <a:r>
                        <a:rPr lang="es-MX" sz="1200" b="0" i="0" u="none" strike="noStrike" dirty="0">
                          <a:solidFill>
                            <a:srgbClr val="000000"/>
                          </a:solidFill>
                          <a:effectLst/>
                          <a:latin typeface="Calibri" panose="020F0502020204030204" pitchFamily="34" charset="0"/>
                        </a:rPr>
                        <a:t>General</a:t>
                      </a:r>
                    </a:p>
                  </a:txBody>
                  <a:tcPr marL="7264" marR="7264" marT="7264" marB="0" anchor="ctr">
                    <a:lnL>
                      <a:noFill/>
                    </a:lnL>
                    <a:lnR>
                      <a:noFill/>
                    </a:lnR>
                    <a:lnT>
                      <a:noFill/>
                    </a:lnT>
                    <a:lnB>
                      <a:noFill/>
                    </a:lnB>
                    <a:solidFill>
                      <a:srgbClr val="F2F2F2"/>
                    </a:solidFill>
                  </a:tcPr>
                </a:tc>
                <a:tc hMerge="1">
                  <a:txBody>
                    <a:bodyPr/>
                    <a:lstStyle/>
                    <a:p>
                      <a:pPr algn="ctr" rtl="0" fontAlgn="ctr"/>
                      <a:endParaRPr lang="es-MX" sz="1200" b="0" i="0" u="none" strike="noStrike">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F2F2F2"/>
                    </a:solidFill>
                  </a:tcPr>
                </a:tc>
                <a:tc>
                  <a:txBody>
                    <a:bodyPr/>
                    <a:lstStyle/>
                    <a:p>
                      <a:pPr algn="ctr" rtl="0" fontAlgn="ctr"/>
                      <a:r>
                        <a:rPr lang="es-MX" sz="1200" b="0" i="0" u="none" strike="noStrike">
                          <a:solidFill>
                            <a:srgbClr val="000000"/>
                          </a:solidFill>
                          <a:effectLst/>
                          <a:latin typeface="Calibri" panose="020F0502020204030204" pitchFamily="34" charset="0"/>
                        </a:rPr>
                        <a:t>Consejero Suplente</a:t>
                      </a:r>
                    </a:p>
                  </a:txBody>
                  <a:tcPr marL="7264" marR="7264" marT="7264" marB="0" anchor="ctr">
                    <a:lnL>
                      <a:noFill/>
                    </a:lnL>
                    <a:lnR>
                      <a:noFill/>
                    </a:lnR>
                    <a:lnT>
                      <a:noFill/>
                    </a:lnT>
                    <a:lnB>
                      <a:noFill/>
                    </a:lnB>
                    <a:solidFill>
                      <a:srgbClr val="F2F2F2"/>
                    </a:solidFill>
                  </a:tcPr>
                </a:tc>
                <a:extLst>
                  <a:ext uri="{0D108BD9-81ED-4DB2-BD59-A6C34878D82A}">
                    <a16:rowId xmlns:a16="http://schemas.microsoft.com/office/drawing/2014/main" val="10004"/>
                  </a:ext>
                </a:extLst>
              </a:tr>
              <a:tr h="203561">
                <a:tc>
                  <a:txBody>
                    <a:bodyPr/>
                    <a:lstStyle/>
                    <a:p>
                      <a:pPr algn="ctr" rtl="0" fontAlgn="ctr"/>
                      <a:r>
                        <a:rPr lang="es-MX" sz="1200" b="1" i="0" u="none" strike="noStrike">
                          <a:solidFill>
                            <a:srgbClr val="FFFFFF"/>
                          </a:solidFill>
                          <a:effectLst/>
                          <a:latin typeface="Calibri" panose="020F0502020204030204" pitchFamily="34" charset="0"/>
                        </a:rPr>
                        <a:t> </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C.P. Roberto Coutiño Espinosa</a:t>
                      </a:r>
                    </a:p>
                  </a:txBody>
                  <a:tcPr marL="7264" marR="7264" marT="7264" marB="0" anchor="ctr">
                    <a:lnL>
                      <a:noFill/>
                    </a:lnL>
                    <a:lnR>
                      <a:noFill/>
                    </a:lnR>
                    <a:lnT>
                      <a:noFill/>
                    </a:lnT>
                    <a:lnB>
                      <a:noFill/>
                    </a:lnB>
                    <a:solidFill>
                      <a:srgbClr val="BFBFBF"/>
                    </a:solidFill>
                  </a:tcPr>
                </a:tc>
                <a:tc gridSpan="2">
                  <a:txBody>
                    <a:bodyPr/>
                    <a:lstStyle/>
                    <a:p>
                      <a:pPr algn="l" rtl="0" fontAlgn="ctr"/>
                      <a:r>
                        <a:rPr lang="es-MX" sz="1200" b="0" i="0" u="none" strike="noStrike">
                          <a:solidFill>
                            <a:srgbClr val="000000"/>
                          </a:solidFill>
                          <a:effectLst/>
                          <a:latin typeface="Calibri" panose="020F0502020204030204" pitchFamily="34" charset="0"/>
                        </a:rPr>
                        <a:t>Secretaría de Hacienda</a:t>
                      </a:r>
                    </a:p>
                  </a:txBody>
                  <a:tcPr marL="7264" marR="7264" marT="7264" marB="0" anchor="ctr">
                    <a:lnL>
                      <a:noFill/>
                    </a:lnL>
                    <a:lnR>
                      <a:noFill/>
                    </a:lnR>
                    <a:lnT>
                      <a:noFill/>
                    </a:lnT>
                    <a:lnB>
                      <a:noFill/>
                    </a:lnB>
                    <a:solidFill>
                      <a:srgbClr val="BFBFBF"/>
                    </a:solidFill>
                  </a:tcPr>
                </a:tc>
                <a:tc hMerge="1">
                  <a:txBody>
                    <a:bodyPr/>
                    <a:lstStyle/>
                    <a:p>
                      <a:pPr algn="ctr" rtl="0" fontAlgn="ctr"/>
                      <a:endParaRPr lang="es-MX" sz="1200" b="0" i="0" u="none" strike="noStrike">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BFBFBF"/>
                    </a:solidFill>
                  </a:tcPr>
                </a:tc>
                <a:tc>
                  <a:txBody>
                    <a:bodyPr/>
                    <a:lstStyle/>
                    <a:p>
                      <a:pPr algn="ctr" rtl="0" fontAlgn="ctr"/>
                      <a:r>
                        <a:rPr lang="es-MX" sz="1200" b="0" i="0" u="none" strike="noStrike">
                          <a:solidFill>
                            <a:srgbClr val="000000"/>
                          </a:solidFill>
                          <a:effectLst/>
                          <a:latin typeface="Calibri" panose="020F0502020204030204" pitchFamily="34" charset="0"/>
                        </a:rPr>
                        <a:t>Secretario Técnico</a:t>
                      </a:r>
                    </a:p>
                  </a:txBody>
                  <a:tcPr marL="7264" marR="7264" marT="7264" marB="0" anchor="ctr">
                    <a:lnL>
                      <a:noFill/>
                    </a:lnL>
                    <a:lnR>
                      <a:noFill/>
                    </a:lnR>
                    <a:lnT>
                      <a:noFill/>
                    </a:lnT>
                    <a:lnB>
                      <a:noFill/>
                    </a:lnB>
                    <a:solidFill>
                      <a:srgbClr val="BFBFBF"/>
                    </a:solidFill>
                  </a:tcPr>
                </a:tc>
                <a:extLst>
                  <a:ext uri="{0D108BD9-81ED-4DB2-BD59-A6C34878D82A}">
                    <a16:rowId xmlns:a16="http://schemas.microsoft.com/office/drawing/2014/main" val="10005"/>
                  </a:ext>
                </a:extLst>
              </a:tr>
              <a:tr h="203561">
                <a:tc gridSpan="5">
                  <a:txBody>
                    <a:bodyPr/>
                    <a:lstStyle/>
                    <a:p>
                      <a:pPr algn="ctr" rtl="0" fontAlgn="ctr"/>
                      <a:r>
                        <a:rPr lang="es-MX" sz="1200" b="1" i="0" u="none" strike="noStrike">
                          <a:solidFill>
                            <a:srgbClr val="FFFFFF"/>
                          </a:solidFill>
                          <a:effectLst/>
                          <a:latin typeface="Calibri" panose="020F0502020204030204" pitchFamily="34" charset="0"/>
                        </a:rPr>
                        <a:t>Poder Legislativo (3)</a:t>
                      </a:r>
                    </a:p>
                  </a:txBody>
                  <a:tcPr marL="7264" marR="7264" marT="7264" marB="0" anchor="ctr">
                    <a:lnL>
                      <a:noFill/>
                    </a:lnL>
                    <a:lnR>
                      <a:noFill/>
                    </a:lnR>
                    <a:lnT>
                      <a:noFill/>
                    </a:lnT>
                    <a:lnB>
                      <a:noFill/>
                    </a:lnB>
                    <a:solidFill>
                      <a:srgbClr val="9BBB5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r h="203561">
                <a:tc>
                  <a:txBody>
                    <a:bodyPr/>
                    <a:lstStyle/>
                    <a:p>
                      <a:pPr algn="ctr" rtl="0" fontAlgn="ctr"/>
                      <a:r>
                        <a:rPr lang="es-MX" sz="1200" b="1" i="0" u="none" strike="noStrike">
                          <a:solidFill>
                            <a:srgbClr val="FFFFFF"/>
                          </a:solidFill>
                          <a:effectLst/>
                          <a:latin typeface="Calibri" panose="020F0502020204030204" pitchFamily="34" charset="0"/>
                        </a:rPr>
                        <a:t>4</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dirty="0" err="1">
                          <a:solidFill>
                            <a:srgbClr val="000000"/>
                          </a:solidFill>
                          <a:effectLst/>
                          <a:highlight>
                            <a:srgbClr val="FFFF00"/>
                          </a:highlight>
                          <a:latin typeface="Calibri" panose="020F0502020204030204" pitchFamily="34" charset="0"/>
                        </a:rPr>
                        <a:t>Dip</a:t>
                      </a:r>
                      <a:r>
                        <a:rPr lang="es-MX" sz="1200" b="0" i="0" u="none" strike="noStrike" dirty="0">
                          <a:solidFill>
                            <a:srgbClr val="000000"/>
                          </a:solidFill>
                          <a:effectLst/>
                          <a:highlight>
                            <a:srgbClr val="FFFF00"/>
                          </a:highlight>
                          <a:latin typeface="Calibri" panose="020F0502020204030204" pitchFamily="34" charset="0"/>
                        </a:rPr>
                        <a:t>. Rafael de Jesús Gordillo </a:t>
                      </a:r>
                      <a:r>
                        <a:rPr lang="es-MX" sz="1200" b="0" i="0" u="none" strike="noStrike" dirty="0" err="1">
                          <a:solidFill>
                            <a:srgbClr val="000000"/>
                          </a:solidFill>
                          <a:effectLst/>
                          <a:highlight>
                            <a:srgbClr val="FFFF00"/>
                          </a:highlight>
                          <a:latin typeface="Calibri" panose="020F0502020204030204" pitchFamily="34" charset="0"/>
                        </a:rPr>
                        <a:t>Gordillo</a:t>
                      </a: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FFFF00"/>
                    </a:solidFill>
                  </a:tcPr>
                </a:tc>
                <a:tc gridSpan="2">
                  <a:txBody>
                    <a:bodyPr/>
                    <a:lstStyle/>
                    <a:p>
                      <a:pPr algn="l" rtl="0" fontAlgn="ctr"/>
                      <a:r>
                        <a:rPr lang="es-MX" sz="1200" b="0" i="0" u="none" strike="noStrike" dirty="0" smtClean="0">
                          <a:solidFill>
                            <a:srgbClr val="000000"/>
                          </a:solidFill>
                          <a:effectLst/>
                          <a:latin typeface="Calibri" panose="020F0502020204030204" pitchFamily="34" charset="0"/>
                        </a:rPr>
                        <a:t>Congreso </a:t>
                      </a:r>
                      <a:r>
                        <a:rPr lang="es-MX" sz="1200" b="0" i="0" u="none" strike="noStrike" dirty="0">
                          <a:solidFill>
                            <a:srgbClr val="000000"/>
                          </a:solidFill>
                          <a:effectLst/>
                          <a:latin typeface="Calibri" panose="020F0502020204030204" pitchFamily="34" charset="0"/>
                        </a:rPr>
                        <a:t>del Estado</a:t>
                      </a:r>
                    </a:p>
                  </a:txBody>
                  <a:tcPr marL="7264" marR="7264" marT="7264" marB="0" anchor="ctr">
                    <a:lnL>
                      <a:noFill/>
                    </a:lnL>
                    <a:lnR>
                      <a:noFill/>
                    </a:lnR>
                    <a:lnT>
                      <a:noFill/>
                    </a:lnT>
                    <a:lnB>
                      <a:noFill/>
                    </a:lnB>
                    <a:solidFill>
                      <a:srgbClr val="E7E7E7"/>
                    </a:solidFill>
                  </a:tcPr>
                </a:tc>
                <a:tc hMerge="1">
                  <a:txBody>
                    <a:bodyPr/>
                    <a:lstStyle/>
                    <a:p>
                      <a:pPr algn="ctr" rtl="0" fontAlgn="ct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E7E7E7"/>
                    </a:solidFill>
                  </a:tcPr>
                </a:tc>
                <a:tc>
                  <a:txBody>
                    <a:bodyPr/>
                    <a:lstStyle/>
                    <a:p>
                      <a:pPr algn="ctr" rtl="0" fontAlgn="ctr"/>
                      <a:r>
                        <a:rPr lang="es-MX" sz="1200" b="0" i="0" u="none" strike="noStrike" dirty="0">
                          <a:solidFill>
                            <a:srgbClr val="000000"/>
                          </a:solidFill>
                          <a:effectLst/>
                          <a:latin typeface="Calibri" panose="020F0502020204030204" pitchFamily="34" charset="0"/>
                        </a:rPr>
                        <a:t>Consejero</a:t>
                      </a:r>
                    </a:p>
                  </a:txBody>
                  <a:tcPr marL="7264" marR="7264" marT="7264" marB="0" anchor="ctr">
                    <a:lnL>
                      <a:noFill/>
                    </a:lnL>
                    <a:lnR>
                      <a:noFill/>
                    </a:lnR>
                    <a:lnT>
                      <a:noFill/>
                    </a:lnT>
                    <a:lnB>
                      <a:noFill/>
                    </a:lnB>
                    <a:solidFill>
                      <a:srgbClr val="E7E7E7"/>
                    </a:solidFill>
                  </a:tcPr>
                </a:tc>
                <a:extLst>
                  <a:ext uri="{0D108BD9-81ED-4DB2-BD59-A6C34878D82A}">
                    <a16:rowId xmlns:a16="http://schemas.microsoft.com/office/drawing/2014/main" val="10007"/>
                  </a:ext>
                </a:extLst>
              </a:tr>
              <a:tr h="193518">
                <a:tc>
                  <a:txBody>
                    <a:bodyPr/>
                    <a:lstStyle/>
                    <a:p>
                      <a:pPr algn="ctr" rtl="0" fontAlgn="ctr"/>
                      <a:r>
                        <a:rPr lang="es-MX" sz="1200" b="1" i="0" u="none" strike="noStrike">
                          <a:solidFill>
                            <a:srgbClr val="FFFFFF"/>
                          </a:solidFill>
                          <a:effectLst/>
                          <a:latin typeface="Calibri" panose="020F0502020204030204" pitchFamily="34" charset="0"/>
                        </a:rPr>
                        <a:t>5</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dirty="0">
                          <a:solidFill>
                            <a:srgbClr val="000000"/>
                          </a:solidFill>
                          <a:effectLst/>
                          <a:latin typeface="Calibri" panose="020F0502020204030204" pitchFamily="34" charset="0"/>
                        </a:rPr>
                        <a:t>C.P. Fernando de Jesús Cano de la Torre</a:t>
                      </a:r>
                    </a:p>
                  </a:txBody>
                  <a:tcPr marL="7264" marR="7264" marT="7264" marB="0" anchor="ctr">
                    <a:lnL>
                      <a:noFill/>
                    </a:lnL>
                    <a:lnR>
                      <a:noFill/>
                    </a:lnR>
                    <a:lnT>
                      <a:noFill/>
                    </a:lnT>
                    <a:lnB>
                      <a:noFill/>
                    </a:lnB>
                    <a:solidFill>
                      <a:srgbClr val="FFFFFF"/>
                    </a:solidFill>
                  </a:tcPr>
                </a:tc>
                <a:tc gridSpan="2">
                  <a:txBody>
                    <a:bodyPr/>
                    <a:lstStyle/>
                    <a:p>
                      <a:pPr algn="l" rtl="0" fontAlgn="ctr"/>
                      <a:r>
                        <a:rPr lang="es-MX" sz="1200" b="0" i="0" u="none" strike="noStrike" dirty="0" smtClean="0">
                          <a:solidFill>
                            <a:srgbClr val="000000"/>
                          </a:solidFill>
                          <a:effectLst/>
                          <a:latin typeface="Calibri" panose="020F0502020204030204" pitchFamily="34" charset="0"/>
                        </a:rPr>
                        <a:t>Órgano</a:t>
                      </a:r>
                      <a:r>
                        <a:rPr lang="es-MX" sz="1200" b="0" i="0" u="none" strike="noStrike" baseline="0" dirty="0" smtClean="0">
                          <a:solidFill>
                            <a:srgbClr val="000000"/>
                          </a:solidFill>
                          <a:effectLst/>
                          <a:latin typeface="Calibri" panose="020F0502020204030204" pitchFamily="34" charset="0"/>
                        </a:rPr>
                        <a:t> de Fiscalización Superior del Congreso del Edo.</a:t>
                      </a: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FFFFFF"/>
                    </a:solidFill>
                  </a:tcPr>
                </a:tc>
                <a:tc hMerge="1">
                  <a:txBody>
                    <a:bodyPr/>
                    <a:lstStyle/>
                    <a:p>
                      <a:pPr algn="ctr" rtl="0" fontAlgn="ct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FFFFFF"/>
                    </a:solidFill>
                  </a:tcPr>
                </a:tc>
                <a:tc>
                  <a:txBody>
                    <a:bodyPr/>
                    <a:lstStyle/>
                    <a:p>
                      <a:pPr algn="ctr" rtl="0" fontAlgn="ctr"/>
                      <a:r>
                        <a:rPr lang="es-MX" sz="1200" b="0" i="0" u="none" strike="noStrike" dirty="0">
                          <a:solidFill>
                            <a:srgbClr val="000000"/>
                          </a:solidFill>
                          <a:effectLst/>
                          <a:latin typeface="Calibri" panose="020F0502020204030204" pitchFamily="34" charset="0"/>
                        </a:rPr>
                        <a:t>Consejero Suplente</a:t>
                      </a:r>
                    </a:p>
                  </a:txBody>
                  <a:tcPr marL="7264" marR="7264" marT="7264" marB="0" anchor="ctr">
                    <a:lnL>
                      <a:noFill/>
                    </a:lnL>
                    <a:lnR>
                      <a:noFill/>
                    </a:lnR>
                    <a:lnT>
                      <a:noFill/>
                    </a:lnT>
                    <a:lnB>
                      <a:noFill/>
                    </a:lnB>
                    <a:solidFill>
                      <a:srgbClr val="FFFFFF"/>
                    </a:solidFill>
                  </a:tcPr>
                </a:tc>
                <a:extLst>
                  <a:ext uri="{0D108BD9-81ED-4DB2-BD59-A6C34878D82A}">
                    <a16:rowId xmlns:a16="http://schemas.microsoft.com/office/drawing/2014/main" val="10008"/>
                  </a:ext>
                </a:extLst>
              </a:tr>
              <a:tr h="216024">
                <a:tc>
                  <a:txBody>
                    <a:bodyPr/>
                    <a:lstStyle/>
                    <a:p>
                      <a:pPr algn="ctr" rtl="0" fontAlgn="ctr"/>
                      <a:r>
                        <a:rPr lang="es-MX" sz="1200" b="1" i="0" u="none" strike="noStrike">
                          <a:solidFill>
                            <a:srgbClr val="FFFFFF"/>
                          </a:solidFill>
                          <a:effectLst/>
                          <a:latin typeface="Calibri" panose="020F0502020204030204" pitchFamily="34" charset="0"/>
                        </a:rPr>
                        <a:t>6</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Ing. Roberto Carlos López Albores</a:t>
                      </a:r>
                    </a:p>
                  </a:txBody>
                  <a:tcPr marL="7264" marR="7264" marT="7264" marB="0" anchor="ctr">
                    <a:lnL>
                      <a:noFill/>
                    </a:lnL>
                    <a:lnR>
                      <a:noFill/>
                    </a:lnR>
                    <a:lnT>
                      <a:noFill/>
                    </a:lnT>
                    <a:lnB>
                      <a:noFill/>
                    </a:lnB>
                    <a:solidFill>
                      <a:srgbClr val="E7E7E7"/>
                    </a:solidFill>
                  </a:tcPr>
                </a:tc>
                <a:tc gridSpan="2">
                  <a:txBody>
                    <a:bodyPr/>
                    <a:lstStyle/>
                    <a:p>
                      <a:pPr algn="l" rtl="0" fontAlgn="ctr"/>
                      <a:r>
                        <a:rPr lang="es-MX" sz="1200" b="0" i="0" u="none" strike="noStrike" dirty="0" smtClean="0">
                          <a:solidFill>
                            <a:srgbClr val="000000"/>
                          </a:solidFill>
                          <a:effectLst/>
                          <a:latin typeface="Calibri" panose="020F0502020204030204" pitchFamily="34" charset="0"/>
                        </a:rPr>
                        <a:t>Órgano</a:t>
                      </a:r>
                      <a:r>
                        <a:rPr lang="es-MX" sz="1200" b="0" i="0" u="none" strike="noStrike" baseline="0" dirty="0" smtClean="0">
                          <a:solidFill>
                            <a:srgbClr val="000000"/>
                          </a:solidFill>
                          <a:effectLst/>
                          <a:latin typeface="Calibri" panose="020F0502020204030204" pitchFamily="34" charset="0"/>
                        </a:rPr>
                        <a:t> de Fiscalización Superior del Congreso del Edo.</a:t>
                      </a: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E7E7E7"/>
                    </a:solidFill>
                  </a:tcPr>
                </a:tc>
                <a:tc hMerge="1">
                  <a:txBody>
                    <a:bodyPr/>
                    <a:lstStyle/>
                    <a:p>
                      <a:pPr algn="ctr" rtl="0" fontAlgn="ctr"/>
                      <a:endParaRPr lang="es-MX" sz="1200" b="0" i="0" u="none" strike="noStrike">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E7E7E7"/>
                    </a:solidFill>
                  </a:tcPr>
                </a:tc>
                <a:tc>
                  <a:txBody>
                    <a:bodyPr/>
                    <a:lstStyle/>
                    <a:p>
                      <a:pPr algn="ctr" rtl="0" fontAlgn="ctr"/>
                      <a:r>
                        <a:rPr lang="es-MX" sz="1200" b="0" i="0" u="none" strike="noStrike">
                          <a:solidFill>
                            <a:srgbClr val="000000"/>
                          </a:solidFill>
                          <a:effectLst/>
                          <a:latin typeface="Calibri" panose="020F0502020204030204" pitchFamily="34" charset="0"/>
                        </a:rPr>
                        <a:t>Consejero</a:t>
                      </a:r>
                    </a:p>
                  </a:txBody>
                  <a:tcPr marL="7264" marR="7264" marT="7264" marB="0" anchor="ctr">
                    <a:lnL>
                      <a:noFill/>
                    </a:lnL>
                    <a:lnR>
                      <a:noFill/>
                    </a:lnR>
                    <a:lnT>
                      <a:noFill/>
                    </a:lnT>
                    <a:lnB>
                      <a:noFill/>
                    </a:lnB>
                    <a:solidFill>
                      <a:srgbClr val="E7E7E7"/>
                    </a:solidFill>
                  </a:tcPr>
                </a:tc>
                <a:extLst>
                  <a:ext uri="{0D108BD9-81ED-4DB2-BD59-A6C34878D82A}">
                    <a16:rowId xmlns:a16="http://schemas.microsoft.com/office/drawing/2014/main" val="10009"/>
                  </a:ext>
                </a:extLst>
              </a:tr>
              <a:tr h="203561">
                <a:tc gridSpan="5">
                  <a:txBody>
                    <a:bodyPr/>
                    <a:lstStyle/>
                    <a:p>
                      <a:pPr algn="ctr" rtl="0" fontAlgn="ctr"/>
                      <a:r>
                        <a:rPr lang="es-MX" sz="1200" b="1" i="0" u="none" strike="noStrike">
                          <a:solidFill>
                            <a:srgbClr val="FFFFFF"/>
                          </a:solidFill>
                          <a:effectLst/>
                          <a:latin typeface="Calibri" panose="020F0502020204030204" pitchFamily="34" charset="0"/>
                        </a:rPr>
                        <a:t>Poder Judicial (1)</a:t>
                      </a:r>
                    </a:p>
                  </a:txBody>
                  <a:tcPr marL="7264" marR="7264" marT="7264" marB="0" anchor="ctr">
                    <a:lnL>
                      <a:noFill/>
                    </a:lnL>
                    <a:lnR>
                      <a:noFill/>
                    </a:lnR>
                    <a:lnT>
                      <a:noFill/>
                    </a:lnT>
                    <a:lnB>
                      <a:noFill/>
                    </a:lnB>
                    <a:solidFill>
                      <a:srgbClr val="9BBB5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0"/>
                  </a:ext>
                </a:extLst>
              </a:tr>
              <a:tr h="203561">
                <a:tc>
                  <a:txBody>
                    <a:bodyPr/>
                    <a:lstStyle/>
                    <a:p>
                      <a:pPr algn="ctr" rtl="0" fontAlgn="ctr"/>
                      <a:r>
                        <a:rPr lang="es-MX" sz="1200" b="1" i="0" u="none" strike="noStrike">
                          <a:solidFill>
                            <a:srgbClr val="FFFFFF"/>
                          </a:solidFill>
                          <a:effectLst/>
                          <a:latin typeface="Calibri" panose="020F0502020204030204" pitchFamily="34" charset="0"/>
                        </a:rPr>
                        <a:t>7</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Lic. Eutiquio Velasco García</a:t>
                      </a:r>
                    </a:p>
                  </a:txBody>
                  <a:tcPr marL="7264" marR="7264" marT="7264" marB="0" anchor="ctr">
                    <a:lnL>
                      <a:noFill/>
                    </a:lnL>
                    <a:lnR>
                      <a:noFill/>
                    </a:lnR>
                    <a:lnT>
                      <a:noFill/>
                    </a:lnT>
                    <a:lnB>
                      <a:noFill/>
                    </a:lnB>
                    <a:solidFill>
                      <a:srgbClr val="FFFFFF"/>
                    </a:solidFill>
                  </a:tcPr>
                </a:tc>
                <a:tc>
                  <a:txBody>
                    <a:bodyPr/>
                    <a:lstStyle/>
                    <a:p>
                      <a:pPr algn="l" rtl="0" fontAlgn="ctr"/>
                      <a:r>
                        <a:rPr lang="es-MX" sz="1200" b="0" i="0" u="none" strike="noStrike" dirty="0">
                          <a:solidFill>
                            <a:srgbClr val="000000"/>
                          </a:solidFill>
                          <a:effectLst/>
                          <a:latin typeface="Calibri" panose="020F0502020204030204" pitchFamily="34" charset="0"/>
                        </a:rPr>
                        <a:t>Consejo de la Judicatura</a:t>
                      </a:r>
                    </a:p>
                  </a:txBody>
                  <a:tcPr marL="7264" marR="7264" marT="7264" marB="0" anchor="ctr">
                    <a:lnL>
                      <a:noFill/>
                    </a:lnL>
                    <a:lnR>
                      <a:noFill/>
                    </a:lnR>
                    <a:lnT>
                      <a:noFill/>
                    </a:lnT>
                    <a:lnB>
                      <a:noFill/>
                    </a:lnB>
                    <a:solidFill>
                      <a:srgbClr val="FFFFFF"/>
                    </a:solidFill>
                  </a:tcPr>
                </a:tc>
                <a:tc gridSpan="2">
                  <a:txBody>
                    <a:bodyPr/>
                    <a:lstStyle/>
                    <a:p>
                      <a:pPr algn="ctr" rtl="0" fontAlgn="ctr"/>
                      <a:r>
                        <a:rPr lang="es-MX" sz="1200" b="0" i="0" u="none" strike="noStrike" dirty="0">
                          <a:solidFill>
                            <a:srgbClr val="000000"/>
                          </a:solidFill>
                          <a:effectLst/>
                          <a:latin typeface="Calibri" panose="020F0502020204030204" pitchFamily="34" charset="0"/>
                        </a:rPr>
                        <a:t>Consejero Suplente</a:t>
                      </a:r>
                    </a:p>
                  </a:txBody>
                  <a:tcPr marL="7264" marR="7264" marT="7264" marB="0" anchor="ctr">
                    <a:lnL>
                      <a:noFill/>
                    </a:lnL>
                    <a:lnR>
                      <a:noFill/>
                    </a:lnR>
                    <a:lnT>
                      <a:noFill/>
                    </a:lnT>
                    <a:lnB>
                      <a:noFill/>
                    </a:lnB>
                    <a:solidFill>
                      <a:srgbClr val="FFFFFF"/>
                    </a:solidFill>
                  </a:tcPr>
                </a:tc>
                <a:tc hMerge="1">
                  <a:txBody>
                    <a:bodyPr/>
                    <a:lstStyle/>
                    <a:p>
                      <a:endParaRPr lang="es-MX"/>
                    </a:p>
                  </a:txBody>
                  <a:tcPr/>
                </a:tc>
                <a:extLst>
                  <a:ext uri="{0D108BD9-81ED-4DB2-BD59-A6C34878D82A}">
                    <a16:rowId xmlns:a16="http://schemas.microsoft.com/office/drawing/2014/main" val="10011"/>
                  </a:ext>
                </a:extLst>
              </a:tr>
              <a:tr h="203561">
                <a:tc gridSpan="5">
                  <a:txBody>
                    <a:bodyPr/>
                    <a:lstStyle/>
                    <a:p>
                      <a:pPr algn="ctr" rtl="0" fontAlgn="ctr"/>
                      <a:r>
                        <a:rPr lang="es-MX" sz="1200" b="1" i="0" u="none" strike="noStrike" dirty="0">
                          <a:solidFill>
                            <a:srgbClr val="FFFFFF"/>
                          </a:solidFill>
                          <a:effectLst/>
                          <a:latin typeface="Calibri" panose="020F0502020204030204" pitchFamily="34" charset="0"/>
                        </a:rPr>
                        <a:t>Órganos Autónomos </a:t>
                      </a:r>
                      <a:r>
                        <a:rPr lang="es-MX" sz="1200" b="1" i="0" u="none" strike="noStrike" dirty="0" smtClean="0">
                          <a:solidFill>
                            <a:srgbClr val="FFFFFF"/>
                          </a:solidFill>
                          <a:effectLst/>
                          <a:latin typeface="Calibri" panose="020F0502020204030204" pitchFamily="34" charset="0"/>
                        </a:rPr>
                        <a:t>(6)</a:t>
                      </a:r>
                      <a:endParaRPr lang="es-MX" sz="1200" b="1" i="0" u="none" strike="noStrike" dirty="0">
                        <a:solidFill>
                          <a:srgbClr val="FFFFFF"/>
                        </a:solidFill>
                        <a:effectLst/>
                        <a:latin typeface="Calibri" panose="020F0502020204030204" pitchFamily="34" charset="0"/>
                      </a:endParaRPr>
                    </a:p>
                  </a:txBody>
                  <a:tcPr marL="7264" marR="7264" marT="7264" marB="0" anchor="ctr">
                    <a:lnL>
                      <a:noFill/>
                    </a:lnL>
                    <a:lnR>
                      <a:noFill/>
                    </a:lnR>
                    <a:lnT>
                      <a:noFill/>
                    </a:lnT>
                    <a:lnB>
                      <a:noFill/>
                    </a:lnB>
                    <a:solidFill>
                      <a:srgbClr val="9BBB5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2"/>
                  </a:ext>
                </a:extLst>
              </a:tr>
              <a:tr h="203561">
                <a:tc>
                  <a:txBody>
                    <a:bodyPr/>
                    <a:lstStyle/>
                    <a:p>
                      <a:pPr algn="ctr" rtl="0" fontAlgn="ctr"/>
                      <a:r>
                        <a:rPr lang="es-MX" sz="1200" b="1" i="0" u="none" strike="noStrike">
                          <a:solidFill>
                            <a:srgbClr val="FFFFFF"/>
                          </a:solidFill>
                          <a:effectLst/>
                          <a:latin typeface="Calibri" panose="020F0502020204030204" pitchFamily="34" charset="0"/>
                        </a:rPr>
                        <a:t>8</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dirty="0">
                          <a:solidFill>
                            <a:srgbClr val="000000"/>
                          </a:solidFill>
                          <a:effectLst/>
                          <a:highlight>
                            <a:srgbClr val="FFFF00"/>
                          </a:highlight>
                          <a:latin typeface="Calibri" panose="020F0502020204030204" pitchFamily="34" charset="0"/>
                        </a:rPr>
                        <a:t>Dr. Hugo Alejandro Villar Pinto</a:t>
                      </a: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FFFF00"/>
                    </a:solidFill>
                  </a:tcPr>
                </a:tc>
                <a:tc>
                  <a:txBody>
                    <a:bodyPr/>
                    <a:lstStyle/>
                    <a:p>
                      <a:pPr algn="l" rtl="0" fontAlgn="ctr"/>
                      <a:r>
                        <a:rPr lang="es-MX" sz="1200" b="0" i="0" u="none" strike="noStrike" dirty="0">
                          <a:solidFill>
                            <a:srgbClr val="000000"/>
                          </a:solidFill>
                          <a:effectLst/>
                          <a:latin typeface="Calibri" panose="020F0502020204030204" pitchFamily="34" charset="0"/>
                        </a:rPr>
                        <a:t>Instituto de Acceso a la Información Pública</a:t>
                      </a:r>
                    </a:p>
                  </a:txBody>
                  <a:tcPr marL="7264" marR="7264" marT="7264" marB="0" anchor="ctr">
                    <a:lnL>
                      <a:noFill/>
                    </a:lnL>
                    <a:lnR>
                      <a:noFill/>
                    </a:lnR>
                    <a:lnT>
                      <a:noFill/>
                    </a:lnT>
                    <a:lnB>
                      <a:noFill/>
                    </a:lnB>
                    <a:solidFill>
                      <a:srgbClr val="E7E7E7"/>
                    </a:solidFill>
                  </a:tcPr>
                </a:tc>
                <a:tc gridSpan="2">
                  <a:txBody>
                    <a:bodyPr/>
                    <a:lstStyle/>
                    <a:p>
                      <a:pPr algn="ctr" rtl="0" fontAlgn="ctr"/>
                      <a:r>
                        <a:rPr lang="es-MX" sz="1200" b="0" i="0" u="none" strike="noStrike" dirty="0">
                          <a:solidFill>
                            <a:srgbClr val="000000"/>
                          </a:solidFill>
                          <a:effectLst/>
                          <a:latin typeface="Calibri" panose="020F0502020204030204" pitchFamily="34" charset="0"/>
                        </a:rPr>
                        <a:t>Consejero</a:t>
                      </a:r>
                    </a:p>
                  </a:txBody>
                  <a:tcPr marL="7264" marR="7264" marT="7264" marB="0" anchor="ctr">
                    <a:lnL>
                      <a:noFill/>
                    </a:lnL>
                    <a:lnR>
                      <a:noFill/>
                    </a:lnR>
                    <a:lnT>
                      <a:noFill/>
                    </a:lnT>
                    <a:lnB>
                      <a:noFill/>
                    </a:lnB>
                    <a:solidFill>
                      <a:srgbClr val="E7E7E7"/>
                    </a:solidFill>
                  </a:tcPr>
                </a:tc>
                <a:tc hMerge="1">
                  <a:txBody>
                    <a:bodyPr/>
                    <a:lstStyle/>
                    <a:p>
                      <a:endParaRPr lang="es-MX"/>
                    </a:p>
                  </a:txBody>
                  <a:tcPr/>
                </a:tc>
                <a:extLst>
                  <a:ext uri="{0D108BD9-81ED-4DB2-BD59-A6C34878D82A}">
                    <a16:rowId xmlns:a16="http://schemas.microsoft.com/office/drawing/2014/main" val="10013"/>
                  </a:ext>
                </a:extLst>
              </a:tr>
              <a:tr h="203561">
                <a:tc>
                  <a:txBody>
                    <a:bodyPr/>
                    <a:lstStyle/>
                    <a:p>
                      <a:pPr algn="ctr" rtl="0" fontAlgn="ctr"/>
                      <a:r>
                        <a:rPr lang="es-MX" sz="1200" b="1" i="0" u="none" strike="noStrike">
                          <a:solidFill>
                            <a:srgbClr val="FFFFFF"/>
                          </a:solidFill>
                          <a:effectLst/>
                          <a:latin typeface="Calibri" panose="020F0502020204030204" pitchFamily="34" charset="0"/>
                        </a:rPr>
                        <a:t>9</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Lic. Nidia Yvette Barrios Domínguez</a:t>
                      </a:r>
                    </a:p>
                  </a:txBody>
                  <a:tcPr marL="7264" marR="7264" marT="7264" marB="0" anchor="ctr">
                    <a:lnL>
                      <a:noFill/>
                    </a:lnL>
                    <a:lnR>
                      <a:noFill/>
                    </a:lnR>
                    <a:lnT>
                      <a:noFill/>
                    </a:lnT>
                    <a:lnB>
                      <a:noFill/>
                    </a:lnB>
                    <a:solidFill>
                      <a:srgbClr val="FFFFFF"/>
                    </a:solidFill>
                  </a:tcPr>
                </a:tc>
                <a:tc>
                  <a:txBody>
                    <a:bodyPr/>
                    <a:lstStyle/>
                    <a:p>
                      <a:pPr algn="l" rtl="0" fontAlgn="ctr"/>
                      <a:r>
                        <a:rPr lang="es-MX" sz="1200" b="0" i="0" u="none" strike="noStrike" dirty="0">
                          <a:solidFill>
                            <a:srgbClr val="000000"/>
                          </a:solidFill>
                          <a:effectLst/>
                          <a:latin typeface="Calibri" panose="020F0502020204030204" pitchFamily="34" charset="0"/>
                        </a:rPr>
                        <a:t>Instituto de Elecciones y Participación Ciudadana</a:t>
                      </a:r>
                    </a:p>
                  </a:txBody>
                  <a:tcPr marL="7264" marR="7264" marT="7264" marB="0" anchor="ctr">
                    <a:lnL>
                      <a:noFill/>
                    </a:lnL>
                    <a:lnR>
                      <a:noFill/>
                    </a:lnR>
                    <a:lnT>
                      <a:noFill/>
                    </a:lnT>
                    <a:lnB>
                      <a:noFill/>
                    </a:lnB>
                    <a:solidFill>
                      <a:srgbClr val="FFFFFF"/>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Consejera Suplente </a:t>
                      </a:r>
                    </a:p>
                  </a:txBody>
                  <a:tcPr marL="7264" marR="7264" marT="7264" marB="0" anchor="ctr">
                    <a:lnL>
                      <a:noFill/>
                    </a:lnL>
                    <a:lnR>
                      <a:noFill/>
                    </a:lnR>
                    <a:lnT>
                      <a:noFill/>
                    </a:lnT>
                    <a:lnB>
                      <a:noFill/>
                    </a:lnB>
                    <a:solidFill>
                      <a:srgbClr val="FFFFFF"/>
                    </a:solidFill>
                  </a:tcPr>
                </a:tc>
                <a:tc hMerge="1">
                  <a:txBody>
                    <a:bodyPr/>
                    <a:lstStyle/>
                    <a:p>
                      <a:endParaRPr lang="es-MX"/>
                    </a:p>
                  </a:txBody>
                  <a:tcPr/>
                </a:tc>
                <a:extLst>
                  <a:ext uri="{0D108BD9-81ED-4DB2-BD59-A6C34878D82A}">
                    <a16:rowId xmlns:a16="http://schemas.microsoft.com/office/drawing/2014/main" val="10014"/>
                  </a:ext>
                </a:extLst>
              </a:tr>
              <a:tr h="203561">
                <a:tc>
                  <a:txBody>
                    <a:bodyPr/>
                    <a:lstStyle/>
                    <a:p>
                      <a:pPr algn="ctr" rtl="0" fontAlgn="ctr"/>
                      <a:r>
                        <a:rPr lang="es-MX" sz="1200" b="1" i="0" u="none" strike="noStrike">
                          <a:solidFill>
                            <a:srgbClr val="FFFFFF"/>
                          </a:solidFill>
                          <a:effectLst/>
                          <a:latin typeface="Calibri" panose="020F0502020204030204" pitchFamily="34" charset="0"/>
                        </a:rPr>
                        <a:t>10</a:t>
                      </a:r>
                    </a:p>
                  </a:txBody>
                  <a:tcPr marL="7264" marR="7264" marT="7264" marB="0" anchor="ctr">
                    <a:lnL>
                      <a:noFill/>
                    </a:lnL>
                    <a:lnR>
                      <a:noFill/>
                    </a:lnR>
                    <a:lnT>
                      <a:noFill/>
                    </a:lnT>
                    <a:lnB>
                      <a:noFill/>
                    </a:lnB>
                    <a:solidFill>
                      <a:srgbClr val="C0504D"/>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Lic. Benigno</a:t>
                      </a:r>
                      <a:r>
                        <a:rPr lang="es-MX" sz="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Jesús Velasco Santiago</a:t>
                      </a: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E7E7E7"/>
                    </a:solidFill>
                  </a:tcPr>
                </a:tc>
                <a:tc>
                  <a:txBody>
                    <a:bodyPr/>
                    <a:lstStyle/>
                    <a:p>
                      <a:pPr algn="l" rtl="0" fontAlgn="ctr"/>
                      <a:r>
                        <a:rPr lang="es-MX" sz="1200" b="0" i="0" u="none" strike="noStrike">
                          <a:solidFill>
                            <a:srgbClr val="000000"/>
                          </a:solidFill>
                          <a:effectLst/>
                          <a:latin typeface="Calibri" panose="020F0502020204030204" pitchFamily="34" charset="0"/>
                        </a:rPr>
                        <a:t>Fiscalía General del Estado</a:t>
                      </a:r>
                    </a:p>
                  </a:txBody>
                  <a:tcPr marL="7264" marR="7264" marT="7264" marB="0" anchor="ctr">
                    <a:lnL>
                      <a:noFill/>
                    </a:lnL>
                    <a:lnR>
                      <a:noFill/>
                    </a:lnR>
                    <a:lnT>
                      <a:noFill/>
                    </a:lnT>
                    <a:lnB>
                      <a:noFill/>
                    </a:lnB>
                    <a:solidFill>
                      <a:srgbClr val="E7E7E7"/>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Consejero Suplente</a:t>
                      </a:r>
                    </a:p>
                  </a:txBody>
                  <a:tcPr marL="7264" marR="7264" marT="7264" marB="0" anchor="ctr">
                    <a:lnL>
                      <a:noFill/>
                    </a:lnL>
                    <a:lnR>
                      <a:noFill/>
                    </a:lnR>
                    <a:lnT>
                      <a:noFill/>
                    </a:lnT>
                    <a:lnB>
                      <a:noFill/>
                    </a:lnB>
                    <a:solidFill>
                      <a:srgbClr val="E7E7E7"/>
                    </a:solidFill>
                  </a:tcPr>
                </a:tc>
                <a:tc hMerge="1">
                  <a:txBody>
                    <a:bodyPr/>
                    <a:lstStyle/>
                    <a:p>
                      <a:endParaRPr lang="es-MX"/>
                    </a:p>
                  </a:txBody>
                  <a:tcPr/>
                </a:tc>
                <a:extLst>
                  <a:ext uri="{0D108BD9-81ED-4DB2-BD59-A6C34878D82A}">
                    <a16:rowId xmlns:a16="http://schemas.microsoft.com/office/drawing/2014/main" val="10015"/>
                  </a:ext>
                </a:extLst>
              </a:tr>
              <a:tr h="203561">
                <a:tc>
                  <a:txBody>
                    <a:bodyPr/>
                    <a:lstStyle/>
                    <a:p>
                      <a:pPr algn="ctr" rtl="0" fontAlgn="ctr"/>
                      <a:r>
                        <a:rPr lang="es-MX" sz="1200" b="1" i="0" u="none" strike="noStrike">
                          <a:solidFill>
                            <a:srgbClr val="FFFFFF"/>
                          </a:solidFill>
                          <a:effectLst/>
                          <a:latin typeface="Calibri" panose="020F0502020204030204" pitchFamily="34" charset="0"/>
                        </a:rPr>
                        <a:t>11</a:t>
                      </a:r>
                    </a:p>
                  </a:txBody>
                  <a:tcPr marL="7264" marR="7264" marT="7264" marB="0" anchor="ctr">
                    <a:lnL>
                      <a:noFill/>
                    </a:lnL>
                    <a:lnR>
                      <a:noFill/>
                    </a:lnR>
                    <a:lnT>
                      <a:noFill/>
                    </a:lnT>
                    <a:lnB>
                      <a:noFill/>
                    </a:lnB>
                    <a:solidFill>
                      <a:srgbClr val="C0504D"/>
                    </a:solidFill>
                  </a:tcPr>
                </a:tc>
                <a:tc>
                  <a:txBody>
                    <a:bodyPr/>
                    <a:lstStyle/>
                    <a:p>
                      <a:pPr algn="l" rtl="0" fontAlgn="ctr"/>
                      <a:r>
                        <a:rPr lang="en-US" sz="1200" b="0" i="0" u="none" strike="noStrike" dirty="0">
                          <a:solidFill>
                            <a:srgbClr val="000000"/>
                          </a:solidFill>
                          <a:effectLst/>
                          <a:latin typeface="Calibri" panose="020F0502020204030204" pitchFamily="34" charset="0"/>
                        </a:rPr>
                        <a:t>Lic. Delia Toledo Cruz</a:t>
                      </a: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FFFFFF"/>
                    </a:solidFill>
                  </a:tcPr>
                </a:tc>
                <a:tc>
                  <a:txBody>
                    <a:bodyPr/>
                    <a:lstStyle/>
                    <a:p>
                      <a:pPr algn="l" rtl="0" fontAlgn="ctr"/>
                      <a:r>
                        <a:rPr lang="es-MX" sz="1200" b="0" i="0" u="none" strike="noStrike" dirty="0">
                          <a:solidFill>
                            <a:srgbClr val="000000"/>
                          </a:solidFill>
                          <a:effectLst/>
                          <a:latin typeface="Calibri" panose="020F0502020204030204" pitchFamily="34" charset="0"/>
                        </a:rPr>
                        <a:t>Comisión Estatal de los Derechos Humanos</a:t>
                      </a:r>
                    </a:p>
                  </a:txBody>
                  <a:tcPr marL="7264" marR="7264" marT="7264" marB="0" anchor="ctr">
                    <a:lnL>
                      <a:noFill/>
                    </a:lnL>
                    <a:lnR>
                      <a:noFill/>
                    </a:lnR>
                    <a:lnT>
                      <a:noFill/>
                    </a:lnT>
                    <a:lnB>
                      <a:noFill/>
                    </a:lnB>
                    <a:solidFill>
                      <a:srgbClr val="FFFFFF"/>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Consejera Suplente</a:t>
                      </a:r>
                    </a:p>
                  </a:txBody>
                  <a:tcPr marL="7264" marR="7264" marT="7264" marB="0" anchor="ctr">
                    <a:lnL>
                      <a:noFill/>
                    </a:lnL>
                    <a:lnR>
                      <a:noFill/>
                    </a:lnR>
                    <a:lnT>
                      <a:noFill/>
                    </a:lnT>
                    <a:lnB>
                      <a:noFill/>
                    </a:lnB>
                    <a:solidFill>
                      <a:srgbClr val="FFFFFF"/>
                    </a:solidFill>
                  </a:tcPr>
                </a:tc>
                <a:tc hMerge="1">
                  <a:txBody>
                    <a:bodyPr/>
                    <a:lstStyle/>
                    <a:p>
                      <a:endParaRPr lang="es-MX"/>
                    </a:p>
                  </a:txBody>
                  <a:tcPr/>
                </a:tc>
                <a:extLst>
                  <a:ext uri="{0D108BD9-81ED-4DB2-BD59-A6C34878D82A}">
                    <a16:rowId xmlns:a16="http://schemas.microsoft.com/office/drawing/2014/main" val="10016"/>
                  </a:ext>
                </a:extLst>
              </a:tr>
              <a:tr h="203561">
                <a:tc>
                  <a:txBody>
                    <a:bodyPr/>
                    <a:lstStyle/>
                    <a:p>
                      <a:pPr algn="ctr" rtl="0" fontAlgn="ctr"/>
                      <a:r>
                        <a:rPr lang="es-MX" sz="1200" b="1" i="0" u="none" strike="noStrike">
                          <a:solidFill>
                            <a:srgbClr val="FFFFFF"/>
                          </a:solidFill>
                          <a:effectLst/>
                          <a:latin typeface="Calibri" panose="020F0502020204030204" pitchFamily="34" charset="0"/>
                        </a:rPr>
                        <a:t>12</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dirty="0">
                          <a:solidFill>
                            <a:srgbClr val="000000"/>
                          </a:solidFill>
                          <a:effectLst/>
                          <a:latin typeface="Calibri" panose="020F0502020204030204" pitchFamily="34" charset="0"/>
                        </a:rPr>
                        <a:t>C.P.C. Felipe de Jesús Gamboa García</a:t>
                      </a:r>
                    </a:p>
                  </a:txBody>
                  <a:tcPr marL="7264" marR="7264" marT="7264" marB="0" anchor="ctr">
                    <a:lnL>
                      <a:noFill/>
                    </a:lnL>
                    <a:lnR>
                      <a:noFill/>
                    </a:lnR>
                    <a:lnT>
                      <a:noFill/>
                    </a:lnT>
                    <a:lnB>
                      <a:noFill/>
                    </a:lnB>
                    <a:solidFill>
                      <a:srgbClr val="E7E7E7"/>
                    </a:solidFill>
                  </a:tcPr>
                </a:tc>
                <a:tc>
                  <a:txBody>
                    <a:bodyPr/>
                    <a:lstStyle/>
                    <a:p>
                      <a:pPr algn="l" rtl="0" fontAlgn="ctr"/>
                      <a:r>
                        <a:rPr lang="es-MX" sz="1200" b="0" i="0" u="none" strike="noStrike" dirty="0">
                          <a:solidFill>
                            <a:srgbClr val="000000"/>
                          </a:solidFill>
                          <a:effectLst/>
                          <a:latin typeface="Calibri" panose="020F0502020204030204" pitchFamily="34" charset="0"/>
                        </a:rPr>
                        <a:t>Tribunal Electoral del Estado de Chiapas</a:t>
                      </a:r>
                    </a:p>
                  </a:txBody>
                  <a:tcPr marL="7264" marR="7264" marT="7264" marB="0" anchor="ctr">
                    <a:lnL>
                      <a:noFill/>
                    </a:lnL>
                    <a:lnR>
                      <a:noFill/>
                    </a:lnR>
                    <a:lnT>
                      <a:noFill/>
                    </a:lnT>
                    <a:lnB>
                      <a:noFill/>
                    </a:lnB>
                    <a:solidFill>
                      <a:srgbClr val="E7E7E7"/>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Consejero Suplente</a:t>
                      </a:r>
                    </a:p>
                  </a:txBody>
                  <a:tcPr marL="7264" marR="7264" marT="7264" marB="0" anchor="ctr">
                    <a:lnL>
                      <a:noFill/>
                    </a:lnL>
                    <a:lnR>
                      <a:noFill/>
                    </a:lnR>
                    <a:lnT>
                      <a:noFill/>
                    </a:lnT>
                    <a:lnB>
                      <a:noFill/>
                    </a:lnB>
                    <a:solidFill>
                      <a:srgbClr val="E7E7E7"/>
                    </a:solidFill>
                  </a:tcPr>
                </a:tc>
                <a:tc hMerge="1">
                  <a:txBody>
                    <a:bodyPr/>
                    <a:lstStyle/>
                    <a:p>
                      <a:endParaRPr lang="es-MX"/>
                    </a:p>
                  </a:txBody>
                  <a:tcPr/>
                </a:tc>
                <a:extLst>
                  <a:ext uri="{0D108BD9-81ED-4DB2-BD59-A6C34878D82A}">
                    <a16:rowId xmlns:a16="http://schemas.microsoft.com/office/drawing/2014/main" val="10017"/>
                  </a:ext>
                </a:extLst>
              </a:tr>
              <a:tr h="203561">
                <a:tc>
                  <a:txBody>
                    <a:bodyPr/>
                    <a:lstStyle/>
                    <a:p>
                      <a:pPr algn="ctr" rtl="0" fontAlgn="ctr"/>
                      <a:r>
                        <a:rPr lang="es-MX" sz="1200" b="1" i="0" u="none" strike="noStrike">
                          <a:solidFill>
                            <a:srgbClr val="FFFFFF"/>
                          </a:solidFill>
                          <a:effectLst/>
                          <a:latin typeface="Calibri" panose="020F0502020204030204" pitchFamily="34" charset="0"/>
                        </a:rPr>
                        <a:t>13</a:t>
                      </a:r>
                    </a:p>
                  </a:txBody>
                  <a:tcPr marL="7264" marR="7264" marT="7264" marB="0" anchor="ctr">
                    <a:lnL>
                      <a:noFill/>
                    </a:lnL>
                    <a:lnR>
                      <a:noFill/>
                    </a:lnR>
                    <a:lnT>
                      <a:noFill/>
                    </a:lnT>
                    <a:lnB>
                      <a:noFill/>
                    </a:lnB>
                    <a:solidFill>
                      <a:srgbClr val="C0504D"/>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MX" sz="1200" dirty="0" smtClean="0">
                          <a:effectLst/>
                          <a:latin typeface="+mn-lt"/>
                          <a:ea typeface="+mn-ea"/>
                          <a:cs typeface="+mn-cs"/>
                        </a:rPr>
                        <a:t>Mtro. Julio</a:t>
                      </a:r>
                      <a:r>
                        <a:rPr lang="es-MX" sz="1200" baseline="0" dirty="0" smtClean="0">
                          <a:effectLst/>
                          <a:latin typeface="+mn-lt"/>
                          <a:ea typeface="+mn-ea"/>
                          <a:cs typeface="+mn-cs"/>
                        </a:rPr>
                        <a:t> César Gómez León</a:t>
                      </a:r>
                      <a:endParaRPr lang="es-MX" sz="1200" b="0" i="0" u="none" strike="noStrike" kern="1200" dirty="0">
                        <a:solidFill>
                          <a:srgbClr val="000000"/>
                        </a:solidFill>
                        <a:effectLst/>
                        <a:highlight>
                          <a:srgbClr val="FFFF00"/>
                        </a:highlight>
                        <a:latin typeface="Calibri" panose="020F0502020204030204" pitchFamily="34" charset="0"/>
                        <a:ea typeface="+mn-ea"/>
                        <a:cs typeface="+mn-cs"/>
                      </a:endParaRPr>
                    </a:p>
                  </a:txBody>
                  <a:tcPr marL="7264" marR="7264" marT="7264" marB="0" anchor="ctr">
                    <a:lnL>
                      <a:noFill/>
                    </a:lnL>
                    <a:lnR>
                      <a:noFill/>
                    </a:lnR>
                    <a:lnT>
                      <a:noFill/>
                    </a:lnT>
                    <a:lnB>
                      <a:noFill/>
                    </a:lnB>
                    <a:noFill/>
                  </a:tcPr>
                </a:tc>
                <a:tc>
                  <a:txBody>
                    <a:bodyPr/>
                    <a:lstStyle/>
                    <a:p>
                      <a:pPr algn="l" rtl="0" fontAlgn="ctr"/>
                      <a:r>
                        <a:rPr lang="es-MX" sz="1200" b="0" i="0" u="none" strike="noStrike" dirty="0">
                          <a:solidFill>
                            <a:srgbClr val="000000"/>
                          </a:solidFill>
                          <a:effectLst/>
                          <a:latin typeface="Calibri" panose="020F0502020204030204" pitchFamily="34" charset="0"/>
                        </a:rPr>
                        <a:t>Tribunal de Justicia </a:t>
                      </a:r>
                      <a:r>
                        <a:rPr lang="es-MX" sz="1200" b="0" i="0" u="none" strike="noStrike" dirty="0" smtClean="0">
                          <a:solidFill>
                            <a:srgbClr val="000000"/>
                          </a:solidFill>
                          <a:effectLst/>
                          <a:latin typeface="Calibri" panose="020F0502020204030204" pitchFamily="34" charset="0"/>
                        </a:rPr>
                        <a:t>Administrativa</a:t>
                      </a:r>
                      <a:endParaRPr lang="es-MX" sz="1200" b="0" i="0" u="none" strike="noStrike" dirty="0">
                        <a:solidFill>
                          <a:srgbClr val="000000"/>
                        </a:solidFill>
                        <a:effectLst/>
                        <a:latin typeface="Calibri" panose="020F0502020204030204" pitchFamily="34" charset="0"/>
                      </a:endParaRPr>
                    </a:p>
                  </a:txBody>
                  <a:tcPr marL="7264" marR="7264" marT="7264" marB="0" anchor="ctr">
                    <a:lnL>
                      <a:noFill/>
                    </a:lnL>
                    <a:lnR>
                      <a:noFill/>
                    </a:lnR>
                    <a:lnT>
                      <a:noFill/>
                    </a:lnT>
                    <a:lnB>
                      <a:noFill/>
                    </a:lnB>
                    <a:solidFill>
                      <a:srgbClr val="FFFFFF"/>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Consejero Suplente</a:t>
                      </a:r>
                    </a:p>
                  </a:txBody>
                  <a:tcPr marL="7264" marR="7264" marT="7264" marB="0" anchor="ctr">
                    <a:lnL>
                      <a:noFill/>
                    </a:lnL>
                    <a:lnR>
                      <a:noFill/>
                    </a:lnR>
                    <a:lnT>
                      <a:noFill/>
                    </a:lnT>
                    <a:lnB>
                      <a:noFill/>
                    </a:lnB>
                    <a:solidFill>
                      <a:srgbClr val="FFFFFF"/>
                    </a:solidFill>
                  </a:tcPr>
                </a:tc>
                <a:tc hMerge="1">
                  <a:txBody>
                    <a:bodyPr/>
                    <a:lstStyle/>
                    <a:p>
                      <a:endParaRPr lang="es-MX"/>
                    </a:p>
                  </a:txBody>
                  <a:tcPr/>
                </a:tc>
                <a:extLst>
                  <a:ext uri="{0D108BD9-81ED-4DB2-BD59-A6C34878D82A}">
                    <a16:rowId xmlns:a16="http://schemas.microsoft.com/office/drawing/2014/main" val="10018"/>
                  </a:ext>
                </a:extLst>
              </a:tr>
              <a:tr h="203561">
                <a:tc gridSpan="5">
                  <a:txBody>
                    <a:bodyPr/>
                    <a:lstStyle/>
                    <a:p>
                      <a:pPr algn="ctr" rtl="0" fontAlgn="ctr"/>
                      <a:r>
                        <a:rPr lang="es-MX" sz="1200" b="1" i="0" u="none" strike="noStrike" dirty="0">
                          <a:solidFill>
                            <a:srgbClr val="FFFFFF"/>
                          </a:solidFill>
                          <a:effectLst/>
                          <a:latin typeface="Calibri" panose="020F0502020204030204" pitchFamily="34" charset="0"/>
                        </a:rPr>
                        <a:t>Municipios (8)</a:t>
                      </a:r>
                    </a:p>
                  </a:txBody>
                  <a:tcPr marL="7264" marR="7264" marT="7264" marB="0" anchor="ctr">
                    <a:lnL>
                      <a:noFill/>
                    </a:lnL>
                    <a:lnR>
                      <a:noFill/>
                    </a:lnR>
                    <a:lnT>
                      <a:noFill/>
                    </a:lnT>
                    <a:lnB>
                      <a:noFill/>
                    </a:lnB>
                    <a:solidFill>
                      <a:srgbClr val="9BBB59"/>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19"/>
                  </a:ext>
                </a:extLst>
              </a:tr>
              <a:tr h="203561">
                <a:tc>
                  <a:txBody>
                    <a:bodyPr/>
                    <a:lstStyle/>
                    <a:p>
                      <a:pPr algn="ctr" rtl="0" fontAlgn="ctr"/>
                      <a:r>
                        <a:rPr lang="es-MX" sz="1200" b="1" i="0" u="none" strike="noStrike">
                          <a:solidFill>
                            <a:srgbClr val="FFFFFF"/>
                          </a:solidFill>
                          <a:effectLst/>
                          <a:latin typeface="Calibri" panose="020F0502020204030204" pitchFamily="34" charset="0"/>
                        </a:rPr>
                        <a:t>14</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dirty="0">
                          <a:solidFill>
                            <a:srgbClr val="000000"/>
                          </a:solidFill>
                          <a:effectLst/>
                          <a:latin typeface="Calibri" panose="020F0502020204030204" pitchFamily="34" charset="0"/>
                        </a:rPr>
                        <a:t>C.P. María Cristina Palomeque Rincón</a:t>
                      </a:r>
                    </a:p>
                  </a:txBody>
                  <a:tcPr marL="7264" marR="7264" marT="7264" marB="0" anchor="ctr">
                    <a:lnL>
                      <a:noFill/>
                    </a:lnL>
                    <a:lnR>
                      <a:noFill/>
                    </a:lnR>
                    <a:lnT>
                      <a:noFill/>
                    </a:lnT>
                    <a:lnB>
                      <a:noFill/>
                    </a:lnB>
                    <a:solidFill>
                      <a:srgbClr val="FFFFFF"/>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Tuxtla Gutiérrez</a:t>
                      </a:r>
                    </a:p>
                  </a:txBody>
                  <a:tcPr marL="7264" marR="7264" marT="7264" marB="0" anchor="ctr">
                    <a:lnL>
                      <a:noFill/>
                    </a:lnL>
                    <a:lnR>
                      <a:noFill/>
                    </a:lnR>
                    <a:lnT>
                      <a:noFill/>
                    </a:lnT>
                    <a:lnB>
                      <a:noFill/>
                    </a:lnB>
                    <a:solidFill>
                      <a:srgbClr val="FFFFFF"/>
                    </a:solidFill>
                  </a:tcPr>
                </a:tc>
                <a:tc gridSpan="2">
                  <a:txBody>
                    <a:bodyPr/>
                    <a:lstStyle/>
                    <a:p>
                      <a:pPr algn="ctr" rtl="0" fontAlgn="ctr"/>
                      <a:r>
                        <a:rPr lang="es-MX" sz="1200" b="0" i="0" u="none" strike="noStrike" dirty="0">
                          <a:solidFill>
                            <a:srgbClr val="000000"/>
                          </a:solidFill>
                          <a:effectLst/>
                          <a:latin typeface="Calibri" panose="020F0502020204030204" pitchFamily="34" charset="0"/>
                        </a:rPr>
                        <a:t>Consejera Suplente</a:t>
                      </a:r>
                    </a:p>
                  </a:txBody>
                  <a:tcPr marL="7264" marR="7264" marT="7264" marB="0" anchor="ctr">
                    <a:lnL>
                      <a:noFill/>
                    </a:lnL>
                    <a:lnR>
                      <a:noFill/>
                    </a:lnR>
                    <a:lnT>
                      <a:noFill/>
                    </a:lnT>
                    <a:lnB>
                      <a:noFill/>
                    </a:lnB>
                    <a:solidFill>
                      <a:srgbClr val="FFFFFF"/>
                    </a:solidFill>
                  </a:tcPr>
                </a:tc>
                <a:tc hMerge="1">
                  <a:txBody>
                    <a:bodyPr/>
                    <a:lstStyle/>
                    <a:p>
                      <a:endParaRPr lang="es-MX"/>
                    </a:p>
                  </a:txBody>
                  <a:tcPr/>
                </a:tc>
                <a:extLst>
                  <a:ext uri="{0D108BD9-81ED-4DB2-BD59-A6C34878D82A}">
                    <a16:rowId xmlns:a16="http://schemas.microsoft.com/office/drawing/2014/main" val="10020"/>
                  </a:ext>
                </a:extLst>
              </a:tr>
              <a:tr h="203561">
                <a:tc>
                  <a:txBody>
                    <a:bodyPr/>
                    <a:lstStyle/>
                    <a:p>
                      <a:pPr algn="ctr" rtl="0" fontAlgn="ctr"/>
                      <a:r>
                        <a:rPr lang="es-MX" sz="1200" b="1" i="0" u="none" strike="noStrike">
                          <a:solidFill>
                            <a:srgbClr val="FFFFFF"/>
                          </a:solidFill>
                          <a:effectLst/>
                          <a:latin typeface="Calibri" panose="020F0502020204030204" pitchFamily="34" charset="0"/>
                        </a:rPr>
                        <a:t>15</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dirty="0">
                          <a:solidFill>
                            <a:srgbClr val="000000"/>
                          </a:solidFill>
                          <a:effectLst/>
                          <a:latin typeface="Calibri" panose="020F0502020204030204" pitchFamily="34" charset="0"/>
                        </a:rPr>
                        <a:t>L.A.E. Luis Fernando Pereyra López</a:t>
                      </a:r>
                    </a:p>
                  </a:txBody>
                  <a:tcPr marL="7264" marR="7264" marT="7264" marB="0" anchor="ctr">
                    <a:lnL>
                      <a:noFill/>
                    </a:lnL>
                    <a:lnR>
                      <a:noFill/>
                    </a:lnR>
                    <a:lnT>
                      <a:noFill/>
                    </a:lnT>
                    <a:lnB>
                      <a:noFill/>
                    </a:lnB>
                    <a:solidFill>
                      <a:srgbClr val="E7E7E7"/>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Villaflores</a:t>
                      </a:r>
                    </a:p>
                  </a:txBody>
                  <a:tcPr marL="7264" marR="7264" marT="7264" marB="0" anchor="ctr">
                    <a:lnL>
                      <a:noFill/>
                    </a:lnL>
                    <a:lnR>
                      <a:noFill/>
                    </a:lnR>
                    <a:lnT>
                      <a:noFill/>
                    </a:lnT>
                    <a:lnB>
                      <a:noFill/>
                    </a:lnB>
                    <a:solidFill>
                      <a:srgbClr val="E7E7E7"/>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Consejero</a:t>
                      </a:r>
                    </a:p>
                  </a:txBody>
                  <a:tcPr marL="7264" marR="7264" marT="7264" marB="0" anchor="ctr">
                    <a:lnL>
                      <a:noFill/>
                    </a:lnL>
                    <a:lnR>
                      <a:noFill/>
                    </a:lnR>
                    <a:lnT>
                      <a:noFill/>
                    </a:lnT>
                    <a:lnB>
                      <a:noFill/>
                    </a:lnB>
                    <a:solidFill>
                      <a:srgbClr val="E7E7E7"/>
                    </a:solidFill>
                  </a:tcPr>
                </a:tc>
                <a:tc hMerge="1">
                  <a:txBody>
                    <a:bodyPr/>
                    <a:lstStyle/>
                    <a:p>
                      <a:endParaRPr lang="es-MX"/>
                    </a:p>
                  </a:txBody>
                  <a:tcPr/>
                </a:tc>
                <a:extLst>
                  <a:ext uri="{0D108BD9-81ED-4DB2-BD59-A6C34878D82A}">
                    <a16:rowId xmlns:a16="http://schemas.microsoft.com/office/drawing/2014/main" val="10021"/>
                  </a:ext>
                </a:extLst>
              </a:tr>
              <a:tr h="203561">
                <a:tc>
                  <a:txBody>
                    <a:bodyPr/>
                    <a:lstStyle/>
                    <a:p>
                      <a:pPr algn="ctr" rtl="0" fontAlgn="ctr"/>
                      <a:r>
                        <a:rPr lang="es-MX" sz="1200" b="1" i="0" u="none" strike="noStrike">
                          <a:solidFill>
                            <a:srgbClr val="FFFFFF"/>
                          </a:solidFill>
                          <a:effectLst/>
                          <a:latin typeface="Calibri" panose="020F0502020204030204" pitchFamily="34" charset="0"/>
                        </a:rPr>
                        <a:t>16</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C. Sonia Dalith Natarén de la Cruz</a:t>
                      </a:r>
                    </a:p>
                  </a:txBody>
                  <a:tcPr marL="7264" marR="7264" marT="7264" marB="0" anchor="ctr">
                    <a:lnL>
                      <a:noFill/>
                    </a:lnL>
                    <a:lnR>
                      <a:noFill/>
                    </a:lnR>
                    <a:lnT>
                      <a:noFill/>
                    </a:lnT>
                    <a:lnB>
                      <a:noFill/>
                    </a:lnB>
                    <a:solidFill>
                      <a:srgbClr val="FFFFFF"/>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San Cristóbal de las Casas</a:t>
                      </a:r>
                    </a:p>
                  </a:txBody>
                  <a:tcPr marL="7264" marR="7264" marT="7264" marB="0" anchor="ctr">
                    <a:lnL>
                      <a:noFill/>
                    </a:lnL>
                    <a:lnR>
                      <a:noFill/>
                    </a:lnR>
                    <a:lnT>
                      <a:noFill/>
                    </a:lnT>
                    <a:lnB>
                      <a:noFill/>
                    </a:lnB>
                    <a:solidFill>
                      <a:srgbClr val="FFFFFF"/>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Consejera Suplente</a:t>
                      </a:r>
                    </a:p>
                  </a:txBody>
                  <a:tcPr marL="7264" marR="7264" marT="7264" marB="0" anchor="ctr">
                    <a:lnL>
                      <a:noFill/>
                    </a:lnL>
                    <a:lnR>
                      <a:noFill/>
                    </a:lnR>
                    <a:lnT>
                      <a:noFill/>
                    </a:lnT>
                    <a:lnB>
                      <a:noFill/>
                    </a:lnB>
                    <a:solidFill>
                      <a:srgbClr val="FFFFFF"/>
                    </a:solidFill>
                  </a:tcPr>
                </a:tc>
                <a:tc hMerge="1">
                  <a:txBody>
                    <a:bodyPr/>
                    <a:lstStyle/>
                    <a:p>
                      <a:endParaRPr lang="es-MX"/>
                    </a:p>
                  </a:txBody>
                  <a:tcPr/>
                </a:tc>
                <a:extLst>
                  <a:ext uri="{0D108BD9-81ED-4DB2-BD59-A6C34878D82A}">
                    <a16:rowId xmlns:a16="http://schemas.microsoft.com/office/drawing/2014/main" val="10022"/>
                  </a:ext>
                </a:extLst>
              </a:tr>
              <a:tr h="203561">
                <a:tc>
                  <a:txBody>
                    <a:bodyPr/>
                    <a:lstStyle/>
                    <a:p>
                      <a:pPr algn="ctr" rtl="0" fontAlgn="ctr"/>
                      <a:r>
                        <a:rPr lang="es-MX" sz="1200" b="1" i="0" u="none" strike="noStrike">
                          <a:solidFill>
                            <a:srgbClr val="FFFFFF"/>
                          </a:solidFill>
                          <a:effectLst/>
                          <a:latin typeface="Calibri" panose="020F0502020204030204" pitchFamily="34" charset="0"/>
                        </a:rPr>
                        <a:t>17</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Lic. Ángel Iván Hidalgo Morales</a:t>
                      </a:r>
                    </a:p>
                  </a:txBody>
                  <a:tcPr marL="7264" marR="7264" marT="7264" marB="0" anchor="ctr">
                    <a:lnL>
                      <a:noFill/>
                    </a:lnL>
                    <a:lnR>
                      <a:noFill/>
                    </a:lnR>
                    <a:lnT>
                      <a:noFill/>
                    </a:lnT>
                    <a:lnB>
                      <a:noFill/>
                    </a:lnB>
                    <a:solidFill>
                      <a:srgbClr val="E7E7E7"/>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Simojovel</a:t>
                      </a:r>
                    </a:p>
                  </a:txBody>
                  <a:tcPr marL="7264" marR="7264" marT="7264" marB="0" anchor="ctr">
                    <a:lnL>
                      <a:noFill/>
                    </a:lnL>
                    <a:lnR>
                      <a:noFill/>
                    </a:lnR>
                    <a:lnT>
                      <a:noFill/>
                    </a:lnT>
                    <a:lnB>
                      <a:noFill/>
                    </a:lnB>
                    <a:solidFill>
                      <a:srgbClr val="E7E7E7"/>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Consejero</a:t>
                      </a:r>
                    </a:p>
                  </a:txBody>
                  <a:tcPr marL="7264" marR="7264" marT="7264" marB="0" anchor="ctr">
                    <a:lnL>
                      <a:noFill/>
                    </a:lnL>
                    <a:lnR>
                      <a:noFill/>
                    </a:lnR>
                    <a:lnT>
                      <a:noFill/>
                    </a:lnT>
                    <a:lnB>
                      <a:noFill/>
                    </a:lnB>
                    <a:solidFill>
                      <a:srgbClr val="E7E7E7"/>
                    </a:solidFill>
                  </a:tcPr>
                </a:tc>
                <a:tc hMerge="1">
                  <a:txBody>
                    <a:bodyPr/>
                    <a:lstStyle/>
                    <a:p>
                      <a:endParaRPr lang="es-MX"/>
                    </a:p>
                  </a:txBody>
                  <a:tcPr/>
                </a:tc>
                <a:extLst>
                  <a:ext uri="{0D108BD9-81ED-4DB2-BD59-A6C34878D82A}">
                    <a16:rowId xmlns:a16="http://schemas.microsoft.com/office/drawing/2014/main" val="10023"/>
                  </a:ext>
                </a:extLst>
              </a:tr>
              <a:tr h="203561">
                <a:tc>
                  <a:txBody>
                    <a:bodyPr/>
                    <a:lstStyle/>
                    <a:p>
                      <a:pPr algn="ctr" rtl="0" fontAlgn="ctr"/>
                      <a:r>
                        <a:rPr lang="es-MX" sz="1200" b="1" i="0" u="none" strike="noStrike">
                          <a:solidFill>
                            <a:srgbClr val="FFFFFF"/>
                          </a:solidFill>
                          <a:effectLst/>
                          <a:latin typeface="Calibri" panose="020F0502020204030204" pitchFamily="34" charset="0"/>
                        </a:rPr>
                        <a:t>18</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L.I.A. Herminio Valdéz Castillo</a:t>
                      </a:r>
                    </a:p>
                  </a:txBody>
                  <a:tcPr marL="7264" marR="7264" marT="7264" marB="0" anchor="ctr">
                    <a:lnL>
                      <a:noFill/>
                    </a:lnL>
                    <a:lnR>
                      <a:noFill/>
                    </a:lnR>
                    <a:lnT>
                      <a:noFill/>
                    </a:lnT>
                    <a:lnB>
                      <a:noFill/>
                    </a:lnB>
                    <a:solidFill>
                      <a:srgbClr val="FFFFFF"/>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Reforma</a:t>
                      </a:r>
                    </a:p>
                  </a:txBody>
                  <a:tcPr marL="7264" marR="7264" marT="7264" marB="0" anchor="ctr">
                    <a:lnL>
                      <a:noFill/>
                    </a:lnL>
                    <a:lnR>
                      <a:noFill/>
                    </a:lnR>
                    <a:lnT>
                      <a:noFill/>
                    </a:lnT>
                    <a:lnB>
                      <a:noFill/>
                    </a:lnB>
                    <a:solidFill>
                      <a:srgbClr val="FFFFFF"/>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Consejero</a:t>
                      </a:r>
                    </a:p>
                  </a:txBody>
                  <a:tcPr marL="7264" marR="7264" marT="7264" marB="0" anchor="ctr">
                    <a:lnL>
                      <a:noFill/>
                    </a:lnL>
                    <a:lnR>
                      <a:noFill/>
                    </a:lnR>
                    <a:lnT>
                      <a:noFill/>
                    </a:lnT>
                    <a:lnB>
                      <a:noFill/>
                    </a:lnB>
                    <a:solidFill>
                      <a:srgbClr val="FFFFFF"/>
                    </a:solidFill>
                  </a:tcPr>
                </a:tc>
                <a:tc hMerge="1">
                  <a:txBody>
                    <a:bodyPr/>
                    <a:lstStyle/>
                    <a:p>
                      <a:endParaRPr lang="es-MX"/>
                    </a:p>
                  </a:txBody>
                  <a:tcPr/>
                </a:tc>
                <a:extLst>
                  <a:ext uri="{0D108BD9-81ED-4DB2-BD59-A6C34878D82A}">
                    <a16:rowId xmlns:a16="http://schemas.microsoft.com/office/drawing/2014/main" val="10024"/>
                  </a:ext>
                </a:extLst>
              </a:tr>
              <a:tr h="203561">
                <a:tc>
                  <a:txBody>
                    <a:bodyPr/>
                    <a:lstStyle/>
                    <a:p>
                      <a:pPr algn="ctr" rtl="0" fontAlgn="ctr"/>
                      <a:r>
                        <a:rPr lang="es-MX" sz="1200" b="1" i="0" u="none" strike="noStrike">
                          <a:solidFill>
                            <a:srgbClr val="FFFFFF"/>
                          </a:solidFill>
                          <a:effectLst/>
                          <a:latin typeface="Calibri" panose="020F0502020204030204" pitchFamily="34" charset="0"/>
                        </a:rPr>
                        <a:t>19</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dirty="0">
                          <a:solidFill>
                            <a:srgbClr val="000000"/>
                          </a:solidFill>
                          <a:effectLst/>
                          <a:latin typeface="Calibri" panose="020F0502020204030204" pitchFamily="34" charset="0"/>
                        </a:rPr>
                        <a:t>Lic. Neftalí Armando </a:t>
                      </a:r>
                      <a:r>
                        <a:rPr lang="es-MX" sz="1200" b="0" i="0" u="none" strike="noStrike" dirty="0" smtClean="0">
                          <a:solidFill>
                            <a:srgbClr val="000000"/>
                          </a:solidFill>
                          <a:effectLst/>
                          <a:latin typeface="Calibri" panose="020F0502020204030204" pitchFamily="34" charset="0"/>
                        </a:rPr>
                        <a:t>Del </a:t>
                      </a:r>
                      <a:r>
                        <a:rPr lang="es-MX" sz="1200" b="0" i="0" u="none" strike="noStrike" dirty="0">
                          <a:solidFill>
                            <a:srgbClr val="000000"/>
                          </a:solidFill>
                          <a:effectLst/>
                          <a:latin typeface="Calibri" panose="020F0502020204030204" pitchFamily="34" charset="0"/>
                        </a:rPr>
                        <a:t>Toro Guzmán</a:t>
                      </a:r>
                    </a:p>
                  </a:txBody>
                  <a:tcPr marL="7264" marR="7264" marT="7264" marB="0" anchor="ctr">
                    <a:lnL>
                      <a:noFill/>
                    </a:lnL>
                    <a:lnR>
                      <a:noFill/>
                    </a:lnR>
                    <a:lnT>
                      <a:noFill/>
                    </a:lnT>
                    <a:lnB>
                      <a:noFill/>
                    </a:lnB>
                    <a:solidFill>
                      <a:srgbClr val="E7E7E7"/>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Tapachula</a:t>
                      </a:r>
                    </a:p>
                  </a:txBody>
                  <a:tcPr marL="7264" marR="7264" marT="7264" marB="0" anchor="ctr">
                    <a:lnL>
                      <a:noFill/>
                    </a:lnL>
                    <a:lnR>
                      <a:noFill/>
                    </a:lnR>
                    <a:lnT>
                      <a:noFill/>
                    </a:lnT>
                    <a:lnB>
                      <a:noFill/>
                    </a:lnB>
                    <a:solidFill>
                      <a:srgbClr val="E7E7E7"/>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Consejero</a:t>
                      </a:r>
                    </a:p>
                  </a:txBody>
                  <a:tcPr marL="7264" marR="7264" marT="7264" marB="0" anchor="ctr">
                    <a:lnL>
                      <a:noFill/>
                    </a:lnL>
                    <a:lnR>
                      <a:noFill/>
                    </a:lnR>
                    <a:lnT>
                      <a:noFill/>
                    </a:lnT>
                    <a:lnB>
                      <a:noFill/>
                    </a:lnB>
                    <a:solidFill>
                      <a:srgbClr val="E7E7E7"/>
                    </a:solidFill>
                  </a:tcPr>
                </a:tc>
                <a:tc hMerge="1">
                  <a:txBody>
                    <a:bodyPr/>
                    <a:lstStyle/>
                    <a:p>
                      <a:endParaRPr lang="es-MX"/>
                    </a:p>
                  </a:txBody>
                  <a:tcPr/>
                </a:tc>
                <a:extLst>
                  <a:ext uri="{0D108BD9-81ED-4DB2-BD59-A6C34878D82A}">
                    <a16:rowId xmlns:a16="http://schemas.microsoft.com/office/drawing/2014/main" val="10025"/>
                  </a:ext>
                </a:extLst>
              </a:tr>
              <a:tr h="203561">
                <a:tc>
                  <a:txBody>
                    <a:bodyPr/>
                    <a:lstStyle/>
                    <a:p>
                      <a:pPr algn="ctr" rtl="0" fontAlgn="ctr"/>
                      <a:r>
                        <a:rPr lang="es-MX" sz="1200" b="1" i="0" u="none" strike="noStrike">
                          <a:solidFill>
                            <a:srgbClr val="FFFFFF"/>
                          </a:solidFill>
                          <a:effectLst/>
                          <a:latin typeface="Calibri" panose="020F0502020204030204" pitchFamily="34" charset="0"/>
                        </a:rPr>
                        <a:t>20</a:t>
                      </a:r>
                    </a:p>
                  </a:txBody>
                  <a:tcPr marL="7264" marR="7264" marT="7264"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L.A.E. Mario Antonio Guillén Domínguez</a:t>
                      </a:r>
                    </a:p>
                  </a:txBody>
                  <a:tcPr marL="7264" marR="7264" marT="7264" marB="0" anchor="ctr">
                    <a:lnL>
                      <a:noFill/>
                    </a:lnL>
                    <a:lnR>
                      <a:noFill/>
                    </a:lnR>
                    <a:lnT>
                      <a:noFill/>
                    </a:lnT>
                    <a:lnB>
                      <a:noFill/>
                    </a:lnB>
                    <a:solidFill>
                      <a:srgbClr val="FFFFFF"/>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Comitán de Domínguez</a:t>
                      </a:r>
                    </a:p>
                  </a:txBody>
                  <a:tcPr marL="7264" marR="7264" marT="7264" marB="0" anchor="ctr">
                    <a:lnL>
                      <a:noFill/>
                    </a:lnL>
                    <a:lnR>
                      <a:noFill/>
                    </a:lnR>
                    <a:lnT>
                      <a:noFill/>
                    </a:lnT>
                    <a:lnB>
                      <a:noFill/>
                    </a:lnB>
                    <a:solidFill>
                      <a:srgbClr val="FFFFFF"/>
                    </a:solidFill>
                  </a:tcPr>
                </a:tc>
                <a:tc gridSpan="2">
                  <a:txBody>
                    <a:bodyPr/>
                    <a:lstStyle/>
                    <a:p>
                      <a:pPr algn="ctr" rtl="0" fontAlgn="ctr"/>
                      <a:r>
                        <a:rPr lang="es-MX" sz="1200" b="0" i="0" u="none" strike="noStrike">
                          <a:solidFill>
                            <a:srgbClr val="000000"/>
                          </a:solidFill>
                          <a:effectLst/>
                          <a:latin typeface="Calibri" panose="020F0502020204030204" pitchFamily="34" charset="0"/>
                        </a:rPr>
                        <a:t>Consejero</a:t>
                      </a:r>
                    </a:p>
                  </a:txBody>
                  <a:tcPr marL="7264" marR="7264" marT="7264" marB="0" anchor="ctr">
                    <a:lnL>
                      <a:noFill/>
                    </a:lnL>
                    <a:lnR>
                      <a:noFill/>
                    </a:lnR>
                    <a:lnT>
                      <a:noFill/>
                    </a:lnT>
                    <a:lnB>
                      <a:noFill/>
                    </a:lnB>
                    <a:solidFill>
                      <a:srgbClr val="FFFFFF"/>
                    </a:solidFill>
                  </a:tcPr>
                </a:tc>
                <a:tc hMerge="1">
                  <a:txBody>
                    <a:bodyPr/>
                    <a:lstStyle/>
                    <a:p>
                      <a:endParaRPr lang="es-MX"/>
                    </a:p>
                  </a:txBody>
                  <a:tcPr/>
                </a:tc>
                <a:extLst>
                  <a:ext uri="{0D108BD9-81ED-4DB2-BD59-A6C34878D82A}">
                    <a16:rowId xmlns:a16="http://schemas.microsoft.com/office/drawing/2014/main" val="10026"/>
                  </a:ext>
                </a:extLst>
              </a:tr>
              <a:tr h="203561">
                <a:tc>
                  <a:txBody>
                    <a:bodyPr/>
                    <a:lstStyle/>
                    <a:p>
                      <a:pPr algn="ctr" rtl="0" fontAlgn="ctr"/>
                      <a:r>
                        <a:rPr lang="es-MX" sz="1200" b="1" i="0" u="none" strike="noStrike">
                          <a:solidFill>
                            <a:srgbClr val="FFFFFF"/>
                          </a:solidFill>
                          <a:effectLst/>
                          <a:latin typeface="Calibri" panose="020F0502020204030204" pitchFamily="34" charset="0"/>
                        </a:rPr>
                        <a:t>21</a:t>
                      </a:r>
                    </a:p>
                  </a:txBody>
                  <a:tcPr marL="7264" marR="7264" marT="7264" marB="0" anchor="ctr">
                    <a:lnL>
                      <a:noFill/>
                    </a:lnL>
                    <a:lnR>
                      <a:noFill/>
                    </a:lnR>
                    <a:lnT>
                      <a:noFill/>
                    </a:lnT>
                    <a:lnB w="19050" cap="flat" cmpd="sng" algn="ctr">
                      <a:solidFill>
                        <a:srgbClr val="000000"/>
                      </a:solidFill>
                      <a:prstDash val="solid"/>
                      <a:round/>
                      <a:headEnd type="none" w="med" len="med"/>
                      <a:tailEnd type="none" w="med" len="med"/>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Ing. Héctor Albores Cruz</a:t>
                      </a:r>
                    </a:p>
                  </a:txBody>
                  <a:tcPr marL="7264" marR="7264" marT="7264" marB="0" anchor="ctr">
                    <a:lnL>
                      <a:noFill/>
                    </a:lnL>
                    <a:lnR>
                      <a:noFill/>
                    </a:lnR>
                    <a:lnT>
                      <a:noFill/>
                    </a:lnT>
                    <a:lnB w="19050" cap="flat" cmpd="sng" algn="ctr">
                      <a:solidFill>
                        <a:srgbClr val="000000"/>
                      </a:solidFill>
                      <a:prstDash val="solid"/>
                      <a:round/>
                      <a:headEnd type="none" w="med" len="med"/>
                      <a:tailEnd type="none" w="med" len="med"/>
                    </a:lnB>
                    <a:solidFill>
                      <a:srgbClr val="E7E7E7"/>
                    </a:solidFill>
                  </a:tcPr>
                </a:tc>
                <a:tc>
                  <a:txBody>
                    <a:bodyPr/>
                    <a:lstStyle/>
                    <a:p>
                      <a:pPr algn="l" rtl="0" fontAlgn="ctr"/>
                      <a:r>
                        <a:rPr lang="es-MX" sz="1200" b="0" i="0" u="none" strike="noStrike" dirty="0">
                          <a:solidFill>
                            <a:srgbClr val="000000"/>
                          </a:solidFill>
                          <a:effectLst/>
                          <a:latin typeface="Calibri" panose="020F0502020204030204" pitchFamily="34" charset="0"/>
                        </a:rPr>
                        <a:t>H. Ayuntamiento de Ocosingo</a:t>
                      </a:r>
                    </a:p>
                  </a:txBody>
                  <a:tcPr marL="7264" marR="7264" marT="7264" marB="0" anchor="ctr">
                    <a:lnL>
                      <a:noFill/>
                    </a:lnL>
                    <a:lnR>
                      <a:noFill/>
                    </a:lnR>
                    <a:lnT>
                      <a:noFill/>
                    </a:lnT>
                    <a:lnB w="19050" cap="flat" cmpd="sng" algn="ctr">
                      <a:solidFill>
                        <a:srgbClr val="000000"/>
                      </a:solidFill>
                      <a:prstDash val="solid"/>
                      <a:round/>
                      <a:headEnd type="none" w="med" len="med"/>
                      <a:tailEnd type="none" w="med" len="med"/>
                    </a:lnB>
                    <a:solidFill>
                      <a:srgbClr val="E7E7E7"/>
                    </a:solidFill>
                  </a:tcPr>
                </a:tc>
                <a:tc gridSpan="2">
                  <a:txBody>
                    <a:bodyPr/>
                    <a:lstStyle/>
                    <a:p>
                      <a:pPr algn="ctr" rtl="0" fontAlgn="ctr"/>
                      <a:r>
                        <a:rPr lang="es-MX" sz="1200" b="0" i="0" u="none" strike="noStrike" dirty="0">
                          <a:solidFill>
                            <a:srgbClr val="000000"/>
                          </a:solidFill>
                          <a:effectLst/>
                          <a:latin typeface="Calibri" panose="020F0502020204030204" pitchFamily="34" charset="0"/>
                        </a:rPr>
                        <a:t>Consejero</a:t>
                      </a:r>
                    </a:p>
                  </a:txBody>
                  <a:tcPr marL="7264" marR="7264" marT="7264" marB="0" anchor="ctr">
                    <a:lnL>
                      <a:noFill/>
                    </a:lnL>
                    <a:lnR>
                      <a:noFill/>
                    </a:lnR>
                    <a:lnT>
                      <a:noFill/>
                    </a:lnT>
                    <a:lnB w="19050" cap="flat" cmpd="sng" algn="ctr">
                      <a:solidFill>
                        <a:srgbClr val="000000"/>
                      </a:solidFill>
                      <a:prstDash val="solid"/>
                      <a:round/>
                      <a:headEnd type="none" w="med" len="med"/>
                      <a:tailEnd type="none" w="med" len="med"/>
                    </a:lnB>
                    <a:solidFill>
                      <a:srgbClr val="E7E7E7"/>
                    </a:solidFill>
                  </a:tcPr>
                </a:tc>
                <a:tc hMerge="1">
                  <a:txBody>
                    <a:bodyPr/>
                    <a:lstStyle/>
                    <a:p>
                      <a:endParaRPr lang="es-MX"/>
                    </a:p>
                  </a:txBody>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920482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uadroTexto 6"/>
          <p:cNvSpPr txBox="1"/>
          <p:nvPr/>
        </p:nvSpPr>
        <p:spPr>
          <a:xfrm>
            <a:off x="683568" y="926636"/>
            <a:ext cx="7141550" cy="400110"/>
          </a:xfrm>
          <a:prstGeom prst="rect">
            <a:avLst/>
          </a:prstGeom>
          <a:noFill/>
        </p:spPr>
        <p:txBody>
          <a:bodyPr wrap="square" rtlCol="0">
            <a:spAutoFit/>
          </a:bodyPr>
          <a:lstStyle/>
          <a:p>
            <a:pPr marL="342900" indent="-342900">
              <a:buFont typeface="Arial" panose="020B0604020202020204" pitchFamily="34" charset="0"/>
              <a:buChar char="•"/>
            </a:pPr>
            <a:r>
              <a:rPr lang="es-MX" sz="2000" dirty="0" smtClean="0">
                <a:solidFill>
                  <a:srgbClr val="C00000"/>
                </a:solidFill>
                <a:latin typeface="+mj-lt"/>
              </a:rPr>
              <a:t> </a:t>
            </a:r>
            <a:r>
              <a:rPr lang="es-MX" sz="2000" dirty="0">
                <a:solidFill>
                  <a:srgbClr val="C00000"/>
                </a:solidFill>
                <a:latin typeface="+mj-lt"/>
              </a:rPr>
              <a:t>Índice de Calidad de Información Obtenida del SFU.</a:t>
            </a:r>
          </a:p>
        </p:txBody>
      </p:sp>
      <p:sp>
        <p:nvSpPr>
          <p:cNvPr id="9" name="Flecha izquierda 8">
            <a:hlinkClick r:id="rId2" action="ppaction://hlinksldjump"/>
          </p:cNvPr>
          <p:cNvSpPr/>
          <p:nvPr/>
        </p:nvSpPr>
        <p:spPr>
          <a:xfrm>
            <a:off x="971600" y="5805264"/>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14 CuadroTexto"/>
          <p:cNvSpPr txBox="1">
            <a:spLocks noChangeArrowheads="1"/>
          </p:cNvSpPr>
          <p:nvPr/>
        </p:nvSpPr>
        <p:spPr bwMode="auto">
          <a:xfrm>
            <a:off x="332764" y="-18148"/>
            <a:ext cx="8473951" cy="707886"/>
          </a:xfrm>
          <a:prstGeom prst="rect">
            <a:avLst/>
          </a:prstGeom>
          <a:noFill/>
          <a:ln w="9525">
            <a:noFill/>
            <a:miter lim="800000"/>
            <a:headEnd/>
            <a:tailEnd/>
          </a:ln>
        </p:spPr>
        <p:txBody>
          <a:bodyPr wrap="square">
            <a:spAutoFit/>
          </a:bodyPr>
          <a:lstStyle/>
          <a:p>
            <a:pPr algn="ctr">
              <a:defRPr/>
            </a:pP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6</a:t>
            </a:r>
            <a:r>
              <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rPr>
              <a:t>. </a:t>
            </a: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 Informe de seguimiento a los acuerdos de la reunión anterior, realizada el 16/marzo/2018.</a:t>
            </a:r>
            <a:endPar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CuadroTexto 11"/>
          <p:cNvSpPr txBox="1"/>
          <p:nvPr/>
        </p:nvSpPr>
        <p:spPr>
          <a:xfrm>
            <a:off x="718542" y="1405503"/>
            <a:ext cx="3421410" cy="2000548"/>
          </a:xfrm>
          <a:prstGeom prst="rect">
            <a:avLst/>
          </a:prstGeom>
          <a:noFill/>
        </p:spPr>
        <p:txBody>
          <a:bodyPr wrap="square" rtlCol="0">
            <a:spAutoFit/>
          </a:bodyPr>
          <a:lstStyle>
            <a:defPPr>
              <a:defRPr lang="es-MX"/>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marL="285750" indent="-285750" algn="just">
              <a:buFont typeface="Arial" panose="020B0604020202020204" pitchFamily="34" charset="0"/>
              <a:buChar char="•"/>
            </a:pPr>
            <a:endParaRPr lang="es-MX" sz="1550" dirty="0"/>
          </a:p>
          <a:p>
            <a:pPr marL="285750" indent="-285750" algn="just">
              <a:buFont typeface="Arial" panose="020B0604020202020204" pitchFamily="34" charset="0"/>
              <a:buChar char="•"/>
            </a:pPr>
            <a:r>
              <a:rPr lang="es-MX" sz="1550" dirty="0"/>
              <a:t>Con oficio Núm. OFSCE/AEPI/DADHP/00004/2018, del 10 de abril, el OFSCE solicitó a los municipios el cumplimiento de los informes trimestrales del SFU  </a:t>
            </a:r>
          </a:p>
          <a:p>
            <a:pPr marL="285750" indent="-285750" algn="just">
              <a:buFont typeface="Arial" panose="020B0604020202020204" pitchFamily="34" charset="0"/>
              <a:buChar char="•"/>
            </a:pPr>
            <a:endParaRPr lang="es-MX" sz="1550" dirty="0"/>
          </a:p>
        </p:txBody>
      </p:sp>
      <p:pic>
        <p:nvPicPr>
          <p:cNvPr id="3" name="Imagen 2"/>
          <p:cNvPicPr>
            <a:picLocks noChangeAspect="1"/>
          </p:cNvPicPr>
          <p:nvPr/>
        </p:nvPicPr>
        <p:blipFill rotWithShape="1">
          <a:blip r:embed="rId3"/>
          <a:srcRect l="27556" t="10872" r="25195" b="10872"/>
          <a:stretch/>
        </p:blipFill>
        <p:spPr>
          <a:xfrm>
            <a:off x="5652120" y="1772816"/>
            <a:ext cx="2655768" cy="3518892"/>
          </a:xfrm>
          <a:prstGeom prst="rect">
            <a:avLst/>
          </a:prstGeom>
          <a:ln>
            <a:solidFill>
              <a:schemeClr val="accent6">
                <a:lumMod val="50000"/>
              </a:schemeClr>
            </a:solidFill>
          </a:ln>
        </p:spPr>
      </p:pic>
    </p:spTree>
    <p:extLst>
      <p:ext uri="{BB962C8B-B14F-4D97-AF65-F5344CB8AC3E}">
        <p14:creationId xmlns:p14="http://schemas.microsoft.com/office/powerpoint/2010/main" val="295329092"/>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5"/>
          <p:cNvSpPr txBox="1"/>
          <p:nvPr/>
        </p:nvSpPr>
        <p:spPr>
          <a:xfrm>
            <a:off x="467544" y="766914"/>
            <a:ext cx="5976664" cy="400110"/>
          </a:xfrm>
          <a:prstGeom prst="rect">
            <a:avLst/>
          </a:prstGeom>
          <a:noFill/>
        </p:spPr>
        <p:txBody>
          <a:bodyPr wrap="square" rtlCol="0">
            <a:spAutoFit/>
          </a:bodyPr>
          <a:lstStyle/>
          <a:p>
            <a:pPr marL="342900" indent="-342900">
              <a:buFont typeface="Arial" panose="020B0604020202020204" pitchFamily="34" charset="0"/>
              <a:buChar char="•"/>
            </a:pPr>
            <a:r>
              <a:rPr lang="es-MX" sz="2000" dirty="0" smtClean="0">
                <a:solidFill>
                  <a:srgbClr val="C00000"/>
                </a:solidFill>
                <a:latin typeface="+mj-lt"/>
              </a:rPr>
              <a:t> </a:t>
            </a:r>
            <a:r>
              <a:rPr lang="es-MX" sz="2000" dirty="0">
                <a:solidFill>
                  <a:srgbClr val="C00000"/>
                </a:solidFill>
                <a:latin typeface="+mj-lt"/>
              </a:rPr>
              <a:t>Armonización Contable en los municipios. </a:t>
            </a:r>
          </a:p>
        </p:txBody>
      </p:sp>
      <p:sp>
        <p:nvSpPr>
          <p:cNvPr id="4" name="Flecha izquierda 8">
            <a:hlinkClick r:id="rId2" action="ppaction://hlinksldjump"/>
          </p:cNvPr>
          <p:cNvSpPr/>
          <p:nvPr/>
        </p:nvSpPr>
        <p:spPr>
          <a:xfrm>
            <a:off x="971600" y="6309320"/>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14 CuadroTexto"/>
          <p:cNvSpPr txBox="1">
            <a:spLocks noChangeArrowheads="1"/>
          </p:cNvSpPr>
          <p:nvPr/>
        </p:nvSpPr>
        <p:spPr bwMode="auto">
          <a:xfrm>
            <a:off x="332764" y="-18148"/>
            <a:ext cx="8473951" cy="707886"/>
          </a:xfrm>
          <a:prstGeom prst="rect">
            <a:avLst/>
          </a:prstGeom>
          <a:noFill/>
          <a:ln w="9525">
            <a:noFill/>
            <a:miter lim="800000"/>
            <a:headEnd/>
            <a:tailEnd/>
          </a:ln>
        </p:spPr>
        <p:txBody>
          <a:bodyPr wrap="square">
            <a:spAutoFit/>
          </a:bodyPr>
          <a:lstStyle/>
          <a:p>
            <a:pPr algn="ctr">
              <a:defRPr/>
            </a:pP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6</a:t>
            </a:r>
            <a:r>
              <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rPr>
              <a:t>. </a:t>
            </a: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 Informe de seguimiento a los acuerdos de la reunión anterior, realizada el 16/marzo/2018.</a:t>
            </a:r>
            <a:endPar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ángulo 8"/>
          <p:cNvSpPr/>
          <p:nvPr/>
        </p:nvSpPr>
        <p:spPr>
          <a:xfrm>
            <a:off x="539552" y="1484784"/>
            <a:ext cx="3542149" cy="1477328"/>
          </a:xfrm>
          <a:prstGeom prst="rect">
            <a:avLst/>
          </a:prstGeom>
        </p:spPr>
        <p:txBody>
          <a:bodyPr wrap="square">
            <a:spAutoFit/>
          </a:bodyPr>
          <a:lstStyle/>
          <a:p>
            <a:pPr algn="just"/>
            <a:r>
              <a:rPr lang="es-MX" sz="1500" dirty="0" smtClean="0"/>
              <a:t>La contribución del </a:t>
            </a:r>
            <a:r>
              <a:rPr lang="es-MX" sz="1500" dirty="0"/>
              <a:t>OFSE para que los Ayuntamientos cumplan con  la Transparencia y Difusión </a:t>
            </a:r>
            <a:r>
              <a:rPr lang="es-MX" sz="1500" dirty="0" smtClean="0"/>
              <a:t>de la </a:t>
            </a:r>
            <a:r>
              <a:rPr lang="es-MX" sz="1500" dirty="0"/>
              <a:t>Información Financiera", </a:t>
            </a:r>
            <a:r>
              <a:rPr lang="es-MX" sz="1500" dirty="0" smtClean="0"/>
              <a:t>y dar cabal </a:t>
            </a:r>
            <a:r>
              <a:rPr lang="es-MX" sz="1500" dirty="0"/>
              <a:t>cumplimiento de LGCG,  LDF; y </a:t>
            </a:r>
            <a:r>
              <a:rPr lang="es-MX" sz="1500" dirty="0" smtClean="0"/>
              <a:t> </a:t>
            </a:r>
            <a:r>
              <a:rPr lang="es-MX" sz="1500" dirty="0"/>
              <a:t>seguimiento </a:t>
            </a:r>
            <a:r>
              <a:rPr lang="es-MX" sz="1500" dirty="0" smtClean="0"/>
              <a:t>oportuno.</a:t>
            </a:r>
            <a:endParaRPr lang="es-MX" sz="1500" dirty="0"/>
          </a:p>
        </p:txBody>
      </p:sp>
      <p:pic>
        <p:nvPicPr>
          <p:cNvPr id="10" name="Imagen 9"/>
          <p:cNvPicPr>
            <a:picLocks noChangeAspect="1"/>
          </p:cNvPicPr>
          <p:nvPr/>
        </p:nvPicPr>
        <p:blipFill rotWithShape="1">
          <a:blip r:embed="rId3"/>
          <a:srcRect l="28147" t="9395" r="25785" b="8657"/>
          <a:stretch/>
        </p:blipFill>
        <p:spPr>
          <a:xfrm>
            <a:off x="5364088" y="689738"/>
            <a:ext cx="2160240" cy="3074188"/>
          </a:xfrm>
          <a:prstGeom prst="rect">
            <a:avLst/>
          </a:prstGeom>
          <a:ln>
            <a:solidFill>
              <a:schemeClr val="accent2">
                <a:lumMod val="75000"/>
              </a:schemeClr>
            </a:solidFill>
          </a:ln>
        </p:spPr>
      </p:pic>
      <p:pic>
        <p:nvPicPr>
          <p:cNvPr id="11" name="Imagen 10"/>
          <p:cNvPicPr>
            <a:picLocks noChangeAspect="1"/>
          </p:cNvPicPr>
          <p:nvPr/>
        </p:nvPicPr>
        <p:blipFill rotWithShape="1">
          <a:blip r:embed="rId4"/>
          <a:srcRect l="28103" t="10854" r="24721" b="5850"/>
          <a:stretch/>
        </p:blipFill>
        <p:spPr>
          <a:xfrm>
            <a:off x="6475080" y="1484784"/>
            <a:ext cx="2376264" cy="3356473"/>
          </a:xfrm>
          <a:prstGeom prst="rect">
            <a:avLst/>
          </a:prstGeom>
          <a:ln>
            <a:solidFill>
              <a:schemeClr val="accent1">
                <a:lumMod val="50000"/>
              </a:schemeClr>
            </a:solidFill>
          </a:ln>
        </p:spPr>
      </p:pic>
      <p:pic>
        <p:nvPicPr>
          <p:cNvPr id="12" name="Imagen 11"/>
          <p:cNvPicPr>
            <a:picLocks noChangeAspect="1"/>
          </p:cNvPicPr>
          <p:nvPr/>
        </p:nvPicPr>
        <p:blipFill rotWithShape="1">
          <a:blip r:embed="rId5"/>
          <a:srcRect l="28738" t="11609" r="25194" b="8657"/>
          <a:stretch/>
        </p:blipFill>
        <p:spPr>
          <a:xfrm>
            <a:off x="5639553" y="2813742"/>
            <a:ext cx="2548283" cy="3528392"/>
          </a:xfrm>
          <a:prstGeom prst="rect">
            <a:avLst/>
          </a:prstGeom>
          <a:ln>
            <a:solidFill>
              <a:schemeClr val="accent6">
                <a:lumMod val="75000"/>
              </a:schemeClr>
            </a:solidFill>
          </a:ln>
        </p:spPr>
      </p:pic>
    </p:spTree>
    <p:extLst>
      <p:ext uri="{BB962C8B-B14F-4D97-AF65-F5344CB8AC3E}">
        <p14:creationId xmlns:p14="http://schemas.microsoft.com/office/powerpoint/2010/main" val="1536133348"/>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31032" y="1115452"/>
            <a:ext cx="6949280" cy="313932"/>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defPPr>
              <a:defRPr lang="es-MX"/>
            </a:defPPr>
            <a:lvl1pPr>
              <a:defRPr sz="2000">
                <a:ln w="50800"/>
                <a:solidFill>
                  <a:srgbClr val="C00000"/>
                </a:solidFill>
                <a:latin typeface="+mj-lt"/>
              </a:defRPr>
            </a:lvl1pPr>
          </a:lstStyle>
          <a:p>
            <a:pPr marL="447675" lvl="0" algn="just">
              <a:lnSpc>
                <a:spcPts val="1600"/>
              </a:lnSpc>
            </a:pPr>
            <a:endParaRPr lang="es-MX" dirty="0">
              <a:solidFill>
                <a:srgbClr val="FF0000"/>
              </a:solidFill>
            </a:endParaRPr>
          </a:p>
        </p:txBody>
      </p:sp>
      <p:sp>
        <p:nvSpPr>
          <p:cNvPr id="7"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lvl="0" algn="ctr">
              <a:defRPr/>
            </a:pP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6.  Informe de seguimiento a los acuerdos de la reunión anterior, realizada el 16/marzo/2018.</a:t>
            </a:r>
            <a:endPar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endParaRPr>
          </a:p>
        </p:txBody>
      </p:sp>
      <p:sp>
        <p:nvSpPr>
          <p:cNvPr id="6" name="1 Título"/>
          <p:cNvSpPr txBox="1">
            <a:spLocks/>
          </p:cNvSpPr>
          <p:nvPr/>
        </p:nvSpPr>
        <p:spPr>
          <a:xfrm>
            <a:off x="827584" y="2028057"/>
            <a:ext cx="7772400" cy="1008112"/>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MX" sz="2500" dirty="0" smtClean="0"/>
              <a:t>Estatus de la Situación </a:t>
            </a:r>
            <a:r>
              <a:rPr lang="es-MX" sz="2500" dirty="0"/>
              <a:t>P</a:t>
            </a:r>
            <a:r>
              <a:rPr lang="es-MX" sz="2500" dirty="0" smtClean="0"/>
              <a:t>atrimonial</a:t>
            </a:r>
            <a:br>
              <a:rPr lang="es-MX" sz="2500" dirty="0" smtClean="0"/>
            </a:br>
            <a:r>
              <a:rPr lang="es-MX" sz="2500" dirty="0" smtClean="0"/>
              <a:t>(Requerimiento según Circular No. CUA/00004/2018)</a:t>
            </a:r>
            <a:endParaRPr lang="es-MX" sz="2500" dirty="0"/>
          </a:p>
        </p:txBody>
      </p:sp>
      <p:graphicFrame>
        <p:nvGraphicFramePr>
          <p:cNvPr id="8" name="7 Tabla"/>
          <p:cNvGraphicFramePr>
            <a:graphicFrameLocks noGrp="1"/>
          </p:cNvGraphicFramePr>
          <p:nvPr>
            <p:extLst>
              <p:ext uri="{D42A27DB-BD31-4B8C-83A1-F6EECF244321}">
                <p14:modId xmlns:p14="http://schemas.microsoft.com/office/powerpoint/2010/main" val="4141674307"/>
              </p:ext>
            </p:extLst>
          </p:nvPr>
        </p:nvGraphicFramePr>
        <p:xfrm>
          <a:off x="1403648" y="3324200"/>
          <a:ext cx="6096000" cy="1905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s-MX" sz="2000" dirty="0" smtClean="0">
                          <a:solidFill>
                            <a:schemeClr val="bg1"/>
                          </a:solidFill>
                        </a:rPr>
                        <a:t>Sector Central</a:t>
                      </a:r>
                      <a:endParaRPr lang="es-MX" sz="2000" dirty="0">
                        <a:solidFill>
                          <a:schemeClr val="bg1"/>
                        </a:solidFill>
                      </a:endParaRPr>
                    </a:p>
                  </a:txBody>
                  <a:tcPr/>
                </a:tc>
                <a:tc>
                  <a:txBody>
                    <a:bodyPr/>
                    <a:lstStyle/>
                    <a:p>
                      <a:pPr algn="ctr"/>
                      <a:r>
                        <a:rPr lang="es-MX" sz="2000" dirty="0" smtClean="0">
                          <a:solidFill>
                            <a:schemeClr val="bg1"/>
                          </a:solidFill>
                        </a:rPr>
                        <a:t>Avance %</a:t>
                      </a:r>
                      <a:endParaRPr lang="es-MX" sz="2000" dirty="0">
                        <a:solidFill>
                          <a:schemeClr val="bg1"/>
                        </a:solidFill>
                      </a:endParaRPr>
                    </a:p>
                  </a:txBody>
                  <a:tcPr/>
                </a:tc>
                <a:extLst>
                  <a:ext uri="{0D108BD9-81ED-4DB2-BD59-A6C34878D82A}">
                    <a16:rowId xmlns:a16="http://schemas.microsoft.com/office/drawing/2014/main" val="10000"/>
                  </a:ext>
                </a:extLst>
              </a:tr>
              <a:tr h="370840">
                <a:tc>
                  <a:txBody>
                    <a:bodyPr/>
                    <a:lstStyle/>
                    <a:p>
                      <a:r>
                        <a:rPr lang="es-MX" dirty="0" smtClean="0"/>
                        <a:t>Cumplidos: 07 de 31</a:t>
                      </a:r>
                      <a:endParaRPr lang="es-MX" dirty="0"/>
                    </a:p>
                  </a:txBody>
                  <a:tcPr/>
                </a:tc>
                <a:tc>
                  <a:txBody>
                    <a:bodyPr/>
                    <a:lstStyle/>
                    <a:p>
                      <a:pPr algn="ctr"/>
                      <a:r>
                        <a:rPr lang="es-MX" dirty="0" smtClean="0"/>
                        <a:t>22.50</a:t>
                      </a:r>
                      <a:endParaRPr lang="es-MX" dirty="0"/>
                    </a:p>
                  </a:txBody>
                  <a:tcPr/>
                </a:tc>
                <a:extLst>
                  <a:ext uri="{0D108BD9-81ED-4DB2-BD59-A6C34878D82A}">
                    <a16:rowId xmlns:a16="http://schemas.microsoft.com/office/drawing/2014/main" val="10001"/>
                  </a:ext>
                </a:extLst>
              </a:tr>
              <a:tr h="370840">
                <a:tc>
                  <a:txBody>
                    <a:bodyPr/>
                    <a:lstStyle/>
                    <a:p>
                      <a:pPr marL="0" algn="ctr" defTabSz="914400" rtl="0" eaLnBrk="1" latinLnBrk="0" hangingPunct="1"/>
                      <a:endParaRPr lang="es-MX" sz="1800" b="1" kern="1200" dirty="0">
                        <a:solidFill>
                          <a:schemeClr val="bg1"/>
                        </a:solidFill>
                        <a:latin typeface="+mn-lt"/>
                        <a:ea typeface="+mn-ea"/>
                        <a:cs typeface="+mn-cs"/>
                      </a:endParaRPr>
                    </a:p>
                  </a:txBody>
                  <a:tcPr>
                    <a:solidFill>
                      <a:schemeClr val="bg1"/>
                    </a:solidFill>
                  </a:tcPr>
                </a:tc>
                <a:tc>
                  <a:txBody>
                    <a:bodyPr/>
                    <a:lstStyle/>
                    <a:p>
                      <a:pPr marL="0" algn="ctr" defTabSz="914400" rtl="0" eaLnBrk="1" latinLnBrk="0" hangingPunct="1"/>
                      <a:endParaRPr lang="es-MX" sz="1800" b="1" kern="1200" dirty="0">
                        <a:solidFill>
                          <a:schemeClr val="bg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r h="370840">
                <a:tc>
                  <a:txBody>
                    <a:bodyPr/>
                    <a:lstStyle/>
                    <a:p>
                      <a:pPr marL="0" algn="ctr" defTabSz="914400" rtl="0" eaLnBrk="1" latinLnBrk="0" hangingPunct="1"/>
                      <a:r>
                        <a:rPr lang="es-MX" sz="2000" b="1" kern="1200" dirty="0" smtClean="0">
                          <a:solidFill>
                            <a:schemeClr val="bg1"/>
                          </a:solidFill>
                          <a:latin typeface="+mn-lt"/>
                          <a:ea typeface="+mn-ea"/>
                          <a:cs typeface="+mn-cs"/>
                        </a:rPr>
                        <a:t>Entidades Paraestatales:</a:t>
                      </a:r>
                      <a:endParaRPr lang="es-MX" sz="2000" b="1" kern="1200" dirty="0">
                        <a:solidFill>
                          <a:schemeClr val="bg1"/>
                        </a:solidFill>
                        <a:latin typeface="+mn-lt"/>
                        <a:ea typeface="+mn-ea"/>
                        <a:cs typeface="+mn-cs"/>
                      </a:endParaRPr>
                    </a:p>
                  </a:txBody>
                  <a:tcP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chemeClr val="bg1"/>
                          </a:solidFill>
                        </a:rPr>
                        <a:t>Avance %</a:t>
                      </a:r>
                      <a:endParaRPr lang="es-MX" sz="2000" b="1" kern="1200" dirty="0">
                        <a:solidFill>
                          <a:schemeClr val="bg1"/>
                        </a:solidFill>
                        <a:latin typeface="+mn-lt"/>
                        <a:ea typeface="+mn-ea"/>
                        <a:cs typeface="+mn-cs"/>
                      </a:endParaRPr>
                    </a:p>
                  </a:txBody>
                  <a:tcPr>
                    <a:solidFill>
                      <a:schemeClr val="tx2">
                        <a:lumMod val="60000"/>
                        <a:lumOff val="40000"/>
                      </a:schemeClr>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Cumplidos: 15 de 42</a:t>
                      </a:r>
                      <a:endParaRPr lang="es-MX" dirty="0"/>
                    </a:p>
                  </a:txBody>
                  <a:tcPr/>
                </a:tc>
                <a:tc>
                  <a:txBody>
                    <a:bodyPr/>
                    <a:lstStyle/>
                    <a:p>
                      <a:pPr algn="ctr"/>
                      <a:r>
                        <a:rPr lang="es-MX" dirty="0" smtClean="0"/>
                        <a:t>35.7</a:t>
                      </a:r>
                      <a:endParaRPr lang="es-MX" dirty="0"/>
                    </a:p>
                  </a:txBody>
                  <a:tcPr/>
                </a:tc>
                <a:extLst>
                  <a:ext uri="{0D108BD9-81ED-4DB2-BD59-A6C34878D82A}">
                    <a16:rowId xmlns:a16="http://schemas.microsoft.com/office/drawing/2014/main" val="10004"/>
                  </a:ext>
                </a:extLst>
              </a:tr>
            </a:tbl>
          </a:graphicData>
        </a:graphic>
      </p:graphicFrame>
      <p:sp>
        <p:nvSpPr>
          <p:cNvPr id="9" name="8 CuadroTexto"/>
          <p:cNvSpPr txBox="1"/>
          <p:nvPr/>
        </p:nvSpPr>
        <p:spPr>
          <a:xfrm>
            <a:off x="755576" y="5373216"/>
            <a:ext cx="7632848" cy="1107996"/>
          </a:xfrm>
          <a:prstGeom prst="rect">
            <a:avLst/>
          </a:prstGeom>
          <a:noFill/>
        </p:spPr>
        <p:txBody>
          <a:bodyPr wrap="square" rtlCol="0">
            <a:spAutoFit/>
          </a:bodyPr>
          <a:lstStyle/>
          <a:p>
            <a:pPr algn="just"/>
            <a:r>
              <a:rPr lang="es-MX" sz="2200" b="1" dirty="0" smtClean="0"/>
              <a:t>Nota: </a:t>
            </a:r>
            <a:r>
              <a:rPr lang="es-MX" sz="2200" dirty="0" smtClean="0"/>
              <a:t>El informe remitido por los organismos públicos, no necesariamente representa la conclusión del proceso de actualización  patrimonial.</a:t>
            </a:r>
            <a:endParaRPr lang="es-MX" sz="2200" dirty="0"/>
          </a:p>
        </p:txBody>
      </p:sp>
      <p:sp>
        <p:nvSpPr>
          <p:cNvPr id="10" name="Flecha izquierda 8">
            <a:hlinkClick r:id="rId2" action="ppaction://hlinksldjump"/>
          </p:cNvPr>
          <p:cNvSpPr/>
          <p:nvPr/>
        </p:nvSpPr>
        <p:spPr>
          <a:xfrm>
            <a:off x="971600" y="6402693"/>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p:cNvSpPr/>
          <p:nvPr/>
        </p:nvSpPr>
        <p:spPr>
          <a:xfrm>
            <a:off x="755576" y="908720"/>
            <a:ext cx="7560840" cy="830997"/>
          </a:xfrm>
          <a:prstGeom prst="rect">
            <a:avLst/>
          </a:prstGeom>
        </p:spPr>
        <p:txBody>
          <a:bodyPr wrap="square">
            <a:spAutoFit/>
          </a:bodyPr>
          <a:lstStyle/>
          <a:p>
            <a:pPr algn="ctr"/>
            <a:r>
              <a:rPr lang="es-MX" sz="2400" dirty="0">
                <a:latin typeface="Calibri"/>
              </a:rPr>
              <a:t>Avance del seguimiento de actualización Patrimonial, por la Coord. de Unid. Administrativas</a:t>
            </a:r>
            <a:endParaRPr lang="es-MX" sz="2400" dirty="0"/>
          </a:p>
        </p:txBody>
      </p:sp>
    </p:spTree>
    <p:extLst>
      <p:ext uri="{BB962C8B-B14F-4D97-AF65-F5344CB8AC3E}">
        <p14:creationId xmlns:p14="http://schemas.microsoft.com/office/powerpoint/2010/main" val="171129155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uadroTexto 1"/>
          <p:cNvSpPr txBox="1"/>
          <p:nvPr/>
        </p:nvSpPr>
        <p:spPr>
          <a:xfrm>
            <a:off x="395536" y="5768515"/>
            <a:ext cx="8433717" cy="477054"/>
          </a:xfrm>
          <a:prstGeom prst="rect">
            <a:avLst/>
          </a:prstGeom>
          <a:noFill/>
        </p:spPr>
        <p:txBody>
          <a:bodyPr wrap="square" rtlCol="0">
            <a:spAutoFit/>
          </a:bodyPr>
          <a:lstStyle/>
          <a:p>
            <a:r>
              <a:rPr lang="es-MX" sz="2500" dirty="0"/>
              <a:t>86 de Armonización Contable y 1 de Disciplina Financiera</a:t>
            </a:r>
          </a:p>
        </p:txBody>
      </p:sp>
      <p:sp>
        <p:nvSpPr>
          <p:cNvPr id="4" name="Flecha izquierda 8">
            <a:hlinkClick r:id="rId2" action="ppaction://hlinksldjump"/>
          </p:cNvPr>
          <p:cNvSpPr/>
          <p:nvPr/>
        </p:nvSpPr>
        <p:spPr>
          <a:xfrm>
            <a:off x="971600" y="6309320"/>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280540" y="797208"/>
            <a:ext cx="5193312" cy="400110"/>
          </a:xfrm>
          <a:prstGeom prst="rect">
            <a:avLst/>
          </a:prstGeom>
          <a:noFill/>
        </p:spPr>
        <p:txBody>
          <a:bodyPr wrap="square" rtlCol="0">
            <a:spAutoFit/>
          </a:bodyPr>
          <a:lstStyle/>
          <a:p>
            <a:r>
              <a:rPr lang="es-MX" sz="2000" dirty="0">
                <a:solidFill>
                  <a:srgbClr val="C00000"/>
                </a:solidFill>
                <a:latin typeface="+mj-lt"/>
              </a:rPr>
              <a:t>7.1. Control de publicaciones del CONAC.</a:t>
            </a:r>
          </a:p>
        </p:txBody>
      </p:sp>
      <p:sp>
        <p:nvSpPr>
          <p:cNvPr id="8"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pic>
        <p:nvPicPr>
          <p:cNvPr id="5" name="Imagen 4"/>
          <p:cNvPicPr>
            <a:picLocks noChangeAspect="1"/>
          </p:cNvPicPr>
          <p:nvPr/>
        </p:nvPicPr>
        <p:blipFill rotWithShape="1">
          <a:blip r:embed="rId3"/>
          <a:srcRect l="2362" t="19809" r="44482" b="41063"/>
          <a:stretch/>
        </p:blipFill>
        <p:spPr>
          <a:xfrm>
            <a:off x="1097061" y="1412776"/>
            <a:ext cx="7288281" cy="4291988"/>
          </a:xfrm>
          <a:prstGeom prst="rect">
            <a:avLst/>
          </a:prstGeom>
          <a:ln>
            <a:solidFill>
              <a:schemeClr val="accent1"/>
            </a:solidFill>
          </a:ln>
        </p:spPr>
      </p:pic>
    </p:spTree>
    <p:extLst>
      <p:ext uri="{BB962C8B-B14F-4D97-AF65-F5344CB8AC3E}">
        <p14:creationId xmlns:p14="http://schemas.microsoft.com/office/powerpoint/2010/main" val="179719511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CuadroTexto 9"/>
          <p:cNvSpPr txBox="1"/>
          <p:nvPr/>
        </p:nvSpPr>
        <p:spPr>
          <a:xfrm>
            <a:off x="6397577" y="2124282"/>
            <a:ext cx="1990848" cy="2031325"/>
          </a:xfrm>
          <a:prstGeom prst="rect">
            <a:avLst/>
          </a:prstGeom>
          <a:noFill/>
        </p:spPr>
        <p:txBody>
          <a:bodyPr wrap="square" rtlCol="0">
            <a:spAutoFit/>
          </a:bodyPr>
          <a:lstStyle/>
          <a:p>
            <a:r>
              <a:rPr lang="es-MX" sz="1800" dirty="0"/>
              <a:t>Ejemplo de notificación resultado de la 4ª. Evaluación</a:t>
            </a:r>
          </a:p>
          <a:p>
            <a:r>
              <a:rPr lang="es-MX" sz="1800" dirty="0"/>
              <a:t>que realiza el Secretario Técnico.</a:t>
            </a:r>
          </a:p>
        </p:txBody>
      </p:sp>
      <p:sp>
        <p:nvSpPr>
          <p:cNvPr id="11" name="Flecha izquierda 10">
            <a:hlinkClick r:id="rId2" action="ppaction://hlinksldjump"/>
          </p:cNvPr>
          <p:cNvSpPr/>
          <p:nvPr/>
        </p:nvSpPr>
        <p:spPr>
          <a:xfrm>
            <a:off x="899592" y="5661248"/>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pic>
        <p:nvPicPr>
          <p:cNvPr id="2" name="Imagen 1"/>
          <p:cNvPicPr>
            <a:picLocks noChangeAspect="1"/>
          </p:cNvPicPr>
          <p:nvPr/>
        </p:nvPicPr>
        <p:blipFill rotWithShape="1">
          <a:blip r:embed="rId3"/>
          <a:srcRect l="13972" t="9395" r="35235" b="5704"/>
          <a:stretch/>
        </p:blipFill>
        <p:spPr>
          <a:xfrm>
            <a:off x="1979712" y="1064863"/>
            <a:ext cx="3744416" cy="5007068"/>
          </a:xfrm>
          <a:prstGeom prst="rect">
            <a:avLst/>
          </a:prstGeom>
          <a:ln>
            <a:solidFill>
              <a:schemeClr val="accent2">
                <a:lumMod val="75000"/>
              </a:schemeClr>
            </a:solidFill>
          </a:ln>
        </p:spPr>
      </p:pic>
      <p:sp>
        <p:nvSpPr>
          <p:cNvPr id="9" name="14 CuadroTexto"/>
          <p:cNvSpPr txBox="1">
            <a:spLocks noChangeArrowheads="1"/>
          </p:cNvSpPr>
          <p:nvPr/>
        </p:nvSpPr>
        <p:spPr bwMode="auto">
          <a:xfrm>
            <a:off x="491717" y="692696"/>
            <a:ext cx="8544779" cy="348813"/>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marL="0" marR="0" lvl="0" indent="0" algn="l" defTabSz="914400" rtl="0" eaLnBrk="1" fontAlgn="base" latinLnBrk="0" hangingPunct="1">
              <a:lnSpc>
                <a:spcPts val="2000"/>
              </a:lnSpc>
              <a:spcBef>
                <a:spcPct val="0"/>
              </a:spcBef>
              <a:spcAft>
                <a:spcPct val="0"/>
              </a:spcAft>
              <a:buClrTx/>
              <a:buSzTx/>
              <a:buFontTx/>
              <a:buNone/>
              <a:tabLst/>
              <a:defRPr/>
            </a:pPr>
            <a:r>
              <a:rPr lang="es-MX" sz="1800" b="1" noProof="0" dirty="0">
                <a:ln w="50800"/>
                <a:solidFill>
                  <a:srgbClr val="4BACC6">
                    <a:lumMod val="75000"/>
                  </a:srgbClr>
                </a:solidFill>
                <a:latin typeface="+mj-lt"/>
              </a:rPr>
              <a:t>7</a:t>
            </a:r>
            <a:r>
              <a:rPr kumimoji="0" lang="es-MX" sz="1800" b="1" i="0" u="none" strike="noStrike" kern="1200" cap="none" spc="0" normalizeH="0" baseline="0" noProof="0" dirty="0">
                <a:ln w="50800"/>
                <a:solidFill>
                  <a:srgbClr val="4BACC6">
                    <a:lumMod val="75000"/>
                  </a:srgbClr>
                </a:solidFill>
                <a:effectLst/>
                <a:uLnTx/>
                <a:uFillTx/>
                <a:latin typeface="+mj-lt"/>
                <a:ea typeface="+mn-ea"/>
                <a:cs typeface="+mn-cs"/>
              </a:rPr>
              <a:t>.4.1 Resultados de evaluaciones, aplicadas a Entes Públicos Estatales y Municipales.</a:t>
            </a:r>
          </a:p>
        </p:txBody>
      </p:sp>
    </p:spTree>
    <p:extLst>
      <p:ext uri="{BB962C8B-B14F-4D97-AF65-F5344CB8AC3E}">
        <p14:creationId xmlns:p14="http://schemas.microsoft.com/office/powerpoint/2010/main" val="315134567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CuadroTexto 11"/>
          <p:cNvSpPr txBox="1"/>
          <p:nvPr/>
        </p:nvSpPr>
        <p:spPr>
          <a:xfrm>
            <a:off x="1475656" y="1904750"/>
            <a:ext cx="6120680" cy="369332"/>
          </a:xfrm>
          <a:prstGeom prst="rect">
            <a:avLst/>
          </a:prstGeom>
          <a:noFill/>
        </p:spPr>
        <p:txBody>
          <a:bodyPr wrap="square" rtlCol="0">
            <a:spAutoFit/>
          </a:bodyPr>
          <a:lstStyle/>
          <a:p>
            <a:r>
              <a:rPr lang="es-MX" sz="1800" dirty="0"/>
              <a:t>Municipios que no </a:t>
            </a:r>
            <a:r>
              <a:rPr lang="es-MX" sz="1800" dirty="0" smtClean="0"/>
              <a:t>participaron en 4ta evaluación 2017</a:t>
            </a:r>
            <a:endParaRPr lang="es-MX" sz="1800" dirty="0"/>
          </a:p>
        </p:txBody>
      </p:sp>
      <p:sp>
        <p:nvSpPr>
          <p:cNvPr id="14" name="Flecha izquierda 13">
            <a:hlinkClick r:id="rId2" action="ppaction://hlinksldjump"/>
          </p:cNvPr>
          <p:cNvSpPr/>
          <p:nvPr/>
        </p:nvSpPr>
        <p:spPr>
          <a:xfrm>
            <a:off x="899592" y="5949280"/>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sp>
        <p:nvSpPr>
          <p:cNvPr id="9" name="14 CuadroTexto"/>
          <p:cNvSpPr txBox="1">
            <a:spLocks noChangeArrowheads="1"/>
          </p:cNvSpPr>
          <p:nvPr/>
        </p:nvSpPr>
        <p:spPr bwMode="auto">
          <a:xfrm>
            <a:off x="491717" y="908720"/>
            <a:ext cx="8544779" cy="348813"/>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marL="0" marR="0" lvl="0" indent="0" algn="l" defTabSz="914400" rtl="0" eaLnBrk="1" fontAlgn="base" latinLnBrk="0" hangingPunct="1">
              <a:lnSpc>
                <a:spcPts val="2000"/>
              </a:lnSpc>
              <a:spcBef>
                <a:spcPct val="0"/>
              </a:spcBef>
              <a:spcAft>
                <a:spcPct val="0"/>
              </a:spcAft>
              <a:buClrTx/>
              <a:buSzTx/>
              <a:buFontTx/>
              <a:buNone/>
              <a:tabLst/>
              <a:defRPr/>
            </a:pPr>
            <a:r>
              <a:rPr lang="es-MX" sz="1800" b="1" noProof="0" dirty="0">
                <a:ln w="50800"/>
                <a:solidFill>
                  <a:srgbClr val="4BACC6">
                    <a:lumMod val="75000"/>
                  </a:srgbClr>
                </a:solidFill>
                <a:latin typeface="+mj-lt"/>
              </a:rPr>
              <a:t>7</a:t>
            </a:r>
            <a:r>
              <a:rPr kumimoji="0" lang="es-MX" sz="1800" b="1" i="0" u="none" strike="noStrike" kern="1200" cap="none" spc="0" normalizeH="0" baseline="0" noProof="0" dirty="0">
                <a:ln w="50800"/>
                <a:solidFill>
                  <a:srgbClr val="4BACC6">
                    <a:lumMod val="75000"/>
                  </a:srgbClr>
                </a:solidFill>
                <a:effectLst/>
                <a:uLnTx/>
                <a:uFillTx/>
                <a:latin typeface="+mj-lt"/>
                <a:ea typeface="+mn-ea"/>
                <a:cs typeface="+mn-cs"/>
              </a:rPr>
              <a:t>.4.1 Resultados de evaluaciones, aplicadas a Entes Públicos Estatales y Municipales.</a:t>
            </a:r>
          </a:p>
        </p:txBody>
      </p:sp>
      <p:pic>
        <p:nvPicPr>
          <p:cNvPr id="7" name="6 Imagen"/>
          <p:cNvPicPr>
            <a:picLocks noChangeAspect="1"/>
          </p:cNvPicPr>
          <p:nvPr/>
        </p:nvPicPr>
        <p:blipFill>
          <a:blip r:embed="rId3"/>
          <a:stretch>
            <a:fillRect/>
          </a:stretch>
        </p:blipFill>
        <p:spPr>
          <a:xfrm>
            <a:off x="744884" y="2365523"/>
            <a:ext cx="7790082" cy="2523070"/>
          </a:xfrm>
          <a:prstGeom prst="rect">
            <a:avLst/>
          </a:prstGeom>
        </p:spPr>
      </p:pic>
    </p:spTree>
    <p:extLst>
      <p:ext uri="{BB962C8B-B14F-4D97-AF65-F5344CB8AC3E}">
        <p14:creationId xmlns:p14="http://schemas.microsoft.com/office/powerpoint/2010/main" val="427276946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lecha izquierda 4">
            <a:hlinkClick r:id="rId3" action="ppaction://hlinksldjump"/>
          </p:cNvPr>
          <p:cNvSpPr/>
          <p:nvPr/>
        </p:nvSpPr>
        <p:spPr>
          <a:xfrm>
            <a:off x="899592" y="5970645"/>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1187624" y="1691516"/>
            <a:ext cx="6912768" cy="369332"/>
          </a:xfrm>
          <a:prstGeom prst="rect">
            <a:avLst/>
          </a:prstGeom>
          <a:noFill/>
        </p:spPr>
        <p:txBody>
          <a:bodyPr wrap="square" rtlCol="0">
            <a:spAutoFit/>
          </a:bodyPr>
          <a:lstStyle/>
          <a:p>
            <a:r>
              <a:rPr lang="es-MX" sz="1800" dirty="0" smtClean="0"/>
              <a:t>Municipios y </a:t>
            </a:r>
            <a:r>
              <a:rPr lang="es-MX" sz="1800" dirty="0"/>
              <a:t>E</a:t>
            </a:r>
            <a:r>
              <a:rPr lang="es-MX" sz="1800" dirty="0" smtClean="0"/>
              <a:t>ntidades Paramunicipales </a:t>
            </a:r>
            <a:r>
              <a:rPr lang="es-MX" sz="1800" dirty="0"/>
              <a:t>que no participaron</a:t>
            </a:r>
          </a:p>
        </p:txBody>
      </p:sp>
      <p:sp>
        <p:nvSpPr>
          <p:cNvPr id="10"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graphicFrame>
        <p:nvGraphicFramePr>
          <p:cNvPr id="2" name="Objeto 1"/>
          <p:cNvGraphicFramePr>
            <a:graphicFrameLocks noChangeAspect="1"/>
          </p:cNvGraphicFramePr>
          <p:nvPr>
            <p:extLst>
              <p:ext uri="{D42A27DB-BD31-4B8C-83A1-F6EECF244321}">
                <p14:modId xmlns:p14="http://schemas.microsoft.com/office/powerpoint/2010/main" val="1639973118"/>
              </p:ext>
            </p:extLst>
          </p:nvPr>
        </p:nvGraphicFramePr>
        <p:xfrm>
          <a:off x="223838" y="2057747"/>
          <a:ext cx="8696325" cy="3819525"/>
        </p:xfrm>
        <a:graphic>
          <a:graphicData uri="http://schemas.openxmlformats.org/presentationml/2006/ole">
            <mc:AlternateContent xmlns:mc="http://schemas.openxmlformats.org/markup-compatibility/2006">
              <mc:Choice xmlns:v="urn:schemas-microsoft-com:vml" Requires="v">
                <p:oleObj spid="_x0000_s1122" name="Hoja de cálculo" r:id="rId4" imgW="8696241" imgH="3819575" progId="Excel.Sheet.12">
                  <p:embed/>
                </p:oleObj>
              </mc:Choice>
              <mc:Fallback>
                <p:oleObj name="Hoja de cálculo" r:id="rId4" imgW="8696241" imgH="3819575" progId="Excel.Sheet.12">
                  <p:embed/>
                  <p:pic>
                    <p:nvPicPr>
                      <p:cNvPr id="0" name=""/>
                      <p:cNvPicPr/>
                      <p:nvPr/>
                    </p:nvPicPr>
                    <p:blipFill>
                      <a:blip r:embed="rId5"/>
                      <a:stretch>
                        <a:fillRect/>
                      </a:stretch>
                    </p:blipFill>
                    <p:spPr>
                      <a:xfrm>
                        <a:off x="223838" y="2057747"/>
                        <a:ext cx="8696325" cy="3819525"/>
                      </a:xfrm>
                      <a:prstGeom prst="rect">
                        <a:avLst/>
                      </a:prstGeom>
                    </p:spPr>
                  </p:pic>
                </p:oleObj>
              </mc:Fallback>
            </mc:AlternateContent>
          </a:graphicData>
        </a:graphic>
      </p:graphicFrame>
      <p:sp>
        <p:nvSpPr>
          <p:cNvPr id="8" name="14 CuadroTexto"/>
          <p:cNvSpPr txBox="1">
            <a:spLocks noChangeArrowheads="1"/>
          </p:cNvSpPr>
          <p:nvPr/>
        </p:nvSpPr>
        <p:spPr bwMode="auto">
          <a:xfrm>
            <a:off x="491717" y="908720"/>
            <a:ext cx="8544779" cy="348813"/>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marL="0" marR="0" lvl="0" indent="0" algn="l" defTabSz="914400" rtl="0" eaLnBrk="1" fontAlgn="base" latinLnBrk="0" hangingPunct="1">
              <a:lnSpc>
                <a:spcPts val="2000"/>
              </a:lnSpc>
              <a:spcBef>
                <a:spcPct val="0"/>
              </a:spcBef>
              <a:spcAft>
                <a:spcPct val="0"/>
              </a:spcAft>
              <a:buClrTx/>
              <a:buSzTx/>
              <a:buFontTx/>
              <a:buNone/>
              <a:tabLst/>
              <a:defRPr/>
            </a:pPr>
            <a:r>
              <a:rPr lang="es-MX" sz="1800" b="1" noProof="0" dirty="0">
                <a:ln w="50800"/>
                <a:solidFill>
                  <a:srgbClr val="4BACC6">
                    <a:lumMod val="75000"/>
                  </a:srgbClr>
                </a:solidFill>
                <a:latin typeface="+mj-lt"/>
              </a:rPr>
              <a:t>7</a:t>
            </a:r>
            <a:r>
              <a:rPr kumimoji="0" lang="es-MX" sz="1800" b="1" i="0" u="none" strike="noStrike" kern="1200" cap="none" spc="0" normalizeH="0" baseline="0" noProof="0" dirty="0">
                <a:ln w="50800"/>
                <a:solidFill>
                  <a:srgbClr val="4BACC6">
                    <a:lumMod val="75000"/>
                  </a:srgbClr>
                </a:solidFill>
                <a:effectLst/>
                <a:uLnTx/>
                <a:uFillTx/>
                <a:latin typeface="+mj-lt"/>
                <a:ea typeface="+mn-ea"/>
                <a:cs typeface="+mn-cs"/>
              </a:rPr>
              <a:t>.4.1 Resultados de evaluaciones, aplicadas a Entes Públicos Estatales y Municipales.</a:t>
            </a:r>
          </a:p>
        </p:txBody>
      </p:sp>
    </p:spTree>
    <p:extLst>
      <p:ext uri="{BB962C8B-B14F-4D97-AF65-F5344CB8AC3E}">
        <p14:creationId xmlns:p14="http://schemas.microsoft.com/office/powerpoint/2010/main" val="65396263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lecha izquierda 4">
            <a:hlinkClick r:id="rId2" action="ppaction://hlinksldjump"/>
          </p:cNvPr>
          <p:cNvSpPr/>
          <p:nvPr/>
        </p:nvSpPr>
        <p:spPr>
          <a:xfrm>
            <a:off x="899592" y="5970645"/>
            <a:ext cx="576064" cy="4106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395536" y="1700808"/>
            <a:ext cx="4032448" cy="369332"/>
          </a:xfrm>
          <a:prstGeom prst="rect">
            <a:avLst/>
          </a:prstGeom>
          <a:noFill/>
        </p:spPr>
        <p:txBody>
          <a:bodyPr wrap="square" rtlCol="0">
            <a:spAutoFit/>
          </a:bodyPr>
          <a:lstStyle/>
          <a:p>
            <a:r>
              <a:rPr lang="es-MX" sz="1800" dirty="0" smtClean="0"/>
              <a:t>16 Entes Públicos que </a:t>
            </a:r>
            <a:r>
              <a:rPr lang="es-MX" sz="1800" dirty="0"/>
              <a:t>no participaron</a:t>
            </a:r>
          </a:p>
        </p:txBody>
      </p:sp>
      <p:sp>
        <p:nvSpPr>
          <p:cNvPr id="10" name="14 CuadroTexto"/>
          <p:cNvSpPr txBox="1">
            <a:spLocks noChangeArrowheads="1"/>
          </p:cNvSpPr>
          <p:nvPr/>
        </p:nvSpPr>
        <p:spPr bwMode="auto">
          <a:xfrm>
            <a:off x="179512" y="3282"/>
            <a:ext cx="8784976" cy="707886"/>
          </a:xfrm>
          <a:prstGeom prst="rect">
            <a:avLst/>
          </a:prstGeom>
          <a:noFill/>
          <a:ln w="9525">
            <a:noFill/>
            <a:miter lim="800000"/>
            <a:headEnd/>
            <a:tailEnd/>
          </a:ln>
        </p:spPr>
        <p:txBody>
          <a:bodyPr wrap="square">
            <a:spAutoFit/>
          </a:bodyPr>
          <a:lstStyle/>
          <a:p>
            <a:pPr algn="ctr">
              <a:defRPr/>
            </a:pPr>
            <a:r>
              <a:rPr lang="es-MX" sz="2000" b="1" dirty="0">
                <a:ln w="50800"/>
                <a:solidFill>
                  <a:srgbClr val="00863D"/>
                </a:solidFill>
                <a:latin typeface="Tahoma" panose="020B0604030504040204" pitchFamily="34" charset="0"/>
                <a:ea typeface="Tahoma" panose="020B0604030504040204" pitchFamily="34" charset="0"/>
                <a:cs typeface="Tahoma" panose="020B0604030504040204" pitchFamily="34" charset="0"/>
              </a:rPr>
              <a:t>7. Informe del Proceso de Adopción e Implementación de la Armonización Contable.        </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893" b="17014"/>
          <a:stretch/>
        </p:blipFill>
        <p:spPr bwMode="auto">
          <a:xfrm>
            <a:off x="5724128" y="711168"/>
            <a:ext cx="3298447" cy="18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4 CuadroTexto"/>
          <p:cNvSpPr txBox="1">
            <a:spLocks noChangeArrowheads="1"/>
          </p:cNvSpPr>
          <p:nvPr/>
        </p:nvSpPr>
        <p:spPr bwMode="auto">
          <a:xfrm>
            <a:off x="251520" y="901107"/>
            <a:ext cx="3744416" cy="348813"/>
          </a:xfrm>
          <a:prstGeom prst="rect">
            <a:avLst/>
          </a:prstGeom>
          <a:noFill/>
          <a:ln w="9525">
            <a:noFill/>
            <a:miter lim="800000"/>
            <a:headEnd/>
            <a:tailEnd/>
          </a:ln>
        </p:spPr>
        <p:txBody>
          <a:bodyPr wrap="square">
            <a:spAutoFit/>
            <a:scene3d>
              <a:camera prst="orthographicFront"/>
              <a:lightRig rig="balanced" dir="t">
                <a:rot lat="0" lon="0" rev="2100000"/>
              </a:lightRig>
            </a:scene3d>
            <a:sp3d prstMaterial="metal">
              <a:contourClr>
                <a:schemeClr val="bg2"/>
              </a:contourClr>
            </a:sp3d>
          </a:bodyPr>
          <a:lstStyle/>
          <a:p>
            <a:pPr>
              <a:lnSpc>
                <a:spcPts val="2000"/>
              </a:lnSpc>
            </a:pPr>
            <a:r>
              <a:rPr lang="es-MX" sz="1800" b="1" dirty="0" smtClean="0">
                <a:ln w="50800"/>
                <a:solidFill>
                  <a:srgbClr val="4BACC6">
                    <a:lumMod val="75000"/>
                  </a:srgbClr>
                </a:solidFill>
                <a:latin typeface="+mj-lt"/>
              </a:rPr>
              <a:t>7.4.2. </a:t>
            </a:r>
            <a:r>
              <a:rPr lang="es-MX" sz="1800" b="1" dirty="0">
                <a:ln w="50800"/>
                <a:solidFill>
                  <a:srgbClr val="4BACC6">
                    <a:lumMod val="75000"/>
                  </a:srgbClr>
                </a:solidFill>
                <a:latin typeface="+mj-lt"/>
              </a:rPr>
              <a:t>Evaluación </a:t>
            </a:r>
            <a:r>
              <a:rPr lang="es-MX" sz="1800" b="1" dirty="0" smtClean="0">
                <a:ln w="50800"/>
                <a:solidFill>
                  <a:srgbClr val="4BACC6">
                    <a:lumMod val="75000"/>
                  </a:srgbClr>
                </a:solidFill>
                <a:latin typeface="+mj-lt"/>
              </a:rPr>
              <a:t>2do. Período 2018</a:t>
            </a:r>
            <a:r>
              <a:rPr lang="es-MX" sz="1800" b="1" dirty="0">
                <a:ln w="50800"/>
                <a:solidFill>
                  <a:srgbClr val="4BACC6">
                    <a:lumMod val="75000"/>
                  </a:srgbClr>
                </a:solidFill>
                <a:latin typeface="+mj-lt"/>
              </a:rPr>
              <a:t>. </a:t>
            </a:r>
          </a:p>
        </p:txBody>
      </p:sp>
      <p:graphicFrame>
        <p:nvGraphicFramePr>
          <p:cNvPr id="3" name="2 Tabla"/>
          <p:cNvGraphicFramePr>
            <a:graphicFrameLocks noGrp="1"/>
          </p:cNvGraphicFramePr>
          <p:nvPr>
            <p:extLst>
              <p:ext uri="{D42A27DB-BD31-4B8C-83A1-F6EECF244321}">
                <p14:modId xmlns:p14="http://schemas.microsoft.com/office/powerpoint/2010/main" val="3106905764"/>
              </p:ext>
            </p:extLst>
          </p:nvPr>
        </p:nvGraphicFramePr>
        <p:xfrm>
          <a:off x="395536" y="2244437"/>
          <a:ext cx="5112568" cy="3632835"/>
        </p:xfrm>
        <a:graphic>
          <a:graphicData uri="http://schemas.openxmlformats.org/drawingml/2006/table">
            <a:tbl>
              <a:tblPr>
                <a:tableStyleId>{5C22544A-7EE6-4342-B048-85BDC9FD1C3A}</a:tableStyleId>
              </a:tblPr>
              <a:tblGrid>
                <a:gridCol w="305228">
                  <a:extLst>
                    <a:ext uri="{9D8B030D-6E8A-4147-A177-3AD203B41FA5}">
                      <a16:colId xmlns:a16="http://schemas.microsoft.com/office/drawing/2014/main" val="20000"/>
                    </a:ext>
                  </a:extLst>
                </a:gridCol>
                <a:gridCol w="4807340">
                  <a:extLst>
                    <a:ext uri="{9D8B030D-6E8A-4147-A177-3AD203B41FA5}">
                      <a16:colId xmlns:a16="http://schemas.microsoft.com/office/drawing/2014/main" val="20001"/>
                    </a:ext>
                  </a:extLst>
                </a:gridCol>
              </a:tblGrid>
              <a:tr h="198120">
                <a:tc>
                  <a:txBody>
                    <a:bodyPr/>
                    <a:lstStyle/>
                    <a:p>
                      <a:pPr algn="ctr" fontAlgn="b"/>
                      <a:endParaRPr lang="es-MX" sz="1100" b="0" i="0" u="none" strike="noStrike" dirty="0">
                        <a:solidFill>
                          <a:srgbClr val="000000"/>
                        </a:solidFill>
                        <a:effectLst/>
                        <a:latin typeface="Arial"/>
                      </a:endParaRPr>
                    </a:p>
                  </a:txBody>
                  <a:tcPr marL="9525" marR="9525" marT="9525" marB="0" anchor="b"/>
                </a:tc>
                <a:tc>
                  <a:txBody>
                    <a:bodyPr/>
                    <a:lstStyle/>
                    <a:p>
                      <a:pPr algn="l" fontAlgn="b"/>
                      <a:r>
                        <a:rPr lang="es-MX" sz="1200" u="none" strike="noStrike">
                          <a:effectLst/>
                        </a:rPr>
                        <a:t>Poder Legislativo</a:t>
                      </a:r>
                      <a:endParaRPr lang="es-MX" sz="1200" b="1"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es-MX" sz="1100" u="none" strike="noStrike">
                          <a:effectLst/>
                        </a:rPr>
                        <a:t>1</a:t>
                      </a:r>
                      <a:endParaRPr lang="es-MX" sz="1100" b="0" i="0" u="none" strike="noStrike">
                        <a:solidFill>
                          <a:srgbClr val="000000"/>
                        </a:solidFill>
                        <a:effectLst/>
                        <a:latin typeface="Arial"/>
                      </a:endParaRPr>
                    </a:p>
                  </a:txBody>
                  <a:tcPr marL="9525" marR="9525" marT="9525" marB="0" anchor="b"/>
                </a:tc>
                <a:tc>
                  <a:txBody>
                    <a:bodyPr/>
                    <a:lstStyle/>
                    <a:p>
                      <a:pPr algn="l" fontAlgn="b"/>
                      <a:r>
                        <a:rPr lang="es-MX" sz="1100" u="none" strike="noStrike">
                          <a:effectLst/>
                        </a:rPr>
                        <a:t>Congreso del Estado</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198120">
                <a:tc>
                  <a:txBody>
                    <a:bodyPr/>
                    <a:lstStyle/>
                    <a:p>
                      <a:pPr algn="ctr" fontAlgn="b"/>
                      <a:endParaRPr lang="es-MX" sz="1100" b="0" i="0" u="none" strike="noStrike">
                        <a:solidFill>
                          <a:srgbClr val="000000"/>
                        </a:solidFill>
                        <a:effectLst/>
                        <a:latin typeface="Arial"/>
                      </a:endParaRPr>
                    </a:p>
                  </a:txBody>
                  <a:tcPr marL="9525" marR="9525" marT="9525" marB="0" anchor="b"/>
                </a:tc>
                <a:tc>
                  <a:txBody>
                    <a:bodyPr/>
                    <a:lstStyle/>
                    <a:p>
                      <a:pPr algn="l" fontAlgn="t"/>
                      <a:r>
                        <a:rPr lang="es-MX" sz="1200" u="none" strike="noStrike">
                          <a:effectLst/>
                        </a:rPr>
                        <a:t>Poder Judicial</a:t>
                      </a:r>
                      <a:endParaRPr lang="es-MX" sz="1200" b="1" i="0" u="none" strike="noStrike">
                        <a:solidFill>
                          <a:srgbClr val="000000"/>
                        </a:solidFill>
                        <a:effectLst/>
                        <a:latin typeface="Arial"/>
                      </a:endParaRPr>
                    </a:p>
                  </a:txBody>
                  <a:tcPr marL="9525" marR="9525" marT="9525" marB="0"/>
                </a:tc>
                <a:extLst>
                  <a:ext uri="{0D108BD9-81ED-4DB2-BD59-A6C34878D82A}">
                    <a16:rowId xmlns:a16="http://schemas.microsoft.com/office/drawing/2014/main" val="10002"/>
                  </a:ext>
                </a:extLst>
              </a:tr>
              <a:tr h="190500">
                <a:tc>
                  <a:txBody>
                    <a:bodyPr/>
                    <a:lstStyle/>
                    <a:p>
                      <a:pPr algn="ctr" fontAlgn="b"/>
                      <a:r>
                        <a:rPr lang="es-MX" sz="1100" u="none" strike="noStrike">
                          <a:effectLst/>
                        </a:rPr>
                        <a:t>2</a:t>
                      </a:r>
                      <a:endParaRPr lang="es-MX" sz="1100" b="0" i="0" u="none" strike="noStrike">
                        <a:solidFill>
                          <a:srgbClr val="000000"/>
                        </a:solidFill>
                        <a:effectLst/>
                        <a:latin typeface="Arial"/>
                      </a:endParaRPr>
                    </a:p>
                  </a:txBody>
                  <a:tcPr marL="9525" marR="9525" marT="9525" marB="0" anchor="b"/>
                </a:tc>
                <a:tc>
                  <a:txBody>
                    <a:bodyPr/>
                    <a:lstStyle/>
                    <a:p>
                      <a:pPr algn="l" fontAlgn="b"/>
                      <a:r>
                        <a:rPr lang="es-MX" sz="1100" u="none" strike="noStrike">
                          <a:effectLst/>
                        </a:rPr>
                        <a:t>Tribunal del Trabajo Burocrático</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es-MX" sz="1100" u="none" strike="noStrike">
                          <a:effectLst/>
                        </a:rPr>
                        <a:t>3</a:t>
                      </a:r>
                      <a:endParaRPr lang="es-MX" sz="1100" b="0" i="0" u="none" strike="noStrike">
                        <a:solidFill>
                          <a:srgbClr val="000000"/>
                        </a:solidFill>
                        <a:effectLst/>
                        <a:latin typeface="Arial"/>
                      </a:endParaRPr>
                    </a:p>
                  </a:txBody>
                  <a:tcPr marL="9525" marR="9525" marT="9525" marB="0" anchor="b"/>
                </a:tc>
                <a:tc>
                  <a:txBody>
                    <a:bodyPr/>
                    <a:lstStyle/>
                    <a:p>
                      <a:pPr algn="l" fontAlgn="b"/>
                      <a:r>
                        <a:rPr lang="es-MX" sz="1100" u="none" strike="noStrike">
                          <a:effectLst/>
                        </a:rPr>
                        <a:t>Tribunal Constitucional</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r h="198120">
                <a:tc>
                  <a:txBody>
                    <a:bodyPr/>
                    <a:lstStyle/>
                    <a:p>
                      <a:pPr algn="ctr" fontAlgn="b"/>
                      <a:endParaRPr lang="es-MX" sz="1100" b="0" i="0" u="none" strike="noStrike">
                        <a:solidFill>
                          <a:srgbClr val="000000"/>
                        </a:solidFill>
                        <a:effectLst/>
                        <a:latin typeface="Arial"/>
                      </a:endParaRPr>
                    </a:p>
                  </a:txBody>
                  <a:tcPr marL="9525" marR="9525" marT="9525" marB="0" anchor="b"/>
                </a:tc>
                <a:tc>
                  <a:txBody>
                    <a:bodyPr/>
                    <a:lstStyle/>
                    <a:p>
                      <a:pPr algn="l" fontAlgn="t"/>
                      <a:r>
                        <a:rPr lang="es-MX" sz="1200" u="none" strike="noStrike">
                          <a:effectLst/>
                        </a:rPr>
                        <a:t>Entidades Paraestatales</a:t>
                      </a:r>
                      <a:endParaRPr lang="es-MX" sz="1200" b="1" i="0" u="none" strike="noStrike">
                        <a:solidFill>
                          <a:srgbClr val="000000"/>
                        </a:solidFill>
                        <a:effectLst/>
                        <a:latin typeface="Arial"/>
                      </a:endParaRPr>
                    </a:p>
                  </a:txBody>
                  <a:tcPr marL="9525" marR="9525" marT="9525" marB="0"/>
                </a:tc>
                <a:extLst>
                  <a:ext uri="{0D108BD9-81ED-4DB2-BD59-A6C34878D82A}">
                    <a16:rowId xmlns:a16="http://schemas.microsoft.com/office/drawing/2014/main" val="10005"/>
                  </a:ext>
                </a:extLst>
              </a:tr>
              <a:tr h="190500">
                <a:tc>
                  <a:txBody>
                    <a:bodyPr/>
                    <a:lstStyle/>
                    <a:p>
                      <a:pPr algn="ctr" fontAlgn="b"/>
                      <a:r>
                        <a:rPr lang="es-MX" sz="1100" u="none" strike="noStrike">
                          <a:effectLst/>
                        </a:rPr>
                        <a:t>4</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Sistema para el Desarrollo Integral de la Famili del Estado de Chiapas, DIF-Chiapas</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es-MX" sz="1100" u="none" strike="noStrike">
                          <a:effectLst/>
                        </a:rPr>
                        <a:t>5</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Instituto Chiapaneco de Educación para Jóvenes y Adultos</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es-MX" sz="1100" u="none" strike="noStrike">
                          <a:effectLst/>
                        </a:rPr>
                        <a:t>6</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Instituto de la Infraestructura Física Educativa del Estado de Chiapas</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es-MX" sz="1100" u="none" strike="noStrike">
                          <a:effectLst/>
                        </a:rPr>
                        <a:t>7</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Instituto Casa de las Artesanías de Chiapas</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9"/>
                  </a:ext>
                </a:extLst>
              </a:tr>
              <a:tr h="190500">
                <a:tc>
                  <a:txBody>
                    <a:bodyPr/>
                    <a:lstStyle/>
                    <a:p>
                      <a:pPr algn="ctr" fontAlgn="b"/>
                      <a:r>
                        <a:rPr lang="es-MX" sz="1100" u="none" strike="noStrike">
                          <a:effectLst/>
                        </a:rPr>
                        <a:t>8</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Universidad Autónoma de Chiapas (UNACH)</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0"/>
                  </a:ext>
                </a:extLst>
              </a:tr>
              <a:tr h="190500">
                <a:tc>
                  <a:txBody>
                    <a:bodyPr/>
                    <a:lstStyle/>
                    <a:p>
                      <a:pPr algn="ctr" fontAlgn="b"/>
                      <a:r>
                        <a:rPr lang="es-MX" sz="1100" u="none" strike="noStrike">
                          <a:effectLst/>
                        </a:rPr>
                        <a:t>9</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Colegio de Estudios Científicos y Tecnológicos del Estado de Chiapas (CECYTECH)</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1"/>
                  </a:ext>
                </a:extLst>
              </a:tr>
              <a:tr h="190500">
                <a:tc>
                  <a:txBody>
                    <a:bodyPr/>
                    <a:lstStyle/>
                    <a:p>
                      <a:pPr algn="ctr" fontAlgn="b"/>
                      <a:r>
                        <a:rPr lang="es-MX" sz="1100" u="none" strike="noStrike">
                          <a:effectLst/>
                        </a:rPr>
                        <a:t>10</a:t>
                      </a:r>
                      <a:endParaRPr lang="es-MX" sz="1100" b="0" i="0" u="none" strike="noStrike">
                        <a:solidFill>
                          <a:srgbClr val="000000"/>
                        </a:solidFill>
                        <a:effectLst/>
                        <a:latin typeface="Arial"/>
                      </a:endParaRPr>
                    </a:p>
                  </a:txBody>
                  <a:tcPr marL="9525" marR="9525" marT="9525" marB="0" anchor="b"/>
                </a:tc>
                <a:tc>
                  <a:txBody>
                    <a:bodyPr/>
                    <a:lstStyle/>
                    <a:p>
                      <a:pPr algn="just" fontAlgn="b"/>
                      <a:r>
                        <a:rPr lang="pt-BR" sz="1100" u="none" strike="noStrike">
                          <a:effectLst/>
                        </a:rPr>
                        <a:t>Instituto Tecnológico Superior de Cintalapa (ITSC)</a:t>
                      </a:r>
                      <a:endParaRPr lang="pt-BR"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2"/>
                  </a:ext>
                </a:extLst>
              </a:tr>
              <a:tr h="180975">
                <a:tc>
                  <a:txBody>
                    <a:bodyPr/>
                    <a:lstStyle/>
                    <a:p>
                      <a:pPr algn="ctr" fontAlgn="b"/>
                      <a:r>
                        <a:rPr lang="es-MX" sz="1100" u="none" strike="noStrike">
                          <a:effectLst/>
                        </a:rPr>
                        <a:t>11</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dirty="0">
                          <a:effectLst/>
                        </a:rPr>
                        <a:t>Universidad </a:t>
                      </a:r>
                      <a:r>
                        <a:rPr lang="es-MX" sz="1100" u="none" strike="noStrike" dirty="0" smtClean="0">
                          <a:effectLst/>
                        </a:rPr>
                        <a:t>Politécnica </a:t>
                      </a:r>
                      <a:r>
                        <a:rPr lang="es-MX" sz="1100" u="none" strike="noStrike" dirty="0">
                          <a:effectLst/>
                        </a:rPr>
                        <a:t>de Tapachula (UPT)</a:t>
                      </a:r>
                      <a:endParaRPr lang="es-MX" sz="11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3"/>
                  </a:ext>
                </a:extLst>
              </a:tr>
              <a:tr h="190500">
                <a:tc>
                  <a:txBody>
                    <a:bodyPr/>
                    <a:lstStyle/>
                    <a:p>
                      <a:pPr algn="ctr" fontAlgn="b"/>
                      <a:r>
                        <a:rPr lang="es-MX" sz="1100" u="none" strike="noStrike">
                          <a:effectLst/>
                        </a:rPr>
                        <a:t>12</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Centro Regional de Formación Docente e Investigación Educativa</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4"/>
                  </a:ext>
                </a:extLst>
              </a:tr>
              <a:tr h="190500">
                <a:tc>
                  <a:txBody>
                    <a:bodyPr/>
                    <a:lstStyle/>
                    <a:p>
                      <a:pPr algn="ctr" fontAlgn="b"/>
                      <a:r>
                        <a:rPr lang="es-MX" sz="1100" u="none" strike="noStrike">
                          <a:effectLst/>
                        </a:rPr>
                        <a:t>13</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Instituto de Comunicación Social del Estado de Chiapas</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5"/>
                  </a:ext>
                </a:extLst>
              </a:tr>
              <a:tr h="190500">
                <a:tc>
                  <a:txBody>
                    <a:bodyPr/>
                    <a:lstStyle/>
                    <a:p>
                      <a:pPr algn="ctr" fontAlgn="b"/>
                      <a:r>
                        <a:rPr lang="es-MX" sz="1100" u="none" strike="noStrike">
                          <a:effectLst/>
                        </a:rPr>
                        <a:t>14</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Instituto de Bienestar Social</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6"/>
                  </a:ext>
                </a:extLst>
              </a:tr>
              <a:tr h="190500">
                <a:tc>
                  <a:txBody>
                    <a:bodyPr/>
                    <a:lstStyle/>
                    <a:p>
                      <a:pPr algn="ctr" fontAlgn="b"/>
                      <a:r>
                        <a:rPr lang="es-MX" sz="1100" u="none" strike="noStrike">
                          <a:effectLst/>
                        </a:rPr>
                        <a:t>15</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a:effectLst/>
                        </a:rPr>
                        <a:t>Centro Estatal de Trasplantes del Estado de Chiapas</a:t>
                      </a:r>
                      <a:endParaRPr lang="es-MX" sz="11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17"/>
                  </a:ext>
                </a:extLst>
              </a:tr>
              <a:tr h="190500">
                <a:tc>
                  <a:txBody>
                    <a:bodyPr/>
                    <a:lstStyle/>
                    <a:p>
                      <a:pPr algn="ctr" fontAlgn="b"/>
                      <a:r>
                        <a:rPr lang="es-MX" sz="1100" u="none" strike="noStrike">
                          <a:effectLst/>
                        </a:rPr>
                        <a:t>16</a:t>
                      </a:r>
                      <a:endParaRPr lang="es-MX" sz="1100" b="0" i="0" u="none" strike="noStrike">
                        <a:solidFill>
                          <a:srgbClr val="000000"/>
                        </a:solidFill>
                        <a:effectLst/>
                        <a:latin typeface="Arial"/>
                      </a:endParaRPr>
                    </a:p>
                  </a:txBody>
                  <a:tcPr marL="9525" marR="9525" marT="9525" marB="0" anchor="b"/>
                </a:tc>
                <a:tc>
                  <a:txBody>
                    <a:bodyPr/>
                    <a:lstStyle/>
                    <a:p>
                      <a:pPr algn="just" fontAlgn="b"/>
                      <a:r>
                        <a:rPr lang="es-MX" sz="1100" u="none" strike="noStrike" dirty="0">
                          <a:effectLst/>
                        </a:rPr>
                        <a:t>Sistema Chiapaneco de Radio, Televisión y Cinematografía</a:t>
                      </a:r>
                      <a:endParaRPr lang="es-MX" sz="11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58657115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nvPr>
        </p:nvGraphicFramePr>
        <p:xfrm>
          <a:off x="683568" y="6534024"/>
          <a:ext cx="1870809" cy="2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0000"/>
                    </a:ext>
                  </a:extLst>
                </a:gridCol>
                <a:gridCol w="1662529">
                  <a:extLst>
                    <a:ext uri="{9D8B030D-6E8A-4147-A177-3AD203B41FA5}">
                      <a16:colId xmlns:a16="http://schemas.microsoft.com/office/drawing/2014/main" val="20001"/>
                    </a:ext>
                  </a:extLst>
                </a:gridCol>
              </a:tblGrid>
              <a:tr h="154816">
                <a:tc>
                  <a:txBody>
                    <a:bodyPr/>
                    <a:lstStyle/>
                    <a:p>
                      <a:endParaRPr lang="es-MX" sz="1000" dirty="0">
                        <a:latin typeface="+mj-lt"/>
                        <a:cs typeface="Arial" panose="020B0604020202020204" pitchFamily="34" charset="0"/>
                      </a:endParaRPr>
                    </a:p>
                  </a:txBody>
                  <a:tcPr>
                    <a:solidFill>
                      <a:srgbClr val="FFFF00"/>
                    </a:solidFill>
                  </a:tcPr>
                </a:tc>
                <a:tc>
                  <a:txBody>
                    <a:bodyPr/>
                    <a:lstStyle/>
                    <a:p>
                      <a:r>
                        <a:rPr lang="es-MX" sz="1000" dirty="0">
                          <a:solidFill>
                            <a:schemeClr val="tx1"/>
                          </a:solidFill>
                          <a:latin typeface="+mj-lt"/>
                          <a:cs typeface="Arial" panose="020B0604020202020204" pitchFamily="34" charset="0"/>
                        </a:rPr>
                        <a:t>Nuevos Integrantes</a:t>
                      </a:r>
                    </a:p>
                  </a:txBody>
                  <a:tcPr>
                    <a:noFill/>
                  </a:tcPr>
                </a:tc>
                <a:extLst>
                  <a:ext uri="{0D108BD9-81ED-4DB2-BD59-A6C34878D82A}">
                    <a16:rowId xmlns:a16="http://schemas.microsoft.com/office/drawing/2014/main" val="10000"/>
                  </a:ext>
                </a:extLst>
              </a:tr>
            </a:tbl>
          </a:graphicData>
        </a:graphic>
      </p:graphicFrame>
      <p:sp>
        <p:nvSpPr>
          <p:cNvPr id="8" name="14 CuadroTexto"/>
          <p:cNvSpPr txBox="1">
            <a:spLocks noChangeArrowheads="1"/>
          </p:cNvSpPr>
          <p:nvPr/>
        </p:nvSpPr>
        <p:spPr bwMode="auto">
          <a:xfrm>
            <a:off x="179512" y="110078"/>
            <a:ext cx="8784976" cy="40011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000" b="1" i="0" u="none" strike="noStrike" kern="1200" cap="none" spc="50" normalizeH="0" baseline="0" noProof="0" dirty="0">
                <a:ln w="9525" cmpd="sng">
                  <a:noFill/>
                  <a:prstDash val="solid"/>
                </a:ln>
                <a:solidFill>
                  <a:srgbClr val="00863D"/>
                </a:solidFill>
                <a:effectLst/>
                <a:uLnTx/>
                <a:uFillTx/>
                <a:latin typeface="Tahoma" panose="020B0604030504040204" pitchFamily="34" charset="0"/>
                <a:ea typeface="Tahoma" panose="020B0604030504040204" pitchFamily="34" charset="0"/>
                <a:cs typeface="Tahoma" panose="020B0604030504040204" pitchFamily="34" charset="0"/>
              </a:rPr>
              <a:t>4. </a:t>
            </a:r>
            <a:r>
              <a:rPr kumimoji="0" lang="es-MX" sz="2000" b="1" i="0" u="none" strike="noStrike" kern="1200" cap="none" spc="0" normalizeH="0" baseline="0" noProof="0" dirty="0">
                <a:ln w="50800"/>
                <a:solidFill>
                  <a:srgbClr val="00863D"/>
                </a:solidFill>
                <a:effectLst/>
                <a:uLnTx/>
                <a:uFillTx/>
                <a:latin typeface="Tahoma" panose="020B0604030504040204" pitchFamily="34" charset="0"/>
                <a:ea typeface="Tahoma" panose="020B0604030504040204" pitchFamily="34" charset="0"/>
                <a:cs typeface="Tahoma" panose="020B0604030504040204" pitchFamily="34" charset="0"/>
              </a:rPr>
              <a:t>Integrantes del CACE</a:t>
            </a:r>
            <a:endParaRPr kumimoji="0" lang="es-MX" sz="2000" b="1" i="0" u="none" strike="noStrike" kern="1200" cap="none" spc="50" normalizeH="0" baseline="0" noProof="0" dirty="0">
              <a:ln w="9525" cmpd="sng">
                <a:noFill/>
                <a:prstDash val="solid"/>
              </a:ln>
              <a:solidFill>
                <a:srgbClr val="00863D"/>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717159203"/>
              </p:ext>
            </p:extLst>
          </p:nvPr>
        </p:nvGraphicFramePr>
        <p:xfrm>
          <a:off x="179512" y="1340768"/>
          <a:ext cx="8568952" cy="2088230"/>
        </p:xfrm>
        <a:graphic>
          <a:graphicData uri="http://schemas.openxmlformats.org/drawingml/2006/table">
            <a:tbl>
              <a:tblPr/>
              <a:tblGrid>
                <a:gridCol w="359177">
                  <a:extLst>
                    <a:ext uri="{9D8B030D-6E8A-4147-A177-3AD203B41FA5}">
                      <a16:colId xmlns:a16="http://schemas.microsoft.com/office/drawing/2014/main" val="20000"/>
                    </a:ext>
                  </a:extLst>
                </a:gridCol>
                <a:gridCol w="2706660">
                  <a:extLst>
                    <a:ext uri="{9D8B030D-6E8A-4147-A177-3AD203B41FA5}">
                      <a16:colId xmlns:a16="http://schemas.microsoft.com/office/drawing/2014/main" val="20001"/>
                    </a:ext>
                  </a:extLst>
                </a:gridCol>
                <a:gridCol w="3181288">
                  <a:extLst>
                    <a:ext uri="{9D8B030D-6E8A-4147-A177-3AD203B41FA5}">
                      <a16:colId xmlns:a16="http://schemas.microsoft.com/office/drawing/2014/main" val="20002"/>
                    </a:ext>
                  </a:extLst>
                </a:gridCol>
                <a:gridCol w="2321827">
                  <a:extLst>
                    <a:ext uri="{9D8B030D-6E8A-4147-A177-3AD203B41FA5}">
                      <a16:colId xmlns:a16="http://schemas.microsoft.com/office/drawing/2014/main" val="20003"/>
                    </a:ext>
                  </a:extLst>
                </a:gridCol>
              </a:tblGrid>
              <a:tr h="270241">
                <a:tc>
                  <a:txBody>
                    <a:bodyPr/>
                    <a:lstStyle/>
                    <a:p>
                      <a:pPr algn="ctr" rtl="0" fontAlgn="ctr"/>
                      <a:r>
                        <a:rPr lang="es-MX" sz="1200" b="1" i="0" u="none" strike="noStrike">
                          <a:solidFill>
                            <a:srgbClr val="FFFFFF"/>
                          </a:solidFill>
                          <a:effectLst/>
                          <a:latin typeface="Calibri" panose="020F0502020204030204" pitchFamily="34" charset="0"/>
                        </a:rPr>
                        <a:t>1</a:t>
                      </a:r>
                    </a:p>
                  </a:txBody>
                  <a:tcPr marL="8855" marR="8855" marT="8855" marB="0" anchor="ctr">
                    <a:lnL>
                      <a:noFill/>
                    </a:lnL>
                    <a:lnR>
                      <a:noFill/>
                    </a:lnR>
                    <a:lnT w="19050" cap="flat" cmpd="sng" algn="ctr">
                      <a:solidFill>
                        <a:srgbClr val="000000"/>
                      </a:solidFill>
                      <a:prstDash val="solid"/>
                      <a:round/>
                      <a:headEnd type="none" w="med" len="med"/>
                      <a:tailEnd type="none" w="med" len="med"/>
                    </a:lnT>
                    <a:lnB>
                      <a:noFill/>
                    </a:lnB>
                    <a:solidFill>
                      <a:srgbClr val="C0504D"/>
                    </a:solidFill>
                  </a:tcPr>
                </a:tc>
                <a:tc>
                  <a:txBody>
                    <a:bodyPr/>
                    <a:lstStyle/>
                    <a:p>
                      <a:pPr algn="just" rtl="0" fontAlgn="ctr"/>
                      <a:r>
                        <a:rPr lang="es-MX" sz="1200" b="0" i="0" u="none" strike="noStrike">
                          <a:solidFill>
                            <a:srgbClr val="000000"/>
                          </a:solidFill>
                          <a:effectLst/>
                          <a:latin typeface="Calibri" panose="020F0502020204030204" pitchFamily="34" charset="0"/>
                        </a:rPr>
                        <a:t>C. Obed Cruz Santiago</a:t>
                      </a:r>
                    </a:p>
                  </a:txBody>
                  <a:tcPr marL="8855" marR="8855" marT="8855" marB="0" anchor="ctr">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Belisario Domínguez</a:t>
                      </a:r>
                    </a:p>
                  </a:txBody>
                  <a:tcPr marL="8855" marR="8855" marT="8855" marB="0" anchor="ctr">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ctr"/>
                      <a:r>
                        <a:rPr lang="es-MX" sz="1200" b="0" i="0" u="none" strike="noStrike">
                          <a:solidFill>
                            <a:srgbClr val="000000"/>
                          </a:solidFill>
                          <a:effectLst/>
                          <a:latin typeface="Calibri" panose="020F0502020204030204" pitchFamily="34" charset="0"/>
                        </a:rPr>
                        <a:t>Invitado</a:t>
                      </a:r>
                    </a:p>
                  </a:txBody>
                  <a:tcPr marL="8855" marR="8855" marT="8855" marB="0" anchor="ctr">
                    <a:lnL>
                      <a:noFill/>
                    </a:lnL>
                    <a:lnR>
                      <a:noFill/>
                    </a:lnR>
                    <a:lnT w="190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0000"/>
                  </a:ext>
                </a:extLst>
              </a:tr>
              <a:tr h="257958">
                <a:tc>
                  <a:txBody>
                    <a:bodyPr/>
                    <a:lstStyle/>
                    <a:p>
                      <a:pPr algn="ctr" rtl="0" fontAlgn="ctr"/>
                      <a:r>
                        <a:rPr lang="es-MX" sz="1200" b="1" i="0" u="none" strike="noStrike">
                          <a:solidFill>
                            <a:srgbClr val="FFFFFF"/>
                          </a:solidFill>
                          <a:effectLst/>
                          <a:latin typeface="Calibri" panose="020F0502020204030204" pitchFamily="34" charset="0"/>
                        </a:rPr>
                        <a:t>2</a:t>
                      </a:r>
                    </a:p>
                  </a:txBody>
                  <a:tcPr marL="8855" marR="8855" marT="8855"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C. Ángel Méndez Pérez</a:t>
                      </a:r>
                    </a:p>
                  </a:txBody>
                  <a:tcPr marL="8855" marR="8855" marT="8855" marB="0" anchor="ctr">
                    <a:lnL>
                      <a:noFill/>
                    </a:lnL>
                    <a:lnR>
                      <a:noFill/>
                    </a:lnR>
                    <a:lnT>
                      <a:noFill/>
                    </a:lnT>
                    <a:lnB>
                      <a:noFill/>
                    </a:lnB>
                    <a:solidFill>
                      <a:srgbClr val="FFFFFF"/>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Nicolás Ruiz</a:t>
                      </a:r>
                    </a:p>
                  </a:txBody>
                  <a:tcPr marL="8855" marR="8855" marT="8855" marB="0" anchor="ctr">
                    <a:lnL>
                      <a:noFill/>
                    </a:lnL>
                    <a:lnR>
                      <a:noFill/>
                    </a:lnR>
                    <a:lnT>
                      <a:noFill/>
                    </a:lnT>
                    <a:lnB>
                      <a:noFill/>
                    </a:lnB>
                    <a:solidFill>
                      <a:srgbClr val="FFFFFF"/>
                    </a:solidFill>
                  </a:tcPr>
                </a:tc>
                <a:tc>
                  <a:txBody>
                    <a:bodyPr/>
                    <a:lstStyle/>
                    <a:p>
                      <a:pPr algn="ctr" rtl="0" fontAlgn="ctr"/>
                      <a:r>
                        <a:rPr lang="es-MX" sz="1200" b="0" i="0" u="none" strike="noStrike">
                          <a:solidFill>
                            <a:srgbClr val="000000"/>
                          </a:solidFill>
                          <a:effectLst/>
                          <a:latin typeface="Calibri" panose="020F0502020204030204" pitchFamily="34" charset="0"/>
                        </a:rPr>
                        <a:t>Invitado</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257958">
                <a:tc>
                  <a:txBody>
                    <a:bodyPr/>
                    <a:lstStyle/>
                    <a:p>
                      <a:pPr algn="ctr" rtl="0" fontAlgn="ctr"/>
                      <a:r>
                        <a:rPr lang="es-MX" sz="1200" b="1" i="0" u="none" strike="noStrike">
                          <a:solidFill>
                            <a:srgbClr val="FFFFFF"/>
                          </a:solidFill>
                          <a:effectLst/>
                          <a:latin typeface="Calibri" panose="020F0502020204030204" pitchFamily="34" charset="0"/>
                        </a:rPr>
                        <a:t>3</a:t>
                      </a:r>
                    </a:p>
                  </a:txBody>
                  <a:tcPr marL="8855" marR="8855" marT="8855"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C. Juana López Sántiz</a:t>
                      </a:r>
                    </a:p>
                  </a:txBody>
                  <a:tcPr marL="8855" marR="8855" marT="8855" marB="0" anchor="ctr">
                    <a:lnL>
                      <a:noFill/>
                    </a:lnL>
                    <a:lnR>
                      <a:noFill/>
                    </a:lnR>
                    <a:lnT>
                      <a:noFill/>
                    </a:lnT>
                    <a:lnB>
                      <a:noFill/>
                    </a:lnB>
                    <a:solidFill>
                      <a:srgbClr val="E7E7E7"/>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Santiago El Pinar</a:t>
                      </a:r>
                    </a:p>
                  </a:txBody>
                  <a:tcPr marL="8855" marR="8855" marT="8855" marB="0" anchor="ctr">
                    <a:lnL>
                      <a:noFill/>
                    </a:lnL>
                    <a:lnR>
                      <a:noFill/>
                    </a:lnR>
                    <a:lnT>
                      <a:noFill/>
                    </a:lnT>
                    <a:lnB>
                      <a:noFill/>
                    </a:lnB>
                    <a:solidFill>
                      <a:srgbClr val="E7E7E7"/>
                    </a:solidFill>
                  </a:tcPr>
                </a:tc>
                <a:tc>
                  <a:txBody>
                    <a:bodyPr/>
                    <a:lstStyle/>
                    <a:p>
                      <a:pPr algn="ctr" rtl="0" fontAlgn="ctr"/>
                      <a:r>
                        <a:rPr lang="es-MX" sz="1200" b="0" i="0" u="none" strike="noStrike">
                          <a:solidFill>
                            <a:srgbClr val="000000"/>
                          </a:solidFill>
                          <a:effectLst/>
                          <a:latin typeface="Calibri" panose="020F0502020204030204" pitchFamily="34" charset="0"/>
                        </a:rPr>
                        <a:t>Invitada</a:t>
                      </a:r>
                    </a:p>
                  </a:txBody>
                  <a:tcPr marL="8855" marR="8855" marT="8855" marB="0" anchor="ctr">
                    <a:lnL>
                      <a:noFill/>
                    </a:lnL>
                    <a:lnR>
                      <a:noFill/>
                    </a:lnR>
                    <a:lnT>
                      <a:noFill/>
                    </a:lnT>
                    <a:lnB>
                      <a:noFill/>
                    </a:lnB>
                    <a:solidFill>
                      <a:srgbClr val="E7E7E7"/>
                    </a:solidFill>
                  </a:tcPr>
                </a:tc>
                <a:extLst>
                  <a:ext uri="{0D108BD9-81ED-4DB2-BD59-A6C34878D82A}">
                    <a16:rowId xmlns:a16="http://schemas.microsoft.com/office/drawing/2014/main" val="10002"/>
                  </a:ext>
                </a:extLst>
              </a:tr>
              <a:tr h="257958">
                <a:tc>
                  <a:txBody>
                    <a:bodyPr/>
                    <a:lstStyle/>
                    <a:p>
                      <a:pPr algn="ctr" rtl="0" fontAlgn="ctr"/>
                      <a:r>
                        <a:rPr lang="es-MX" sz="1200" b="1" i="0" u="none" strike="noStrike">
                          <a:solidFill>
                            <a:srgbClr val="FFFFFF"/>
                          </a:solidFill>
                          <a:effectLst/>
                          <a:latin typeface="Calibri" panose="020F0502020204030204" pitchFamily="34" charset="0"/>
                        </a:rPr>
                        <a:t>4</a:t>
                      </a:r>
                    </a:p>
                  </a:txBody>
                  <a:tcPr marL="8855" marR="8855" marT="8855"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Lic. Mario Humberto González Vázquez</a:t>
                      </a:r>
                    </a:p>
                  </a:txBody>
                  <a:tcPr marL="8855" marR="8855" marT="8855" marB="0" anchor="ctr">
                    <a:lnL>
                      <a:noFill/>
                    </a:lnL>
                    <a:lnR>
                      <a:noFill/>
                    </a:lnR>
                    <a:lnT>
                      <a:noFill/>
                    </a:lnT>
                    <a:lnB>
                      <a:noFill/>
                    </a:lnB>
                    <a:solidFill>
                      <a:srgbClr val="FFFFFF"/>
                    </a:solidFill>
                  </a:tcPr>
                </a:tc>
                <a:tc>
                  <a:txBody>
                    <a:bodyPr/>
                    <a:lstStyle/>
                    <a:p>
                      <a:pPr algn="l" rtl="0" fontAlgn="ctr"/>
                      <a:r>
                        <a:rPr lang="es-MX" sz="1200" b="0" i="0" u="none" strike="noStrike" dirty="0">
                          <a:solidFill>
                            <a:srgbClr val="000000"/>
                          </a:solidFill>
                          <a:effectLst/>
                          <a:latin typeface="Calibri" panose="020F0502020204030204" pitchFamily="34" charset="0"/>
                        </a:rPr>
                        <a:t>H. Ayuntamiento de </a:t>
                      </a:r>
                      <a:r>
                        <a:rPr lang="es-MX" sz="1200" b="0" i="0" u="none" strike="noStrike" dirty="0" err="1">
                          <a:solidFill>
                            <a:srgbClr val="000000"/>
                          </a:solidFill>
                          <a:effectLst/>
                          <a:latin typeface="Calibri" panose="020F0502020204030204" pitchFamily="34" charset="0"/>
                        </a:rPr>
                        <a:t>Tapalapa</a:t>
                      </a:r>
                      <a:endParaRPr lang="es-MX" sz="1200" b="0" i="0" u="none" strike="noStrike" dirty="0">
                        <a:solidFill>
                          <a:srgbClr val="000000"/>
                        </a:solidFill>
                        <a:effectLst/>
                        <a:latin typeface="Calibri" panose="020F0502020204030204" pitchFamily="34" charset="0"/>
                      </a:endParaRPr>
                    </a:p>
                  </a:txBody>
                  <a:tcPr marL="8855" marR="8855" marT="8855" marB="0" anchor="ctr">
                    <a:lnL>
                      <a:noFill/>
                    </a:lnL>
                    <a:lnR>
                      <a:noFill/>
                    </a:lnR>
                    <a:lnT>
                      <a:noFill/>
                    </a:lnT>
                    <a:lnB>
                      <a:noFill/>
                    </a:lnB>
                    <a:solidFill>
                      <a:srgbClr val="FFFFFF"/>
                    </a:solidFill>
                  </a:tcPr>
                </a:tc>
                <a:tc>
                  <a:txBody>
                    <a:bodyPr/>
                    <a:lstStyle/>
                    <a:p>
                      <a:pPr algn="ctr" rtl="0" fontAlgn="ctr"/>
                      <a:r>
                        <a:rPr lang="es-MX" sz="1200" b="0" i="0" u="none" strike="noStrike">
                          <a:solidFill>
                            <a:srgbClr val="000000"/>
                          </a:solidFill>
                          <a:effectLst/>
                          <a:latin typeface="Calibri" panose="020F0502020204030204" pitchFamily="34" charset="0"/>
                        </a:rPr>
                        <a:t>Invitado</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257958">
                <a:tc>
                  <a:txBody>
                    <a:bodyPr/>
                    <a:lstStyle/>
                    <a:p>
                      <a:pPr algn="ctr" rtl="0" fontAlgn="ctr"/>
                      <a:r>
                        <a:rPr lang="es-MX" sz="1200" b="1" i="0" u="none" strike="noStrike">
                          <a:solidFill>
                            <a:srgbClr val="FFFFFF"/>
                          </a:solidFill>
                          <a:effectLst/>
                          <a:latin typeface="Calibri" panose="020F0502020204030204" pitchFamily="34" charset="0"/>
                        </a:rPr>
                        <a:t>5</a:t>
                      </a:r>
                    </a:p>
                  </a:txBody>
                  <a:tcPr marL="8855" marR="8855" marT="8855" marB="0" anchor="ctr">
                    <a:lnL>
                      <a:noFill/>
                    </a:lnL>
                    <a:lnR>
                      <a:noFill/>
                    </a:lnR>
                    <a:lnT>
                      <a:noFill/>
                    </a:lnT>
                    <a:lnB>
                      <a:noFill/>
                    </a:lnB>
                    <a:solidFill>
                      <a:srgbClr val="C0504D"/>
                    </a:solidFill>
                  </a:tcPr>
                </a:tc>
                <a:tc>
                  <a:txBody>
                    <a:bodyPr/>
                    <a:lstStyle/>
                    <a:p>
                      <a:pPr algn="l" rtl="0" fontAlgn="ctr"/>
                      <a:r>
                        <a:rPr lang="es-MX" sz="1200" b="0" i="0" u="none" strike="noStrike" dirty="0">
                          <a:solidFill>
                            <a:srgbClr val="000000"/>
                          </a:solidFill>
                          <a:effectLst/>
                          <a:latin typeface="Calibri" panose="020F0502020204030204" pitchFamily="34" charset="0"/>
                        </a:rPr>
                        <a:t>C. David Hernández </a:t>
                      </a:r>
                      <a:r>
                        <a:rPr lang="es-MX" sz="1200" b="0" i="0" u="none" strike="noStrike" dirty="0" err="1">
                          <a:solidFill>
                            <a:srgbClr val="000000"/>
                          </a:solidFill>
                          <a:effectLst/>
                          <a:latin typeface="Calibri" panose="020F0502020204030204" pitchFamily="34" charset="0"/>
                        </a:rPr>
                        <a:t>Sangeado</a:t>
                      </a:r>
                      <a:endParaRPr lang="es-MX" sz="1200" b="0" i="0" u="none" strike="noStrike" dirty="0">
                        <a:solidFill>
                          <a:srgbClr val="000000"/>
                        </a:solidFill>
                        <a:effectLst/>
                        <a:latin typeface="Calibri" panose="020F0502020204030204" pitchFamily="34" charset="0"/>
                      </a:endParaRPr>
                    </a:p>
                  </a:txBody>
                  <a:tcPr marL="8855" marR="8855" marT="8855" marB="0" anchor="ctr">
                    <a:lnL>
                      <a:noFill/>
                    </a:lnL>
                    <a:lnR>
                      <a:noFill/>
                    </a:lnR>
                    <a:lnT>
                      <a:noFill/>
                    </a:lnT>
                    <a:lnB>
                      <a:noFill/>
                    </a:lnB>
                    <a:solidFill>
                      <a:srgbClr val="E7E7E7"/>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Sunuapa</a:t>
                      </a:r>
                    </a:p>
                  </a:txBody>
                  <a:tcPr marL="8855" marR="8855" marT="8855" marB="0" anchor="ctr">
                    <a:lnL>
                      <a:noFill/>
                    </a:lnL>
                    <a:lnR>
                      <a:noFill/>
                    </a:lnR>
                    <a:lnT>
                      <a:noFill/>
                    </a:lnT>
                    <a:lnB>
                      <a:noFill/>
                    </a:lnB>
                    <a:solidFill>
                      <a:srgbClr val="E7E7E7"/>
                    </a:solidFill>
                  </a:tcPr>
                </a:tc>
                <a:tc>
                  <a:txBody>
                    <a:bodyPr/>
                    <a:lstStyle/>
                    <a:p>
                      <a:pPr algn="ctr" rtl="0" fontAlgn="ctr"/>
                      <a:r>
                        <a:rPr lang="es-MX" sz="1200" b="0" i="0" u="none" strike="noStrike">
                          <a:solidFill>
                            <a:srgbClr val="000000"/>
                          </a:solidFill>
                          <a:effectLst/>
                          <a:latin typeface="Calibri" panose="020F0502020204030204" pitchFamily="34" charset="0"/>
                        </a:rPr>
                        <a:t>Invitado</a:t>
                      </a:r>
                    </a:p>
                  </a:txBody>
                  <a:tcPr marL="8855" marR="8855" marT="8855" marB="0" anchor="ctr">
                    <a:lnL>
                      <a:noFill/>
                    </a:lnL>
                    <a:lnR>
                      <a:noFill/>
                    </a:lnR>
                    <a:lnT>
                      <a:noFill/>
                    </a:lnT>
                    <a:lnB>
                      <a:noFill/>
                    </a:lnB>
                    <a:solidFill>
                      <a:srgbClr val="E7E7E7"/>
                    </a:solidFill>
                  </a:tcPr>
                </a:tc>
                <a:extLst>
                  <a:ext uri="{0D108BD9-81ED-4DB2-BD59-A6C34878D82A}">
                    <a16:rowId xmlns:a16="http://schemas.microsoft.com/office/drawing/2014/main" val="10004"/>
                  </a:ext>
                </a:extLst>
              </a:tr>
              <a:tr h="257958">
                <a:tc>
                  <a:txBody>
                    <a:bodyPr/>
                    <a:lstStyle/>
                    <a:p>
                      <a:pPr algn="ctr" rtl="0" fontAlgn="ctr"/>
                      <a:r>
                        <a:rPr lang="es-MX" sz="1200" b="1" i="0" u="none" strike="noStrike">
                          <a:solidFill>
                            <a:srgbClr val="FFFFFF"/>
                          </a:solidFill>
                          <a:effectLst/>
                          <a:latin typeface="Calibri" panose="020F0502020204030204" pitchFamily="34" charset="0"/>
                        </a:rPr>
                        <a:t>6</a:t>
                      </a:r>
                    </a:p>
                  </a:txBody>
                  <a:tcPr marL="8855" marR="8855" marT="8855"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C. María Sonia Tapia Pineda</a:t>
                      </a:r>
                    </a:p>
                  </a:txBody>
                  <a:tcPr marL="8855" marR="8855" marT="8855" marB="0" anchor="ctr">
                    <a:lnL>
                      <a:noFill/>
                    </a:lnL>
                    <a:lnR>
                      <a:noFill/>
                    </a:lnR>
                    <a:lnT>
                      <a:noFill/>
                    </a:lnT>
                    <a:lnB>
                      <a:noFill/>
                    </a:lnB>
                    <a:solidFill>
                      <a:srgbClr val="FFFFFF"/>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Metapa</a:t>
                      </a:r>
                    </a:p>
                  </a:txBody>
                  <a:tcPr marL="8855" marR="8855" marT="8855" marB="0" anchor="ctr">
                    <a:lnL>
                      <a:noFill/>
                    </a:lnL>
                    <a:lnR>
                      <a:noFill/>
                    </a:lnR>
                    <a:lnT>
                      <a:noFill/>
                    </a:lnT>
                    <a:lnB>
                      <a:noFill/>
                    </a:lnB>
                    <a:solidFill>
                      <a:srgbClr val="FFFFFF"/>
                    </a:solidFill>
                  </a:tcPr>
                </a:tc>
                <a:tc>
                  <a:txBody>
                    <a:bodyPr/>
                    <a:lstStyle/>
                    <a:p>
                      <a:pPr algn="ctr" rtl="0" fontAlgn="ctr"/>
                      <a:r>
                        <a:rPr lang="es-MX" sz="1200" b="0" i="0" u="none" strike="noStrike">
                          <a:solidFill>
                            <a:srgbClr val="000000"/>
                          </a:solidFill>
                          <a:effectLst/>
                          <a:latin typeface="Calibri" panose="020F0502020204030204" pitchFamily="34" charset="0"/>
                        </a:rPr>
                        <a:t>Invitada</a:t>
                      </a:r>
                    </a:p>
                  </a:txBody>
                  <a:tcPr marL="8855" marR="8855" marT="8855" marB="0" anchor="ctr">
                    <a:lnL>
                      <a:noFill/>
                    </a:lnL>
                    <a:lnR>
                      <a:noFill/>
                    </a:lnR>
                    <a:lnT>
                      <a:noFill/>
                    </a:lnT>
                    <a:lnB>
                      <a:noFill/>
                    </a:lnB>
                    <a:solidFill>
                      <a:srgbClr val="FFFFFF"/>
                    </a:solidFill>
                  </a:tcPr>
                </a:tc>
                <a:extLst>
                  <a:ext uri="{0D108BD9-81ED-4DB2-BD59-A6C34878D82A}">
                    <a16:rowId xmlns:a16="http://schemas.microsoft.com/office/drawing/2014/main" val="10005"/>
                  </a:ext>
                </a:extLst>
              </a:tr>
              <a:tr h="257958">
                <a:tc>
                  <a:txBody>
                    <a:bodyPr/>
                    <a:lstStyle/>
                    <a:p>
                      <a:pPr algn="ctr" rtl="0" fontAlgn="ctr"/>
                      <a:r>
                        <a:rPr lang="es-MX" sz="1200" b="1" i="0" u="none" strike="noStrike">
                          <a:solidFill>
                            <a:srgbClr val="FFFFFF"/>
                          </a:solidFill>
                          <a:effectLst/>
                          <a:latin typeface="Calibri" panose="020F0502020204030204" pitchFamily="34" charset="0"/>
                        </a:rPr>
                        <a:t>7</a:t>
                      </a:r>
                    </a:p>
                  </a:txBody>
                  <a:tcPr marL="8855" marR="8855" marT="8855" marB="0" anchor="ctr">
                    <a:lnL>
                      <a:noFill/>
                    </a:lnL>
                    <a:lnR>
                      <a:noFill/>
                    </a:lnR>
                    <a:lnT>
                      <a:noFill/>
                    </a:lnT>
                    <a:lnB>
                      <a:noFill/>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C.P. Margorio Rosendo Ramos Gutiérrez</a:t>
                      </a:r>
                    </a:p>
                  </a:txBody>
                  <a:tcPr marL="8855" marR="8855" marT="8855" marB="0" anchor="ctr">
                    <a:lnL>
                      <a:noFill/>
                    </a:lnL>
                    <a:lnR>
                      <a:noFill/>
                    </a:lnR>
                    <a:lnT>
                      <a:noFill/>
                    </a:lnT>
                    <a:lnB>
                      <a:noFill/>
                    </a:lnB>
                    <a:solidFill>
                      <a:srgbClr val="E7E7E7"/>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La Grandeza</a:t>
                      </a:r>
                    </a:p>
                  </a:txBody>
                  <a:tcPr marL="8855" marR="8855" marT="8855" marB="0" anchor="ctr">
                    <a:lnL>
                      <a:noFill/>
                    </a:lnL>
                    <a:lnR>
                      <a:noFill/>
                    </a:lnR>
                    <a:lnT>
                      <a:noFill/>
                    </a:lnT>
                    <a:lnB>
                      <a:noFill/>
                    </a:lnB>
                    <a:solidFill>
                      <a:srgbClr val="E7E7E7"/>
                    </a:solidFill>
                  </a:tcPr>
                </a:tc>
                <a:tc>
                  <a:txBody>
                    <a:bodyPr/>
                    <a:lstStyle/>
                    <a:p>
                      <a:pPr algn="ctr" rtl="0" fontAlgn="ctr"/>
                      <a:r>
                        <a:rPr lang="es-MX" sz="1200" b="0" i="0" u="none" strike="noStrike">
                          <a:solidFill>
                            <a:srgbClr val="000000"/>
                          </a:solidFill>
                          <a:effectLst/>
                          <a:latin typeface="Calibri" panose="020F0502020204030204" pitchFamily="34" charset="0"/>
                        </a:rPr>
                        <a:t>Invitado</a:t>
                      </a:r>
                    </a:p>
                  </a:txBody>
                  <a:tcPr marL="8855" marR="8855" marT="8855" marB="0" anchor="ctr">
                    <a:lnL>
                      <a:noFill/>
                    </a:lnL>
                    <a:lnR>
                      <a:noFill/>
                    </a:lnR>
                    <a:lnT>
                      <a:noFill/>
                    </a:lnT>
                    <a:lnB>
                      <a:noFill/>
                    </a:lnB>
                    <a:solidFill>
                      <a:srgbClr val="E7E7E7"/>
                    </a:solidFill>
                  </a:tcPr>
                </a:tc>
                <a:extLst>
                  <a:ext uri="{0D108BD9-81ED-4DB2-BD59-A6C34878D82A}">
                    <a16:rowId xmlns:a16="http://schemas.microsoft.com/office/drawing/2014/main" val="10006"/>
                  </a:ext>
                </a:extLst>
              </a:tr>
              <a:tr h="270241">
                <a:tc>
                  <a:txBody>
                    <a:bodyPr/>
                    <a:lstStyle/>
                    <a:p>
                      <a:pPr algn="ctr" rtl="0" fontAlgn="ctr"/>
                      <a:r>
                        <a:rPr lang="es-MX" sz="1200" b="1" i="0" u="none" strike="noStrike">
                          <a:solidFill>
                            <a:srgbClr val="FFFFFF"/>
                          </a:solidFill>
                          <a:effectLst/>
                          <a:latin typeface="Calibri" panose="020F0502020204030204" pitchFamily="34" charset="0"/>
                        </a:rPr>
                        <a:t>8</a:t>
                      </a:r>
                    </a:p>
                  </a:txBody>
                  <a:tcPr marL="8855" marR="8855" marT="8855" marB="0" anchor="ctr">
                    <a:lnL>
                      <a:noFill/>
                    </a:lnL>
                    <a:lnR>
                      <a:noFill/>
                    </a:lnR>
                    <a:lnT>
                      <a:noFill/>
                    </a:lnT>
                    <a:lnB w="19050" cap="flat" cmpd="sng" algn="ctr">
                      <a:solidFill>
                        <a:srgbClr val="000000"/>
                      </a:solidFill>
                      <a:prstDash val="solid"/>
                      <a:round/>
                      <a:headEnd type="none" w="med" len="med"/>
                      <a:tailEnd type="none" w="med" len="med"/>
                    </a:lnB>
                    <a:solidFill>
                      <a:srgbClr val="C0504D"/>
                    </a:solidFill>
                  </a:tcPr>
                </a:tc>
                <a:tc>
                  <a:txBody>
                    <a:bodyPr/>
                    <a:lstStyle/>
                    <a:p>
                      <a:pPr algn="l" rtl="0" fontAlgn="ctr"/>
                      <a:r>
                        <a:rPr lang="es-MX" sz="1200" b="0" i="0" u="none" strike="noStrike">
                          <a:solidFill>
                            <a:srgbClr val="000000"/>
                          </a:solidFill>
                          <a:effectLst/>
                          <a:latin typeface="Calibri" panose="020F0502020204030204" pitchFamily="34" charset="0"/>
                        </a:rPr>
                        <a:t>Ing. Gamaliel López Arcos</a:t>
                      </a:r>
                    </a:p>
                  </a:txBody>
                  <a:tcPr marL="8855" marR="8855" marT="885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MX" sz="1200" b="0" i="0" u="none" strike="noStrike">
                          <a:solidFill>
                            <a:srgbClr val="000000"/>
                          </a:solidFill>
                          <a:effectLst/>
                          <a:latin typeface="Calibri" panose="020F0502020204030204" pitchFamily="34" charset="0"/>
                        </a:rPr>
                        <a:t>H. Ayuntamiento de La Libertad</a:t>
                      </a:r>
                    </a:p>
                  </a:txBody>
                  <a:tcPr marL="8855" marR="8855" marT="885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MX" sz="1200" b="0" i="0" u="none" strike="noStrike" dirty="0">
                          <a:solidFill>
                            <a:srgbClr val="000000"/>
                          </a:solidFill>
                          <a:effectLst/>
                          <a:latin typeface="Calibri" panose="020F0502020204030204" pitchFamily="34" charset="0"/>
                        </a:rPr>
                        <a:t>Invitado</a:t>
                      </a:r>
                    </a:p>
                  </a:txBody>
                  <a:tcPr marL="8855" marR="8855" marT="885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3" name="CuadroTexto 2"/>
          <p:cNvSpPr txBox="1"/>
          <p:nvPr/>
        </p:nvSpPr>
        <p:spPr>
          <a:xfrm>
            <a:off x="2627784" y="980728"/>
            <a:ext cx="4464496"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rial" charset="0"/>
                <a:ea typeface="+mn-ea"/>
                <a:cs typeface="+mn-cs"/>
              </a:rPr>
              <a:t>Municipios que </a:t>
            </a:r>
            <a:r>
              <a:rPr kumimoji="0" lang="es-MX" sz="1600" b="0" i="0" u="none" strike="noStrike" kern="1200" cap="none" spc="0" normalizeH="0" baseline="0" noProof="0" dirty="0" smtClean="0">
                <a:ln>
                  <a:noFill/>
                </a:ln>
                <a:solidFill>
                  <a:prstClr val="black"/>
                </a:solidFill>
                <a:effectLst/>
                <a:uLnTx/>
                <a:uFillTx/>
                <a:latin typeface="Arial" charset="0"/>
                <a:ea typeface="+mn-ea"/>
                <a:cs typeface="+mn-cs"/>
              </a:rPr>
              <a:t>participan </a:t>
            </a:r>
            <a:r>
              <a:rPr kumimoji="0" lang="es-MX" sz="1600" b="0" i="0" u="none" strike="noStrike" kern="1200" cap="none" spc="0" normalizeH="0" baseline="0" noProof="0" dirty="0">
                <a:ln>
                  <a:noFill/>
                </a:ln>
                <a:solidFill>
                  <a:prstClr val="black"/>
                </a:solidFill>
                <a:effectLst/>
                <a:uLnTx/>
                <a:uFillTx/>
                <a:latin typeface="Arial" charset="0"/>
                <a:ea typeface="+mn-ea"/>
                <a:cs typeface="+mn-cs"/>
              </a:rPr>
              <a:t>como invitados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9125299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bwMode="auto">
          <a:xfrm>
            <a:off x="577530" y="1556792"/>
            <a:ext cx="8178468" cy="3312368"/>
          </a:xfrm>
          <a:prstGeom prst="roundRect">
            <a:avLst>
              <a:gd name="adj" fmla="val 9447"/>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a:ln/>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dirty="0">
              <a:solidFill>
                <a:schemeClr val="bg1"/>
              </a:solidFill>
              <a:latin typeface="Arial" pitchFamily="34" charset="0"/>
              <a:cs typeface="Arial" pitchFamily="34" charset="0"/>
            </a:endParaRPr>
          </a:p>
        </p:txBody>
      </p:sp>
      <p:sp>
        <p:nvSpPr>
          <p:cNvPr id="33794" name="3 CuadroTexto"/>
          <p:cNvSpPr txBox="1">
            <a:spLocks noChangeArrowheads="1"/>
          </p:cNvSpPr>
          <p:nvPr/>
        </p:nvSpPr>
        <p:spPr bwMode="auto">
          <a:xfrm>
            <a:off x="752352" y="2803478"/>
            <a:ext cx="7988057" cy="733534"/>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lnSpc>
                <a:spcPts val="5000"/>
              </a:lnSpc>
              <a:defRPr/>
            </a:pPr>
            <a:r>
              <a:rPr lang="es-MX" sz="3600" b="1" dirty="0">
                <a:ln w="50800"/>
                <a:solidFill>
                  <a:srgbClr val="00863D"/>
                </a:solidFill>
                <a:latin typeface="HelveticaNeueLT Std Blk" panose="020B0904020202020204" pitchFamily="34" charset="0"/>
              </a:rPr>
              <a:t>5. </a:t>
            </a:r>
            <a:r>
              <a:rPr lang="es-MX" sz="3600" b="1" dirty="0" smtClean="0">
                <a:ln w="50800"/>
                <a:solidFill>
                  <a:srgbClr val="00863D"/>
                </a:solidFill>
                <a:latin typeface="HelveticaNeueLT Std Blk" panose="020B0904020202020204" pitchFamily="34" charset="0"/>
              </a:rPr>
              <a:t>Razones del cambio </a:t>
            </a:r>
            <a:r>
              <a:rPr lang="es-MX" sz="3600" b="1" dirty="0">
                <a:ln w="50800"/>
                <a:solidFill>
                  <a:srgbClr val="00863D"/>
                </a:solidFill>
                <a:latin typeface="HelveticaNeueLT Std Blk" panose="020B0904020202020204" pitchFamily="34" charset="0"/>
              </a:rPr>
              <a:t>de fecha </a:t>
            </a:r>
            <a:r>
              <a:rPr lang="es-MX" sz="3600" b="1" dirty="0" smtClean="0">
                <a:ln w="50800"/>
                <a:solidFill>
                  <a:srgbClr val="00863D"/>
                </a:solidFill>
                <a:latin typeface="HelveticaNeueLT Std Blk" panose="020B0904020202020204" pitchFamily="34" charset="0"/>
              </a:rPr>
              <a:t>de la </a:t>
            </a:r>
            <a:r>
              <a:rPr lang="es-MX" sz="3600" b="1" dirty="0">
                <a:ln w="50800"/>
                <a:solidFill>
                  <a:srgbClr val="00863D"/>
                </a:solidFill>
                <a:latin typeface="HelveticaNeueLT Std Blk" panose="020B0904020202020204" pitchFamily="34" charset="0"/>
              </a:rPr>
              <a:t>sesión.</a:t>
            </a:r>
          </a:p>
        </p:txBody>
      </p:sp>
      <p:sp>
        <p:nvSpPr>
          <p:cNvPr id="2" name="Rectángulo 1"/>
          <p:cNvSpPr/>
          <p:nvPr/>
        </p:nvSpPr>
        <p:spPr>
          <a:xfrm>
            <a:off x="35496" y="15346"/>
            <a:ext cx="9001000" cy="67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5940152" y="6381328"/>
            <a:ext cx="309634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4259862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 CuadroTexto"/>
          <p:cNvSpPr txBox="1">
            <a:spLocks noChangeArrowheads="1"/>
          </p:cNvSpPr>
          <p:nvPr/>
        </p:nvSpPr>
        <p:spPr bwMode="auto">
          <a:xfrm>
            <a:off x="179512" y="110078"/>
            <a:ext cx="8784976" cy="400110"/>
          </a:xfrm>
          <a:prstGeom prst="rect">
            <a:avLst/>
          </a:prstGeom>
          <a:noFill/>
          <a:ln w="9525">
            <a:noFill/>
            <a:miter lim="800000"/>
            <a:headEnd/>
            <a:tailEnd/>
          </a:ln>
        </p:spPr>
        <p:txBody>
          <a:bodyPr wrap="square">
            <a:spAutoFit/>
          </a:bodyPr>
          <a:lstStyle/>
          <a:p>
            <a:pPr algn="ctr">
              <a:defRPr/>
            </a:pP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5. </a:t>
            </a:r>
            <a:r>
              <a:rPr lang="es-MX" sz="2000" b="1" spc="50" dirty="0" smtClean="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Razones del Cambio </a:t>
            </a: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de Fecha de </a:t>
            </a:r>
            <a:r>
              <a:rPr lang="es-MX" sz="2000" b="1" spc="50" dirty="0" smtClean="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la Sesión</a:t>
            </a: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a:t>
            </a:r>
          </a:p>
        </p:txBody>
      </p:sp>
      <p:sp>
        <p:nvSpPr>
          <p:cNvPr id="5" name="CuadroTexto 4"/>
          <p:cNvSpPr txBox="1"/>
          <p:nvPr/>
        </p:nvSpPr>
        <p:spPr>
          <a:xfrm>
            <a:off x="107504" y="548680"/>
            <a:ext cx="8856984" cy="5970865"/>
          </a:xfrm>
          <a:prstGeom prst="rect">
            <a:avLst/>
          </a:prstGeom>
          <a:noFill/>
        </p:spPr>
        <p:txBody>
          <a:bodyPr wrap="square" rtlCol="0">
            <a:spAutoFit/>
          </a:bodyPr>
          <a:lstStyle/>
          <a:p>
            <a:pPr algn="just"/>
            <a:r>
              <a:rPr lang="es-MX" sz="2000" b="1" u="sng" dirty="0" smtClean="0">
                <a:solidFill>
                  <a:srgbClr val="C00000"/>
                </a:solidFill>
              </a:rPr>
              <a:t>Reunión programada originalmente para el 20 </a:t>
            </a:r>
            <a:r>
              <a:rPr lang="es-MX" sz="2000" b="1" u="sng" dirty="0">
                <a:solidFill>
                  <a:srgbClr val="C00000"/>
                </a:solidFill>
              </a:rPr>
              <a:t>de </a:t>
            </a:r>
            <a:r>
              <a:rPr lang="es-MX" sz="2000" b="1" u="sng" dirty="0" smtClean="0">
                <a:solidFill>
                  <a:srgbClr val="C00000"/>
                </a:solidFill>
              </a:rPr>
              <a:t>julio del presente.</a:t>
            </a:r>
          </a:p>
          <a:p>
            <a:pPr algn="just"/>
            <a:endParaRPr lang="es-MX" sz="2000" dirty="0"/>
          </a:p>
          <a:p>
            <a:pPr algn="just"/>
            <a:r>
              <a:rPr lang="es-MX" sz="1800" dirty="0" smtClean="0"/>
              <a:t>Razones por la que se adelanta la Segunda Reunión del CACE:  </a:t>
            </a:r>
          </a:p>
          <a:p>
            <a:pPr algn="just"/>
            <a:endParaRPr lang="es-MX" sz="1800" dirty="0"/>
          </a:p>
          <a:p>
            <a:pPr marL="285750" indent="-285750" algn="just">
              <a:buFont typeface="Arial" panose="020B0604020202020204" pitchFamily="34" charset="0"/>
              <a:buChar char="•"/>
            </a:pPr>
            <a:r>
              <a:rPr lang="es-MX" sz="1800" dirty="0" smtClean="0"/>
              <a:t>Inicio de la segunda evaluación en el Sistema de Evaluaciones de la Armonización Contable (</a:t>
            </a:r>
            <a:r>
              <a:rPr lang="es-MX" sz="1800" dirty="0" err="1" smtClean="0"/>
              <a:t>SEvAC</a:t>
            </a:r>
            <a:r>
              <a:rPr lang="es-MX" sz="1800" dirty="0" smtClean="0"/>
              <a:t>), el 31 de julio de 2018</a:t>
            </a:r>
          </a:p>
          <a:p>
            <a:pPr algn="just"/>
            <a:endParaRPr lang="es-MX" sz="1800" dirty="0"/>
          </a:p>
          <a:p>
            <a:pPr marL="342900" indent="-342900" algn="just">
              <a:buFont typeface="Arial" panose="020B0604020202020204" pitchFamily="34" charset="0"/>
              <a:buChar char="•"/>
            </a:pPr>
            <a:r>
              <a:rPr lang="es-MX" sz="1800" dirty="0" smtClean="0"/>
              <a:t>Existe </a:t>
            </a:r>
            <a:r>
              <a:rPr lang="es-MX" sz="1800" dirty="0"/>
              <a:t>en los </a:t>
            </a:r>
            <a:r>
              <a:rPr lang="es-MX" sz="1800" dirty="0" smtClean="0"/>
              <a:t>municipios, un bajo cumplimiento de la información registrada en el </a:t>
            </a:r>
            <a:r>
              <a:rPr lang="es-MX" sz="1800" dirty="0" err="1" smtClean="0"/>
              <a:t>SEvAC</a:t>
            </a:r>
            <a:r>
              <a:rPr lang="es-MX" sz="1800" dirty="0" smtClean="0"/>
              <a:t>.</a:t>
            </a:r>
          </a:p>
          <a:p>
            <a:pPr marL="342900" indent="-342900" algn="just">
              <a:buFont typeface="Arial" panose="020B0604020202020204" pitchFamily="34" charset="0"/>
              <a:buChar char="•"/>
            </a:pPr>
            <a:endParaRPr lang="es-MX" sz="1800" dirty="0"/>
          </a:p>
          <a:p>
            <a:pPr marL="342900" indent="-342900" algn="just">
              <a:buFont typeface="Arial" panose="020B0604020202020204" pitchFamily="34" charset="0"/>
              <a:buChar char="•"/>
            </a:pPr>
            <a:r>
              <a:rPr lang="es-MX" sz="1800" dirty="0" smtClean="0"/>
              <a:t>Se requiere contar con más tiempo para implementar las estrategias necesarias, para avanzar en la integración y publicación de la información a incorporarse en el </a:t>
            </a:r>
            <a:r>
              <a:rPr lang="es-MX" sz="1800" dirty="0" err="1" smtClean="0"/>
              <a:t>SEvAC</a:t>
            </a:r>
            <a:r>
              <a:rPr lang="es-MX" sz="1800" dirty="0" smtClean="0"/>
              <a:t>.</a:t>
            </a:r>
          </a:p>
          <a:p>
            <a:pPr marL="342900" indent="-342900" algn="just">
              <a:buFont typeface="Arial" panose="020B0604020202020204" pitchFamily="34" charset="0"/>
              <a:buChar char="•"/>
            </a:pPr>
            <a:endParaRPr lang="es-MX" sz="1800" dirty="0" smtClean="0"/>
          </a:p>
          <a:p>
            <a:pPr marL="342900" indent="-342900" algn="just">
              <a:buFont typeface="Arial" panose="020B0604020202020204" pitchFamily="34" charset="0"/>
              <a:buChar char="•"/>
            </a:pPr>
            <a:r>
              <a:rPr lang="es-MX" sz="1800" dirty="0" smtClean="0"/>
              <a:t>Registrar en el </a:t>
            </a:r>
            <a:r>
              <a:rPr lang="es-MX" sz="1800" dirty="0" err="1" smtClean="0"/>
              <a:t>SEvAC</a:t>
            </a:r>
            <a:r>
              <a:rPr lang="es-MX" sz="1800" dirty="0"/>
              <a:t> </a:t>
            </a:r>
            <a:r>
              <a:rPr lang="es-MX" sz="1800" dirty="0" smtClean="0"/>
              <a:t>en los tiempos establecidos, la información del segundo trimestre del presente año.</a:t>
            </a:r>
          </a:p>
          <a:p>
            <a:pPr marL="342900" indent="-342900" algn="just">
              <a:buFont typeface="Arial" panose="020B0604020202020204" pitchFamily="34" charset="0"/>
              <a:buChar char="•"/>
            </a:pPr>
            <a:endParaRPr lang="es-MX" sz="1800" dirty="0" smtClean="0"/>
          </a:p>
          <a:p>
            <a:pPr marL="342900" indent="-342900" algn="just">
              <a:buFont typeface="Arial" panose="020B0604020202020204" pitchFamily="34" charset="0"/>
              <a:buChar char="•"/>
            </a:pPr>
            <a:r>
              <a:rPr lang="es-MX" sz="1800" dirty="0" smtClean="0"/>
              <a:t>Incrementar el nivel de cumplimiento del segundo trimestre a través del </a:t>
            </a:r>
            <a:r>
              <a:rPr lang="es-MX" sz="1800" dirty="0" err="1" smtClean="0"/>
              <a:t>SEvAC</a:t>
            </a:r>
            <a:r>
              <a:rPr lang="es-MX" sz="1800" dirty="0" smtClean="0"/>
              <a:t>.</a:t>
            </a:r>
            <a:endParaRPr lang="es-MX" sz="1800" dirty="0"/>
          </a:p>
          <a:p>
            <a:pPr algn="just"/>
            <a:endParaRPr lang="es-MX" sz="1800" dirty="0" smtClean="0"/>
          </a:p>
          <a:p>
            <a:pPr algn="just"/>
            <a:r>
              <a:rPr lang="es-MX" sz="1800" dirty="0" smtClean="0"/>
              <a:t>Por lo anterior, se </a:t>
            </a:r>
            <a:r>
              <a:rPr lang="es-MX" sz="1800" dirty="0"/>
              <a:t>solicita </a:t>
            </a:r>
            <a:r>
              <a:rPr lang="es-MX" sz="1800" dirty="0" smtClean="0"/>
              <a:t>a este Consejo la </a:t>
            </a:r>
            <a:r>
              <a:rPr lang="es-MX" sz="1800" dirty="0"/>
              <a:t>aprobación </a:t>
            </a:r>
            <a:r>
              <a:rPr lang="es-MX" sz="1800" dirty="0" smtClean="0"/>
              <a:t>del cambio de fecha de esta segunda reunión del CACE.</a:t>
            </a:r>
            <a:endParaRPr lang="es-MX" sz="1800" dirty="0"/>
          </a:p>
        </p:txBody>
      </p:sp>
    </p:spTree>
    <p:extLst>
      <p:ext uri="{BB962C8B-B14F-4D97-AF65-F5344CB8AC3E}">
        <p14:creationId xmlns:p14="http://schemas.microsoft.com/office/powerpoint/2010/main" val="384442227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bwMode="auto">
          <a:xfrm>
            <a:off x="569996" y="1556792"/>
            <a:ext cx="8178468" cy="3312368"/>
          </a:xfrm>
          <a:prstGeom prst="roundRect">
            <a:avLst>
              <a:gd name="adj" fmla="val 9447"/>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a:ln/>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dirty="0">
              <a:solidFill>
                <a:schemeClr val="bg1"/>
              </a:solidFill>
              <a:latin typeface="Arial" pitchFamily="34" charset="0"/>
              <a:cs typeface="Arial" pitchFamily="34" charset="0"/>
            </a:endParaRPr>
          </a:p>
        </p:txBody>
      </p:sp>
      <p:sp>
        <p:nvSpPr>
          <p:cNvPr id="33794" name="3 CuadroTexto"/>
          <p:cNvSpPr txBox="1">
            <a:spLocks noChangeArrowheads="1"/>
          </p:cNvSpPr>
          <p:nvPr/>
        </p:nvSpPr>
        <p:spPr bwMode="auto">
          <a:xfrm>
            <a:off x="672736" y="2314587"/>
            <a:ext cx="7988057" cy="1374735"/>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lnSpc>
                <a:spcPts val="5000"/>
              </a:lnSpc>
              <a:defRPr/>
            </a:pPr>
            <a:r>
              <a:rPr lang="es-MX" sz="3600" b="1" dirty="0">
                <a:ln w="50800"/>
                <a:solidFill>
                  <a:srgbClr val="00863D"/>
                </a:solidFill>
                <a:latin typeface="HelveticaNeueLT Std Blk" panose="020B0904020202020204" pitchFamily="34" charset="0"/>
              </a:rPr>
              <a:t>6. Informe de seguimiento a los acuerdos de la reunión anterior, realizada el 16/marzo/2018.</a:t>
            </a:r>
          </a:p>
        </p:txBody>
      </p:sp>
      <p:sp>
        <p:nvSpPr>
          <p:cNvPr id="2" name="Rectángulo 1"/>
          <p:cNvSpPr/>
          <p:nvPr/>
        </p:nvSpPr>
        <p:spPr>
          <a:xfrm>
            <a:off x="35496" y="15346"/>
            <a:ext cx="9001000" cy="67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p:cNvSpPr/>
          <p:nvPr/>
        </p:nvSpPr>
        <p:spPr>
          <a:xfrm>
            <a:off x="5940152" y="6381328"/>
            <a:ext cx="309634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7378712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4 CuadroTexto"/>
          <p:cNvSpPr txBox="1">
            <a:spLocks noChangeArrowheads="1"/>
          </p:cNvSpPr>
          <p:nvPr/>
        </p:nvSpPr>
        <p:spPr bwMode="auto">
          <a:xfrm>
            <a:off x="200243" y="87402"/>
            <a:ext cx="8784976" cy="605294"/>
          </a:xfrm>
          <a:prstGeom prst="rect">
            <a:avLst/>
          </a:prstGeom>
          <a:noFill/>
          <a:ln w="9525">
            <a:noFill/>
            <a:miter lim="800000"/>
            <a:headEnd/>
            <a:tailEnd/>
          </a:ln>
        </p:spPr>
        <p:txBody>
          <a:bodyPr wrap="square">
            <a:spAutoFit/>
          </a:bodyPr>
          <a:lstStyle/>
          <a:p>
            <a:pPr algn="ctr">
              <a:lnSpc>
                <a:spcPts val="2000"/>
              </a:lnSpc>
              <a:defRPr/>
            </a:pPr>
            <a:r>
              <a:rPr lang="es-MX" sz="2000" b="1" spc="50" dirty="0" smtClean="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6</a:t>
            </a:r>
            <a:r>
              <a:rPr lang="es-MX" sz="2000" b="1" spc="50" dirty="0" smtClean="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rPr>
              <a:t>. </a:t>
            </a:r>
            <a:r>
              <a:rPr lang="es-MX" sz="2000" b="1" spc="50" dirty="0" smtClean="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 </a:t>
            </a:r>
            <a:r>
              <a:rPr lang="es-MX" sz="2000" b="1" spc="50" dirty="0">
                <a:ln w="9525" cmpd="sng">
                  <a:noFill/>
                  <a:prstDash val="solid"/>
                </a:ln>
                <a:solidFill>
                  <a:srgbClr val="00863D"/>
                </a:solidFill>
                <a:latin typeface="Tahoma" panose="020B0604030504040204" pitchFamily="34" charset="0"/>
                <a:ea typeface="Tahoma" panose="020B0604030504040204" pitchFamily="34" charset="0"/>
                <a:cs typeface="Tahoma" panose="020B0604030504040204" pitchFamily="34" charset="0"/>
              </a:rPr>
              <a:t>Informe de seguimiento a los acuerdos de la reunión anterior, realizada el 16/marzo/2018.</a:t>
            </a:r>
            <a:endParaRPr lang="es-MX" sz="2000" b="1" spc="50" dirty="0">
              <a:ln w="9525" cmpd="sng">
                <a:noFill/>
                <a:prstDash val="solid"/>
              </a:ln>
              <a:solidFill>
                <a:srgbClr val="00863D"/>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CuadroTexto 6"/>
          <p:cNvSpPr txBox="1"/>
          <p:nvPr/>
        </p:nvSpPr>
        <p:spPr>
          <a:xfrm>
            <a:off x="384338" y="692696"/>
            <a:ext cx="8419878" cy="5016758"/>
          </a:xfrm>
          <a:prstGeom prst="rect">
            <a:avLst/>
          </a:prstGeom>
          <a:noFill/>
        </p:spPr>
        <p:txBody>
          <a:bodyPr wrap="square" rtlCol="0">
            <a:spAutoFit/>
          </a:bodyPr>
          <a:lstStyle/>
          <a:p>
            <a:pPr marL="342900" indent="-342900" defTabSz="442913">
              <a:buFont typeface="Arial" pitchFamily="34" charset="0"/>
              <a:buChar char="•"/>
            </a:pPr>
            <a:r>
              <a:rPr lang="es-MX" sz="2000" dirty="0" smtClean="0">
                <a:latin typeface="+mj-lt"/>
              </a:rPr>
              <a:t>Publicación </a:t>
            </a:r>
            <a:r>
              <a:rPr lang="es-MX" sz="2000" dirty="0">
                <a:latin typeface="+mj-lt"/>
              </a:rPr>
              <a:t>del Plan Anual de Trabajo del CACE en el P.O.E. </a:t>
            </a:r>
          </a:p>
          <a:p>
            <a:pPr defTabSz="442913"/>
            <a:r>
              <a:rPr lang="es-MX" sz="2000" dirty="0">
                <a:solidFill>
                  <a:srgbClr val="C00000"/>
                </a:solidFill>
                <a:latin typeface="+mj-lt"/>
              </a:rPr>
              <a:t> </a:t>
            </a:r>
            <a:r>
              <a:rPr lang="es-MX" sz="2000" dirty="0" smtClean="0">
                <a:solidFill>
                  <a:srgbClr val="C00000"/>
                </a:solidFill>
                <a:latin typeface="+mj-lt"/>
              </a:rPr>
              <a:t>     </a:t>
            </a:r>
            <a:r>
              <a:rPr lang="es-MX" sz="2000" dirty="0" smtClean="0">
                <a:solidFill>
                  <a:srgbClr val="0070C0"/>
                </a:solidFill>
                <a:latin typeface="+mj-lt"/>
              </a:rPr>
              <a:t>(</a:t>
            </a:r>
            <a:r>
              <a:rPr lang="es-MX" sz="2000" dirty="0">
                <a:solidFill>
                  <a:srgbClr val="0070C0"/>
                </a:solidFill>
                <a:latin typeface="+mj-lt"/>
              </a:rPr>
              <a:t>Secretaría Técnica del CACE.) </a:t>
            </a:r>
            <a:r>
              <a:rPr lang="es-MX" sz="2000" dirty="0">
                <a:latin typeface="+mj-lt"/>
                <a:hlinkClick r:id="rId2" action="ppaction://hlinksldjump"/>
              </a:rPr>
              <a:t>(vínculo)</a:t>
            </a:r>
            <a:endParaRPr lang="es-MX" sz="2000" dirty="0">
              <a:latin typeface="+mj-lt"/>
            </a:endParaRPr>
          </a:p>
          <a:p>
            <a:pPr marL="342900" indent="-342900" defTabSz="442913">
              <a:buFont typeface="Arial" pitchFamily="34" charset="0"/>
              <a:buChar char="•"/>
            </a:pPr>
            <a:r>
              <a:rPr lang="es-MX" sz="2000" dirty="0" smtClean="0">
                <a:latin typeface="+mj-lt"/>
              </a:rPr>
              <a:t>Cumplimiento </a:t>
            </a:r>
            <a:r>
              <a:rPr lang="es-MX" sz="2000" dirty="0">
                <a:latin typeface="+mj-lt"/>
              </a:rPr>
              <a:t>en la integración y difusión de la Información de las Normas</a:t>
            </a:r>
          </a:p>
          <a:p>
            <a:pPr defTabSz="442913"/>
            <a:r>
              <a:rPr lang="es-MX" sz="2000" dirty="0" smtClean="0">
                <a:latin typeface="+mj-lt"/>
              </a:rPr>
              <a:t>      </a:t>
            </a:r>
            <a:r>
              <a:rPr lang="es-MX" sz="2000" dirty="0">
                <a:latin typeface="+mj-lt"/>
              </a:rPr>
              <a:t>del CONAC y de los formatos de la LDF</a:t>
            </a:r>
            <a:r>
              <a:rPr lang="es-MX" sz="2000" dirty="0">
                <a:solidFill>
                  <a:srgbClr val="C00000"/>
                </a:solidFill>
                <a:latin typeface="+mj-lt"/>
              </a:rPr>
              <a:t>.</a:t>
            </a:r>
            <a:r>
              <a:rPr lang="es-MX" sz="2000" dirty="0">
                <a:solidFill>
                  <a:srgbClr val="0070C0"/>
                </a:solidFill>
                <a:latin typeface="+mj-lt"/>
              </a:rPr>
              <a:t>(D.P.G., S.C.G. y O.F.S.C.E</a:t>
            </a:r>
            <a:r>
              <a:rPr lang="es-MX" sz="2000" dirty="0" smtClean="0">
                <a:solidFill>
                  <a:srgbClr val="0070C0"/>
                </a:solidFill>
                <a:latin typeface="+mj-lt"/>
              </a:rPr>
              <a:t>.)</a:t>
            </a:r>
            <a:r>
              <a:rPr lang="es-MX" sz="2000" dirty="0">
                <a:hlinkClick r:id="rId3" action="ppaction://hlinksldjump"/>
              </a:rPr>
              <a:t> (vínculo)</a:t>
            </a:r>
            <a:r>
              <a:rPr lang="es-MX" sz="2000" dirty="0" smtClean="0">
                <a:solidFill>
                  <a:srgbClr val="0070C0"/>
                </a:solidFill>
                <a:latin typeface="+mj-lt"/>
              </a:rPr>
              <a:t> </a:t>
            </a:r>
            <a:endParaRPr lang="es-MX" sz="2000" dirty="0" smtClean="0">
              <a:latin typeface="+mj-lt"/>
            </a:endParaRPr>
          </a:p>
          <a:p>
            <a:pPr marL="342900" indent="-342900" defTabSz="442913">
              <a:buFont typeface="Arial" pitchFamily="34" charset="0"/>
              <a:buChar char="•"/>
            </a:pPr>
            <a:r>
              <a:rPr lang="es-MX" sz="2000" dirty="0" smtClean="0">
                <a:latin typeface="+mn-lt"/>
              </a:rPr>
              <a:t>Sistema de Evaluaciones de la Armonización Contable (</a:t>
            </a:r>
            <a:r>
              <a:rPr lang="es-MX" sz="2000" dirty="0" err="1" smtClean="0">
                <a:latin typeface="+mn-lt"/>
              </a:rPr>
              <a:t>SEvAC</a:t>
            </a:r>
            <a:r>
              <a:rPr lang="es-MX" sz="2000" dirty="0" smtClean="0">
                <a:latin typeface="+mn-lt"/>
              </a:rPr>
              <a:t>). </a:t>
            </a:r>
          </a:p>
          <a:p>
            <a:pPr defTabSz="442913"/>
            <a:r>
              <a:rPr lang="es-MX" sz="2000" dirty="0" smtClean="0">
                <a:solidFill>
                  <a:srgbClr val="C00000"/>
                </a:solidFill>
                <a:latin typeface="+mn-lt"/>
              </a:rPr>
              <a:t>      </a:t>
            </a:r>
            <a:r>
              <a:rPr lang="es-MX" sz="2000" dirty="0">
                <a:solidFill>
                  <a:srgbClr val="0070C0"/>
                </a:solidFill>
                <a:latin typeface="+mj-lt"/>
              </a:rPr>
              <a:t>(DCG, OFSCE)</a:t>
            </a:r>
            <a:r>
              <a:rPr lang="es-MX" sz="2000" dirty="0">
                <a:solidFill>
                  <a:srgbClr val="0070C0"/>
                </a:solidFill>
                <a:latin typeface="+mj-lt"/>
                <a:hlinkClick r:id="rId4" action="ppaction://hlinksldjump"/>
              </a:rPr>
              <a:t> </a:t>
            </a:r>
            <a:r>
              <a:rPr lang="es-MX" sz="2000" dirty="0">
                <a:hlinkClick r:id="rId5" action="ppaction://hlinksldjump"/>
              </a:rPr>
              <a:t>(vínculo)</a:t>
            </a:r>
            <a:endParaRPr lang="es-MX" sz="2000" dirty="0">
              <a:latin typeface="+mj-lt"/>
            </a:endParaRPr>
          </a:p>
          <a:p>
            <a:pPr marL="342900" indent="-342900" defTabSz="442913">
              <a:buFont typeface="Arial" pitchFamily="34" charset="0"/>
              <a:buChar char="•"/>
            </a:pPr>
            <a:r>
              <a:rPr lang="es-MX" sz="2000" dirty="0" smtClean="0">
                <a:latin typeface="+mj-lt"/>
              </a:rPr>
              <a:t>Índice </a:t>
            </a:r>
            <a:r>
              <a:rPr lang="es-MX" sz="2000" dirty="0">
                <a:latin typeface="+mj-lt"/>
              </a:rPr>
              <a:t>de Calidad de información Obtenida del SFU</a:t>
            </a:r>
            <a:r>
              <a:rPr lang="es-MX" sz="2000" dirty="0">
                <a:solidFill>
                  <a:srgbClr val="C00000"/>
                </a:solidFill>
                <a:latin typeface="+mj-lt"/>
              </a:rPr>
              <a:t>.</a:t>
            </a:r>
          </a:p>
          <a:p>
            <a:pPr defTabSz="442913"/>
            <a:r>
              <a:rPr lang="es-MX" sz="2000" dirty="0" smtClean="0">
                <a:solidFill>
                  <a:srgbClr val="C00000"/>
                </a:solidFill>
                <a:latin typeface="+mj-lt"/>
              </a:rPr>
              <a:t>      </a:t>
            </a:r>
            <a:r>
              <a:rPr lang="es-MX" sz="2000" dirty="0">
                <a:solidFill>
                  <a:srgbClr val="0070C0"/>
                </a:solidFill>
                <a:latin typeface="+mj-lt"/>
              </a:rPr>
              <a:t>(D.P.G., S.C.G. y O.F.S.C.E.)</a:t>
            </a:r>
            <a:r>
              <a:rPr lang="es-MX" sz="2000" dirty="0">
                <a:solidFill>
                  <a:srgbClr val="C00000"/>
                </a:solidFill>
                <a:latin typeface="+mj-lt"/>
              </a:rPr>
              <a:t> </a:t>
            </a:r>
            <a:r>
              <a:rPr lang="es-MX" sz="2000" dirty="0">
                <a:hlinkClick r:id="rId4" action="ppaction://hlinksldjump"/>
              </a:rPr>
              <a:t>(vínculo)</a:t>
            </a:r>
            <a:endParaRPr lang="es-MX" sz="2000" dirty="0"/>
          </a:p>
          <a:p>
            <a:pPr marL="342900" indent="-342900" defTabSz="442913">
              <a:buFont typeface="Arial" pitchFamily="34" charset="0"/>
              <a:buChar char="•"/>
            </a:pPr>
            <a:r>
              <a:rPr lang="es-MX" sz="2000" dirty="0" smtClean="0">
                <a:latin typeface="+mj-lt"/>
              </a:rPr>
              <a:t>Grupo </a:t>
            </a:r>
            <a:r>
              <a:rPr lang="es-MX" sz="2000" dirty="0">
                <a:latin typeface="+mj-lt"/>
              </a:rPr>
              <a:t>de Trabajo </a:t>
            </a:r>
            <a:r>
              <a:rPr lang="es-MX" sz="2000" dirty="0" err="1">
                <a:latin typeface="+mj-lt"/>
              </a:rPr>
              <a:t>PbR</a:t>
            </a:r>
            <a:r>
              <a:rPr lang="es-MX" sz="2000" dirty="0">
                <a:latin typeface="+mj-lt"/>
              </a:rPr>
              <a:t>-SED.</a:t>
            </a:r>
          </a:p>
          <a:p>
            <a:pPr defTabSz="442913"/>
            <a:r>
              <a:rPr lang="es-MX" sz="2000" dirty="0" smtClean="0">
                <a:solidFill>
                  <a:srgbClr val="C00000"/>
                </a:solidFill>
                <a:latin typeface="+mj-lt"/>
              </a:rPr>
              <a:t>      </a:t>
            </a:r>
            <a:r>
              <a:rPr lang="es-MX" sz="2000" dirty="0">
                <a:solidFill>
                  <a:srgbClr val="0070C0"/>
                </a:solidFill>
                <a:latin typeface="+mj-lt"/>
              </a:rPr>
              <a:t>(D.P.G. y Coord. de Unidades Administrativas) </a:t>
            </a:r>
            <a:r>
              <a:rPr lang="es-MX" sz="2000" dirty="0" smtClean="0">
                <a:solidFill>
                  <a:srgbClr val="C00000"/>
                </a:solidFill>
                <a:latin typeface="+mj-lt"/>
              </a:rPr>
              <a:t> </a:t>
            </a:r>
            <a:endParaRPr lang="es-MX" sz="2000" dirty="0">
              <a:solidFill>
                <a:srgbClr val="C00000"/>
              </a:solidFill>
              <a:latin typeface="+mj-lt"/>
            </a:endParaRPr>
          </a:p>
          <a:p>
            <a:pPr marL="342900" indent="-342900" defTabSz="442913">
              <a:buFont typeface="Arial" pitchFamily="34" charset="0"/>
              <a:buChar char="•"/>
            </a:pPr>
            <a:r>
              <a:rPr lang="es-MX" sz="2000" dirty="0" smtClean="0">
                <a:latin typeface="+mj-lt"/>
              </a:rPr>
              <a:t>Armonización </a:t>
            </a:r>
            <a:r>
              <a:rPr lang="es-MX" sz="2000" dirty="0">
                <a:latin typeface="+mj-lt"/>
              </a:rPr>
              <a:t>Contable en los Municipios</a:t>
            </a:r>
            <a:r>
              <a:rPr lang="es-MX" sz="2000" dirty="0">
                <a:solidFill>
                  <a:srgbClr val="C00000"/>
                </a:solidFill>
                <a:latin typeface="+mj-lt"/>
              </a:rPr>
              <a:t>.</a:t>
            </a:r>
            <a:r>
              <a:rPr lang="es-MX" sz="2000" dirty="0">
                <a:solidFill>
                  <a:srgbClr val="0070C0"/>
                </a:solidFill>
                <a:latin typeface="+mj-lt"/>
              </a:rPr>
              <a:t>(O.F.S.C.E.) </a:t>
            </a:r>
            <a:r>
              <a:rPr lang="es-MX" sz="2000" dirty="0">
                <a:latin typeface="+mj-lt"/>
                <a:hlinkClick r:id="rId6" action="ppaction://hlinksldjump"/>
              </a:rPr>
              <a:t>(vínculo)</a:t>
            </a:r>
            <a:endParaRPr lang="es-MX" sz="2000" dirty="0">
              <a:latin typeface="+mj-lt"/>
            </a:endParaRPr>
          </a:p>
          <a:p>
            <a:pPr marL="342900" indent="-342900" defTabSz="442913">
              <a:buFont typeface="Arial" pitchFamily="34" charset="0"/>
              <a:buChar char="•"/>
            </a:pPr>
            <a:r>
              <a:rPr lang="es-MX" sz="2000" dirty="0" smtClean="0">
                <a:latin typeface="+mj-lt"/>
              </a:rPr>
              <a:t>Avance </a:t>
            </a:r>
            <a:r>
              <a:rPr lang="es-MX" sz="2000" dirty="0">
                <a:latin typeface="+mj-lt"/>
              </a:rPr>
              <a:t>del Registro Patrimonial </a:t>
            </a:r>
            <a:r>
              <a:rPr lang="es-MX" sz="2000" dirty="0">
                <a:solidFill>
                  <a:srgbClr val="0070C0"/>
                </a:solidFill>
                <a:latin typeface="+mj-lt"/>
              </a:rPr>
              <a:t>(I.C.J. y A.L</a:t>
            </a:r>
            <a:r>
              <a:rPr lang="es-MX" sz="2000" dirty="0" smtClean="0">
                <a:solidFill>
                  <a:srgbClr val="0070C0"/>
                </a:solidFill>
                <a:latin typeface="+mj-lt"/>
              </a:rPr>
              <a:t>.)</a:t>
            </a:r>
          </a:p>
          <a:p>
            <a:pPr marL="342900" lvl="0" indent="-342900" defTabSz="442913">
              <a:buFont typeface="Arial" pitchFamily="34" charset="0"/>
              <a:buChar char="•"/>
            </a:pPr>
            <a:r>
              <a:rPr lang="es-MX" sz="2000" dirty="0" smtClean="0">
                <a:solidFill>
                  <a:srgbClr val="0070C0"/>
                </a:solidFill>
                <a:latin typeface="+mj-lt"/>
              </a:rPr>
              <a:t>Avance del seguimiento de actualización Patrimonial, por la Coord. de Unid. Administrativas.</a:t>
            </a:r>
            <a:r>
              <a:rPr lang="es-MX" sz="2000" dirty="0">
                <a:solidFill>
                  <a:prstClr val="black"/>
                </a:solidFill>
                <a:latin typeface="Calibri"/>
                <a:hlinkClick r:id="rId7" action="ppaction://hlinksldjump"/>
              </a:rPr>
              <a:t> (vínculo)</a:t>
            </a:r>
            <a:endParaRPr lang="es-MX" sz="2000" dirty="0">
              <a:solidFill>
                <a:prstClr val="black"/>
              </a:solidFill>
              <a:latin typeface="Calibri"/>
            </a:endParaRPr>
          </a:p>
          <a:p>
            <a:pPr marL="342900" indent="-342900" defTabSz="442913">
              <a:buFont typeface="Arial" pitchFamily="34" charset="0"/>
              <a:buChar char="•"/>
            </a:pPr>
            <a:endParaRPr lang="es-MX" sz="2000" dirty="0" smtClean="0">
              <a:solidFill>
                <a:srgbClr val="0070C0"/>
              </a:solidFill>
              <a:latin typeface="+mj-lt"/>
            </a:endParaRPr>
          </a:p>
          <a:p>
            <a:pPr marL="342900" indent="-342900" defTabSz="442913">
              <a:buFont typeface="Arial" pitchFamily="34" charset="0"/>
              <a:buChar char="•"/>
            </a:pPr>
            <a:endParaRPr lang="es-MX" sz="2000" dirty="0">
              <a:latin typeface="+mj-lt"/>
            </a:endParaRPr>
          </a:p>
        </p:txBody>
      </p:sp>
      <p:sp>
        <p:nvSpPr>
          <p:cNvPr id="13" name="CuadroTexto 12"/>
          <p:cNvSpPr txBox="1"/>
          <p:nvPr/>
        </p:nvSpPr>
        <p:spPr>
          <a:xfrm>
            <a:off x="384338" y="5227684"/>
            <a:ext cx="8419878" cy="1513684"/>
          </a:xfrm>
          <a:prstGeom prst="rect">
            <a:avLst/>
          </a:prstGeom>
          <a:noFill/>
        </p:spPr>
        <p:txBody>
          <a:bodyPr wrap="square" rtlCol="0">
            <a:spAutoFit/>
          </a:bodyPr>
          <a:lstStyle/>
          <a:p>
            <a:pPr algn="just">
              <a:lnSpc>
                <a:spcPts val="2200"/>
              </a:lnSpc>
            </a:pPr>
            <a:r>
              <a:rPr lang="es-MX" sz="2400" dirty="0">
                <a:solidFill>
                  <a:srgbClr val="00B050"/>
                </a:solidFill>
                <a:latin typeface="+mj-lt"/>
              </a:rPr>
              <a:t>Los acuerdos fueron atendidos por las áreas siguientes</a:t>
            </a:r>
            <a:r>
              <a:rPr lang="es-MX" sz="2400" dirty="0" smtClean="0">
                <a:solidFill>
                  <a:srgbClr val="00B050"/>
                </a:solidFill>
                <a:latin typeface="+mj-lt"/>
              </a:rPr>
              <a:t>: </a:t>
            </a:r>
            <a:r>
              <a:rPr lang="es-MX" sz="2400" dirty="0">
                <a:solidFill>
                  <a:srgbClr val="00B050"/>
                </a:solidFill>
                <a:latin typeface="+mj-lt"/>
              </a:rPr>
              <a:t>Dirección de Política del Gasto; Secretaría de la Contraloría General, O.F.S.C.E,  Dirección de Contabilidad Gubernamental, Coord. de Unidades </a:t>
            </a:r>
            <a:r>
              <a:rPr lang="es-MX" sz="2400" dirty="0" err="1">
                <a:solidFill>
                  <a:srgbClr val="00B050"/>
                </a:solidFill>
                <a:latin typeface="+mj-lt"/>
              </a:rPr>
              <a:t>Admitivas</a:t>
            </a:r>
            <a:r>
              <a:rPr lang="es-MX" sz="2400" dirty="0">
                <a:solidFill>
                  <a:srgbClr val="00B050"/>
                </a:solidFill>
                <a:latin typeface="+mj-lt"/>
              </a:rPr>
              <a:t>. e Instituto de la Consejería Jurídica y </a:t>
            </a:r>
            <a:r>
              <a:rPr lang="es-MX" sz="2400" dirty="0" smtClean="0">
                <a:solidFill>
                  <a:srgbClr val="00B050"/>
                </a:solidFill>
                <a:latin typeface="+mj-lt"/>
              </a:rPr>
              <a:t>de Asistencia </a:t>
            </a:r>
            <a:r>
              <a:rPr lang="es-MX" sz="2400" dirty="0">
                <a:solidFill>
                  <a:srgbClr val="00B050"/>
                </a:solidFill>
                <a:latin typeface="+mj-lt"/>
              </a:rPr>
              <a:t>Social.</a:t>
            </a:r>
          </a:p>
        </p:txBody>
      </p:sp>
    </p:spTree>
    <p:extLst>
      <p:ext uri="{BB962C8B-B14F-4D97-AF65-F5344CB8AC3E}">
        <p14:creationId xmlns:p14="http://schemas.microsoft.com/office/powerpoint/2010/main" val="350483099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Rectángulo redondeado"/>
          <p:cNvSpPr/>
          <p:nvPr/>
        </p:nvSpPr>
        <p:spPr bwMode="auto">
          <a:xfrm>
            <a:off x="487597" y="1473866"/>
            <a:ext cx="8178468" cy="2943770"/>
          </a:xfrm>
          <a:prstGeom prst="roundRect">
            <a:avLst>
              <a:gd name="adj" fmla="val 9447"/>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a:ln/>
          <a:scene3d>
            <a:camera prst="orthographicFront"/>
            <a:lightRig rig="threePt" dir="t"/>
          </a:scene3d>
          <a:sp3d>
            <a:bevelT prst="angle"/>
          </a:sp3d>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dirty="0">
              <a:solidFill>
                <a:schemeClr val="bg1"/>
              </a:solidFill>
              <a:latin typeface="Arial" pitchFamily="34" charset="0"/>
              <a:cs typeface="Arial" pitchFamily="34" charset="0"/>
            </a:endParaRPr>
          </a:p>
        </p:txBody>
      </p:sp>
      <p:sp>
        <p:nvSpPr>
          <p:cNvPr id="6" name="3 CuadroTexto"/>
          <p:cNvSpPr txBox="1">
            <a:spLocks noChangeArrowheads="1"/>
          </p:cNvSpPr>
          <p:nvPr/>
        </p:nvSpPr>
        <p:spPr bwMode="auto">
          <a:xfrm>
            <a:off x="718551" y="2126273"/>
            <a:ext cx="7715247" cy="1374735"/>
          </a:xfrm>
          <a:prstGeom prst="rect">
            <a:avLst/>
          </a:prstGeom>
          <a:noFill/>
          <a:ln w="9525">
            <a:noFill/>
            <a:miter lim="800000"/>
            <a:headEnd/>
            <a:tailEnd/>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lnSpc>
                <a:spcPts val="5000"/>
              </a:lnSpc>
              <a:defRPr/>
            </a:pPr>
            <a:r>
              <a:rPr lang="es-MX" b="1" dirty="0">
                <a:ln w="50800"/>
                <a:solidFill>
                  <a:srgbClr val="00863D"/>
                </a:solidFill>
                <a:latin typeface="HelveticaNeueLT Std Blk" panose="020B0904020202020204" pitchFamily="34" charset="0"/>
              </a:rPr>
              <a:t>7. Informe del Proceso de Adopción e Implementación de la Armonización Contable.</a:t>
            </a:r>
          </a:p>
        </p:txBody>
      </p:sp>
      <p:sp>
        <p:nvSpPr>
          <p:cNvPr id="7" name="Rectángulo 6"/>
          <p:cNvSpPr/>
          <p:nvPr/>
        </p:nvSpPr>
        <p:spPr>
          <a:xfrm>
            <a:off x="35496" y="15346"/>
            <a:ext cx="9001000" cy="67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5940152" y="6381328"/>
            <a:ext cx="3096344"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3834357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52123</TotalTime>
  <Words>3675</Words>
  <Application>Microsoft Office PowerPoint</Application>
  <PresentationFormat>Presentación en pantalla (4:3)</PresentationFormat>
  <Paragraphs>556</Paragraphs>
  <Slides>37</Slides>
  <Notes>10</Notes>
  <HiddenSlides>10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45" baseType="lpstr">
      <vt:lpstr>Arial</vt:lpstr>
      <vt:lpstr>Calibri</vt:lpstr>
      <vt:lpstr>HelveticaNeueLT Std Blk</vt:lpstr>
      <vt:lpstr>Symbol</vt:lpstr>
      <vt:lpstr>Tahoma</vt:lpstr>
      <vt:lpstr>Times New Roman</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SECRETARIA DE HACIENDA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jviart</dc:creator>
  <cp:lastModifiedBy>Roberto Coutiño Espinosa</cp:lastModifiedBy>
  <cp:revision>3304</cp:revision>
  <cp:lastPrinted>2018-07-13T14:39:56Z</cp:lastPrinted>
  <dcterms:created xsi:type="dcterms:W3CDTF">2010-09-20T19:30:30Z</dcterms:created>
  <dcterms:modified xsi:type="dcterms:W3CDTF">2018-07-13T15:03:15Z</dcterms:modified>
</cp:coreProperties>
</file>