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4" r:id="rId5"/>
    <p:sldId id="265" r:id="rId6"/>
    <p:sldId id="275" r:id="rId7"/>
    <p:sldId id="271" r:id="rId8"/>
    <p:sldId id="272" r:id="rId9"/>
    <p:sldId id="274" r:id="rId10"/>
    <p:sldId id="273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7B2B"/>
    <a:srgbClr val="973E0D"/>
    <a:srgbClr val="28466E"/>
    <a:srgbClr val="4D7620"/>
    <a:srgbClr val="2F4814"/>
    <a:srgbClr val="4E262F"/>
    <a:srgbClr val="B2DE82"/>
    <a:srgbClr val="93D050"/>
    <a:srgbClr val="FF66CC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55" autoAdjust="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slopeza\Escritorio\ASOFIS\Copia%20de%20GR&#193;FICAS%20DE%20MPIOS%20EN%20SEDE%20anterio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lopeza\Escritorio\ASOFIS\Copia%20de%20GR&#193;FICAS%20DE%20MPIOS%20EN%20SEDE%20anterio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lopeza\Escritorio\ASOFIS\Copia%20de%20GR&#193;FICAS%20DE%20MPIOS%20EN%20SEDE%20anterio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lopeza\Escritorio\ASOFIS\Copia%20de%20GR&#193;FICAS%20DE%20MPIOS%20EN%20SEDE%20anterio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lopeza\Escritorio\ASOFIS\Copia%20de%20GR&#193;FICAS%20DE%20MPIOS%20EN%20SEDE%20anterio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TOTAL MPIOS. 122</c:v>
          </c:tx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elete val="1"/>
          </c:dLbls>
          <c:cat>
            <c:strRef>
              <c:f>' Grafica al 30 junio 17'!$A$3:$A$4</c:f>
              <c:strCache>
                <c:ptCount val="2"/>
                <c:pt idx="0">
                  <c:v>Cuentan página</c:v>
                </c:pt>
                <c:pt idx="1">
                  <c:v>No cuentan página</c:v>
                </c:pt>
              </c:strCache>
            </c:strRef>
          </c:cat>
          <c:val>
            <c:numRef>
              <c:f>' Grafica al 30 junio 17'!$B$3:$B$4</c:f>
              <c:numCache>
                <c:formatCode>General</c:formatCode>
                <c:ptCount val="2"/>
                <c:pt idx="0">
                  <c:v>87</c:v>
                </c:pt>
                <c:pt idx="1">
                  <c:v>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70679936"/>
        <c:axId val="81208448"/>
      </c:barChart>
      <c:catAx>
        <c:axId val="706799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s-MX"/>
          </a:p>
        </c:txPr>
        <c:crossAx val="81208448"/>
        <c:crosses val="autoZero"/>
        <c:auto val="1"/>
        <c:lblAlgn val="ctr"/>
        <c:lblOffset val="100"/>
        <c:noMultiLvlLbl val="0"/>
      </c:catAx>
      <c:valAx>
        <c:axId val="81208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s-MX"/>
          </a:p>
        </c:txPr>
        <c:crossAx val="70679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354543640909672E-2"/>
          <c:y val="5.1658138178756648E-2"/>
          <c:w val="0.78442142049576191"/>
          <c:h val="0.8777165505573133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B7B2B"/>
              </a:solidFill>
              <a:ln>
                <a:solidFill>
                  <a:srgbClr val="CB7B2B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c:spPr>
          </c:dPt>
          <c:dLbls>
            <c:delete val="1"/>
          </c:dLbls>
          <c:cat>
            <c:strRef>
              <c:f>' Grafica al 30 junio 17'!$A$29:$A$30</c:f>
              <c:strCache>
                <c:ptCount val="2"/>
                <c:pt idx="0">
                  <c:v>Publican</c:v>
                </c:pt>
                <c:pt idx="1">
                  <c:v>No Publican</c:v>
                </c:pt>
              </c:strCache>
            </c:strRef>
          </c:cat>
          <c:val>
            <c:numRef>
              <c:f>' Grafica al 30 junio 17'!$B$29:$B$30</c:f>
              <c:numCache>
                <c:formatCode>General</c:formatCode>
                <c:ptCount val="2"/>
                <c:pt idx="0">
                  <c:v>34</c:v>
                </c:pt>
                <c:pt idx="1">
                  <c:v>53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38120832"/>
        <c:axId val="38548608"/>
      </c:barChart>
      <c:catAx>
        <c:axId val="381208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6">
                    <a:lumMod val="50000"/>
                  </a:schemeClr>
                </a:solidFill>
              </a:defRPr>
            </a:pPr>
            <a:endParaRPr lang="es-MX"/>
          </a:p>
        </c:txPr>
        <c:crossAx val="38548608"/>
        <c:crosses val="autoZero"/>
        <c:auto val="1"/>
        <c:lblAlgn val="ctr"/>
        <c:lblOffset val="100"/>
        <c:noMultiLvlLbl val="0"/>
      </c:catAx>
      <c:valAx>
        <c:axId val="38548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6">
                    <a:lumMod val="50000"/>
                  </a:schemeClr>
                </a:solidFill>
              </a:defRPr>
            </a:pPr>
            <a:endParaRPr lang="es-MX"/>
          </a:p>
        </c:txPr>
        <c:crossAx val="381208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84593809945364"/>
          <c:y val="2.9020249706214186E-2"/>
          <c:w val="0.86234038093567911"/>
          <c:h val="0.835498324912255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 Grafica al 30 junio 17'!$C$55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cat>
            <c:strRef>
              <c:f>' Grafica al 30 junio 17'!$B$57:$B$60</c:f>
              <c:strCache>
                <c:ptCount val="4"/>
                <c:pt idx="0">
                  <c:v>Alto</c:v>
                </c:pt>
                <c:pt idx="1">
                  <c:v>Medio</c:v>
                </c:pt>
                <c:pt idx="2">
                  <c:v>Bajo</c:v>
                </c:pt>
                <c:pt idx="3">
                  <c:v>Nulo</c:v>
                </c:pt>
              </c:strCache>
            </c:strRef>
          </c:cat>
          <c:val>
            <c:numRef>
              <c:f>' Grafica al 30 junio 17'!$C$57:$C$60</c:f>
              <c:numCache>
                <c:formatCode>General</c:formatCode>
                <c:ptCount val="4"/>
                <c:pt idx="0">
                  <c:v>0</c:v>
                </c:pt>
                <c:pt idx="1">
                  <c:v>10</c:v>
                </c:pt>
                <c:pt idx="2">
                  <c:v>24</c:v>
                </c:pt>
                <c:pt idx="3">
                  <c:v>88</c:v>
                </c:pt>
              </c:numCache>
            </c:numRef>
          </c:val>
        </c:ser>
        <c:ser>
          <c:idx val="1"/>
          <c:order val="1"/>
          <c:tx>
            <c:strRef>
              <c:f>' Grafica al 30 junio 17'!$D$55</c:f>
              <c:strCache>
                <c:ptCount val="1"/>
              </c:strCache>
            </c:strRef>
          </c:tx>
          <c:invertIfNegative val="0"/>
          <c:cat>
            <c:strRef>
              <c:f>' Grafica al 30 junio 17'!$B$57:$B$60</c:f>
              <c:strCache>
                <c:ptCount val="4"/>
                <c:pt idx="0">
                  <c:v>Alto</c:v>
                </c:pt>
                <c:pt idx="1">
                  <c:v>Medio</c:v>
                </c:pt>
                <c:pt idx="2">
                  <c:v>Bajo</c:v>
                </c:pt>
                <c:pt idx="3">
                  <c:v>Nulo</c:v>
                </c:pt>
              </c:strCache>
            </c:strRef>
          </c:cat>
          <c:val>
            <c:numRef>
              <c:f>' Grafica al 30 junio 17'!$D$57:$D$60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173312"/>
        <c:axId val="78175232"/>
      </c:barChart>
      <c:catAx>
        <c:axId val="78173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1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r>
                  <a:rPr lang="es-ES" b="1">
                    <a:solidFill>
                      <a:schemeClr val="accent6">
                        <a:lumMod val="75000"/>
                      </a:schemeClr>
                    </a:solidFill>
                  </a:rPr>
                  <a:t>CUMPLIMIENTO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6">
                    <a:lumMod val="75000"/>
                  </a:schemeClr>
                </a:solidFill>
              </a:defRPr>
            </a:pPr>
            <a:endParaRPr lang="es-MX"/>
          </a:p>
        </c:txPr>
        <c:crossAx val="78175232"/>
        <c:crosses val="autoZero"/>
        <c:auto val="1"/>
        <c:lblAlgn val="ctr"/>
        <c:lblOffset val="100"/>
        <c:noMultiLvlLbl val="0"/>
      </c:catAx>
      <c:valAx>
        <c:axId val="7817523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r>
                  <a:rPr lang="es-ES">
                    <a:solidFill>
                      <a:schemeClr val="accent6">
                        <a:lumMod val="75000"/>
                      </a:schemeClr>
                    </a:solidFill>
                  </a:rPr>
                  <a:t>MUNICIPIOS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6">
                    <a:lumMod val="75000"/>
                  </a:schemeClr>
                </a:solidFill>
              </a:defRPr>
            </a:pPr>
            <a:endParaRPr lang="es-MX"/>
          </a:p>
        </c:txPr>
        <c:crossAx val="781733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69342073075849E-2"/>
          <c:y val="4.0105651999882003E-2"/>
          <c:w val="0.81715855555472861"/>
          <c:h val="0.82811268151989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 Grafica al 30 junio 17'!$B$39</c:f>
              <c:strCache>
                <c:ptCount val="1"/>
                <c:pt idx="0">
                  <c:v>CON PÁGINA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8.1960407838059204E-2"/>
                </c:manualLayout>
              </c:layout>
              <c:spPr/>
              <c:txPr>
                <a:bodyPr/>
                <a:lstStyle/>
                <a:p>
                  <a:pPr>
                    <a:defRPr lang="es-ES" b="1">
                      <a:solidFill>
                        <a:schemeClr val="tx1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96444003235011E-3"/>
                  <c:y val="6.2024092417990784E-2"/>
                </c:manualLayout>
              </c:layout>
              <c:spPr/>
              <c:txPr>
                <a:bodyPr/>
                <a:lstStyle/>
                <a:p>
                  <a:pPr>
                    <a:defRPr lang="es-ES" b="1">
                      <a:solidFill>
                        <a:schemeClr val="tx1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928880064700852E-3"/>
                  <c:y val="7.531496936470311E-2"/>
                </c:manualLayout>
              </c:layout>
              <c:spPr/>
              <c:txPr>
                <a:bodyPr/>
                <a:lstStyle/>
                <a:p>
                  <a:pPr>
                    <a:defRPr lang="es-ES" b="1">
                      <a:solidFill>
                        <a:schemeClr val="tx1"/>
                      </a:solidFill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s-ES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Grafica al 30 junio 17'!$A$40:$A$43</c:f>
              <c:strCache>
                <c:ptCount val="3"/>
                <c:pt idx="0">
                  <c:v>OCT. 2016</c:v>
                </c:pt>
                <c:pt idx="1">
                  <c:v>FEB. 2017</c:v>
                </c:pt>
                <c:pt idx="2">
                  <c:v>JUN. 2017</c:v>
                </c:pt>
              </c:strCache>
            </c:strRef>
          </c:cat>
          <c:val>
            <c:numRef>
              <c:f>' Grafica al 30 junio 17'!$B$40:$B$43</c:f>
              <c:numCache>
                <c:formatCode>General</c:formatCode>
                <c:ptCount val="4"/>
                <c:pt idx="0">
                  <c:v>66</c:v>
                </c:pt>
                <c:pt idx="1">
                  <c:v>74</c:v>
                </c:pt>
                <c:pt idx="2">
                  <c:v>87</c:v>
                </c:pt>
              </c:numCache>
            </c:numRef>
          </c:val>
        </c:ser>
        <c:ser>
          <c:idx val="1"/>
          <c:order val="1"/>
          <c:tx>
            <c:strRef>
              <c:f>' Grafica al 30 junio 17'!$C$39</c:f>
              <c:strCache>
                <c:ptCount val="1"/>
                <c:pt idx="0">
                  <c:v>SIN PÁGINA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7.5857760129400447E-3"/>
                  <c:y val="8.1960407838059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6.2024092417990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792888006470018E-3"/>
                  <c:y val="6.2024092417990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s-ES" b="1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Grafica al 30 junio 17'!$A$40:$A$43</c:f>
              <c:strCache>
                <c:ptCount val="3"/>
                <c:pt idx="0">
                  <c:v>OCT. 2016</c:v>
                </c:pt>
                <c:pt idx="1">
                  <c:v>FEB. 2017</c:v>
                </c:pt>
                <c:pt idx="2">
                  <c:v>JUN. 2017</c:v>
                </c:pt>
              </c:strCache>
            </c:strRef>
          </c:cat>
          <c:val>
            <c:numRef>
              <c:f>' Grafica al 30 junio 17'!$C$40:$C$43</c:f>
              <c:numCache>
                <c:formatCode>General</c:formatCode>
                <c:ptCount val="4"/>
                <c:pt idx="0">
                  <c:v>56</c:v>
                </c:pt>
                <c:pt idx="1">
                  <c:v>48</c:v>
                </c:pt>
                <c:pt idx="2">
                  <c:v>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8253056"/>
        <c:axId val="78263040"/>
      </c:barChart>
      <c:catAx>
        <c:axId val="782530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lang="es-ES" b="1">
                <a:solidFill>
                  <a:schemeClr val="accent6">
                    <a:lumMod val="75000"/>
                  </a:schemeClr>
                </a:solidFill>
              </a:defRPr>
            </a:pPr>
            <a:endParaRPr lang="es-MX"/>
          </a:p>
        </c:txPr>
        <c:crossAx val="78263040"/>
        <c:crosses val="autoZero"/>
        <c:auto val="1"/>
        <c:lblAlgn val="ctr"/>
        <c:lblOffset val="100"/>
        <c:noMultiLvlLbl val="0"/>
      </c:catAx>
      <c:valAx>
        <c:axId val="78263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s-ES" b="1">
                <a:solidFill>
                  <a:schemeClr val="accent6">
                    <a:lumMod val="75000"/>
                  </a:schemeClr>
                </a:solidFill>
              </a:defRPr>
            </a:pPr>
            <a:endParaRPr lang="es-MX"/>
          </a:p>
        </c:txPr>
        <c:crossAx val="78253056"/>
        <c:crosses val="autoZero"/>
        <c:crossBetween val="between"/>
      </c:valAx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 Grafica al 30 junio 17'!$B$87</c:f>
              <c:strCache>
                <c:ptCount val="1"/>
                <c:pt idx="0">
                  <c:v>PUBLICAN 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7.5857760129400429E-3"/>
                  <c:y val="6.78343431926367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964440032350105E-3"/>
                  <c:y val="7.5974464375753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964440032350105E-3"/>
                  <c:y val="7.5974464375753115E-2"/>
                </c:manualLayout>
              </c:layout>
              <c:tx>
                <c:rich>
                  <a:bodyPr/>
                  <a:lstStyle/>
                  <a:p>
                    <a:r>
                      <a:rPr lang="es-MX" dirty="0" smtClean="0">
                        <a:solidFill>
                          <a:schemeClr val="tx1"/>
                        </a:solidFill>
                      </a:rPr>
                      <a:t>3</a:t>
                    </a:r>
                    <a:r>
                      <a:rPr lang="es-MX" dirty="0" smtClean="0"/>
                      <a:t>4</a:t>
                    </a:r>
                    <a:endParaRPr lang="es-MX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s-ES" b="1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Grafica al 30 junio 17'!$C$85:$E$85</c:f>
              <c:strCache>
                <c:ptCount val="3"/>
                <c:pt idx="0">
                  <c:v>OCT. 2016 (66 MPIOS)</c:v>
                </c:pt>
                <c:pt idx="1">
                  <c:v>FEB. 2017(74 MPIOS)</c:v>
                </c:pt>
                <c:pt idx="2">
                  <c:v>JUN.2017(87 MPIOS)</c:v>
                </c:pt>
              </c:strCache>
            </c:strRef>
          </c:cat>
          <c:val>
            <c:numRef>
              <c:f>' Grafica al 30 junio 17'!$C$87:$E$87</c:f>
              <c:numCache>
                <c:formatCode>General</c:formatCode>
                <c:ptCount val="3"/>
                <c:pt idx="0">
                  <c:v>28</c:v>
                </c:pt>
                <c:pt idx="1">
                  <c:v>34</c:v>
                </c:pt>
                <c:pt idx="2">
                  <c:v>33</c:v>
                </c:pt>
              </c:numCache>
            </c:numRef>
          </c:val>
        </c:ser>
        <c:ser>
          <c:idx val="1"/>
          <c:order val="1"/>
          <c:tx>
            <c:strRef>
              <c:f>' Grafica al 30 junio 17'!$B$88</c:f>
              <c:strCache>
                <c:ptCount val="1"/>
                <c:pt idx="0">
                  <c:v>NO PUBLICAN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7.3261090648047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7930373327694938E-3"/>
                  <c:y val="7.0547716920342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7.3261090648047714E-2"/>
                </c:manualLayout>
              </c:layout>
              <c:tx>
                <c:rich>
                  <a:bodyPr/>
                  <a:lstStyle/>
                  <a:p>
                    <a:r>
                      <a:rPr lang="es-MX" dirty="0" smtClean="0">
                        <a:solidFill>
                          <a:schemeClr val="tx1"/>
                        </a:solidFill>
                      </a:rPr>
                      <a:t>5</a:t>
                    </a:r>
                    <a:r>
                      <a:rPr lang="es-MX" dirty="0" smtClean="0"/>
                      <a:t>3</a:t>
                    </a:r>
                    <a:endParaRPr lang="es-MX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s-ES" b="1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Grafica al 30 junio 17'!$C$85:$E$85</c:f>
              <c:strCache>
                <c:ptCount val="3"/>
                <c:pt idx="0">
                  <c:v>OCT. 2016 (66 MPIOS)</c:v>
                </c:pt>
                <c:pt idx="1">
                  <c:v>FEB. 2017(74 MPIOS)</c:v>
                </c:pt>
                <c:pt idx="2">
                  <c:v>JUN.2017(87 MPIOS)</c:v>
                </c:pt>
              </c:strCache>
            </c:strRef>
          </c:cat>
          <c:val>
            <c:numRef>
              <c:f>' Grafica al 30 junio 17'!$C$88:$E$88</c:f>
              <c:numCache>
                <c:formatCode>General</c:formatCode>
                <c:ptCount val="3"/>
                <c:pt idx="0">
                  <c:v>38</c:v>
                </c:pt>
                <c:pt idx="1">
                  <c:v>40</c:v>
                </c:pt>
                <c:pt idx="2">
                  <c:v>54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8313344"/>
        <c:axId val="78314880"/>
      </c:barChart>
      <c:catAx>
        <c:axId val="783133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lang="es-ES" b="1">
                <a:solidFill>
                  <a:schemeClr val="accent6">
                    <a:lumMod val="75000"/>
                  </a:schemeClr>
                </a:solidFill>
              </a:defRPr>
            </a:pPr>
            <a:endParaRPr lang="es-MX"/>
          </a:p>
        </c:txPr>
        <c:crossAx val="78314880"/>
        <c:crosses val="autoZero"/>
        <c:auto val="1"/>
        <c:lblAlgn val="ctr"/>
        <c:lblOffset val="100"/>
        <c:noMultiLvlLbl val="0"/>
      </c:catAx>
      <c:valAx>
        <c:axId val="78314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s-ES" b="1">
                <a:solidFill>
                  <a:schemeClr val="accent6">
                    <a:lumMod val="75000"/>
                  </a:schemeClr>
                </a:solidFill>
              </a:defRPr>
            </a:pPr>
            <a:endParaRPr lang="es-MX"/>
          </a:p>
        </c:txPr>
        <c:crossAx val="78313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0.27719</cdr:x>
      <cdr:y>0.1933</cdr:y>
    </cdr:from>
    <cdr:to>
      <cdr:x>0.37799</cdr:x>
      <cdr:y>0.25277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84176" y="936104"/>
          <a:ext cx="576076" cy="288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1200" b="1" dirty="0" smtClean="0">
              <a:solidFill>
                <a:schemeClr val="accent6">
                  <a:lumMod val="75000"/>
                </a:schemeClr>
              </a:solidFill>
            </a:rPr>
            <a:t>71 %</a:t>
          </a:r>
          <a:endParaRPr lang="es-ES" sz="1200" b="1" dirty="0">
            <a:solidFill>
              <a:schemeClr val="accent6">
                <a:lumMod val="75000"/>
              </a:scheme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7F193-AB4B-4446-AB80-6BC71A850239}" type="datetimeFigureOut">
              <a:rPr lang="es-MX" smtClean="0"/>
              <a:pPr/>
              <a:t>19/07/2017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13670-FB70-4487-94DE-201F955AA91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45886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06F8B-0E37-42ED-AB6D-520FCEC7D3A9}" type="datetimeFigureOut">
              <a:rPr lang="es-MX" smtClean="0"/>
              <a:pPr/>
              <a:t>19/07/2017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F25BA-663E-4555-9D32-5B910044D32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81593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1</a:t>
            </a:fld>
            <a:endParaRPr lang="es-MX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4</a:t>
            </a:fld>
            <a:endParaRPr lang="es-MX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58DEF8-976D-4AC3-A009-759E48419B83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B720E-A5D3-46A7-BCCA-57E876166309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471F6-0ED6-4BDE-AFA8-CD6A0EC98356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356FB-503F-4389-8B54-2CA0DFE0E4BE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7ED450-A125-4DBC-9FE1-D734E74F615C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D85B2C-EE19-4445-A72D-BC2259203352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12915-4A94-496D-BA68-1EDDAC507969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416FA-A77F-4B61-BE3F-C264603CA38E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0B5A3-CD28-4A8A-B5C3-DA0C04EE7DF2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BB3BAF6-4A5D-4A2F-9E47-3A0D893C0AAC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A7B2AA-7725-43F8-A12C-231E74A26D89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03E573-CAAF-4F56-83BB-5ABBFE520294}" type="datetime1">
              <a:rPr lang="es-MX" smtClean="0"/>
              <a:pPr/>
              <a:t>19/07/2017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Botón de acción: Personalizar">
            <a:hlinkClick r:id="rId3" action="ppaction://hlinksldjump" highlightClick="1"/>
          </p:cNvPr>
          <p:cNvSpPr/>
          <p:nvPr/>
        </p:nvSpPr>
        <p:spPr>
          <a:xfrm>
            <a:off x="5249568" y="4625372"/>
            <a:ext cx="288032" cy="144016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Botón de acción: Personalizar">
            <a:hlinkClick r:id="rId4" action="ppaction://hlinksldjump" highlightClick="1"/>
          </p:cNvPr>
          <p:cNvSpPr/>
          <p:nvPr/>
        </p:nvSpPr>
        <p:spPr>
          <a:xfrm>
            <a:off x="2786548" y="2537140"/>
            <a:ext cx="216024" cy="144016"/>
          </a:xfrm>
          <a:prstGeom prst="actionButtonBlank">
            <a:avLst/>
          </a:prstGeom>
          <a:solidFill>
            <a:srgbClr val="973E0D"/>
          </a:solidFill>
          <a:ln>
            <a:solidFill>
              <a:srgbClr val="973E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0" name="17 Gráfico">
            <a:hlinkClick r:id="rId3" action="ppaction://hlinksldjump"/>
          </p:cNvPr>
          <p:cNvGraphicFramePr/>
          <p:nvPr>
            <p:extLst>
              <p:ext uri="{D42A27DB-BD31-4B8C-83A1-F6EECF244321}">
                <p14:modId xmlns:p14="http://schemas.microsoft.com/office/powerpoint/2010/main" val="4162865709"/>
              </p:ext>
            </p:extLst>
          </p:nvPr>
        </p:nvGraphicFramePr>
        <p:xfrm>
          <a:off x="1043608" y="1628800"/>
          <a:ext cx="5715040" cy="4842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928694"/>
          </a:xfrm>
        </p:spPr>
        <p:txBody>
          <a:bodyPr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ctr">
              <a:tabLst>
                <a:tab pos="2511425" algn="l"/>
              </a:tabLst>
            </a:pPr>
            <a:r>
              <a:rPr lang="es-MX" sz="1800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/>
              </a:rPr>
              <a:t>Ley General de Contabilidad Gubernamental y Ley de Disciplina Financiera de las Entidades Federativas y los Municipios.</a:t>
            </a:r>
            <a:br>
              <a:rPr lang="es-MX" sz="1800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/>
              </a:rPr>
            </a:br>
            <a:r>
              <a:rPr lang="es-MX" sz="1800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/>
              </a:rPr>
              <a:t>Cumplimiento de los Municipios del Estado de Chiapas al 30 de junio</a:t>
            </a:r>
            <a:endParaRPr lang="es-MX" sz="180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1" name="1 CuadroTexto"/>
          <p:cNvSpPr txBox="1"/>
          <p:nvPr/>
        </p:nvSpPr>
        <p:spPr>
          <a:xfrm>
            <a:off x="5162812" y="4627104"/>
            <a:ext cx="571504" cy="28746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b="1" dirty="0" smtClean="0">
                <a:solidFill>
                  <a:schemeClr val="accent6">
                    <a:lumMod val="75000"/>
                  </a:schemeClr>
                </a:solidFill>
              </a:rPr>
              <a:t>29 %</a:t>
            </a:r>
            <a:endParaRPr lang="es-E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881296" y="1340768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Municipios que cuentan con página de internet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236296" y="191683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rgbClr val="CB7B2B"/>
                </a:solidFill>
              </a:rPr>
              <a:t>Cuentan con página     87</a:t>
            </a:r>
            <a:endParaRPr lang="es-ES" sz="1400" b="1" dirty="0">
              <a:solidFill>
                <a:srgbClr val="CB7B2B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236296" y="2924944"/>
            <a:ext cx="1582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No Cuentan con página     35    </a:t>
            </a:r>
            <a:endParaRPr lang="es-ES" sz="1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14 Flecha derecha">
            <a:hlinkClick r:id="rId3" action="ppaction://hlinksldjump"/>
          </p:cNvPr>
          <p:cNvSpPr/>
          <p:nvPr/>
        </p:nvSpPr>
        <p:spPr>
          <a:xfrm>
            <a:off x="6963012" y="3096724"/>
            <a:ext cx="243788" cy="11625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derecha">
            <a:hlinkClick r:id="rId4" action="ppaction://hlinksldjump"/>
          </p:cNvPr>
          <p:cNvSpPr/>
          <p:nvPr/>
        </p:nvSpPr>
        <p:spPr>
          <a:xfrm>
            <a:off x="6948264" y="2204864"/>
            <a:ext cx="243788" cy="116252"/>
          </a:xfrm>
          <a:prstGeom prst="rightArrow">
            <a:avLst/>
          </a:prstGeom>
          <a:solidFill>
            <a:srgbClr val="CB7B2B"/>
          </a:solidFill>
          <a:ln>
            <a:solidFill>
              <a:srgbClr val="CB7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60" y="548680"/>
          <a:ext cx="7848869" cy="5561810"/>
        </p:xfrm>
        <a:graphic>
          <a:graphicData uri="http://schemas.openxmlformats.org/drawingml/2006/table">
            <a:tbl>
              <a:tblPr/>
              <a:tblGrid>
                <a:gridCol w="367342"/>
                <a:gridCol w="2289765"/>
                <a:gridCol w="477543"/>
                <a:gridCol w="1959154"/>
                <a:gridCol w="636727"/>
                <a:gridCol w="979577"/>
                <a:gridCol w="1138761"/>
              </a:tblGrid>
              <a:tr h="47724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Municipios que no Publican información en su página de internet LGCG </a:t>
                      </a:r>
                    </a:p>
                  </a:txBody>
                  <a:tcPr marL="7457" marR="7457" marT="74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74491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N°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N°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N°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Acala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Huixtla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Socoltenango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Altamirano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Ixtapangajoya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Suchiapa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369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Amatán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Independencia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Tapalapa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Amatenango de la Frontera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Libertad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Tecpatán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Angel Albino Corzo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Trinitaria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Tila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Arriaga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Las Rosas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Tonala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Aldama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Metapa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Tumbala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Benemerito de las Americas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Motozintla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Tuxtla Chico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Berriozabal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Nicolas Ruiz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Tuzantán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Bella Vista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Ocotepec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Unión Juarez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Catazaja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Ostuacan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Villa Comatitlan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Chamula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Ocosingo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Villa Corzo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Chanal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Ocozocoautla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Zinacantán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Chapultenango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Palenque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Chicomuselo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Pichucalco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Cintalapa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Pijijiapan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Copainala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Sabanilla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 Porvenir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Salto de Agua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Huehuetán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 Fernando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59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Huixtán 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 Juan Cancuc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457" marR="7457" marT="7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100392" y="6237312"/>
            <a:ext cx="288032" cy="14401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Botón de acción: Personalizar">
            <a:hlinkClick r:id="rId3" action="ppaction://hlinksldjump" highlightClick="1"/>
          </p:cNvPr>
          <p:cNvSpPr/>
          <p:nvPr/>
        </p:nvSpPr>
        <p:spPr>
          <a:xfrm>
            <a:off x="2195736" y="3645024"/>
            <a:ext cx="288032" cy="216024"/>
          </a:xfrm>
          <a:prstGeom prst="actionButtonBlank">
            <a:avLst/>
          </a:prstGeom>
          <a:solidFill>
            <a:srgbClr val="CB7B2B"/>
          </a:solidFill>
          <a:ln>
            <a:solidFill>
              <a:srgbClr val="CB7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rgbClr val="CB7B2B"/>
                </a:solidFill>
              </a:ln>
              <a:solidFill>
                <a:srgbClr val="CB7B2B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75345"/>
            <a:ext cx="8686800" cy="4883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18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endParaRPr lang="es-MX" sz="1800" dirty="0"/>
          </a:p>
        </p:txBody>
      </p:sp>
      <p:sp>
        <p:nvSpPr>
          <p:cNvPr id="14" name="3 Título"/>
          <p:cNvSpPr txBox="1">
            <a:spLocks/>
          </p:cNvSpPr>
          <p:nvPr/>
        </p:nvSpPr>
        <p:spPr>
          <a:xfrm>
            <a:off x="304800" y="214290"/>
            <a:ext cx="8686800" cy="92869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lvl="0" algn="ctr">
              <a:spcBef>
                <a:spcPct val="0"/>
              </a:spcBef>
              <a:tabLst>
                <a:tab pos="2511425" algn="l"/>
              </a:tabLst>
              <a:defRPr/>
            </a:pP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Ley General de Contabilidad Gubernamental y Ley de Disciplina Financiera de las Entidades Federativas y los Municipios.</a:t>
            </a:r>
            <a:b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</a:b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Cumplimiento de los Municipios del Estado de Chiapas al 30 de junio</a:t>
            </a:r>
            <a:endParaRPr kumimoji="0" lang="es-MX" sz="1800" b="1" i="0" u="none" strike="noStrike" kern="1200" cap="none" spc="0" normalizeH="0" baseline="0" noProof="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285852" y="1345156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Municipios que publican información en su página de internet</a:t>
            </a:r>
            <a:endParaRPr lang="es-MX" dirty="0"/>
          </a:p>
        </p:txBody>
      </p:sp>
      <p:graphicFrame>
        <p:nvGraphicFramePr>
          <p:cNvPr id="9" name="20 Gráfico">
            <a:hlinkClick r:id="rId3" action="ppaction://hlinksldjump"/>
          </p:cNvPr>
          <p:cNvGraphicFramePr/>
          <p:nvPr>
            <p:extLst>
              <p:ext uri="{D42A27DB-BD31-4B8C-83A1-F6EECF244321}">
                <p14:modId xmlns:p14="http://schemas.microsoft.com/office/powerpoint/2010/main" val="914303494"/>
              </p:ext>
            </p:extLst>
          </p:nvPr>
        </p:nvGraphicFramePr>
        <p:xfrm>
          <a:off x="683568" y="1700808"/>
          <a:ext cx="6696744" cy="434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10 Flecha derecha">
            <a:hlinkClick r:id="rId3" action="ppaction://hlinksldjump"/>
          </p:cNvPr>
          <p:cNvSpPr/>
          <p:nvPr/>
        </p:nvSpPr>
        <p:spPr>
          <a:xfrm>
            <a:off x="6805980" y="2508475"/>
            <a:ext cx="288032" cy="144016"/>
          </a:xfrm>
          <a:prstGeom prst="rightArrow">
            <a:avLst/>
          </a:prstGeom>
          <a:solidFill>
            <a:srgbClr val="CB7B2B"/>
          </a:solidFill>
          <a:ln>
            <a:solidFill>
              <a:srgbClr val="CB7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erecha">
            <a:hlinkClick r:id="rId5" action="ppaction://hlinksldjump"/>
          </p:cNvPr>
          <p:cNvSpPr/>
          <p:nvPr/>
        </p:nvSpPr>
        <p:spPr>
          <a:xfrm>
            <a:off x="6804248" y="2852936"/>
            <a:ext cx="288032" cy="144016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7164288" y="2436467"/>
            <a:ext cx="1199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rgbClr val="CB7B2B"/>
                </a:solidFill>
              </a:rPr>
              <a:t>Publican 34</a:t>
            </a:r>
            <a:endParaRPr lang="es-ES" sz="1400" b="1" dirty="0">
              <a:solidFill>
                <a:srgbClr val="CB7B2B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4288" y="2761183"/>
            <a:ext cx="1499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No</a:t>
            </a:r>
            <a:r>
              <a:rPr lang="es-MX" sz="1400" b="1" dirty="0" smtClean="0"/>
              <a:t> </a:t>
            </a:r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Publican 53</a:t>
            </a:r>
            <a:endParaRPr lang="es-ES" sz="1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051720" y="3645024"/>
            <a:ext cx="5036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b="1" dirty="0" smtClean="0"/>
              <a:t>39 %</a:t>
            </a:r>
            <a:endParaRPr lang="es-ES" sz="1100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716016" y="2420888"/>
            <a:ext cx="5036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b="1" dirty="0" smtClean="0"/>
              <a:t>61 %</a:t>
            </a:r>
            <a:endParaRPr lang="es-ES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929322" y="2038641"/>
            <a:ext cx="123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accent6">
                    <a:lumMod val="50000"/>
                  </a:schemeClr>
                </a:solidFill>
              </a:rPr>
              <a:t>Nivel de Cumplimiento</a:t>
            </a:r>
            <a:endParaRPr lang="es-E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9 Flecha a la derecha con muesca"/>
          <p:cNvSpPr/>
          <p:nvPr/>
        </p:nvSpPr>
        <p:spPr>
          <a:xfrm>
            <a:off x="6876256" y="2944800"/>
            <a:ext cx="288032" cy="144016"/>
          </a:xfrm>
          <a:prstGeom prst="notch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lecha a la derecha con muesca"/>
          <p:cNvSpPr/>
          <p:nvPr/>
        </p:nvSpPr>
        <p:spPr>
          <a:xfrm>
            <a:off x="6889272" y="3255215"/>
            <a:ext cx="288032" cy="144016"/>
          </a:xfrm>
          <a:prstGeom prst="notched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a la derecha con muesca"/>
          <p:cNvSpPr/>
          <p:nvPr/>
        </p:nvSpPr>
        <p:spPr>
          <a:xfrm>
            <a:off x="6872792" y="3572020"/>
            <a:ext cx="288032" cy="144016"/>
          </a:xfrm>
          <a:prstGeom prst="notch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a la derecha con muesca"/>
          <p:cNvSpPr/>
          <p:nvPr/>
        </p:nvSpPr>
        <p:spPr>
          <a:xfrm>
            <a:off x="6902288" y="3874230"/>
            <a:ext cx="288032" cy="144016"/>
          </a:xfrm>
          <a:prstGeom prst="notched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7291824" y="2882483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>
                <a:solidFill>
                  <a:schemeClr val="accent6">
                    <a:lumMod val="50000"/>
                  </a:schemeClr>
                </a:solidFill>
              </a:rPr>
              <a:t>0</a:t>
            </a:r>
            <a:endParaRPr lang="es-E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206800" y="3197955"/>
            <a:ext cx="445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>
                <a:solidFill>
                  <a:schemeClr val="accent6">
                    <a:lumMod val="50000"/>
                  </a:schemeClr>
                </a:solidFill>
              </a:rPr>
              <a:t>10</a:t>
            </a:r>
            <a:endParaRPr lang="es-E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219816" y="3500013"/>
            <a:ext cx="446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>
                <a:solidFill>
                  <a:schemeClr val="accent6">
                    <a:lumMod val="50000"/>
                  </a:schemeClr>
                </a:solidFill>
              </a:rPr>
              <a:t>24</a:t>
            </a:r>
            <a:endParaRPr lang="es-E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7249312" y="3800643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>
                <a:solidFill>
                  <a:schemeClr val="accent6">
                    <a:lumMod val="50000"/>
                  </a:schemeClr>
                </a:solidFill>
              </a:rPr>
              <a:t>88</a:t>
            </a:r>
            <a:endParaRPr lang="es-E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21 Triángulo isósceles"/>
          <p:cNvSpPr/>
          <p:nvPr/>
        </p:nvSpPr>
        <p:spPr>
          <a:xfrm rot="5400000">
            <a:off x="6120172" y="2994210"/>
            <a:ext cx="144016" cy="72008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Triángulo isósceles"/>
          <p:cNvSpPr/>
          <p:nvPr/>
        </p:nvSpPr>
        <p:spPr>
          <a:xfrm rot="5400000">
            <a:off x="6120172" y="3276471"/>
            <a:ext cx="144016" cy="72008"/>
          </a:xfrm>
          <a:prstGeom prst="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Triángulo isósceles"/>
          <p:cNvSpPr/>
          <p:nvPr/>
        </p:nvSpPr>
        <p:spPr>
          <a:xfrm rot="5400000">
            <a:off x="6120172" y="3880738"/>
            <a:ext cx="144016" cy="72008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Triángulo isósceles"/>
          <p:cNvSpPr/>
          <p:nvPr/>
        </p:nvSpPr>
        <p:spPr>
          <a:xfrm rot="5400000">
            <a:off x="6120172" y="3593276"/>
            <a:ext cx="144016" cy="72008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CuadroTexto"/>
          <p:cNvSpPr txBox="1"/>
          <p:nvPr/>
        </p:nvSpPr>
        <p:spPr>
          <a:xfrm>
            <a:off x="6226452" y="2873182"/>
            <a:ext cx="495672" cy="286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>
                <a:solidFill>
                  <a:schemeClr val="accent6">
                    <a:lumMod val="50000"/>
                  </a:schemeClr>
                </a:solidFill>
              </a:rPr>
              <a:t>Alto</a:t>
            </a:r>
            <a:endParaRPr lang="es-E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6198688" y="3183207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>
                <a:solidFill>
                  <a:schemeClr val="accent6">
                    <a:lumMod val="50000"/>
                  </a:schemeClr>
                </a:solidFill>
              </a:rPr>
              <a:t>Medio</a:t>
            </a:r>
            <a:endParaRPr lang="es-E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6226452" y="3501744"/>
            <a:ext cx="495672" cy="286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>
                <a:solidFill>
                  <a:schemeClr val="accent6">
                    <a:lumMod val="50000"/>
                  </a:schemeClr>
                </a:solidFill>
              </a:rPr>
              <a:t>Bajo</a:t>
            </a:r>
            <a:endParaRPr lang="es-E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6241200" y="3787474"/>
            <a:ext cx="545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>
                <a:solidFill>
                  <a:schemeClr val="accent6">
                    <a:lumMod val="50000"/>
                  </a:schemeClr>
                </a:solidFill>
              </a:rPr>
              <a:t>Nulo</a:t>
            </a:r>
            <a:endParaRPr lang="es-E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7118118" y="2015864"/>
            <a:ext cx="74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 smtClean="0">
                <a:solidFill>
                  <a:schemeClr val="accent6">
                    <a:lumMod val="50000"/>
                  </a:schemeClr>
                </a:solidFill>
              </a:rPr>
              <a:t>N° de </a:t>
            </a:r>
            <a:r>
              <a:rPr lang="es-MX" sz="1200" b="1" dirty="0" err="1" smtClean="0">
                <a:solidFill>
                  <a:schemeClr val="accent6">
                    <a:lumMod val="50000"/>
                  </a:schemeClr>
                </a:solidFill>
              </a:rPr>
              <a:t>Mpios</a:t>
            </a:r>
            <a:endParaRPr lang="es-E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7858148" y="2015864"/>
            <a:ext cx="1141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accent6">
                    <a:lumMod val="50000"/>
                  </a:schemeClr>
                </a:solidFill>
              </a:rPr>
              <a:t>N° de Documentos</a:t>
            </a:r>
            <a:endParaRPr lang="es-ES" sz="1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8056148" y="2863196"/>
            <a:ext cx="10878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b="1" dirty="0" smtClean="0">
                <a:solidFill>
                  <a:schemeClr val="accent6">
                    <a:lumMod val="50000"/>
                  </a:schemeClr>
                </a:solidFill>
              </a:rPr>
              <a:t>128 - 161</a:t>
            </a:r>
            <a:endParaRPr lang="es-ES" sz="11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8171830" y="3158495"/>
            <a:ext cx="8293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b="1" dirty="0" smtClean="0">
                <a:solidFill>
                  <a:schemeClr val="accent6">
                    <a:lumMod val="50000"/>
                  </a:schemeClr>
                </a:solidFill>
              </a:rPr>
              <a:t>81 - 127</a:t>
            </a:r>
            <a:endParaRPr lang="es-ES" sz="11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8286776" y="3508222"/>
            <a:ext cx="6429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b="1" dirty="0" smtClean="0">
                <a:solidFill>
                  <a:schemeClr val="accent6">
                    <a:lumMod val="50000"/>
                  </a:schemeClr>
                </a:solidFill>
              </a:rPr>
              <a:t>1 - 80</a:t>
            </a:r>
            <a:endParaRPr lang="es-ES" sz="11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8429652" y="3816032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b="1" dirty="0" smtClean="0">
                <a:solidFill>
                  <a:schemeClr val="accent6">
                    <a:lumMod val="50000"/>
                  </a:schemeClr>
                </a:solidFill>
              </a:rPr>
              <a:t>0</a:t>
            </a:r>
            <a:endParaRPr lang="es-ES" sz="11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40 Flecha a la derecha con muesca"/>
          <p:cNvSpPr/>
          <p:nvPr/>
        </p:nvSpPr>
        <p:spPr>
          <a:xfrm>
            <a:off x="7734264" y="2945190"/>
            <a:ext cx="288032" cy="144016"/>
          </a:xfrm>
          <a:prstGeom prst="notch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Flecha a la derecha con muesca"/>
          <p:cNvSpPr/>
          <p:nvPr/>
        </p:nvSpPr>
        <p:spPr>
          <a:xfrm>
            <a:off x="7747280" y="3255605"/>
            <a:ext cx="288032" cy="144016"/>
          </a:xfrm>
          <a:prstGeom prst="notched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Flecha a la derecha con muesca"/>
          <p:cNvSpPr/>
          <p:nvPr/>
        </p:nvSpPr>
        <p:spPr>
          <a:xfrm>
            <a:off x="7749012" y="3572410"/>
            <a:ext cx="288032" cy="144016"/>
          </a:xfrm>
          <a:prstGeom prst="notch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Flecha a la derecha con muesca"/>
          <p:cNvSpPr/>
          <p:nvPr/>
        </p:nvSpPr>
        <p:spPr>
          <a:xfrm>
            <a:off x="7734264" y="3874620"/>
            <a:ext cx="288032" cy="144016"/>
          </a:xfrm>
          <a:prstGeom prst="notched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76 CuadroTexto"/>
          <p:cNvSpPr txBox="1"/>
          <p:nvPr/>
        </p:nvSpPr>
        <p:spPr>
          <a:xfrm>
            <a:off x="6143636" y="2500306"/>
            <a:ext cx="2786082" cy="27699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chemeClr val="bg1"/>
                </a:solidFill>
              </a:rPr>
              <a:t>2016 Y 2017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79" name="3 Título"/>
          <p:cNvSpPr txBox="1">
            <a:spLocks/>
          </p:cNvSpPr>
          <p:nvPr/>
        </p:nvSpPr>
        <p:spPr>
          <a:xfrm>
            <a:off x="304800" y="258534"/>
            <a:ext cx="8686800" cy="92869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ctr">
              <a:spcBef>
                <a:spcPct val="0"/>
              </a:spcBef>
              <a:tabLst>
                <a:tab pos="2511425" algn="l"/>
              </a:tabLst>
              <a:defRPr/>
            </a:pP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Ley General de Contabilidad Gubernamental y Ley de Disciplina Financiera de las Entidades Federativas y los Municipios.</a:t>
            </a:r>
            <a:b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</a:b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Cumplimiento de los Municipios del Estado de Chiapas al 30 de junio</a:t>
            </a:r>
            <a:endParaRPr kumimoji="0" lang="es-MX" sz="1800" b="1" i="0" u="none" strike="noStrike" kern="1200" cap="none" spc="0" normalizeH="0" baseline="0" noProof="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0" name="69 Conector recto"/>
          <p:cNvCxnSpPr/>
          <p:nvPr/>
        </p:nvCxnSpPr>
        <p:spPr>
          <a:xfrm>
            <a:off x="1331640" y="5805264"/>
            <a:ext cx="360040" cy="0"/>
          </a:xfrm>
          <a:prstGeom prst="line">
            <a:avLst/>
          </a:prstGeom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25 Gráfico"/>
          <p:cNvGraphicFramePr/>
          <p:nvPr/>
        </p:nvGraphicFramePr>
        <p:xfrm>
          <a:off x="0" y="1412776"/>
          <a:ext cx="666023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15 Gráfico"/>
          <p:cNvGraphicFramePr/>
          <p:nvPr/>
        </p:nvGraphicFramePr>
        <p:xfrm>
          <a:off x="214282" y="1285860"/>
          <a:ext cx="8715436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21 Flecha derecha"/>
          <p:cNvSpPr/>
          <p:nvPr/>
        </p:nvSpPr>
        <p:spPr>
          <a:xfrm>
            <a:off x="6594799" y="3249000"/>
            <a:ext cx="277200" cy="1800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lecha derecha"/>
          <p:cNvSpPr/>
          <p:nvPr/>
        </p:nvSpPr>
        <p:spPr>
          <a:xfrm>
            <a:off x="6594799" y="2651935"/>
            <a:ext cx="277200" cy="1800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3 Título"/>
          <p:cNvSpPr txBox="1">
            <a:spLocks/>
          </p:cNvSpPr>
          <p:nvPr/>
        </p:nvSpPr>
        <p:spPr>
          <a:xfrm>
            <a:off x="304800" y="162204"/>
            <a:ext cx="8686800" cy="92869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ctr">
              <a:spcBef>
                <a:spcPct val="0"/>
              </a:spcBef>
              <a:tabLst>
                <a:tab pos="2511425" algn="l"/>
              </a:tabLst>
              <a:defRPr/>
            </a:pP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Ley General de Contabilidad Gubernamental y Ley de Disciplina Financiera de las Entidades Federativas y los Municipios.</a:t>
            </a:r>
            <a:b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</a:b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Cumplimiento de los Municipios del Estado de Chiapas al 30 de junio</a:t>
            </a:r>
            <a:endParaRPr kumimoji="0" lang="es-MX" sz="1800" b="1" i="0" u="none" strike="noStrike" kern="1200" cap="none" spc="0" normalizeH="0" baseline="0" noProof="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023427" y="2500306"/>
            <a:ext cx="1282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accent3">
                    <a:lumMod val="75000"/>
                  </a:schemeClr>
                </a:solidFill>
              </a:rPr>
              <a:t>Cuentan con</a:t>
            </a:r>
          </a:p>
          <a:p>
            <a:r>
              <a:rPr lang="es-MX" sz="1400" b="1" dirty="0" smtClean="0">
                <a:solidFill>
                  <a:schemeClr val="accent3">
                    <a:lumMod val="75000"/>
                  </a:schemeClr>
                </a:solidFill>
              </a:rPr>
              <a:t>página</a:t>
            </a:r>
            <a:endParaRPr lang="es-MX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7023427" y="3120094"/>
            <a:ext cx="1604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No cuentan con </a:t>
            </a:r>
          </a:p>
          <a:p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página</a:t>
            </a:r>
            <a:endParaRPr lang="es-MX" sz="1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142976" y="1273718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Seguimiento de municipios que cuentan con página de internet</a:t>
            </a:r>
            <a:endParaRPr lang="es-MX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96752"/>
            <a:ext cx="4699248" cy="4883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18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endParaRPr lang="es-MX" sz="1800" dirty="0"/>
          </a:p>
        </p:txBody>
      </p:sp>
      <p:graphicFrame>
        <p:nvGraphicFramePr>
          <p:cNvPr id="15" name="26 Gráfico"/>
          <p:cNvGraphicFramePr/>
          <p:nvPr/>
        </p:nvGraphicFramePr>
        <p:xfrm>
          <a:off x="539552" y="1556792"/>
          <a:ext cx="669674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3 Título"/>
          <p:cNvSpPr txBox="1">
            <a:spLocks/>
          </p:cNvSpPr>
          <p:nvPr/>
        </p:nvSpPr>
        <p:spPr>
          <a:xfrm>
            <a:off x="368712" y="132732"/>
            <a:ext cx="8686800" cy="92869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ctr">
              <a:spcBef>
                <a:spcPct val="0"/>
              </a:spcBef>
              <a:tabLst>
                <a:tab pos="2511425" algn="l"/>
              </a:tabLst>
              <a:defRPr/>
            </a:pP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Ley General de Contabilidad Gubernamental y Ley de Disciplina Financiera de las Entidades Federativas y los Municipios.</a:t>
            </a:r>
            <a:b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</a:b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Cumplimiento de los Municipios del Estado de Chiapas al 30 de junio</a:t>
            </a:r>
            <a:endParaRPr kumimoji="0" lang="es-MX" sz="1800" b="1" i="0" u="none" strike="noStrike" kern="1200" cap="none" spc="0" normalizeH="0" baseline="0" noProof="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28 Flecha derecha"/>
          <p:cNvSpPr/>
          <p:nvPr/>
        </p:nvSpPr>
        <p:spPr>
          <a:xfrm>
            <a:off x="6929454" y="2834342"/>
            <a:ext cx="277200" cy="1800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Flecha derecha"/>
          <p:cNvSpPr/>
          <p:nvPr/>
        </p:nvSpPr>
        <p:spPr>
          <a:xfrm>
            <a:off x="6929454" y="2191400"/>
            <a:ext cx="277200" cy="1800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CuadroTexto"/>
          <p:cNvSpPr txBox="1"/>
          <p:nvPr/>
        </p:nvSpPr>
        <p:spPr>
          <a:xfrm>
            <a:off x="7358082" y="2143116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Publican</a:t>
            </a:r>
            <a:endParaRPr lang="es-MX" sz="1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7358082" y="2762904"/>
            <a:ext cx="1215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accent3">
                    <a:lumMod val="75000"/>
                  </a:schemeClr>
                </a:solidFill>
              </a:rPr>
              <a:t>No Publican</a:t>
            </a:r>
            <a:endParaRPr lang="es-MX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098732" y="1221328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Seguimiento de municipios que publican información en su página de internet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3 Título"/>
          <p:cNvSpPr txBox="1">
            <a:spLocks/>
          </p:cNvSpPr>
          <p:nvPr/>
        </p:nvSpPr>
        <p:spPr>
          <a:xfrm>
            <a:off x="1214414" y="2643182"/>
            <a:ext cx="6357950" cy="92869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11425" algn="l"/>
              </a:tabLst>
              <a:defRPr/>
            </a:pPr>
            <a:r>
              <a:rPr kumimoji="0" lang="es-MX" sz="4000" b="1" i="0" u="none" strike="noStrike" kern="1200" cap="none" spc="0" normalizeH="0" baseline="0" noProof="0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GRACIAS</a:t>
            </a:r>
            <a:endParaRPr kumimoji="0" lang="es-MX" sz="4000" b="1" i="0" u="none" strike="noStrike" kern="1200" cap="none" spc="0" normalizeH="0" baseline="0" noProof="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39551" y="264403"/>
          <a:ext cx="8208911" cy="6079351"/>
        </p:xfrm>
        <a:graphic>
          <a:graphicData uri="http://schemas.openxmlformats.org/drawingml/2006/table">
            <a:tbl>
              <a:tblPr/>
              <a:tblGrid>
                <a:gridCol w="250711"/>
                <a:gridCol w="1428298"/>
                <a:gridCol w="273502"/>
                <a:gridCol w="1447291"/>
                <a:gridCol w="250711"/>
                <a:gridCol w="1370078"/>
                <a:gridCol w="221226"/>
                <a:gridCol w="1179871"/>
                <a:gridCol w="250722"/>
                <a:gridCol w="1536501"/>
              </a:tblGrid>
              <a:tr h="249187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Municipios que cuentan con </a:t>
                      </a:r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página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5146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N°</a:t>
                      </a:r>
                    </a:p>
                  </a:txBody>
                  <a:tcPr marL="6100" marR="6100" marT="61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Municipios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N°</a:t>
                      </a:r>
                    </a:p>
                  </a:txBody>
                  <a:tcPr marL="6100" marR="6100" marT="61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Municipios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N°</a:t>
                      </a:r>
                    </a:p>
                  </a:txBody>
                  <a:tcPr marL="6100" marR="6100" marT="61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Municipios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N°</a:t>
                      </a:r>
                    </a:p>
                  </a:txBody>
                  <a:tcPr marL="6100" marR="6100" marT="61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Municipios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N°</a:t>
                      </a:r>
                    </a:p>
                  </a:txBody>
                  <a:tcPr marL="6100" marR="6100" marT="61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Municipios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Acapetahua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Chicoasen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 Trinitaria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Rayón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77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Tumbala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Acala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Chicomuselo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Las Margaritas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Sabanilla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Tuxtla Chico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Altamirano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Cintalapa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Las Rosas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Salto de Agua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Tuxtla Gutierrez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62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Amatán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Coapilla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Maravilla Tenejapa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San Cristobal de las Casas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Tuzantán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Amatenango de la Frontera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Comitan de Dguez.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Marques de comilla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San Fernando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Tzimol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Angel Albino Corzo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Copainala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Metapa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San Juan Cancuc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Unión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Juarez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Arriaga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Escuintla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Mezcalapa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Siltepec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Venustiano Carranza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Aldama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El Porvenir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Montecristo de Guerrero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Simojovel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Villa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Comatitlan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Benemerito de las Americas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El Bosque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Motozintla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Suchiate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Villaflores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Berriozabal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Frontera Hidalgo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Nicolas Ruiz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Socoltenango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Villa Corzo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Bella Vista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Huehuetán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Ocotepec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soyalo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Zinacantán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6100" marR="6100" marT="61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Catazaja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Huixtán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Ostuacan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Suchiapa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Cacahoatán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Huixtla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Ocosingo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Tapachula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Chamula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Ixtapa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Ocozocoautla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Tapalapa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Chanal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Ixtapangajoya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Palenque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Tecpatán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Chalchihuitán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Juarez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Pantelhó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Teopisca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Chapultenango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Jiquipilas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Pantepec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Tenejapa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Chiapa de Corzo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 Independencia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Pichucalco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Tila 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2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Chilón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 Libertad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Pijijiapan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Tonalá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00" marR="6100" marT="61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028384" y="6093296"/>
            <a:ext cx="216024" cy="14401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27584" y="332656"/>
          <a:ext cx="7488832" cy="5844256"/>
        </p:xfrm>
        <a:graphic>
          <a:graphicData uri="http://schemas.openxmlformats.org/drawingml/2006/table">
            <a:tbl>
              <a:tblPr/>
              <a:tblGrid>
                <a:gridCol w="572840"/>
                <a:gridCol w="2556821"/>
                <a:gridCol w="1271425"/>
                <a:gridCol w="3087746"/>
              </a:tblGrid>
              <a:tr h="46058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Municipios </a:t>
                      </a:r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que aun no  cuentan con Página</a:t>
                      </a:r>
                      <a:endParaRPr lang="es-E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1" marR="9031" marT="90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8965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N°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Municipios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N°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Municipios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Acacoyagua 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Mapastepec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Amatenango del Valle 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Mazapa de Madero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Bejucal de Ocampo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Mazatán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Belisario Dominguez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Mintontic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Bochil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Osumacinta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mbria"/>
                        </a:rPr>
                        <a:t>Chenalhó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Oxchuc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Chiapilla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Pueblo Nuevo Solistahuacán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 Parral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Reforma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Emiliano Zapata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 Andres Duraznal 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Francisco León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 Lucas 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Frontera Comalapa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Santiago el Pinar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Huitiupan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Sitala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Ixhuatán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Solosuchiapa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ixtacomitán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Sunuapa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Jitotol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Tapilula 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Concordia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Totolapa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Grandeza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Yajalón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Larraizar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400" b="0" i="0" u="sng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031" marR="9031" marT="903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316416" y="6381328"/>
            <a:ext cx="216024" cy="14401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55577" y="620688"/>
          <a:ext cx="7776864" cy="5179695"/>
        </p:xfrm>
        <a:graphic>
          <a:graphicData uri="http://schemas.openxmlformats.org/drawingml/2006/table">
            <a:tbl>
              <a:tblPr/>
              <a:tblGrid>
                <a:gridCol w="1212766"/>
                <a:gridCol w="2652926"/>
                <a:gridCol w="1212766"/>
                <a:gridCol w="2698406"/>
              </a:tblGrid>
              <a:tr h="4000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Municipios que </a:t>
                      </a:r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Publican </a:t>
                      </a:r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información en su página de internet LGCG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Municipios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Municipios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Acapetahua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Mezcalapa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Cacahoatán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Montecristo de Guerrero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Chalchihuitán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Pantelhó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Chiapa de Corzo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Pantepec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Chilón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Rayón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Chicoasen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 Cristobal de las Casas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Coapilla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Siltepec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Comitan de Dguez.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Simojovel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Escuintla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Suchiate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 Bosque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soyalo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Frontera Hidalgo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Tapachula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Ixtapa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Tenejapa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Juarez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Teopisca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Jiquipilas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Tuxtla Gutierrez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Las Margaritas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Tzimol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Maravilla Tenejapa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Venustiano Carranza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Marques de comilla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Villaflores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244408" y="6237312"/>
            <a:ext cx="288032" cy="14401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2123</TotalTime>
  <Words>810</Words>
  <Application>Microsoft Office PowerPoint</Application>
  <PresentationFormat>Presentación en pantalla (4:3)</PresentationFormat>
  <Paragraphs>512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Concurrencia</vt:lpstr>
      <vt:lpstr>Ley General de Contabilidad Gubernamental y Ley de Disciplina Financiera de las Entidades Federativas y los Municipios. Cumplimiento de los Municipios del Estado de Chiapas al 30 de junio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OFSCE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Graficas de los Municipios que cumplen con el titulo v de la ley general de contabilidad gubernamental </dc:title>
  <dc:creator>alopezh</dc:creator>
  <cp:lastModifiedBy>Jesus Sotero Vidal Gomez</cp:lastModifiedBy>
  <cp:revision>246</cp:revision>
  <cp:lastPrinted>2017-07-19T14:00:21Z</cp:lastPrinted>
  <dcterms:created xsi:type="dcterms:W3CDTF">2016-11-11T17:47:58Z</dcterms:created>
  <dcterms:modified xsi:type="dcterms:W3CDTF">2017-07-19T14:01:14Z</dcterms:modified>
</cp:coreProperties>
</file>