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61" r:id="rId2"/>
    <p:sldId id="363" r:id="rId3"/>
    <p:sldId id="484" r:id="rId4"/>
    <p:sldId id="485" r:id="rId5"/>
    <p:sldId id="486" r:id="rId6"/>
    <p:sldId id="483" r:id="rId7"/>
  </p:sldIdLst>
  <p:sldSz cx="9144000" cy="6858000" type="screen4x3"/>
  <p:notesSz cx="6797675" cy="9928225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men Molina Pérez" initials="CMP" lastIdx="1" clrIdx="0"/>
  <p:cmAuthor id="1" name="jvidalg" initials="j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224F"/>
    <a:srgbClr val="0000FF"/>
    <a:srgbClr val="FF0000"/>
    <a:srgbClr val="FF6600"/>
    <a:srgbClr val="99FF99"/>
    <a:srgbClr val="EAF18D"/>
    <a:srgbClr val="E8E896"/>
    <a:srgbClr val="CC3300"/>
    <a:srgbClr val="F9C6B1"/>
    <a:srgbClr val="F9A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4" autoAdjust="0"/>
    <p:restoredTop sz="94494" autoAdjust="0"/>
  </p:normalViewPr>
  <p:slideViewPr>
    <p:cSldViewPr>
      <p:cViewPr varScale="1">
        <p:scale>
          <a:sx n="74" d="100"/>
          <a:sy n="74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F6868-89E0-4B44-B97A-B37412D0148B}" type="datetimeFigureOut">
              <a:rPr lang="es-MX" smtClean="0"/>
              <a:pPr/>
              <a:t>29/03/2016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689" y="9429752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639C-3C0E-4812-9F03-FF001F7F804E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157951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867" y="1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5E6CAA4-701C-4B63-8C2F-E504D71746CC}" type="datetimeFigureOut">
              <a:rPr lang="es-ES"/>
              <a:pPr>
                <a:defRPr/>
              </a:pPr>
              <a:t>29/03/2016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0386" y="4716591"/>
            <a:ext cx="5436909" cy="446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867" y="9429779"/>
            <a:ext cx="2946275" cy="4967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F22D1E-EF90-43AE-8A74-E8F1D77E835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0954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1593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F22D1E-EF90-43AE-8A74-E8F1D77E835D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47800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F91BAD2-8126-426E-AAC0-3938D75372BB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22A0FEE-18F3-437C-9BDD-8432828CDEA5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186183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315574B-EDF3-4653-8E84-6FE297F46F70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926B2A9-C2C1-4057-9C5E-4E4927F2CEF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5962242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7E6106E-23F6-4A15-9597-14CCEACCBC7E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A83734EF-E674-4E79-90AB-D2BC8A18380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986905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C0BCFADF-EF9B-47CF-9A84-D872396C3937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16B9106-D787-476B-8CB3-3B8BE9ACF554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35166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F08DE222-427F-423E-B817-A2E449774EFF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DBF63D4E-C6EF-49CC-8705-906984CA8E7A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7657541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6DE10F44-E3DA-4CAD-85D6-925EA419EBCE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EDC1540-6171-40C6-975B-BC00D1F23F20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2316660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21A9FB0-D015-48E6-B1DC-E9A622BC0E4B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5D371154-AE5A-4CC2-AA29-1C8A867D40FC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7129232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B469A238-ECF1-4CEC-A734-068A0409F763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00F4020-4EB0-4B6F-B483-706F9A35AA0D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8302766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70DBDFDB-BC1C-420D-825F-9D442B96D1CA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412CC7FE-C1E9-45B5-8B96-EF7C8CD6797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558212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F944C15-C512-445C-A280-A3092F2A3CBF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995850A9-4827-45E3-B8E6-6A63AACF581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758704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1574A55E-854A-4A00-9377-9DE1F4825A43}" type="datetimeFigureOut">
              <a:rPr lang="es-MX"/>
              <a:pPr>
                <a:defRPr/>
              </a:pPr>
              <a:t>29/03/2016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</a:defRPr>
            </a:lvl1pPr>
          </a:lstStyle>
          <a:p>
            <a:pPr>
              <a:defRPr/>
            </a:pPr>
            <a:fld id="{86BD5F5E-DE5E-416B-AF78-D2C613F804A7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9549245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13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23"/>
          <a:stretch/>
        </p:blipFill>
        <p:spPr>
          <a:xfrm>
            <a:off x="163285" y="1078302"/>
            <a:ext cx="8817429" cy="577969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14" cstate="print">
            <a:grayscl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84277"/>
          <a:stretch/>
        </p:blipFill>
        <p:spPr>
          <a:xfrm>
            <a:off x="163285" y="0"/>
            <a:ext cx="8817429" cy="1078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carevalo\Desktop\diseño\vectores\cace\logotipocacenaranjapng.png"/>
          <p:cNvPicPr>
            <a:picLocks noChangeAspect="1" noChangeArrowheads="1"/>
          </p:cNvPicPr>
          <p:nvPr/>
        </p:nvPicPr>
        <p:blipFill>
          <a:blip r:embed="rId16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078" y="6429415"/>
            <a:ext cx="2952328" cy="4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/>
          <a:stretch/>
        </p:blipFill>
        <p:spPr>
          <a:xfrm>
            <a:off x="0" y="0"/>
            <a:ext cx="9467527" cy="6858000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7308304" y="6073170"/>
            <a:ext cx="183569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500" dirty="0" smtClean="0">
                <a:solidFill>
                  <a:schemeClr val="tx1">
                    <a:alpha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NeueLTStd-HvCn" pitchFamily="34" charset="0"/>
              </a:rPr>
              <a:t>2016 </a:t>
            </a:r>
            <a:endParaRPr lang="es-MX" sz="4500" dirty="0">
              <a:solidFill>
                <a:schemeClr val="tx1">
                  <a:alpha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NeueLTStd-HvCn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803048" y="994857"/>
            <a:ext cx="6264696" cy="5078313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eaLnBrk="1" hangingPunct="1"/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Consejo de Armonización Contable del Estado de Chiapas (CACE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)</a:t>
            </a:r>
          </a:p>
          <a:p>
            <a:pPr algn="ctr" eaLnBrk="1" hangingPunct="1"/>
            <a:endParaRPr lang="es-MX" sz="36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ctr" eaLnBrk="1" hangingPunct="1"/>
            <a:endParaRPr lang="es-MX" sz="1800" b="1" dirty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1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ª </a:t>
            </a:r>
            <a:r>
              <a:rPr lang="es-MX" sz="3600" b="1" dirty="0">
                <a:solidFill>
                  <a:srgbClr val="00B050"/>
                </a:solidFill>
                <a:latin typeface="Calisto MT" pitchFamily="18" charset="0"/>
              </a:rPr>
              <a:t>Reunión </a:t>
            </a:r>
            <a:r>
              <a:rPr lang="es-MX" sz="3600" b="1" dirty="0" smtClean="0">
                <a:solidFill>
                  <a:srgbClr val="00B050"/>
                </a:solidFill>
                <a:latin typeface="Calisto MT" pitchFamily="18" charset="0"/>
              </a:rPr>
              <a:t>Ordinaria</a:t>
            </a:r>
          </a:p>
          <a:p>
            <a:pPr algn="r" eaLnBrk="1" hangingPunct="1"/>
            <a:endParaRPr lang="es-MX" sz="1400" b="1" dirty="0" smtClean="0">
              <a:solidFill>
                <a:srgbClr val="FF0000"/>
              </a:solidFill>
              <a:latin typeface="Calisto MT" pitchFamily="18" charset="0"/>
            </a:endParaRPr>
          </a:p>
          <a:p>
            <a:pPr algn="r" eaLnBrk="1" hangingPunct="1"/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Tuxtla Gutiérrez, Chiapas. </a:t>
            </a:r>
          </a:p>
          <a:p>
            <a:pPr algn="r" eaLnBrk="1" hangingPunct="1"/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Marzo 29 </a:t>
            </a:r>
            <a:r>
              <a:rPr lang="es-MX" sz="1400" b="1" dirty="0">
                <a:solidFill>
                  <a:schemeClr val="tx1"/>
                </a:solidFill>
                <a:latin typeface="Verdana" pitchFamily="34" charset="0"/>
              </a:rPr>
              <a:t>de </a:t>
            </a:r>
            <a:r>
              <a:rPr lang="es-MX" sz="1400" b="1" dirty="0" smtClean="0">
                <a:solidFill>
                  <a:schemeClr val="tx1"/>
                </a:solidFill>
                <a:latin typeface="Verdana" pitchFamily="34" charset="0"/>
              </a:rPr>
              <a:t>2016</a:t>
            </a:r>
            <a:endParaRPr lang="es-MX" sz="3600" b="1" dirty="0">
              <a:solidFill>
                <a:srgbClr val="FF0000"/>
              </a:solidFill>
              <a:latin typeface="Calisto MT" pitchFamily="18" charset="0"/>
            </a:endParaRPr>
          </a:p>
        </p:txBody>
      </p:sp>
      <p:sp>
        <p:nvSpPr>
          <p:cNvPr id="13" name="Freeform 44"/>
          <p:cNvSpPr>
            <a:spLocks/>
          </p:cNvSpPr>
          <p:nvPr/>
        </p:nvSpPr>
        <p:spPr bwMode="auto">
          <a:xfrm>
            <a:off x="467544" y="3717031"/>
            <a:ext cx="2232249" cy="2127883"/>
          </a:xfrm>
          <a:custGeom>
            <a:avLst/>
            <a:gdLst/>
            <a:ahLst/>
            <a:cxnLst>
              <a:cxn ang="0">
                <a:pos x="485" y="146"/>
              </a:cxn>
              <a:cxn ang="0">
                <a:pos x="515" y="170"/>
              </a:cxn>
              <a:cxn ang="0">
                <a:pos x="540" y="194"/>
              </a:cxn>
              <a:cxn ang="0">
                <a:pos x="552" y="194"/>
              </a:cxn>
              <a:cxn ang="0">
                <a:pos x="558" y="201"/>
              </a:cxn>
              <a:cxn ang="0">
                <a:pos x="582" y="213"/>
              </a:cxn>
              <a:cxn ang="0">
                <a:pos x="612" y="237"/>
              </a:cxn>
              <a:cxn ang="0">
                <a:pos x="612" y="249"/>
              </a:cxn>
              <a:cxn ang="0">
                <a:pos x="619" y="261"/>
              </a:cxn>
              <a:cxn ang="0">
                <a:pos x="631" y="267"/>
              </a:cxn>
              <a:cxn ang="0">
                <a:pos x="643" y="279"/>
              </a:cxn>
              <a:cxn ang="0">
                <a:pos x="661" y="285"/>
              </a:cxn>
              <a:cxn ang="0">
                <a:pos x="655" y="292"/>
              </a:cxn>
              <a:cxn ang="0">
                <a:pos x="649" y="310"/>
              </a:cxn>
              <a:cxn ang="0">
                <a:pos x="649" y="322"/>
              </a:cxn>
              <a:cxn ang="0">
                <a:pos x="649" y="334"/>
              </a:cxn>
              <a:cxn ang="0">
                <a:pos x="424" y="340"/>
              </a:cxn>
              <a:cxn ang="0">
                <a:pos x="364" y="516"/>
              </a:cxn>
              <a:cxn ang="0">
                <a:pos x="352" y="546"/>
              </a:cxn>
              <a:cxn ang="0">
                <a:pos x="345" y="583"/>
              </a:cxn>
              <a:cxn ang="0">
                <a:pos x="333" y="607"/>
              </a:cxn>
              <a:cxn ang="0">
                <a:pos x="224" y="498"/>
              </a:cxn>
              <a:cxn ang="0">
                <a:pos x="242" y="510"/>
              </a:cxn>
              <a:cxn ang="0">
                <a:pos x="224" y="492"/>
              </a:cxn>
              <a:cxn ang="0">
                <a:pos x="200" y="480"/>
              </a:cxn>
              <a:cxn ang="0">
                <a:pos x="103" y="395"/>
              </a:cxn>
              <a:cxn ang="0">
                <a:pos x="36" y="346"/>
              </a:cxn>
              <a:cxn ang="0">
                <a:pos x="48" y="346"/>
              </a:cxn>
              <a:cxn ang="0">
                <a:pos x="12" y="328"/>
              </a:cxn>
              <a:cxn ang="0">
                <a:pos x="18" y="304"/>
              </a:cxn>
              <a:cxn ang="0">
                <a:pos x="18" y="237"/>
              </a:cxn>
              <a:cxn ang="0">
                <a:pos x="42" y="194"/>
              </a:cxn>
              <a:cxn ang="0">
                <a:pos x="48" y="176"/>
              </a:cxn>
              <a:cxn ang="0">
                <a:pos x="91" y="122"/>
              </a:cxn>
              <a:cxn ang="0">
                <a:pos x="109" y="85"/>
              </a:cxn>
              <a:cxn ang="0">
                <a:pos x="145" y="6"/>
              </a:cxn>
              <a:cxn ang="0">
                <a:pos x="176" y="12"/>
              </a:cxn>
              <a:cxn ang="0">
                <a:pos x="194" y="49"/>
              </a:cxn>
              <a:cxn ang="0">
                <a:pos x="218" y="85"/>
              </a:cxn>
              <a:cxn ang="0">
                <a:pos x="242" y="116"/>
              </a:cxn>
              <a:cxn ang="0">
                <a:pos x="309" y="49"/>
              </a:cxn>
              <a:cxn ang="0">
                <a:pos x="364" y="37"/>
              </a:cxn>
              <a:cxn ang="0">
                <a:pos x="376" y="19"/>
              </a:cxn>
              <a:cxn ang="0">
                <a:pos x="382" y="25"/>
              </a:cxn>
              <a:cxn ang="0">
                <a:pos x="406" y="19"/>
              </a:cxn>
              <a:cxn ang="0">
                <a:pos x="412" y="43"/>
              </a:cxn>
              <a:cxn ang="0">
                <a:pos x="424" y="49"/>
              </a:cxn>
              <a:cxn ang="0">
                <a:pos x="430" y="85"/>
              </a:cxn>
              <a:cxn ang="0">
                <a:pos x="461" y="103"/>
              </a:cxn>
              <a:cxn ang="0">
                <a:pos x="479" y="122"/>
              </a:cxn>
            </a:cxnLst>
            <a:rect l="0" t="0" r="r" b="b"/>
            <a:pathLst>
              <a:path w="661" h="607">
                <a:moveTo>
                  <a:pt x="473" y="134"/>
                </a:moveTo>
                <a:lnTo>
                  <a:pt x="485" y="146"/>
                </a:lnTo>
                <a:lnTo>
                  <a:pt x="503" y="146"/>
                </a:lnTo>
                <a:lnTo>
                  <a:pt x="515" y="170"/>
                </a:lnTo>
                <a:lnTo>
                  <a:pt x="528" y="176"/>
                </a:lnTo>
                <a:lnTo>
                  <a:pt x="540" y="194"/>
                </a:lnTo>
                <a:lnTo>
                  <a:pt x="552" y="201"/>
                </a:lnTo>
                <a:lnTo>
                  <a:pt x="552" y="194"/>
                </a:lnTo>
                <a:lnTo>
                  <a:pt x="558" y="194"/>
                </a:lnTo>
                <a:lnTo>
                  <a:pt x="558" y="201"/>
                </a:lnTo>
                <a:lnTo>
                  <a:pt x="564" y="207"/>
                </a:lnTo>
                <a:lnTo>
                  <a:pt x="582" y="213"/>
                </a:lnTo>
                <a:lnTo>
                  <a:pt x="600" y="225"/>
                </a:lnTo>
                <a:lnTo>
                  <a:pt x="612" y="237"/>
                </a:lnTo>
                <a:lnTo>
                  <a:pt x="606" y="249"/>
                </a:lnTo>
                <a:lnTo>
                  <a:pt x="612" y="249"/>
                </a:lnTo>
                <a:lnTo>
                  <a:pt x="612" y="261"/>
                </a:lnTo>
                <a:lnTo>
                  <a:pt x="619" y="261"/>
                </a:lnTo>
                <a:lnTo>
                  <a:pt x="612" y="267"/>
                </a:lnTo>
                <a:lnTo>
                  <a:pt x="631" y="267"/>
                </a:lnTo>
                <a:lnTo>
                  <a:pt x="643" y="273"/>
                </a:lnTo>
                <a:lnTo>
                  <a:pt x="643" y="279"/>
                </a:lnTo>
                <a:lnTo>
                  <a:pt x="655" y="279"/>
                </a:lnTo>
                <a:lnTo>
                  <a:pt x="661" y="285"/>
                </a:lnTo>
                <a:lnTo>
                  <a:pt x="649" y="285"/>
                </a:lnTo>
                <a:lnTo>
                  <a:pt x="655" y="292"/>
                </a:lnTo>
                <a:lnTo>
                  <a:pt x="643" y="310"/>
                </a:lnTo>
                <a:lnTo>
                  <a:pt x="649" y="310"/>
                </a:lnTo>
                <a:lnTo>
                  <a:pt x="643" y="316"/>
                </a:lnTo>
                <a:lnTo>
                  <a:pt x="649" y="322"/>
                </a:lnTo>
                <a:lnTo>
                  <a:pt x="643" y="334"/>
                </a:lnTo>
                <a:lnTo>
                  <a:pt x="649" y="334"/>
                </a:lnTo>
                <a:lnTo>
                  <a:pt x="643" y="340"/>
                </a:lnTo>
                <a:lnTo>
                  <a:pt x="424" y="340"/>
                </a:lnTo>
                <a:lnTo>
                  <a:pt x="339" y="480"/>
                </a:lnTo>
                <a:lnTo>
                  <a:pt x="364" y="516"/>
                </a:lnTo>
                <a:lnTo>
                  <a:pt x="345" y="528"/>
                </a:lnTo>
                <a:lnTo>
                  <a:pt x="352" y="546"/>
                </a:lnTo>
                <a:lnTo>
                  <a:pt x="339" y="552"/>
                </a:lnTo>
                <a:lnTo>
                  <a:pt x="345" y="583"/>
                </a:lnTo>
                <a:lnTo>
                  <a:pt x="339" y="601"/>
                </a:lnTo>
                <a:lnTo>
                  <a:pt x="333" y="607"/>
                </a:lnTo>
                <a:lnTo>
                  <a:pt x="236" y="510"/>
                </a:lnTo>
                <a:lnTo>
                  <a:pt x="224" y="498"/>
                </a:lnTo>
                <a:lnTo>
                  <a:pt x="236" y="498"/>
                </a:lnTo>
                <a:lnTo>
                  <a:pt x="242" y="510"/>
                </a:lnTo>
                <a:lnTo>
                  <a:pt x="236" y="498"/>
                </a:lnTo>
                <a:lnTo>
                  <a:pt x="224" y="492"/>
                </a:lnTo>
                <a:lnTo>
                  <a:pt x="224" y="498"/>
                </a:lnTo>
                <a:lnTo>
                  <a:pt x="200" y="480"/>
                </a:lnTo>
                <a:lnTo>
                  <a:pt x="163" y="443"/>
                </a:lnTo>
                <a:lnTo>
                  <a:pt x="103" y="395"/>
                </a:lnTo>
                <a:lnTo>
                  <a:pt x="36" y="352"/>
                </a:lnTo>
                <a:lnTo>
                  <a:pt x="36" y="346"/>
                </a:lnTo>
                <a:lnTo>
                  <a:pt x="42" y="352"/>
                </a:lnTo>
                <a:lnTo>
                  <a:pt x="48" y="346"/>
                </a:lnTo>
                <a:lnTo>
                  <a:pt x="42" y="334"/>
                </a:lnTo>
                <a:lnTo>
                  <a:pt x="12" y="328"/>
                </a:lnTo>
                <a:lnTo>
                  <a:pt x="6" y="328"/>
                </a:lnTo>
                <a:lnTo>
                  <a:pt x="18" y="304"/>
                </a:lnTo>
                <a:lnTo>
                  <a:pt x="0" y="261"/>
                </a:lnTo>
                <a:lnTo>
                  <a:pt x="18" y="237"/>
                </a:lnTo>
                <a:lnTo>
                  <a:pt x="18" y="213"/>
                </a:lnTo>
                <a:lnTo>
                  <a:pt x="42" y="194"/>
                </a:lnTo>
                <a:lnTo>
                  <a:pt x="42" y="176"/>
                </a:lnTo>
                <a:lnTo>
                  <a:pt x="48" y="176"/>
                </a:lnTo>
                <a:lnTo>
                  <a:pt x="48" y="152"/>
                </a:lnTo>
                <a:lnTo>
                  <a:pt x="91" y="122"/>
                </a:lnTo>
                <a:lnTo>
                  <a:pt x="97" y="110"/>
                </a:lnTo>
                <a:lnTo>
                  <a:pt x="109" y="85"/>
                </a:lnTo>
                <a:lnTo>
                  <a:pt x="127" y="67"/>
                </a:lnTo>
                <a:lnTo>
                  <a:pt x="145" y="6"/>
                </a:lnTo>
                <a:lnTo>
                  <a:pt x="151" y="0"/>
                </a:lnTo>
                <a:lnTo>
                  <a:pt x="176" y="12"/>
                </a:lnTo>
                <a:lnTo>
                  <a:pt x="200" y="12"/>
                </a:lnTo>
                <a:lnTo>
                  <a:pt x="194" y="49"/>
                </a:lnTo>
                <a:lnTo>
                  <a:pt x="200" y="79"/>
                </a:lnTo>
                <a:lnTo>
                  <a:pt x="218" y="85"/>
                </a:lnTo>
                <a:lnTo>
                  <a:pt x="230" y="103"/>
                </a:lnTo>
                <a:lnTo>
                  <a:pt x="242" y="116"/>
                </a:lnTo>
                <a:lnTo>
                  <a:pt x="309" y="61"/>
                </a:lnTo>
                <a:lnTo>
                  <a:pt x="309" y="49"/>
                </a:lnTo>
                <a:lnTo>
                  <a:pt x="345" y="37"/>
                </a:lnTo>
                <a:lnTo>
                  <a:pt x="364" y="37"/>
                </a:lnTo>
                <a:lnTo>
                  <a:pt x="358" y="31"/>
                </a:lnTo>
                <a:lnTo>
                  <a:pt x="376" y="19"/>
                </a:lnTo>
                <a:lnTo>
                  <a:pt x="382" y="19"/>
                </a:lnTo>
                <a:lnTo>
                  <a:pt x="382" y="25"/>
                </a:lnTo>
                <a:lnTo>
                  <a:pt x="388" y="19"/>
                </a:lnTo>
                <a:lnTo>
                  <a:pt x="406" y="19"/>
                </a:lnTo>
                <a:lnTo>
                  <a:pt x="412" y="25"/>
                </a:lnTo>
                <a:lnTo>
                  <a:pt x="412" y="43"/>
                </a:lnTo>
                <a:lnTo>
                  <a:pt x="412" y="49"/>
                </a:lnTo>
                <a:lnTo>
                  <a:pt x="424" y="49"/>
                </a:lnTo>
                <a:lnTo>
                  <a:pt x="430" y="61"/>
                </a:lnTo>
                <a:lnTo>
                  <a:pt x="430" y="85"/>
                </a:lnTo>
                <a:lnTo>
                  <a:pt x="461" y="91"/>
                </a:lnTo>
                <a:lnTo>
                  <a:pt x="461" y="103"/>
                </a:lnTo>
                <a:lnTo>
                  <a:pt x="473" y="110"/>
                </a:lnTo>
                <a:lnTo>
                  <a:pt x="479" y="122"/>
                </a:lnTo>
                <a:lnTo>
                  <a:pt x="473" y="134"/>
                </a:lnTo>
                <a:close/>
              </a:path>
            </a:pathLst>
          </a:custGeom>
          <a:blipFill>
            <a:blip r:embed="rId3" cstate="print"/>
            <a:tile tx="0" ty="0" sx="100000" sy="100000" flip="none" algn="tl"/>
          </a:blipFill>
          <a:ln w="19050" cap="flat" cmpd="sng">
            <a:solidFill>
              <a:srgbClr val="00642D"/>
            </a:solidFill>
            <a:prstDash val="solid"/>
            <a:round/>
            <a:headEnd type="none" w="med" len="med"/>
            <a:tailEnd type="none" w="med" len="med"/>
          </a:ln>
          <a:effectLst>
            <a:innerShdw blurRad="241300" dist="88900">
              <a:schemeClr val="tx1"/>
            </a:innerShdw>
            <a:softEdge rad="1270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dirty="0">
              <a:latin typeface="Arial" charset="0"/>
              <a:cs typeface="Arial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9" y="86014"/>
            <a:ext cx="1801789" cy="135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395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827584" y="2420888"/>
            <a:ext cx="7286676" cy="108952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Diplomado Virtual de Contabilidad Gubernamental 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043608" y="1484784"/>
            <a:ext cx="7286676" cy="5909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 defTabSz="741363">
              <a:lnSpc>
                <a:spcPct val="90000"/>
              </a:lnSpc>
              <a:defRPr/>
            </a:pPr>
            <a:r>
              <a:rPr lang="es-MX" sz="3600" dirty="0" smtClean="0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ajan Pro" charset="0"/>
              </a:rPr>
              <a:t>Objetivo</a:t>
            </a:r>
            <a:endParaRPr lang="es-MX" sz="3600" b="1" dirty="0">
              <a:solidFill>
                <a:srgbClr val="40404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ajan Pro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67544" y="2564904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 smtClean="0"/>
              <a:t>Proveer </a:t>
            </a:r>
            <a:r>
              <a:rPr lang="es-MX" sz="2800" dirty="0"/>
              <a:t>de conocimientos teóricos y prácticos en cuento al registro, administración, operación de información gubernamental, así como la emisión de reportes en forma </a:t>
            </a:r>
            <a:r>
              <a:rPr lang="es-MX" sz="2800" dirty="0" smtClean="0"/>
              <a:t>periódica, que faciliten el cumplimiento de la LGCG y contribuyan a lograr la armonización contable en las entidades federativas.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12400108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524819" y="1772816"/>
            <a:ext cx="3543125" cy="1656185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800" dirty="0" smtClean="0">
                <a:solidFill>
                  <a:schemeClr val="bg1"/>
                </a:solidFill>
              </a:rPr>
              <a:t>Dirigido a:</a:t>
            </a:r>
          </a:p>
          <a:p>
            <a:pPr algn="ctr">
              <a:defRPr/>
            </a:pPr>
            <a:endParaRPr lang="es-MX" sz="1000" dirty="0" smtClean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2400" dirty="0" smtClean="0">
                <a:solidFill>
                  <a:schemeClr val="bg1"/>
                </a:solidFill>
              </a:rPr>
              <a:t>Servidores Públicos Estatales y Municipales 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5133331" y="1772817"/>
            <a:ext cx="3543125" cy="1656185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800" dirty="0" smtClean="0">
                <a:solidFill>
                  <a:schemeClr val="bg1"/>
                </a:solidFill>
              </a:rPr>
              <a:t>Duración:</a:t>
            </a:r>
          </a:p>
          <a:p>
            <a:pPr algn="ctr">
              <a:defRPr/>
            </a:pPr>
            <a:endParaRPr lang="es-MX" sz="1000" dirty="0" smtClean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2400" dirty="0" smtClean="0">
                <a:solidFill>
                  <a:schemeClr val="bg1"/>
                </a:solidFill>
              </a:rPr>
              <a:t>14 semanas </a:t>
            </a:r>
          </a:p>
          <a:p>
            <a:pPr algn="ctr">
              <a:defRPr/>
            </a:pPr>
            <a:r>
              <a:rPr lang="es-MX" sz="2400" dirty="0" smtClean="0">
                <a:solidFill>
                  <a:schemeClr val="bg1"/>
                </a:solidFill>
              </a:rPr>
              <a:t>Del 22 de febrero al 05 de junio de 2016 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8" name="7 Flecha izquierda y derecha"/>
          <p:cNvSpPr/>
          <p:nvPr/>
        </p:nvSpPr>
        <p:spPr>
          <a:xfrm>
            <a:off x="4083868" y="2277058"/>
            <a:ext cx="992188" cy="647700"/>
          </a:xfrm>
          <a:prstGeom prst="leftRightArrow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723553" y="3717032"/>
            <a:ext cx="769689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>
                <a:latin typeface="+mn-lt"/>
              </a:rPr>
              <a:t>El Órgano de Fiscalización Superior del Congreso del Estado en coordinación con la </a:t>
            </a:r>
            <a:r>
              <a:rPr lang="es-MX" sz="2000" dirty="0">
                <a:latin typeface="+mn-lt"/>
              </a:rPr>
              <a:t>Asociación Nacional de Organismos de Fiscalización Superior y Control Gubernamental, A.C. (ASOFIS)</a:t>
            </a:r>
            <a:r>
              <a:rPr lang="es-MX" sz="2000" dirty="0">
                <a:latin typeface="+mn-lt"/>
              </a:rPr>
              <a:t> </a:t>
            </a:r>
            <a:r>
              <a:rPr lang="es-MX" sz="2000" dirty="0">
                <a:latin typeface="+mn-lt"/>
              </a:rPr>
              <a:t>y como parte de las actividades del Programa de Actividades 2016 del convenio Auditoría Superior de la Federación y las Entidades de Fiscalización Superior Locales, </a:t>
            </a:r>
            <a:r>
              <a:rPr lang="es-MX" sz="2000" dirty="0" smtClean="0">
                <a:latin typeface="+mn-lt"/>
              </a:rPr>
              <a:t>hizo extensiva la invitación </a:t>
            </a:r>
            <a:r>
              <a:rPr lang="es-MX" sz="2000" dirty="0">
                <a:latin typeface="+mn-lt"/>
              </a:rPr>
              <a:t>a servidores públicos estales y </a:t>
            </a:r>
            <a:r>
              <a:rPr lang="es-MX" sz="2000" dirty="0" smtClean="0">
                <a:latin typeface="+mn-lt"/>
              </a:rPr>
              <a:t>municipales para participar en dicho diplomado; contando</a:t>
            </a:r>
            <a:r>
              <a:rPr lang="es-MX" sz="2000" dirty="0">
                <a:latin typeface="+mn-lt"/>
              </a:rPr>
              <a:t>, en conjunto, con </a:t>
            </a:r>
            <a:r>
              <a:rPr lang="es-MX" sz="2000" dirty="0" smtClean="0">
                <a:latin typeface="+mn-lt"/>
              </a:rPr>
              <a:t>364 registros integrados de la siguiente manera:</a:t>
            </a:r>
            <a:endParaRPr lang="es-MX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006354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971600" y="2421855"/>
            <a:ext cx="3177282" cy="2519313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dirty="0">
                <a:solidFill>
                  <a:schemeClr val="bg1"/>
                </a:solidFill>
              </a:rPr>
              <a:t>Servidores Públicos </a:t>
            </a:r>
            <a:r>
              <a:rPr lang="es-MX" sz="2400" dirty="0" smtClean="0">
                <a:solidFill>
                  <a:schemeClr val="bg1"/>
                </a:solidFill>
              </a:rPr>
              <a:t>Registrados en el Diplomado Virtual de Contabilidad </a:t>
            </a:r>
            <a:r>
              <a:rPr lang="es-MX" sz="2400" dirty="0" smtClean="0">
                <a:solidFill>
                  <a:schemeClr val="bg1"/>
                </a:solidFill>
              </a:rPr>
              <a:t>Gubernamental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schemeClr val="bg1"/>
                </a:solidFill>
              </a:rPr>
              <a:t>364</a:t>
            </a:r>
            <a:endParaRPr lang="es-MX" sz="2400" b="1" dirty="0">
              <a:solidFill>
                <a:schemeClr val="bg1"/>
              </a:solidFill>
            </a:endParaRPr>
          </a:p>
        </p:txBody>
      </p:sp>
      <p:sp>
        <p:nvSpPr>
          <p:cNvPr id="10" name="9 Flecha derecha"/>
          <p:cNvSpPr/>
          <p:nvPr/>
        </p:nvSpPr>
        <p:spPr>
          <a:xfrm>
            <a:off x="4219823" y="3499768"/>
            <a:ext cx="784225" cy="649287"/>
          </a:xfrm>
          <a:prstGeom prst="rightArrow">
            <a:avLst>
              <a:gd name="adj1" fmla="val 50000"/>
              <a:gd name="adj2" fmla="val 45014"/>
            </a:avLst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1" name="10 Rectángulo redondeado"/>
          <p:cNvSpPr/>
          <p:nvPr/>
        </p:nvSpPr>
        <p:spPr>
          <a:xfrm>
            <a:off x="5067126" y="2133699"/>
            <a:ext cx="2889250" cy="719137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600" b="1" dirty="0" smtClean="0">
                <a:solidFill>
                  <a:schemeClr val="bg1"/>
                </a:solidFill>
              </a:rPr>
              <a:t>Secretaría de Hacienda </a:t>
            </a:r>
            <a:endParaRPr lang="es-MX" sz="16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600" b="1" dirty="0" smtClean="0">
                <a:solidFill>
                  <a:schemeClr val="bg1"/>
                </a:solidFill>
              </a:rPr>
              <a:t>144</a:t>
            </a:r>
            <a:endParaRPr lang="es-MX" sz="1600" b="1" dirty="0">
              <a:solidFill>
                <a:schemeClr val="bg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5067126" y="2924274"/>
            <a:ext cx="2889250" cy="792162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600" b="1" dirty="0" smtClean="0">
                <a:solidFill>
                  <a:schemeClr val="bg1"/>
                </a:solidFill>
              </a:rPr>
              <a:t>Municipios</a:t>
            </a:r>
            <a:endParaRPr lang="es-MX" sz="16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600" b="1" dirty="0" smtClean="0">
                <a:solidFill>
                  <a:schemeClr val="bg1"/>
                </a:solidFill>
              </a:rPr>
              <a:t>147</a:t>
            </a:r>
            <a:endParaRPr lang="es-MX" sz="16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600" b="1" dirty="0">
                <a:solidFill>
                  <a:schemeClr val="bg1"/>
                </a:solidFill>
              </a:rPr>
              <a:t>De </a:t>
            </a:r>
            <a:r>
              <a:rPr lang="es-MX" sz="1600" b="1" dirty="0" smtClean="0">
                <a:solidFill>
                  <a:schemeClr val="bg1"/>
                </a:solidFill>
              </a:rPr>
              <a:t>64 </a:t>
            </a:r>
            <a:r>
              <a:rPr lang="es-MX" sz="1600" b="1" dirty="0">
                <a:solidFill>
                  <a:schemeClr val="bg1"/>
                </a:solidFill>
              </a:rPr>
              <a:t>municipios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5067126" y="3789461"/>
            <a:ext cx="2889250" cy="792163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600" b="1" dirty="0" smtClean="0">
                <a:solidFill>
                  <a:schemeClr val="bg1"/>
                </a:solidFill>
              </a:rPr>
              <a:t>OFSCE</a:t>
            </a:r>
            <a:endParaRPr lang="es-MX" sz="16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600" b="1" dirty="0" smtClean="0">
                <a:solidFill>
                  <a:schemeClr val="bg1"/>
                </a:solidFill>
              </a:rPr>
              <a:t>72</a:t>
            </a:r>
            <a:endParaRPr lang="es-MX" sz="1600" b="1" dirty="0">
              <a:solidFill>
                <a:schemeClr val="bg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5067126" y="4653061"/>
            <a:ext cx="2889250" cy="792163"/>
          </a:xfrm>
          <a:prstGeom prst="roundRect">
            <a:avLst/>
          </a:prstGeom>
          <a:solidFill>
            <a:srgbClr val="9933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sz="1600" b="1" dirty="0" smtClean="0">
                <a:solidFill>
                  <a:schemeClr val="bg1"/>
                </a:solidFill>
              </a:rPr>
              <a:t>Secretaria de la Función Pública</a:t>
            </a:r>
            <a:endParaRPr lang="es-MX" sz="16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es-MX" sz="1600" b="1" dirty="0" smtClean="0">
                <a:solidFill>
                  <a:schemeClr val="bg1"/>
                </a:solidFill>
              </a:rPr>
              <a:t>1</a:t>
            </a:r>
            <a:endParaRPr lang="es-MX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32232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 txBox="1">
            <a:spLocks noChangeArrowheads="1"/>
          </p:cNvSpPr>
          <p:nvPr/>
        </p:nvSpPr>
        <p:spPr bwMode="auto">
          <a:xfrm>
            <a:off x="971600" y="2492896"/>
            <a:ext cx="748883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/>
            <a:r>
              <a:rPr lang="es-MX" sz="5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GRACIAS</a:t>
            </a:r>
            <a:endParaRPr lang="es-MX" sz="5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7" y="170250"/>
            <a:ext cx="835292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s-MX" sz="2400" b="1" dirty="0" smtClean="0">
                <a:solidFill>
                  <a:srgbClr val="0000FF"/>
                </a:solidFill>
                <a:latin typeface="Calisto MT" pitchFamily="18" charset="0"/>
              </a:rPr>
              <a:t>Primera </a:t>
            </a:r>
            <a:r>
              <a:rPr lang="es-MX" sz="2400" b="1" dirty="0">
                <a:solidFill>
                  <a:srgbClr val="0000FF"/>
                </a:solidFill>
                <a:latin typeface="Calisto MT" pitchFamily="18" charset="0"/>
              </a:rPr>
              <a:t>Reunión Ordinaria del Consejo de Armonización Contable del Estado de Chiapas (CACE)</a:t>
            </a:r>
            <a:endParaRPr lang="es-MX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44269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11418</TotalTime>
  <Words>293</Words>
  <Application>Microsoft Office PowerPoint</Application>
  <PresentationFormat>Presentación en pantalla (4:3)</PresentationFormat>
  <Paragraphs>43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SECRETARIA DE HACIENDA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jviart</dc:creator>
  <cp:lastModifiedBy>Jesus Sotero Vidal Gomez</cp:lastModifiedBy>
  <cp:revision>1303</cp:revision>
  <cp:lastPrinted>2014-06-20T15:44:26Z</cp:lastPrinted>
  <dcterms:created xsi:type="dcterms:W3CDTF">2010-09-20T19:30:30Z</dcterms:created>
  <dcterms:modified xsi:type="dcterms:W3CDTF">2016-03-29T15:58:00Z</dcterms:modified>
</cp:coreProperties>
</file>