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6"/>
  </p:notesMasterIdLst>
  <p:sldIdLst>
    <p:sldId id="257" r:id="rId2"/>
    <p:sldId id="264" r:id="rId3"/>
    <p:sldId id="265" r:id="rId4"/>
    <p:sldId id="263" r:id="rId5"/>
  </p:sldIdLst>
  <p:sldSz cx="9144000" cy="6858000" type="screen4x3"/>
  <p:notesSz cx="6950075" cy="92360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tricia\Documents\2017\CIRCULARES%20CONAC%20y%20SEG.%20CACE\Calendario%20de%20Reuniones%20y%20Conciliaci&#243;n%20de%20los%20O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tricia\Documents\2018\PROCEDIMIENTO%20DEL%20CACE\Calendario%20de%20Reuniones%20y%20Conciliaci&#243;n%20de%20los%20O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roundedCorners val="1"/>
  <c:chart>
    <c:autoTitleDeleted val="1"/>
    <c:view3D>
      <c:rotX val="40"/>
      <c:rotY val="220"/>
      <c:perspective val="30"/>
    </c:view3D>
    <c:plotArea>
      <c:layout>
        <c:manualLayout>
          <c:layoutTarget val="inner"/>
          <c:xMode val="edge"/>
          <c:yMode val="edge"/>
          <c:x val="0.13253799989301601"/>
          <c:y val="0.14894913637046894"/>
          <c:w val="0.73414924081311939"/>
          <c:h val="0.56900355008330661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92D050"/>
              </a:solidFill>
            </c:spPr>
          </c:dPt>
          <c:dPt>
            <c:idx val="1"/>
            <c:explosion val="0"/>
            <c:spPr>
              <a:solidFill>
                <a:srgbClr val="0070C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2.7558923494097349E-2"/>
                  <c:y val="-0.15357228826426694"/>
                </c:manualLayout>
              </c:layout>
              <c:tx>
                <c:rich>
                  <a:bodyPr/>
                  <a:lstStyle/>
                  <a:p>
                    <a:r>
                      <a:rPr lang="es-MX" b="1" dirty="0" smtClean="0"/>
                      <a:t>29</a:t>
                    </a:r>
                    <a:r>
                      <a:rPr lang="es-MX" dirty="0" smtClean="0"/>
                      <a:t> OP´s </a:t>
                    </a:r>
                    <a:r>
                      <a:rPr lang="es-MX" dirty="0"/>
                      <a:t>que cuentan al 100% su conciliación
</a:t>
                    </a:r>
                    <a:r>
                      <a:rPr lang="es-MX" b="1" dirty="0"/>
                      <a:t>40</a:t>
                    </a:r>
                    <a:r>
                      <a:rPr lang="es-MX" b="1" dirty="0" smtClean="0"/>
                      <a:t>%</a:t>
                    </a:r>
                    <a:endParaRPr lang="es-MX" b="1" dirty="0"/>
                  </a:p>
                </c:rich>
              </c:tx>
              <c:showCatName val="1"/>
              <c:showPercent val="1"/>
              <c:separator>
</c:separator>
            </c:dLbl>
            <c:dLbl>
              <c:idx val="1"/>
              <c:layout>
                <c:manualLayout>
                  <c:x val="6.9797543071346044E-2"/>
                  <c:y val="-2.2948839017886902E-2"/>
                </c:manualLayout>
              </c:layout>
              <c:tx>
                <c:rich>
                  <a:bodyPr/>
                  <a:lstStyle/>
                  <a:p>
                    <a:r>
                      <a:rPr lang="es-MX" b="1" dirty="0" smtClean="0"/>
                      <a:t>32</a:t>
                    </a:r>
                    <a:r>
                      <a:rPr lang="es-MX" dirty="0" smtClean="0"/>
                      <a:t> OP´s </a:t>
                    </a:r>
                    <a:r>
                      <a:rPr lang="es-MX" dirty="0"/>
                      <a:t>con diferencias en inventarios
</a:t>
                    </a:r>
                    <a:r>
                      <a:rPr lang="es-MX" b="1" u="none" dirty="0"/>
                      <a:t>44%</a:t>
                    </a:r>
                  </a:p>
                </c:rich>
              </c:tx>
              <c:showCatName val="1"/>
              <c:showPercent val="1"/>
              <c:separator>
</c:separator>
            </c:dLbl>
            <c:dLbl>
              <c:idx val="2"/>
              <c:layout>
                <c:manualLayout>
                  <c:x val="-0.17106535487826474"/>
                  <c:y val="-1.1351679878706297E-2"/>
                </c:manualLayout>
              </c:layout>
              <c:tx>
                <c:rich>
                  <a:bodyPr/>
                  <a:lstStyle/>
                  <a:p>
                    <a:r>
                      <a:rPr lang="es-MX" b="1" dirty="0" smtClean="0"/>
                      <a:t>12</a:t>
                    </a:r>
                    <a:r>
                      <a:rPr lang="es-MX" dirty="0" smtClean="0"/>
                      <a:t> OP´s </a:t>
                    </a:r>
                    <a:r>
                      <a:rPr lang="es-MX" dirty="0"/>
                      <a:t>que </a:t>
                    </a:r>
                    <a:r>
                      <a:rPr lang="es-MX" b="1" dirty="0" smtClean="0"/>
                      <a:t>NO</a:t>
                    </a:r>
                    <a:r>
                      <a:rPr lang="es-MX" dirty="0" smtClean="0"/>
                      <a:t> tienen la instalación de los SCP.</a:t>
                    </a:r>
                    <a:r>
                      <a:rPr lang="es-MX" dirty="0"/>
                      <a:t>
</a:t>
                    </a:r>
                    <a:r>
                      <a:rPr lang="es-MX" b="1" dirty="0"/>
                      <a:t>16%</a:t>
                    </a:r>
                  </a:p>
                </c:rich>
              </c:tx>
              <c:showCatName val="1"/>
              <c:showPercent val="1"/>
              <c:separator>
</c:separator>
            </c:dLbl>
            <c:txPr>
              <a:bodyPr/>
              <a:lstStyle/>
              <a:p>
                <a:pPr algn="just">
                  <a:defRPr b="0" i="0">
                    <a:latin typeface="Arial" pitchFamily="34" charset="0"/>
                    <a:cs typeface="Arial" pitchFamily="34" charset="0"/>
                  </a:defRPr>
                </a:pPr>
                <a:endParaRPr lang="es-MX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'Calendario de Reuniones 2017'!$B$316:$B$318</c:f>
              <c:strCache>
                <c:ptCount val="3"/>
                <c:pt idx="0">
                  <c:v>OP´s que cuentan al 100% su conciliación</c:v>
                </c:pt>
                <c:pt idx="1">
                  <c:v>OP´s con diferencias en inventarios</c:v>
                </c:pt>
                <c:pt idx="2">
                  <c:v>OP´s que no cuentan con la instalación de SCP</c:v>
                </c:pt>
              </c:strCache>
            </c:strRef>
          </c:cat>
          <c:val>
            <c:numRef>
              <c:f>'Calendario de Reuniones 2017'!$C$316:$C$318</c:f>
              <c:numCache>
                <c:formatCode>General</c:formatCode>
                <c:ptCount val="3"/>
                <c:pt idx="0">
                  <c:v>29</c:v>
                </c:pt>
                <c:pt idx="1">
                  <c:v>32</c:v>
                </c:pt>
                <c:pt idx="2">
                  <c:v>12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spPr>
    <a:effectLst>
      <a:innerShdw blurRad="63500" dist="50800" dir="2700000">
        <a:prstClr val="black">
          <a:alpha val="50000"/>
        </a:prstClr>
      </a:innerShdw>
    </a:effectLst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view3D>
      <c:rotX val="30"/>
      <c:rotY val="150"/>
      <c:perspective val="30"/>
    </c:view3D>
    <c:plotArea>
      <c:layout>
        <c:manualLayout>
          <c:layoutTarget val="inner"/>
          <c:xMode val="edge"/>
          <c:yMode val="edge"/>
          <c:x val="0.15711898512685915"/>
          <c:y val="0.11342592592592593"/>
          <c:w val="0.47188998250218722"/>
          <c:h val="0.72685185185185186"/>
        </c:manualLayout>
      </c:layout>
      <c:pie3DChart>
        <c:varyColors val="1"/>
        <c:ser>
          <c:idx val="0"/>
          <c:order val="0"/>
          <c:spPr>
            <a:solidFill>
              <a:srgbClr val="92D050"/>
            </a:solidFill>
          </c:spPr>
          <c:explosion val="25"/>
          <c:dPt>
            <c:idx val="0"/>
            <c:explosion val="27"/>
            <c:spPr>
              <a:solidFill>
                <a:srgbClr val="FF0000"/>
              </a:solidFill>
            </c:spPr>
          </c:dPt>
          <c:dPt>
            <c:idx val="1"/>
            <c:explosion val="9"/>
          </c:dPt>
          <c:dPt>
            <c:idx val="2"/>
            <c:explosion val="26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-0.25080314960629924"/>
                  <c:y val="6.9444444444444448E-2"/>
                </c:manualLayout>
              </c:layout>
              <c:tx>
                <c:rich>
                  <a:bodyPr/>
                  <a:lstStyle/>
                  <a:p>
                    <a:r>
                      <a:rPr lang="es-MX" noProof="0" dirty="0" smtClean="0">
                        <a:latin typeface="Arial" pitchFamily="34" charset="0"/>
                        <a:cs typeface="Arial" pitchFamily="34" charset="0"/>
                      </a:rPr>
                      <a:t>07
</a:t>
                    </a:r>
                    <a:r>
                      <a:rPr lang="es-MX" b="0" noProof="0" dirty="0" smtClean="0">
                        <a:latin typeface="Arial" pitchFamily="34" charset="0"/>
                        <a:cs typeface="Arial" pitchFamily="34" charset="0"/>
                      </a:rPr>
                      <a:t>OP´S que </a:t>
                    </a:r>
                    <a:r>
                      <a:rPr lang="es-MX" b="1" noProof="0" dirty="0" smtClean="0">
                        <a:latin typeface="Arial" pitchFamily="34" charset="0"/>
                        <a:cs typeface="Arial" pitchFamily="34" charset="0"/>
                      </a:rPr>
                      <a:t>NO</a:t>
                    </a:r>
                    <a:r>
                      <a:rPr lang="es-MX" b="0" baseline="0" noProof="0" dirty="0" smtClean="0">
                        <a:latin typeface="Arial" pitchFamily="34" charset="0"/>
                        <a:cs typeface="Arial" pitchFamily="34" charset="0"/>
                      </a:rPr>
                      <a:t> tienen la instalación de los SCP</a:t>
                    </a:r>
                  </a:p>
                  <a:p>
                    <a:r>
                      <a:rPr lang="es-MX" b="0" baseline="0" noProof="0" dirty="0" smtClean="0">
                        <a:latin typeface="Arial" pitchFamily="34" charset="0"/>
                        <a:cs typeface="Arial" pitchFamily="34" charset="0"/>
                      </a:rPr>
                      <a:t> </a:t>
                    </a:r>
                    <a:r>
                      <a:rPr lang="es-MX" noProof="0" dirty="0" smtClean="0">
                        <a:latin typeface="Arial" pitchFamily="34" charset="0"/>
                        <a:cs typeface="Arial" pitchFamily="34" charset="0"/>
                      </a:rPr>
                      <a:t>10%</a:t>
                    </a:r>
                    <a:endParaRPr lang="es-MX" noProof="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showVal val="1"/>
              <c:showPercent val="1"/>
              <c:separator>
</c:separator>
            </c:dLbl>
            <c:dLbl>
              <c:idx val="1"/>
              <c:layout>
                <c:manualLayout>
                  <c:x val="1.3888888888888888E-2"/>
                  <c:y val="-0.19857392825896764"/>
                </c:manualLayout>
              </c:layout>
              <c:tx>
                <c:rich>
                  <a:bodyPr/>
                  <a:lstStyle/>
                  <a:p>
                    <a:pPr algn="just">
                      <a:defRPr b="1"/>
                    </a:pPr>
                    <a:r>
                      <a:rPr lang="es-MX" b="1" noProof="0" dirty="0" smtClean="0">
                        <a:latin typeface="Arial" pitchFamily="34" charset="0"/>
                        <a:cs typeface="Arial" pitchFamily="34" charset="0"/>
                      </a:rPr>
                      <a:t>39</a:t>
                    </a:r>
                    <a:r>
                      <a:rPr lang="es-MX" b="0" noProof="0" dirty="0" smtClean="0">
                        <a:latin typeface="Arial" pitchFamily="34" charset="0"/>
                        <a:cs typeface="Arial" pitchFamily="34" charset="0"/>
                      </a:rPr>
                      <a:t> OP´s</a:t>
                    </a:r>
                    <a:r>
                      <a:rPr lang="es-MX" b="0" baseline="0" noProof="0" dirty="0" smtClean="0">
                        <a:latin typeface="Arial" pitchFamily="34" charset="0"/>
                        <a:cs typeface="Arial" pitchFamily="34" charset="0"/>
                      </a:rPr>
                      <a:t> que cuentan al 100% su conciliación</a:t>
                    </a:r>
                  </a:p>
                  <a:p>
                    <a:pPr algn="just">
                      <a:defRPr b="1"/>
                    </a:pPr>
                    <a:r>
                      <a:rPr lang="es-MX" noProof="0" dirty="0" smtClean="0">
                        <a:latin typeface="Arial" pitchFamily="34" charset="0"/>
                        <a:cs typeface="Arial" pitchFamily="34" charset="0"/>
                      </a:rPr>
                      <a:t>54%</a:t>
                    </a:r>
                    <a:endParaRPr lang="es-MX" noProof="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spPr/>
              <c:showVal val="1"/>
              <c:showPercent val="1"/>
              <c:separator>
</c:separator>
            </c:dLbl>
            <c:dLbl>
              <c:idx val="2"/>
              <c:layout>
                <c:manualLayout>
                  <c:x val="3.6062335958005252E-2"/>
                  <c:y val="-0.17851159230096245"/>
                </c:manualLayout>
              </c:layout>
              <c:tx>
                <c:rich>
                  <a:bodyPr/>
                  <a:lstStyle/>
                  <a:p>
                    <a:pPr algn="just">
                      <a:defRPr b="1"/>
                    </a:pPr>
                    <a:r>
                      <a:rPr lang="es-MX" noProof="0" dirty="0" smtClean="0">
                        <a:latin typeface="Arial" pitchFamily="34" charset="0"/>
                        <a:cs typeface="Arial" pitchFamily="34" charset="0"/>
                      </a:rPr>
                      <a:t>26 </a:t>
                    </a:r>
                    <a:r>
                      <a:rPr lang="es-MX" b="0" noProof="0" dirty="0" smtClean="0">
                        <a:latin typeface="Arial" pitchFamily="34" charset="0"/>
                        <a:cs typeface="Arial" pitchFamily="34" charset="0"/>
                      </a:rPr>
                      <a:t>OP´s</a:t>
                    </a:r>
                    <a:r>
                      <a:rPr lang="es-MX" b="0" baseline="0" noProof="0" dirty="0" smtClean="0">
                        <a:latin typeface="Arial" pitchFamily="34" charset="0"/>
                        <a:cs typeface="Arial" pitchFamily="34" charset="0"/>
                      </a:rPr>
                      <a:t> con diferencias en inventarios avance del</a:t>
                    </a:r>
                    <a:r>
                      <a:rPr lang="es-MX" noProof="0" dirty="0" smtClean="0">
                        <a:latin typeface="Arial" pitchFamily="34" charset="0"/>
                        <a:cs typeface="Arial" pitchFamily="34" charset="0"/>
                      </a:rPr>
                      <a:t>
36%</a:t>
                    </a:r>
                    <a:endParaRPr lang="es-MX" noProof="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spPr/>
              <c:showVal val="1"/>
              <c:showPercent val="1"/>
              <c:separator>
</c:separator>
            </c:dLbl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showVal val="1"/>
            <c:showPercent val="1"/>
            <c:separator>
</c:separator>
            <c:showLeaderLines val="1"/>
          </c:dLbls>
          <c:cat>
            <c:strRef>
              <c:f>'SEGUIMIENTO DE LOS OPS'!$B$168:$B$170</c:f>
              <c:strCache>
                <c:ptCount val="3"/>
                <c:pt idx="0">
                  <c:v>OP´s sin el Sistema </c:v>
                </c:pt>
                <c:pt idx="1">
                  <c:v>34   OP´s Conciliados</c:v>
                </c:pt>
                <c:pt idx="2">
                  <c:v>30   OP´s en seguimiento </c:v>
                </c:pt>
              </c:strCache>
            </c:strRef>
          </c:cat>
          <c:val>
            <c:numRef>
              <c:f>'SEGUIMIENTO DE LOS OPS'!$C$168:$C$170</c:f>
              <c:numCache>
                <c:formatCode>General</c:formatCode>
                <c:ptCount val="3"/>
                <c:pt idx="0">
                  <c:v>7</c:v>
                </c:pt>
                <c:pt idx="1">
                  <c:v>39</c:v>
                </c:pt>
                <c:pt idx="2">
                  <c:v>26</c:v>
                </c:pt>
              </c:numCache>
            </c:numRef>
          </c:val>
        </c:ser>
      </c:pie3DChart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55CCD-1C5C-4ADE-A847-D5212EA1D235}" type="datetimeFigureOut">
              <a:rPr lang="es-MX" smtClean="0"/>
              <a:pPr/>
              <a:t>20/11/2018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A1F1B-42C5-4275-A063-A509C2A1B42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F6B7-13DA-42CC-91CC-13AD21989698}" type="datetimeFigureOut">
              <a:rPr lang="es-MX" smtClean="0"/>
              <a:pPr/>
              <a:t>20/11/2018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F6B7-13DA-42CC-91CC-13AD21989698}" type="datetimeFigureOut">
              <a:rPr lang="es-MX" smtClean="0"/>
              <a:pPr/>
              <a:t>20/11/2018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F6B7-13DA-42CC-91CC-13AD21989698}" type="datetimeFigureOut">
              <a:rPr lang="es-MX" smtClean="0"/>
              <a:pPr/>
              <a:t>20/11/2018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F6B7-13DA-42CC-91CC-13AD21989698}" type="datetimeFigureOut">
              <a:rPr lang="es-MX" smtClean="0"/>
              <a:pPr/>
              <a:t>20/11/2018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F6B7-13DA-42CC-91CC-13AD21989698}" type="datetimeFigureOut">
              <a:rPr lang="es-MX" smtClean="0"/>
              <a:pPr/>
              <a:t>20/11/2018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F6B7-13DA-42CC-91CC-13AD21989698}" type="datetimeFigureOut">
              <a:rPr lang="es-MX" smtClean="0"/>
              <a:pPr/>
              <a:t>20/11/2018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F6B7-13DA-42CC-91CC-13AD21989698}" type="datetimeFigureOut">
              <a:rPr lang="es-MX" smtClean="0"/>
              <a:pPr/>
              <a:t>20/11/2018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F6B7-13DA-42CC-91CC-13AD21989698}" type="datetimeFigureOut">
              <a:rPr lang="es-MX" smtClean="0"/>
              <a:pPr/>
              <a:t>20/11/2018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F6B7-13DA-42CC-91CC-13AD21989698}" type="datetimeFigureOut">
              <a:rPr lang="es-MX" smtClean="0"/>
              <a:pPr/>
              <a:t>20/11/2018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F6B7-13DA-42CC-91CC-13AD21989698}" type="datetimeFigureOut">
              <a:rPr lang="es-MX" smtClean="0"/>
              <a:pPr/>
              <a:t>20/11/2018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F6B7-13DA-42CC-91CC-13AD21989698}" type="datetimeFigureOut">
              <a:rPr lang="es-MX" smtClean="0"/>
              <a:pPr/>
              <a:t>20/11/2018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ADEF6B7-13DA-42CC-91CC-13AD21989698}" type="datetimeFigureOut">
              <a:rPr lang="es-MX" smtClean="0"/>
              <a:pPr/>
              <a:t>20/11/2018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4624"/>
            <a:ext cx="8466144" cy="1143000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Avances en la actualización de los Registros Patrimoniales</a:t>
            </a:r>
            <a:endParaRPr lang="es-MX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136904" cy="194421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ClrTx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En seguimiento a la información presentada en la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segund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reunión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del CACE 2018, efectuada el día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13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julio del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año en curso,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se dio a conocer el cumplimiento a los compromisos que los mismos Organismos Públicos establecieron en las minutas de trabajo, mismo que presenta un avance comprendido del mes de enero al mes de julio del presente año:</a:t>
            </a:r>
            <a:endParaRPr lang="es-ES" sz="1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1 Imagen" descr="Chiapas Nos Une_cmyk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69534" y="6217116"/>
            <a:ext cx="2422946" cy="452244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924945"/>
            <a:ext cx="7480124" cy="393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136904" cy="13681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ClrTx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Ahora bien,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con respecto a los 6 OP´s que solicitaron atención y asesoramiento referente a la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conciliación de sus registros,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se presenta el siguiente avance a la fecha:</a:t>
            </a:r>
            <a:endParaRPr lang="es-ES" sz="1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1 Imagen" descr="Chiapas Nos Une_cmyk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73590" y="5877272"/>
            <a:ext cx="2062906" cy="596260"/>
          </a:xfrm>
          <a:prstGeom prst="rect">
            <a:avLst/>
          </a:prstGeom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467544" y="44624"/>
            <a:ext cx="8466144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Avances en la actualización de los Registros Patrimoniales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420888"/>
            <a:ext cx="6586123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4624"/>
            <a:ext cx="8466144" cy="1143000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Avances en la actualización de los Registros Patrimoniales</a:t>
            </a:r>
            <a:endParaRPr lang="es-MX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1 Imagen" descr="Chiapas Nos Une_cmyk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4128" y="5589240"/>
            <a:ext cx="3143026" cy="1100316"/>
          </a:xfrm>
          <a:prstGeom prst="rect">
            <a:avLst/>
          </a:prstGeom>
        </p:spPr>
      </p:pic>
      <p:sp>
        <p:nvSpPr>
          <p:cNvPr id="6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136904" cy="4536504"/>
          </a:xfrm>
        </p:spPr>
        <p:txBody>
          <a:bodyPr>
            <a:noAutofit/>
          </a:bodyPr>
          <a:lstStyle/>
          <a:p>
            <a:pPr lvl="1" algn="just">
              <a:buClrTx/>
              <a:buNone/>
            </a:pPr>
            <a:endParaRPr lang="es-ES" sz="12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ClrTx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Por último,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quien ha cumplido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en su conciliación en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estos cuatro últimos meses, ha sido el OP que se informa, cumpliendo al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100%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en su inventario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los Sistemas de Control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Patrimonial: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ClrTx/>
            </a:pPr>
            <a:endParaRPr lang="es-ES" sz="9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ClrTx/>
            </a:pPr>
            <a:endParaRPr lang="es-ES" sz="9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ClrTx/>
            </a:pPr>
            <a:endParaRPr lang="es-ES" sz="900" dirty="0" smtClean="0">
              <a:latin typeface="Arial" pitchFamily="34" charset="0"/>
              <a:cs typeface="Arial" pitchFamily="34" charset="0"/>
            </a:endParaRPr>
          </a:p>
          <a:p>
            <a:pPr marL="699516" lvl="1" indent="-342900" algn="just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es-MX" sz="1400" dirty="0" smtClean="0">
                <a:latin typeface="Arial" pitchFamily="34" charset="0"/>
                <a:cs typeface="Arial" pitchFamily="34" charset="0"/>
              </a:rPr>
              <a:t>Centro Regional de Formación Docente e Investigación Educativa.</a:t>
            </a:r>
          </a:p>
          <a:p>
            <a:pPr marL="699516" lvl="1" indent="-342900" algn="just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eriod"/>
            </a:pPr>
            <a:endParaRPr lang="es-MX" sz="1400" dirty="0" smtClean="0">
              <a:latin typeface="Arial" pitchFamily="34" charset="0"/>
              <a:cs typeface="Arial" pitchFamily="34" charset="0"/>
            </a:endParaRPr>
          </a:p>
          <a:p>
            <a:pPr marL="699516" lvl="1" indent="-342900" algn="just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eriod"/>
            </a:pPr>
            <a:endParaRPr lang="es-MX" sz="1400" dirty="0" smtClean="0">
              <a:latin typeface="Arial" pitchFamily="34" charset="0"/>
              <a:cs typeface="Arial" pitchFamily="34" charset="0"/>
            </a:endParaRPr>
          </a:p>
          <a:p>
            <a:pPr marL="699516" lvl="1" indent="-342900" algn="just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eriod"/>
            </a:pPr>
            <a:endParaRPr lang="es-MX" sz="1400" dirty="0" smtClean="0">
              <a:latin typeface="Arial" pitchFamily="34" charset="0"/>
              <a:cs typeface="Arial" pitchFamily="34" charset="0"/>
            </a:endParaRPr>
          </a:p>
          <a:p>
            <a:pPr marL="699516" lvl="1" indent="-342900" algn="just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eriod"/>
            </a:pPr>
            <a:endParaRPr lang="es-MX" sz="1400" dirty="0" smtClean="0">
              <a:latin typeface="Arial" pitchFamily="34" charset="0"/>
              <a:cs typeface="Arial" pitchFamily="34" charset="0"/>
            </a:endParaRPr>
          </a:p>
          <a:p>
            <a:pPr algn="ctr">
              <a:buClrTx/>
              <a:buNone/>
            </a:pPr>
            <a:endParaRPr lang="es-ES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buClrTx/>
            </a:pPr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Tx/>
            </a:pPr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Tx/>
            </a:pPr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Tx/>
            </a:pPr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Tx/>
            </a:pPr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Tx/>
            </a:pPr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Tx/>
            </a:pPr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Tx/>
            </a:pPr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Tx/>
            </a:pPr>
            <a:endParaRPr lang="es-ES" sz="1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67544" y="44624"/>
            <a:ext cx="8466144" cy="1143000"/>
          </a:xfrm>
        </p:spPr>
        <p:txBody>
          <a:bodyPr>
            <a:normAutofit/>
          </a:bodyPr>
          <a:lstStyle/>
          <a:p>
            <a:pPr algn="ctr"/>
            <a:r>
              <a:rPr lang="es-MX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Avances en la actualización de los Registros Patrimoniales</a:t>
            </a:r>
            <a:endParaRPr lang="es-MX" sz="2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1 Imagen" descr="Chiapas Nos Une_cmyk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4128" y="5589240"/>
            <a:ext cx="3143026" cy="1100316"/>
          </a:xfrm>
          <a:prstGeom prst="rect">
            <a:avLst/>
          </a:prstGeom>
        </p:spPr>
      </p:pic>
      <p:sp>
        <p:nvSpPr>
          <p:cNvPr id="8" name="7 Rectángulo"/>
          <p:cNvSpPr/>
          <p:nvPr/>
        </p:nvSpPr>
        <p:spPr>
          <a:xfrm>
            <a:off x="683568" y="1340768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None/>
            </a:pPr>
            <a:r>
              <a:rPr lang="es-MX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Comparativo en la Conciliación de Inventarios </a:t>
            </a:r>
            <a:r>
              <a:rPr lang="es-MX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&amp; </a:t>
            </a:r>
            <a:r>
              <a:rPr lang="es-MX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Registros</a:t>
            </a:r>
            <a:endParaRPr lang="es-MX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6 Gráfico"/>
          <p:cNvGraphicFramePr/>
          <p:nvPr/>
        </p:nvGraphicFramePr>
        <p:xfrm>
          <a:off x="251520" y="2780928"/>
          <a:ext cx="388843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11 Cerrar llave"/>
          <p:cNvSpPr/>
          <p:nvPr/>
        </p:nvSpPr>
        <p:spPr>
          <a:xfrm>
            <a:off x="4283968" y="2060848"/>
            <a:ext cx="216024" cy="3816424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CuadroTexto"/>
          <p:cNvSpPr txBox="1"/>
          <p:nvPr/>
        </p:nvSpPr>
        <p:spPr>
          <a:xfrm>
            <a:off x="1403648" y="19888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2017</a:t>
            </a:r>
            <a:endParaRPr lang="es-MX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7 Gráfico"/>
          <p:cNvGraphicFramePr/>
          <p:nvPr/>
        </p:nvGraphicFramePr>
        <p:xfrm>
          <a:off x="4572000" y="26369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5724128" y="19888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2018</a:t>
            </a:r>
            <a:endParaRPr lang="es-MX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1857</TotalTime>
  <Words>229</Words>
  <Application>Microsoft Office PowerPoint</Application>
  <PresentationFormat>Presentación en pantalla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Equidad</vt:lpstr>
      <vt:lpstr>Avances en la actualización de los Registros Patrimoniales</vt:lpstr>
      <vt:lpstr>Diapositiva 2</vt:lpstr>
      <vt:lpstr>Avances en la actualización de los Registros Patrimoniales</vt:lpstr>
      <vt:lpstr>Avances en la actualización de los Registros Patrimoniales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Patricia</cp:lastModifiedBy>
  <cp:revision>27</cp:revision>
  <dcterms:created xsi:type="dcterms:W3CDTF">2017-11-22T16:21:21Z</dcterms:created>
  <dcterms:modified xsi:type="dcterms:W3CDTF">2018-11-20T20:54:28Z</dcterms:modified>
</cp:coreProperties>
</file>