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0" r:id="rId3"/>
    <p:sldId id="259" r:id="rId4"/>
    <p:sldId id="270" r:id="rId5"/>
    <p:sldId id="273" r:id="rId6"/>
    <p:sldId id="274" r:id="rId7"/>
    <p:sldId id="269" r:id="rId8"/>
    <p:sldId id="278" r:id="rId9"/>
    <p:sldId id="275" r:id="rId10"/>
    <p:sldId id="268" r:id="rId11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336600"/>
    <a:srgbClr val="3366FF"/>
    <a:srgbClr val="33CC33"/>
    <a:srgbClr val="00FF00"/>
    <a:srgbClr val="009900"/>
    <a:srgbClr val="0000FF"/>
    <a:srgbClr val="6666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28BBB-F095-4E42-94FA-DAC03DE7F0CA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82984-F592-4A75-BEEA-CB4C2E26A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684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22111-DBE9-4259-9487-F1ED38338A8F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B8310-06B6-4893-B228-9776EDB196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58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B8310-06B6-4893-B228-9776EDB196D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10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B8310-06B6-4893-B228-9776EDB196D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73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63F002-A011-46CE-8730-070FBA114D64}" type="datetimeFigureOut">
              <a:rPr lang="es-MX" smtClean="0"/>
              <a:t>09/06/2016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Pentágono"/>
          <p:cNvSpPr/>
          <p:nvPr/>
        </p:nvSpPr>
        <p:spPr>
          <a:xfrm>
            <a:off x="1514500" y="2181000"/>
            <a:ext cx="5783237" cy="2184103"/>
          </a:xfrm>
          <a:prstGeom prst="homePlate">
            <a:avLst/>
          </a:prstGeom>
          <a:solidFill>
            <a:srgbClr val="FF66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1499717" y="2355293"/>
            <a:ext cx="530453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Broadway" pitchFamily="82" charset="0"/>
                <a:cs typeface="Miriam" pitchFamily="34" charset="-79"/>
              </a:rPr>
              <a:t>Informe de  los Avances </a:t>
            </a:r>
          </a:p>
          <a:p>
            <a:pPr algn="ctr"/>
            <a:r>
              <a:rPr lang="es-MX" sz="2800" b="1" dirty="0">
                <a:solidFill>
                  <a:schemeClr val="bg1"/>
                </a:solidFill>
                <a:latin typeface="Broadway" pitchFamily="82" charset="0"/>
                <a:cs typeface="Miriam" pitchFamily="34" charset="-79"/>
              </a:rPr>
              <a:t>d</a:t>
            </a:r>
            <a:r>
              <a:rPr lang="es-MX" sz="2800" b="1" dirty="0" smtClean="0">
                <a:solidFill>
                  <a:schemeClr val="bg1"/>
                </a:solidFill>
                <a:latin typeface="Broadway" pitchFamily="82" charset="0"/>
                <a:cs typeface="Miriam" pitchFamily="34" charset="-79"/>
              </a:rPr>
              <a:t>e l  Registro Patrimonial del </a:t>
            </a:r>
          </a:p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Broadway" pitchFamily="82" charset="0"/>
                <a:cs typeface="Miriam" pitchFamily="34" charset="-79"/>
              </a:rPr>
              <a:t>Gobierno del Estado</a:t>
            </a:r>
          </a:p>
        </p:txBody>
      </p:sp>
      <p:sp>
        <p:nvSpPr>
          <p:cNvPr id="10" name="9 Elipse"/>
          <p:cNvSpPr/>
          <p:nvPr/>
        </p:nvSpPr>
        <p:spPr>
          <a:xfrm>
            <a:off x="6819046" y="2478960"/>
            <a:ext cx="1735991" cy="1568549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392113" y="746232"/>
            <a:ext cx="8643937" cy="166688"/>
            <a:chOff x="392113" y="908050"/>
            <a:chExt cx="8643937" cy="166688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2113" y="908050"/>
              <a:ext cx="2819293" cy="1666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>
                <a:solidFill>
                  <a:srgbClr val="C00000"/>
                </a:solidFill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216274" y="908050"/>
              <a:ext cx="2824163" cy="166688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999690" y="908050"/>
              <a:ext cx="3036360" cy="1666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/>
            </a:p>
          </p:txBody>
        </p:sp>
      </p:grpSp>
      <p:pic>
        <p:nvPicPr>
          <p:cNvPr id="2052" name="Picture 4" descr="http://2.bp.blogspot.com/-aJnk9E_RlNg/VWuw79kDtgI/AAAAAAAAEcg/_ZHSGS97sRs/s1600/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25144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940683" y="2811386"/>
            <a:ext cx="1492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iriam" pitchFamily="34" charset="-79"/>
                <a:cs typeface="Miriam" pitchFamily="34" charset="-79"/>
              </a:rPr>
              <a:t>2016</a:t>
            </a:r>
            <a:endParaRPr lang="es-MX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629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47664" y="2575739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Gracias por su atención.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53772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340768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2400" dirty="0" smtClean="0">
                <a:latin typeface="Miriam" pitchFamily="34" charset="-79"/>
                <a:cs typeface="Miriam" pitchFamily="34" charset="-79"/>
              </a:rPr>
              <a:t>La Secretaría de la Función Pública, con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fundamento a lo establecido en la Ley General de Contabilidad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Gubernamental (LGCG) y a los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documentos emitidos por la Consejo Nacional de Armonización Contable y en atención a las funciones y atribuciones establecidas en este Consejo,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ha implementado un seguimiento permanente al Registro Patrimonial del Gobierno del Estado, con el propósito de mantener actualizado los registros y conciliados contablemente los bienes patrimoniales  de las Dependencias y Entidades de la Administración Pública Estatal.</a:t>
            </a:r>
            <a:endParaRPr lang="es-MX" sz="2400" dirty="0"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03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>
            <a:off x="1259632" y="2348880"/>
            <a:ext cx="7000033" cy="515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268244" y="2956757"/>
            <a:ext cx="7000033" cy="518026"/>
          </a:xfrm>
          <a:prstGeom prst="rect">
            <a:avLst/>
          </a:prstGeom>
          <a:solidFill>
            <a:srgbClr val="99FF99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259632" y="3586233"/>
            <a:ext cx="7000033" cy="515729"/>
          </a:xfrm>
          <a:prstGeom prst="rect">
            <a:avLst/>
          </a:prstGeom>
          <a:solidFill>
            <a:srgbClr val="FFFF9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83569" y="908720"/>
            <a:ext cx="79383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>
                <a:latin typeface="Miriam" pitchFamily="34" charset="-79"/>
                <a:cs typeface="Miriam" pitchFamily="34" charset="-79"/>
              </a:rPr>
              <a:t>En los últimos tres años, 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se implemento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 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el </a:t>
            </a:r>
            <a:r>
              <a:rPr lang="es-MX" sz="2200" b="1" dirty="0" smtClean="0">
                <a:latin typeface="Miriam" pitchFamily="34" charset="-79"/>
                <a:cs typeface="Miriam" pitchFamily="34" charset="-79"/>
              </a:rPr>
              <a:t>Programa de Prevención, Control y Vigilancia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, en la Administración </a:t>
            </a:r>
            <a:r>
              <a:rPr lang="es-MX" sz="2200" dirty="0">
                <a:latin typeface="Miriam" pitchFamily="34" charset="-79"/>
                <a:cs typeface="Miriam" pitchFamily="34" charset="-79"/>
              </a:rPr>
              <a:t>P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ública </a:t>
            </a:r>
            <a:r>
              <a:rPr lang="es-MX" sz="2200" dirty="0">
                <a:latin typeface="Miriam" pitchFamily="34" charset="-79"/>
                <a:cs typeface="Miriam" pitchFamily="34" charset="-79"/>
              </a:rPr>
              <a:t>E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statal, el cual descansa en cinco ejes principales:</a:t>
            </a:r>
            <a:endParaRPr lang="es-MX" sz="2200" dirty="0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331640" y="2432211"/>
            <a:ext cx="3631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s-ES_tradnl" b="1" dirty="0" smtClean="0">
                <a:latin typeface="Miriam" pitchFamily="34" charset="-79"/>
                <a:cs typeface="Miriam" pitchFamily="34" charset="-79"/>
              </a:rPr>
              <a:t>1. Adquisición </a:t>
            </a:r>
            <a:r>
              <a:rPr lang="es-ES_tradnl" b="1" dirty="0">
                <a:latin typeface="Miriam" pitchFamily="34" charset="-79"/>
                <a:cs typeface="Miriam" pitchFamily="34" charset="-79"/>
              </a:rPr>
              <a:t>de Bienes y Servicios.</a:t>
            </a:r>
            <a:endParaRPr lang="es-MX" b="1" dirty="0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300108" y="3040088"/>
            <a:ext cx="3491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s-ES_tradnl" b="1" dirty="0" smtClean="0">
                <a:latin typeface="Miriam" pitchFamily="34" charset="-79"/>
                <a:cs typeface="Miriam" pitchFamily="34" charset="-79"/>
              </a:rPr>
              <a:t>2. Flujo </a:t>
            </a:r>
            <a:r>
              <a:rPr lang="es-ES_tradnl" b="1" dirty="0">
                <a:latin typeface="Miriam" pitchFamily="34" charset="-79"/>
                <a:cs typeface="Miriam" pitchFamily="34" charset="-79"/>
              </a:rPr>
              <a:t>de los Recursos Federales.</a:t>
            </a:r>
            <a:endParaRPr lang="es-MX" b="1" dirty="0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314721" y="3669566"/>
            <a:ext cx="1705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s-ES_tradnl" b="1" dirty="0" smtClean="0">
                <a:latin typeface="Miriam" pitchFamily="34" charset="-79"/>
                <a:cs typeface="Miriam" pitchFamily="34" charset="-79"/>
              </a:rPr>
              <a:t>3. Obra </a:t>
            </a:r>
            <a:r>
              <a:rPr lang="es-ES_tradnl" b="1" dirty="0">
                <a:latin typeface="Miriam" pitchFamily="34" charset="-79"/>
                <a:cs typeface="Miriam" pitchFamily="34" charset="-79"/>
              </a:rPr>
              <a:t>Pública.</a:t>
            </a:r>
            <a:endParaRPr lang="es-MX" b="1" dirty="0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259632" y="4933771"/>
            <a:ext cx="7000033" cy="6471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317109" y="4934555"/>
            <a:ext cx="678328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just"/>
            <a:r>
              <a:rPr lang="es-ES_tradnl" b="1" dirty="0" smtClean="0">
                <a:latin typeface="Miriam" pitchFamily="34" charset="-79"/>
                <a:cs typeface="Miriam" pitchFamily="34" charset="-79"/>
              </a:rPr>
              <a:t>5. Cumplimiento </a:t>
            </a:r>
            <a:r>
              <a:rPr lang="es-ES_tradnl" b="1" dirty="0">
                <a:latin typeface="Miriam" pitchFamily="34" charset="-79"/>
                <a:cs typeface="Miriam" pitchFamily="34" charset="-79"/>
              </a:rPr>
              <a:t>a la Ley General de Contabilidad Gubernamental y a la Administración del Patrimonio.</a:t>
            </a:r>
            <a:endParaRPr lang="es-MX" b="1" dirty="0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259631" y="4229527"/>
            <a:ext cx="7000033" cy="579297"/>
          </a:xfrm>
          <a:prstGeom prst="rect">
            <a:avLst/>
          </a:prstGeom>
          <a:solidFill>
            <a:srgbClr val="99CC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301343" y="4344768"/>
            <a:ext cx="6799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_tradnl" b="1" dirty="0" smtClean="0">
                <a:latin typeface="Miriam" pitchFamily="34" charset="-79"/>
                <a:cs typeface="Miriam" pitchFamily="34" charset="-79"/>
              </a:rPr>
              <a:t>4. </a:t>
            </a:r>
            <a:r>
              <a:rPr lang="es-ES_tradnl" b="1" dirty="0">
                <a:latin typeface="Miriam" pitchFamily="34" charset="-79"/>
                <a:cs typeface="Miriam" pitchFamily="34" charset="-79"/>
              </a:rPr>
              <a:t>Cumplimiento de las Obligaciones Fiscales y Retenciones</a:t>
            </a:r>
            <a:r>
              <a:rPr lang="es-ES_tradnl" b="1" dirty="0" smtClean="0">
                <a:latin typeface="Miriam" pitchFamily="34" charset="-79"/>
                <a:cs typeface="Miriam" pitchFamily="34" charset="-79"/>
              </a:rPr>
              <a:t>.</a:t>
            </a:r>
            <a:endParaRPr lang="es-MX" b="1" dirty="0"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5162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908720"/>
            <a:ext cx="41764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Con el Programa de Prevención, Control y Vigilancia, enfocado al </a:t>
            </a:r>
            <a:r>
              <a:rPr lang="es-MX" sz="2200" b="1" dirty="0" smtClean="0">
                <a:latin typeface="Miriam" pitchFamily="34" charset="-79"/>
                <a:cs typeface="Miriam" pitchFamily="34" charset="-79"/>
              </a:rPr>
              <a:t>Cumplimiento a la Ley General de Contabilidad Gubernamental y a la Administración del Patrimonio, 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mensualmente se realiza revisión a los avances en las diferentes etapas del proceso:</a:t>
            </a:r>
          </a:p>
        </p:txBody>
      </p:sp>
      <p:grpSp>
        <p:nvGrpSpPr>
          <p:cNvPr id="22" name="21 Grupo"/>
          <p:cNvGrpSpPr/>
          <p:nvPr/>
        </p:nvGrpSpPr>
        <p:grpSpPr>
          <a:xfrm>
            <a:off x="4572000" y="774199"/>
            <a:ext cx="4260941" cy="3037936"/>
            <a:chOff x="4572000" y="774199"/>
            <a:chExt cx="4260941" cy="3037936"/>
          </a:xfrm>
        </p:grpSpPr>
        <p:pic>
          <p:nvPicPr>
            <p:cNvPr id="13" name="12 Imagen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75" t="9108" b="10006"/>
            <a:stretch/>
          </p:blipFill>
          <p:spPr>
            <a:xfrm rot="10800000">
              <a:off x="4572000" y="774199"/>
              <a:ext cx="4260941" cy="3037936"/>
            </a:xfrm>
            <a:prstGeom prst="rect">
              <a:avLst/>
            </a:prstGeom>
          </p:spPr>
        </p:pic>
        <p:sp>
          <p:nvSpPr>
            <p:cNvPr id="5" name="4 CuadroTexto"/>
            <p:cNvSpPr txBox="1"/>
            <p:nvPr/>
          </p:nvSpPr>
          <p:spPr>
            <a:xfrm>
              <a:off x="5327771" y="1392589"/>
              <a:ext cx="1645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Asignación de bienes.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968662" y="2204864"/>
              <a:ext cx="1306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Registro Contable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</p:grpSp>
      <p:sp>
        <p:nvSpPr>
          <p:cNvPr id="23" name="22 Rectángulo"/>
          <p:cNvSpPr/>
          <p:nvPr/>
        </p:nvSpPr>
        <p:spPr>
          <a:xfrm>
            <a:off x="255851" y="4458051"/>
            <a:ext cx="1619153" cy="76944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s-MX" sz="2200" b="1" dirty="0" smtClean="0">
                <a:latin typeface="Miriam" pitchFamily="34" charset="-79"/>
                <a:cs typeface="Miriam" pitchFamily="34" charset="-79"/>
              </a:rPr>
              <a:t>Rezagos no superados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2843807" y="4150275"/>
            <a:ext cx="6066987" cy="1785104"/>
          </a:xfrm>
          <a:prstGeom prst="rect">
            <a:avLst/>
          </a:prstGeom>
          <a:solidFill>
            <a:srgbClr val="FF9933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algn="just"/>
            <a:r>
              <a:rPr lang="es-MX" sz="2200" b="1" dirty="0" smtClean="0">
                <a:latin typeface="Miriam" pitchFamily="34" charset="-79"/>
                <a:cs typeface="Miriam" pitchFamily="34" charset="-79"/>
              </a:rPr>
              <a:t>Como superar estos rezagos</a:t>
            </a:r>
            <a:r>
              <a:rPr lang="es-MX" sz="1600" b="1" dirty="0" smtClean="0">
                <a:latin typeface="Miriam" pitchFamily="34" charset="-79"/>
                <a:cs typeface="Miriam" pitchFamily="34" charset="-79"/>
              </a:rPr>
              <a:t> (Art. 23 al 32 LGCG)</a:t>
            </a:r>
            <a:r>
              <a:rPr lang="es-MX" sz="2200" b="1" dirty="0" smtClean="0">
                <a:latin typeface="Miriam" pitchFamily="34" charset="-79"/>
                <a:cs typeface="Miriam" pitchFamily="34" charset="-79"/>
              </a:rPr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Los </a:t>
            </a:r>
            <a:r>
              <a:rPr lang="es-MX" sz="2200" dirty="0">
                <a:latin typeface="Miriam" pitchFamily="34" charset="-79"/>
                <a:cs typeface="Miriam" pitchFamily="34" charset="-79"/>
              </a:rPr>
              <a:t>entes públicos deberán registrar en su contabilidad los bienes muebles e inmuebles. </a:t>
            </a:r>
            <a:endParaRPr lang="es-MX" sz="2200" dirty="0" smtClean="0">
              <a:latin typeface="Miriam" pitchFamily="34" charset="-79"/>
              <a:cs typeface="Miriam" pitchFamily="34" charset="-79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En </a:t>
            </a:r>
            <a:r>
              <a:rPr lang="es-MX" sz="2200" dirty="0">
                <a:latin typeface="Miriam" pitchFamily="34" charset="-79"/>
                <a:cs typeface="Miriam" pitchFamily="34" charset="-79"/>
              </a:rPr>
              <a:t>la Cuenta Pública incluirán la relación de los bienes que componen su patrimonio </a:t>
            </a:r>
            <a:endParaRPr lang="es-MX" sz="2200" dirty="0"/>
          </a:p>
        </p:txBody>
      </p:sp>
      <p:sp>
        <p:nvSpPr>
          <p:cNvPr id="25" name="24 Flecha derecha"/>
          <p:cNvSpPr/>
          <p:nvPr/>
        </p:nvSpPr>
        <p:spPr>
          <a:xfrm>
            <a:off x="2123728" y="4504217"/>
            <a:ext cx="504056" cy="661720"/>
          </a:xfrm>
          <a:prstGeom prst="rightArrow">
            <a:avLst/>
          </a:prstGeom>
          <a:solidFill>
            <a:schemeClr val="bg1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9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53" y="1863168"/>
            <a:ext cx="8800699" cy="4321555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081480" y="2921112"/>
            <a:ext cx="47227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20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Retrasos </a:t>
            </a:r>
            <a:r>
              <a: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en la actualización de Inventarios.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042664" y="3709928"/>
            <a:ext cx="5663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Diferencia en </a:t>
            </a:r>
            <a:r>
              <a: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los valores de inventario </a:t>
            </a:r>
            <a:r>
              <a:rPr lang="es-MX" sz="20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y el </a:t>
            </a:r>
            <a:r>
              <a: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registro contable.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011132" y="4711293"/>
            <a:ext cx="2874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20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Inventarios </a:t>
            </a:r>
            <a:r>
              <a: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no depurados.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026898" y="5437611"/>
            <a:ext cx="657754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9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Diferentes </a:t>
            </a:r>
            <a:r>
              <a:rPr lang="es-MX" sz="19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solicitudes de apoyo a la Dirección de Patrimonio del Instituto de Consejería Jurídica y de Asesoría Legal, entre otras.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08170" y="2954646"/>
            <a:ext cx="449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1</a:t>
            </a:r>
            <a:endParaRPr lang="es-MX" sz="2400" b="1" dirty="0"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15066" y="3816268"/>
            <a:ext cx="449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2</a:t>
            </a:r>
            <a:endParaRPr lang="es-MX" sz="2400" b="1" dirty="0"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021725" y="4695527"/>
            <a:ext cx="449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3</a:t>
            </a:r>
            <a:endParaRPr lang="es-MX" sz="2400" b="1" dirty="0"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99063" y="5533866"/>
            <a:ext cx="449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4</a:t>
            </a:r>
            <a:endParaRPr lang="es-MX" sz="2400" b="1" dirty="0"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387893" y="2062069"/>
            <a:ext cx="2864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D E B I L I D A D E S</a:t>
            </a:r>
            <a:endParaRPr lang="es-MX" sz="2400" b="1" dirty="0">
              <a:solidFill>
                <a:srgbClr val="002060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67544" y="8367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>
                <a:latin typeface="Miriam" pitchFamily="34" charset="-79"/>
                <a:cs typeface="Miriam" pitchFamily="34" charset="-79"/>
              </a:rPr>
              <a:t>El seguimiento mensual lo realizan las Contralorías Internas, en las Dependencias, Entidades y Fideicomisos, donde se 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observa </a:t>
            </a:r>
            <a:r>
              <a:rPr lang="es-MX" sz="2200" dirty="0" smtClean="0">
                <a:latin typeface="Miriam" pitchFamily="34" charset="-79"/>
                <a:cs typeface="Miriam" pitchFamily="34" charset="-79"/>
              </a:rPr>
              <a:t>las siguientes:</a:t>
            </a:r>
            <a:endParaRPr lang="es-MX" sz="2200" dirty="0"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62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5436096" y="1073047"/>
            <a:ext cx="3312368" cy="48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 redondeado"/>
          <p:cNvSpPr/>
          <p:nvPr/>
        </p:nvSpPr>
        <p:spPr>
          <a:xfrm>
            <a:off x="431540" y="1074068"/>
            <a:ext cx="3312368" cy="4879315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11 Grupo"/>
          <p:cNvGrpSpPr/>
          <p:nvPr/>
        </p:nvGrpSpPr>
        <p:grpSpPr>
          <a:xfrm>
            <a:off x="2915816" y="1880174"/>
            <a:ext cx="3312368" cy="3131384"/>
            <a:chOff x="2915816" y="1880174"/>
            <a:chExt cx="3312368" cy="3131384"/>
          </a:xfrm>
        </p:grpSpPr>
        <p:sp>
          <p:nvSpPr>
            <p:cNvPr id="10" name="9 Elipse"/>
            <p:cNvSpPr/>
            <p:nvPr/>
          </p:nvSpPr>
          <p:spPr>
            <a:xfrm>
              <a:off x="3066120" y="1956374"/>
              <a:ext cx="3087960" cy="2912786"/>
            </a:xfrm>
            <a:prstGeom prst="ellipse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Anillo"/>
            <p:cNvSpPr/>
            <p:nvPr/>
          </p:nvSpPr>
          <p:spPr>
            <a:xfrm>
              <a:off x="2915816" y="1880174"/>
              <a:ext cx="3312368" cy="3131384"/>
            </a:xfrm>
            <a:prstGeom prst="donut">
              <a:avLst>
                <a:gd name="adj" fmla="val 5442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5607546" y="1271042"/>
            <a:ext cx="309634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3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Establecer compromisos puntuales  de </a:t>
            </a:r>
            <a:r>
              <a:rPr lang="es-MX" sz="2300" b="1" dirty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 </a:t>
            </a:r>
            <a:r>
              <a:rPr lang="es-MX" sz="23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  </a:t>
            </a:r>
          </a:p>
          <a:p>
            <a:pPr algn="just"/>
            <a:r>
              <a:rPr lang="es-MX" sz="2300" b="1" dirty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 </a:t>
            </a:r>
            <a:r>
              <a:rPr lang="es-MX" sz="23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  responsabilidad según</a:t>
            </a:r>
            <a:endParaRPr lang="es-MX" sz="2300" b="1" dirty="0">
              <a:solidFill>
                <a:srgbClr val="002060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228184" y="2317105"/>
            <a:ext cx="247570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3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la </a:t>
            </a:r>
            <a:r>
              <a:rPr lang="es-MX" sz="2300" b="1" dirty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causa del problema que nos permitan concluir con la depuración de inventarios y </a:t>
            </a:r>
            <a:r>
              <a:rPr lang="es-MX" sz="23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conciliación contable de bienes</a:t>
            </a:r>
            <a:endParaRPr lang="es-MX" sz="2300" b="1" dirty="0">
              <a:solidFill>
                <a:srgbClr val="002060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493246" y="4671515"/>
            <a:ext cx="321064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3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patrimoniales </a:t>
            </a:r>
            <a:r>
              <a:rPr lang="es-MX" sz="2300" b="1" dirty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de la Administración Publica Estatal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558071" y="2723436"/>
            <a:ext cx="2357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Implementar mecanismos de seguimiento personalizados.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155603" y="3140407"/>
            <a:ext cx="2908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CONSIDERACIONES</a:t>
            </a:r>
            <a:endParaRPr lang="es-MX" sz="2400" b="1" dirty="0"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8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67744" y="692696"/>
            <a:ext cx="4608512" cy="707886"/>
          </a:xfrm>
          <a:prstGeom prst="rect">
            <a:avLst/>
          </a:prstGeom>
          <a:solidFill>
            <a:srgbClr val="FF6600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ESTRATÉGIAS:</a:t>
            </a:r>
            <a:endParaRPr lang="es-MX" sz="4000" b="1" dirty="0"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381350" y="1484784"/>
            <a:ext cx="7439122" cy="1631217"/>
            <a:chOff x="678798" y="2490774"/>
            <a:chExt cx="7439122" cy="1631217"/>
          </a:xfrm>
        </p:grpSpPr>
        <p:sp>
          <p:nvSpPr>
            <p:cNvPr id="4" name="3 Rectángulo"/>
            <p:cNvSpPr/>
            <p:nvPr/>
          </p:nvSpPr>
          <p:spPr>
            <a:xfrm>
              <a:off x="678798" y="2564905"/>
              <a:ext cx="7439122" cy="1557086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2 CuadroTexto"/>
            <p:cNvSpPr txBox="1"/>
            <p:nvPr/>
          </p:nvSpPr>
          <p:spPr>
            <a:xfrm>
              <a:off x="678798" y="2490774"/>
              <a:ext cx="743912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Formalizar 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un grupo de concertación,  para la atención de la problemática del registro patrimonial a nivel  institucional con la participación de las instancias normativas: Instituto de la Consejería Jurídica y de Asistencia Legal, Secretaría de Hacienda y la Secretaria de la Función Pública.</a:t>
              </a: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1331640" y="3501008"/>
            <a:ext cx="7488832" cy="1015663"/>
            <a:chOff x="323528" y="1832160"/>
            <a:chExt cx="8064896" cy="1015663"/>
          </a:xfrm>
        </p:grpSpPr>
        <p:sp>
          <p:nvSpPr>
            <p:cNvPr id="7" name="6 Rectángulo"/>
            <p:cNvSpPr/>
            <p:nvPr/>
          </p:nvSpPr>
          <p:spPr>
            <a:xfrm>
              <a:off x="373238" y="1988840"/>
              <a:ext cx="8015186" cy="858983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23528" y="1832160"/>
              <a:ext cx="80648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 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Establecer un calendario de reuniones de trabajo  con todas las Unidades de Apoyo Administrativo de todos los Organismos Públicos, para analizar a nivel especifico la situación de cada ente público. 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1381350" y="4941168"/>
            <a:ext cx="7439122" cy="1231106"/>
            <a:chOff x="390766" y="4294334"/>
            <a:chExt cx="8015186" cy="1231106"/>
          </a:xfrm>
        </p:grpSpPr>
        <p:sp>
          <p:nvSpPr>
            <p:cNvPr id="11" name="10 Rectángulo"/>
            <p:cNvSpPr/>
            <p:nvPr/>
          </p:nvSpPr>
          <p:spPr>
            <a:xfrm>
              <a:off x="390766" y="4653136"/>
              <a:ext cx="8015186" cy="811329"/>
            </a:xfrm>
            <a:prstGeom prst="rect">
              <a:avLst/>
            </a:prstGeom>
            <a:solidFill>
              <a:srgbClr val="FF66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31540" y="4294334"/>
              <a:ext cx="7956884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1200"/>
                </a:spcAft>
              </a:pPr>
              <a:endParaRPr lang="es-MX" sz="2000" b="1" dirty="0" smtClean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  <a:p>
              <a:pPr algn="just">
                <a:spcAft>
                  <a:spcPts val="12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Establecer 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compromisos puntuales y perentorios, acordes a la necesidad  y problemática identificada</a:t>
              </a:r>
              <a:r>
                <a:rPr lang="es-MX" sz="24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. </a:t>
              </a:r>
              <a:endParaRPr lang="es-MX" sz="24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323528" y="1988840"/>
            <a:ext cx="864096" cy="720080"/>
            <a:chOff x="1115608" y="620688"/>
            <a:chExt cx="864104" cy="720080"/>
          </a:xfrm>
        </p:grpSpPr>
        <p:sp>
          <p:nvSpPr>
            <p:cNvPr id="14" name="13 Rectángulo"/>
            <p:cNvSpPr/>
            <p:nvPr/>
          </p:nvSpPr>
          <p:spPr>
            <a:xfrm>
              <a:off x="1115616" y="620688"/>
              <a:ext cx="864096" cy="72008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115608" y="620688"/>
              <a:ext cx="864094" cy="70788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 smtClean="0">
                  <a:solidFill>
                    <a:schemeClr val="bg1"/>
                  </a:solidFill>
                  <a:latin typeface="Arial Black" pitchFamily="34" charset="0"/>
                </a:rPr>
                <a:t>1</a:t>
              </a:r>
              <a:endParaRPr lang="es-MX" sz="40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309271" y="5301208"/>
            <a:ext cx="864096" cy="720080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8" name="22 Grupo"/>
          <p:cNvGrpSpPr/>
          <p:nvPr/>
        </p:nvGrpSpPr>
        <p:grpSpPr>
          <a:xfrm>
            <a:off x="251520" y="3789040"/>
            <a:ext cx="864096" cy="720080"/>
            <a:chOff x="2411760" y="1844824"/>
            <a:chExt cx="864096" cy="720080"/>
          </a:xfrm>
        </p:grpSpPr>
        <p:sp>
          <p:nvSpPr>
            <p:cNvPr id="19" name="18 Rectángulo"/>
            <p:cNvSpPr/>
            <p:nvPr/>
          </p:nvSpPr>
          <p:spPr>
            <a:xfrm>
              <a:off x="2411760" y="1844824"/>
              <a:ext cx="864096" cy="72008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2411760" y="1844824"/>
              <a:ext cx="864096" cy="70788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 smtClean="0">
                  <a:solidFill>
                    <a:schemeClr val="bg1"/>
                  </a:solidFill>
                  <a:latin typeface="Arial Black" pitchFamily="34" charset="0"/>
                </a:rPr>
                <a:t>2</a:t>
              </a:r>
              <a:endParaRPr lang="es-MX" sz="40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323528" y="5341313"/>
            <a:ext cx="864096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019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60595" y="836712"/>
            <a:ext cx="7997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Son sujetos responsables de este proceso directa o indirectamente los siguientes:</a:t>
            </a:r>
          </a:p>
        </p:txBody>
      </p:sp>
      <p:grpSp>
        <p:nvGrpSpPr>
          <p:cNvPr id="26" name="25 Grupo"/>
          <p:cNvGrpSpPr/>
          <p:nvPr/>
        </p:nvGrpSpPr>
        <p:grpSpPr>
          <a:xfrm>
            <a:off x="1068814" y="1661313"/>
            <a:ext cx="7319610" cy="4431983"/>
            <a:chOff x="560595" y="1661313"/>
            <a:chExt cx="7319610" cy="4431983"/>
          </a:xfrm>
        </p:grpSpPr>
        <p:sp>
          <p:nvSpPr>
            <p:cNvPr id="2" name="1 CuadroTexto"/>
            <p:cNvSpPr txBox="1"/>
            <p:nvPr/>
          </p:nvSpPr>
          <p:spPr>
            <a:xfrm>
              <a:off x="560595" y="1661313"/>
              <a:ext cx="699037" cy="443198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R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E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S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P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O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N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S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A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B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I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L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I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D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A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D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E</a:t>
              </a:r>
            </a:p>
            <a:p>
              <a:pPr algn="ctr"/>
              <a:r>
                <a:rPr lang="es-MX" sz="1600" b="1" dirty="0" smtClean="0">
                  <a:latin typeface="Arial Black" pitchFamily="34" charset="0"/>
                  <a:cs typeface="Narkisim" pitchFamily="34" charset="-79"/>
                </a:rPr>
                <a:t>S</a:t>
              </a:r>
              <a:endParaRPr lang="es-MX" sz="1600" b="1" dirty="0">
                <a:latin typeface="Arial Black" pitchFamily="34" charset="0"/>
                <a:cs typeface="Narkisim" pitchFamily="34" charset="-79"/>
              </a:endParaRPr>
            </a:p>
          </p:txBody>
        </p:sp>
        <p:sp>
          <p:nvSpPr>
            <p:cNvPr id="16" name="15 Rectángulo redondeado"/>
            <p:cNvSpPr/>
            <p:nvPr/>
          </p:nvSpPr>
          <p:spPr>
            <a:xfrm>
              <a:off x="1570267" y="5257930"/>
              <a:ext cx="2857717" cy="812124"/>
            </a:xfrm>
            <a:prstGeom prst="roundRect">
              <a:avLst/>
            </a:prstGeom>
            <a:solidFill>
              <a:srgbClr val="FF33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Rectángulo redondeado"/>
            <p:cNvSpPr/>
            <p:nvPr/>
          </p:nvSpPr>
          <p:spPr>
            <a:xfrm>
              <a:off x="1437556" y="4071522"/>
              <a:ext cx="6182022" cy="558372"/>
            </a:xfrm>
            <a:prstGeom prst="roundRect">
              <a:avLst/>
            </a:prstGeom>
            <a:solidFill>
              <a:srgbClr val="00206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2574826" y="2953364"/>
              <a:ext cx="4032448" cy="524092"/>
            </a:xfrm>
            <a:prstGeom prst="roundRect">
              <a:avLst/>
            </a:prstGeom>
            <a:solidFill>
              <a:srgbClr val="33CC33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1509564" y="1772816"/>
              <a:ext cx="6105822" cy="51441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509564" y="1849016"/>
              <a:ext cx="61058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Instituto </a:t>
              </a:r>
              <a:r>
                <a:rPr lang="es-MX" sz="2000" b="1" dirty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de la 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Consejería </a:t>
              </a:r>
              <a:r>
                <a:rPr lang="es-MX" sz="2000" b="1" dirty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Jurídica y de Asistencia 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Legal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3331363" y="3020196"/>
              <a:ext cx="24561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es-MX" sz="2000" b="1" dirty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Organismos 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Públicos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1901371" y="4166772"/>
              <a:ext cx="525439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s-MX" sz="2000" b="1" dirty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Coordinación de U</a:t>
              </a: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nidades  Administrativas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1638722" y="5488812"/>
              <a:ext cx="269817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Secretaría de Hacienda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14" name="13 Rectángulo redondeado"/>
            <p:cNvSpPr/>
            <p:nvPr/>
          </p:nvSpPr>
          <p:spPr>
            <a:xfrm>
              <a:off x="5022488" y="5257930"/>
              <a:ext cx="2857717" cy="812124"/>
            </a:xfrm>
            <a:prstGeom prst="roundRect">
              <a:avLst/>
            </a:prstGeom>
            <a:solidFill>
              <a:srgbClr val="FF33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5148064" y="5336412"/>
              <a:ext cx="2660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Miriam" pitchFamily="34" charset="-79"/>
                  <a:cs typeface="Miriam" pitchFamily="34" charset="-79"/>
                </a:rPr>
                <a:t>Secretaría de la Función Pública</a:t>
              </a:r>
              <a:endParaRPr lang="es-MX" sz="2000" b="1" dirty="0">
                <a:solidFill>
                  <a:schemeClr val="bg1"/>
                </a:solidFill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21" name="20 Flecha abajo"/>
            <p:cNvSpPr/>
            <p:nvPr/>
          </p:nvSpPr>
          <p:spPr>
            <a:xfrm>
              <a:off x="4368882" y="3581710"/>
              <a:ext cx="406235" cy="400110"/>
            </a:xfrm>
            <a:prstGeom prst="downArrow">
              <a:avLst/>
            </a:prstGeom>
            <a:solidFill>
              <a:srgbClr val="3366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21 Flecha abajo"/>
            <p:cNvSpPr/>
            <p:nvPr/>
          </p:nvSpPr>
          <p:spPr>
            <a:xfrm>
              <a:off x="4387932" y="2446412"/>
              <a:ext cx="406235" cy="400110"/>
            </a:xfrm>
            <a:prstGeom prst="downArrow">
              <a:avLst/>
            </a:prstGeom>
            <a:solidFill>
              <a:srgbClr val="3366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22 Flecha abajo"/>
            <p:cNvSpPr/>
            <p:nvPr/>
          </p:nvSpPr>
          <p:spPr>
            <a:xfrm rot="2775497">
              <a:off x="2644238" y="4753061"/>
              <a:ext cx="576064" cy="438210"/>
            </a:xfrm>
            <a:prstGeom prst="downArrow">
              <a:avLst/>
            </a:prstGeom>
            <a:solidFill>
              <a:srgbClr val="3366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23 Flecha abajo"/>
            <p:cNvSpPr/>
            <p:nvPr/>
          </p:nvSpPr>
          <p:spPr>
            <a:xfrm rot="18629287">
              <a:off x="6293807" y="4753062"/>
              <a:ext cx="576064" cy="438210"/>
            </a:xfrm>
            <a:prstGeom prst="downArrow">
              <a:avLst/>
            </a:prstGeom>
            <a:solidFill>
              <a:srgbClr val="33660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7462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33872" y="907227"/>
            <a:ext cx="6876256" cy="707886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  <a:latin typeface="Miriam" pitchFamily="34" charset="-79"/>
                <a:cs typeface="Miriam" pitchFamily="34" charset="-79"/>
              </a:rPr>
              <a:t>TIEMPOS Y PLAZOS:</a:t>
            </a:r>
            <a:endParaRPr lang="es-MX" sz="4000" b="1" dirty="0">
              <a:ln>
                <a:solidFill>
                  <a:srgbClr val="FFFF00"/>
                </a:solidFill>
              </a:ln>
              <a:solidFill>
                <a:schemeClr val="bg1"/>
              </a:solidFill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78798" y="2132856"/>
            <a:ext cx="79976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MX" sz="2800" dirty="0" smtClean="0">
                <a:latin typeface="Miriam" pitchFamily="34" charset="-79"/>
                <a:cs typeface="Miriam" pitchFamily="34" charset="-79"/>
              </a:rPr>
              <a:t>Deberá establecerse un Programa de Trabajo con </a:t>
            </a:r>
            <a:r>
              <a:rPr lang="es-MX" sz="2800" dirty="0">
                <a:latin typeface="Miriam" pitchFamily="34" charset="-79"/>
                <a:cs typeface="Miriam" pitchFamily="34" charset="-79"/>
              </a:rPr>
              <a:t>e</a:t>
            </a:r>
            <a:r>
              <a:rPr lang="es-MX" sz="2800" dirty="0" smtClean="0">
                <a:latin typeface="Miriam" pitchFamily="34" charset="-79"/>
                <a:cs typeface="Miriam" pitchFamily="34" charset="-79"/>
              </a:rPr>
              <a:t>l Grupo de Concertación, a fin de definir tiempos y calendario de acciones, durante el ejercicio 2016 y hacia adelante.</a:t>
            </a:r>
            <a:endParaRPr lang="es-MX" sz="2000" dirty="0" smtClean="0"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1028" name="Picture 4" descr="http://www.coachdelaempresaria.com/wp-content/uploads/2010/10/equip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75" y="4194959"/>
            <a:ext cx="36195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77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1462</TotalTime>
  <Words>579</Words>
  <Application>Microsoft Office PowerPoint</Application>
  <PresentationFormat>Presentación en pantalla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Antonio Perez Martinez</dc:creator>
  <cp:lastModifiedBy>usuario</cp:lastModifiedBy>
  <cp:revision>101</cp:revision>
  <cp:lastPrinted>2015-11-24T14:39:09Z</cp:lastPrinted>
  <dcterms:created xsi:type="dcterms:W3CDTF">2015-11-09T17:07:47Z</dcterms:created>
  <dcterms:modified xsi:type="dcterms:W3CDTF">2016-06-09T19:19:28Z</dcterms:modified>
</cp:coreProperties>
</file>