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3" r:id="rId3"/>
    <p:sldId id="259" r:id="rId4"/>
    <p:sldId id="260" r:id="rId5"/>
    <p:sldId id="262" r:id="rId6"/>
    <p:sldId id="265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esktop\Calendario%20de%20Reuniones%20y%20Conciliaci&#243;n%20de%20los%20O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esktop\Calendario%20de%20Reuniones%20y%20Conciliaci&#243;n%20de%20los%20O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esktop\Calendario%20de%20Reuniones%20y%20Conciliaci&#243;n%20de%20los%20O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esktop\Calendario%20de%20Reuniones%20y%20Conciliaci&#243;n%20de%20los%20OP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ia\Desktop\Calendario%20de%20Reuniones%20y%20Conciliaci&#243;n%20de%20los%20O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roundedCorners val="1"/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en-US" sz="1400">
                <a:latin typeface="Arial" pitchFamily="34" charset="0"/>
                <a:cs typeface="Arial" pitchFamily="34" charset="0"/>
              </a:rPr>
              <a:t>Asistencia a</a:t>
            </a:r>
            <a:r>
              <a:rPr lang="en-US" sz="1400" baseline="0">
                <a:latin typeface="Arial" pitchFamily="34" charset="0"/>
                <a:cs typeface="Arial" pitchFamily="34" charset="0"/>
              </a:rPr>
              <a:t> la Reunión de Trabajo</a:t>
            </a:r>
            <a:endParaRPr lang="en-US" sz="1400">
              <a:latin typeface="Arial" pitchFamily="34" charset="0"/>
              <a:cs typeface="Arial" pitchFamily="34" charset="0"/>
            </a:endParaRP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4218700787401575"/>
          <c:y val="0.19684024653270168"/>
          <c:w val="0.4135719597550308"/>
          <c:h val="0.68970320728144896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936573709536307"/>
                  <c:y val="-0.10172592587459008"/>
                </c:manualLayout>
              </c:layout>
              <c:dLblPos val="bestFit"/>
              <c:showVal val="1"/>
              <c:showPercent val="1"/>
              <c:separator>
</c:separator>
            </c:dLbl>
            <c:dLbl>
              <c:idx val="1"/>
              <c:layout>
                <c:manualLayout>
                  <c:x val="-0.19089195100612463"/>
                  <c:y val="0.11431956383686104"/>
                </c:manualLayout>
              </c:layout>
              <c:dLblPos val="bestFit"/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sz="1050" b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dLblPos val="bestFit"/>
            <c:showVal val="1"/>
            <c:showPercent val="1"/>
            <c:separator>
</c:separator>
            <c:showLeaderLines val="1"/>
          </c:dLbls>
          <c:cat>
            <c:strRef>
              <c:f>'Calendario de Reuniones'!$B$311:$B$312</c:f>
              <c:strCache>
                <c:ptCount val="2"/>
                <c:pt idx="0">
                  <c:v>Organismos Públicos que asistieron</c:v>
                </c:pt>
                <c:pt idx="1">
                  <c:v>Organismos que no acudieron a la reunión de trabajo</c:v>
                </c:pt>
              </c:strCache>
            </c:strRef>
          </c:cat>
          <c:val>
            <c:numRef>
              <c:f>'Calendario de Reuniones'!$C$311:$C$312</c:f>
              <c:numCache>
                <c:formatCode>General</c:formatCode>
                <c:ptCount val="2"/>
                <c:pt idx="0">
                  <c:v>71</c:v>
                </c:pt>
                <c:pt idx="1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es-MX"/>
        </a:p>
      </c:txPr>
    </c:legend>
    <c:plotVisOnly val="1"/>
  </c:chart>
  <c:spPr>
    <a:scene3d>
      <a:camera prst="orthographicFront"/>
      <a:lightRig rig="threePt" dir="t"/>
    </a:scene3d>
    <a:sp3d>
      <a:bevelT w="101600" prst="riblet"/>
    </a:sp3d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roundedCorners val="1"/>
  <c:chart>
    <c:title>
      <c:tx>
        <c:rich>
          <a:bodyPr/>
          <a:lstStyle/>
          <a:p>
            <a:pPr>
              <a:defRPr sz="1400"/>
            </a:pPr>
            <a:r>
              <a:rPr lang="es-MX" sz="1400" dirty="0"/>
              <a:t>Conciliación de Registros Patrimoniales que presentan inconsistencias (resguardos)</a:t>
            </a:r>
          </a:p>
        </c:rich>
      </c:tx>
      <c:layout>
        <c:manualLayout>
          <c:xMode val="edge"/>
          <c:yMode val="edge"/>
          <c:x val="0.14129155730533691"/>
          <c:y val="3.2426982751325634E-2"/>
        </c:manualLayout>
      </c:layout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2777777777777777"/>
          <c:y val="0.19919432261528539"/>
          <c:w val="0.49470975503062131"/>
          <c:h val="0.74984899020406215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101600" prst="riblet"/>
            </a:sp3d>
          </c:spPr>
          <c:dLbls>
            <c:dLbl>
              <c:idx val="0"/>
              <c:layout>
                <c:manualLayout>
                  <c:x val="0.12190726159230095"/>
                  <c:y val="-0.32589154140878285"/>
                </c:manualLayout>
              </c:layout>
              <c:showVal val="1"/>
              <c:showPercent val="1"/>
              <c:separator>
</c:separator>
            </c:dLbl>
            <c:dLbl>
              <c:idx val="1"/>
              <c:layout>
                <c:manualLayout>
                  <c:x val="-2.1999562554680659E-2"/>
                  <c:y val="0.39330720207299347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'Calendario de Reuniones'!$B$323:$B$324</c:f>
              <c:strCache>
                <c:ptCount val="2"/>
                <c:pt idx="0">
                  <c:v>Organismos Públicos que no presentan inconsistencias</c:v>
                </c:pt>
                <c:pt idx="1">
                  <c:v>Organismos Públicos con inconsistencias</c:v>
                </c:pt>
              </c:strCache>
            </c:strRef>
          </c:cat>
          <c:val>
            <c:numRef>
              <c:f>'Calendario de Reuniones'!$C$323:$C$324</c:f>
              <c:numCache>
                <c:formatCode>General</c:formatCode>
                <c:ptCount val="2"/>
                <c:pt idx="0">
                  <c:v>39</c:v>
                </c:pt>
                <c:pt idx="1">
                  <c:v>33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4709755030623"/>
          <c:y val="0.5544368428885329"/>
          <c:w val="0.33029024496937881"/>
          <c:h val="0.39142833381481618"/>
        </c:manualLayout>
      </c:layout>
      <c:txPr>
        <a:bodyPr/>
        <a:lstStyle/>
        <a:p>
          <a:pPr algn="just">
            <a:defRPr/>
          </a:pPr>
          <a:endParaRPr lang="es-MX"/>
        </a:p>
      </c:txPr>
    </c:legend>
    <c:plotVisOnly val="1"/>
  </c:chart>
  <c:spPr>
    <a:effectLst>
      <a:innerShdw blurRad="63500" dist="50800" dir="2700000">
        <a:prstClr val="black">
          <a:alpha val="50000"/>
        </a:prstClr>
      </a:innerShdw>
    </a:effectLst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roundedCorners val="1"/>
  <c:chart>
    <c:title>
      <c:tx>
        <c:rich>
          <a:bodyPr/>
          <a:lstStyle/>
          <a:p>
            <a:pPr algn="r">
              <a:defRPr sz="1400"/>
            </a:pPr>
            <a:r>
              <a:rPr lang="es-MX" sz="1400" dirty="0"/>
              <a:t>Conciliación de Inventarios &amp; Registros Patrimoniales</a:t>
            </a:r>
          </a:p>
        </c:rich>
      </c:tx>
      <c:layout>
        <c:manualLayout>
          <c:xMode val="edge"/>
          <c:yMode val="edge"/>
          <c:x val="0.18755704529692499"/>
          <c:y val="2.7794556643993308E-2"/>
        </c:manualLayout>
      </c:layout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9856164749886286E-2"/>
          <c:y val="0.20845917482994991"/>
          <c:w val="0.84722222222222221"/>
          <c:h val="0.46303433393737281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206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6.3492344706911813E-2"/>
                  <c:y val="1.316630336773735E-2"/>
                </c:manualLayout>
              </c:layout>
              <c:showVal val="1"/>
              <c:showPercent val="1"/>
              <c:separator>
</c:separator>
            </c:dLbl>
            <c:dLbl>
              <c:idx val="1"/>
              <c:layout>
                <c:manualLayout>
                  <c:x val="-8.0717191601049898E-2"/>
                  <c:y val="5.5677749472559768E-2"/>
                </c:manualLayout>
              </c:layout>
              <c:showVal val="1"/>
              <c:showPercent val="1"/>
              <c:separator>
</c:separator>
            </c:dLbl>
            <c:dLbl>
              <c:idx val="2"/>
              <c:layout>
                <c:manualLayout>
                  <c:x val="-8.1712379702537197E-2"/>
                  <c:y val="1.2465968082219362E-2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'Calendario de Reuniones'!$B$316:$B$318</c:f>
              <c:strCache>
                <c:ptCount val="3"/>
                <c:pt idx="0">
                  <c:v>Organismos Públicos que cuentan al 100% su conciliación</c:v>
                </c:pt>
                <c:pt idx="1">
                  <c:v>Organismos Públicos diferencias en inventarios</c:v>
                </c:pt>
                <c:pt idx="2">
                  <c:v>Organismos que no cuentan con la instalación de los Sistemas de Control Patrimonial</c:v>
                </c:pt>
              </c:strCache>
            </c:strRef>
          </c:cat>
          <c:val>
            <c:numRef>
              <c:f>'Calendario de Reuniones'!$C$316:$C$318</c:f>
              <c:numCache>
                <c:formatCode>General</c:formatCode>
                <c:ptCount val="3"/>
                <c:pt idx="0">
                  <c:v>45</c:v>
                </c:pt>
                <c:pt idx="1">
                  <c:v>16</c:v>
                </c:pt>
                <c:pt idx="2">
                  <c:v>11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4.0542213473315838E-2"/>
          <c:y val="0.6992880654113155"/>
          <c:w val="0.9189153543307087"/>
          <c:h val="0.27291737794469251"/>
        </c:manualLayout>
      </c:layout>
    </c:legend>
    <c:plotVisOnly val="1"/>
  </c:chart>
  <c:spPr>
    <a:effectLst>
      <a:innerShdw blurRad="63500" dist="50800" dir="2700000">
        <a:prstClr val="black">
          <a:alpha val="50000"/>
        </a:prstClr>
      </a:innerShdw>
    </a:effectLst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roundedCorners val="1"/>
  <c:chart>
    <c:title>
      <c:tx>
        <c:rich>
          <a:bodyPr/>
          <a:lstStyle/>
          <a:p>
            <a:pPr algn="ctr">
              <a:defRPr sz="1400"/>
            </a:pPr>
            <a:r>
              <a:rPr lang="es-MX" sz="1400"/>
              <a:t>Inventario &amp; Registros Contables</a:t>
            </a:r>
          </a:p>
        </c:rich>
      </c:tx>
      <c:layout>
        <c:manualLayout>
          <c:xMode val="edge"/>
          <c:yMode val="edge"/>
          <c:x val="0.15064538838094202"/>
          <c:y val="2.6285705612515642E-2"/>
        </c:manualLayout>
      </c:layout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5136116490520241"/>
          <c:w val="0.9882967252374435"/>
          <c:h val="0.5034485327953847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2935578673403988"/>
                  <c:y val="2.119828321916415E-2"/>
                </c:manualLayout>
              </c:layout>
              <c:showVal val="1"/>
              <c:showPercent val="1"/>
              <c:separator>
</c:separator>
            </c:dLbl>
            <c:dLbl>
              <c:idx val="1"/>
              <c:layout>
                <c:manualLayout>
                  <c:x val="7.6319218714950773E-2"/>
                  <c:y val="-6.4421711026957013E-2"/>
                </c:manualLayout>
              </c:layout>
              <c:showVal val="1"/>
              <c:showPercent val="1"/>
              <c:separator>
</c:separator>
            </c:dLbl>
            <c:dLbl>
              <c:idx val="2"/>
              <c:layout>
                <c:manualLayout>
                  <c:x val="-4.8399504275568814E-2"/>
                  <c:y val="-5.2449986443199072E-2"/>
                </c:manualLayout>
              </c:layout>
              <c:showVal val="1"/>
              <c:showPercent val="1"/>
              <c:separator>
</c:separator>
            </c:dLbl>
            <c:dLbl>
              <c:idx val="3"/>
              <c:layout>
                <c:manualLayout>
                  <c:x val="-6.9134406817091917E-2"/>
                  <c:y val="4.0459979150813171E-3"/>
                </c:manualLayout>
              </c:layout>
              <c:showVal val="1"/>
              <c:showPercent val="1"/>
              <c:separator>
</c:separator>
            </c:dLbl>
            <c:dLbl>
              <c:idx val="4"/>
              <c:layout>
                <c:manualLayout>
                  <c:x val="-3.397492926911308E-2"/>
                  <c:y val="-6.6659445571686455E-3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'Calendario de Reuniones'!$B$328:$B$330</c:f>
              <c:strCache>
                <c:ptCount val="3"/>
                <c:pt idx="0">
                  <c:v>OP´s que no presentan problemas en su conciliación</c:v>
                </c:pt>
                <c:pt idx="1">
                  <c:v>OP´s que presentan dificultades en la conciliación contable-patrimonial</c:v>
                </c:pt>
                <c:pt idx="2">
                  <c:v>OP´s que presentan diferencias en bienes muebles y/o inmuebles, conforme a los saldos contables</c:v>
                </c:pt>
              </c:strCache>
            </c:strRef>
          </c:cat>
          <c:val>
            <c:numRef>
              <c:f>'Calendario de Reuniones'!$C$328:$C$330</c:f>
              <c:numCache>
                <c:formatCode>General</c:formatCode>
                <c:ptCount val="3"/>
                <c:pt idx="0">
                  <c:v>16</c:v>
                </c:pt>
                <c:pt idx="1">
                  <c:v>16</c:v>
                </c:pt>
                <c:pt idx="2">
                  <c:v>39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1.2820286836862487E-2"/>
          <c:y val="0.6957470970163312"/>
          <c:w val="0.95781946534444473"/>
          <c:h val="0.27645835647418315"/>
        </c:manualLayout>
      </c:layout>
      <c:txPr>
        <a:bodyPr/>
        <a:lstStyle/>
        <a:p>
          <a:pPr algn="just">
            <a:defRPr sz="1100" b="0"/>
          </a:pPr>
          <a:endParaRPr lang="es-MX"/>
        </a:p>
      </c:txPr>
    </c:legend>
    <c:plotVisOnly val="1"/>
  </c:chart>
  <c:spPr>
    <a:effectLst>
      <a:innerShdw blurRad="63500" dist="50800" dir="2700000">
        <a:prstClr val="black">
          <a:alpha val="50000"/>
        </a:prstClr>
      </a:innerShdw>
    </a:effectLst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 algn="ctr">
              <a:defRPr sz="1400"/>
            </a:pPr>
            <a:r>
              <a:rPr lang="es-MX" sz="1400"/>
              <a:t>Asistencia de Capacitaciones de los Sistemas de Control Patrimonial (SISVEH y SISMOB)</a:t>
            </a:r>
          </a:p>
        </c:rich>
      </c:tx>
      <c:layout>
        <c:manualLayout>
          <c:xMode val="edge"/>
          <c:yMode val="edge"/>
          <c:x val="0.19140915829487723"/>
          <c:y val="7.130627548068158E-2"/>
        </c:manualLayout>
      </c:layout>
      <c:overlay val="1"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944444444444446"/>
          <c:y val="0.18518518518518545"/>
          <c:w val="0.49166666666666736"/>
          <c:h val="0.76388888888889006"/>
        </c:manualLayout>
      </c:layout>
      <c:pie3DChart>
        <c:varyColors val="1"/>
        <c:ser>
          <c:idx val="0"/>
          <c:order val="0"/>
          <c:explosion val="25"/>
          <c:dPt>
            <c:idx val="0"/>
            <c:explosion val="34"/>
          </c:dPt>
          <c:dLbls>
            <c:dLbl>
              <c:idx val="0"/>
              <c:layout>
                <c:manualLayout>
                  <c:x val="0.11066229221347344"/>
                  <c:y val="-0.19797134733158356"/>
                </c:manualLayout>
              </c:layout>
              <c:showVal val="1"/>
              <c:showPercent val="1"/>
              <c:separator>
</c:separator>
            </c:dLbl>
            <c:dLbl>
              <c:idx val="1"/>
              <c:layout>
                <c:manualLayout>
                  <c:x val="-5.4941163604549405E-2"/>
                  <c:y val="-4.1379046369203774E-2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Percent val="1"/>
            <c:separator>
</c:separator>
            <c:showLeaderLines val="1"/>
          </c:dLbls>
          <c:cat>
            <c:strRef>
              <c:f>'Calendario de Reuniones'!$B$344:$B$345</c:f>
              <c:strCache>
                <c:ptCount val="2"/>
                <c:pt idx="0">
                  <c:v>Organismo Público que asistió</c:v>
                </c:pt>
                <c:pt idx="1">
                  <c:v>Organismo Público que no acudio</c:v>
                </c:pt>
              </c:strCache>
            </c:strRef>
          </c:cat>
          <c:val>
            <c:numRef>
              <c:f>'Calendario de Reuniones'!$C$344:$C$345</c:f>
              <c:numCache>
                <c:formatCode>General</c:formatCode>
                <c:ptCount val="2"/>
                <c:pt idx="0">
                  <c:v>57</c:v>
                </c:pt>
                <c:pt idx="1">
                  <c:v>15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166666666666672"/>
          <c:y val="0.77389332024332946"/>
          <c:w val="0.34166666666666717"/>
          <c:h val="0.20372622996537801"/>
        </c:manualLayout>
      </c:layout>
    </c:legend>
    <c:plotVisOnly val="1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s-MX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DEF6B7-13DA-42CC-91CC-13AD21989698}" type="datetimeFigureOut">
              <a:rPr lang="es-MX" smtClean="0"/>
              <a:pPr/>
              <a:t>23/11/2017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1BD5DB-AE8C-4949-9013-66C590725D3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Avances de los Registros Patrimoniales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484784"/>
            <a:ext cx="7632848" cy="4896544"/>
          </a:xfrm>
        </p:spPr>
        <p:txBody>
          <a:bodyPr>
            <a:noAutofit/>
          </a:bodyPr>
          <a:lstStyle/>
          <a:p>
            <a:pPr algn="just">
              <a:buClrTx/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El Instituto de la Consejería Jurídica y de Asistencia Legal, a través de la Dirección de Patrimonio, con el objetivo de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continuar coadyuvando en el cumplimiento de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Conciliación y Actualización de los Registros de Bienes Patrimoniales, y atendiendo lo acordado en la Sesión anterior (Segunda Reunión del CACE) y en la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reunión efectuada con las Unidades de Apoyo Administrativos de los Organismos Públicos, convocada por la Coordinación de Unidades Administrativas de la Secretaría de Hacienda, en la que se informó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que los avances sobre la situación patrimonial habían sido mínima; así como del requerimiento efectuado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No. SCG/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CGPEyR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/00001/2017,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por la Secretaría de la Contraloría General, a efectos coadyuvar con lo concerniente al proceso de Entrega – Recepción Gubernamental; procedió a realizar lo siguiente:</a:t>
            </a:r>
          </a:p>
          <a:p>
            <a:pPr algn="just">
              <a:buNone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ClrTx/>
              <a:buFont typeface="+mj-lt"/>
              <a:buAutoNum type="arabicPeriod"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Calendario de atenciones para mantener reuniones de trabajo con cada Organismo Público del Poder Ejecutivo del Estado, iniciando el lunes 28 de agosto del actual y concluyendo el 18 de septiembre del año en curso; en el que se les notificó a las Dependencias y Entidades el día y hora de atención, debiendo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definir y documentar la problemática con la que contarán.</a:t>
            </a:r>
          </a:p>
          <a:p>
            <a:pPr lvl="1" algn="just">
              <a:buFont typeface="+mj-lt"/>
              <a:buAutoNum type="arabicPeriod"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ClrTx/>
              <a:buFont typeface="+mj-lt"/>
              <a:buAutoNum type="arabicPeriod"/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Reuniones de Trabajo con cada OP, con la participación de las Instancias Normativas que participan en el CACE (Patrimonio, Contabilidad, Contraloría) y del respectivo contralor interno o Comisario para el seguimiento y cumplimento de los acuerdos establecidos; respecto a los siguientes rubros: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 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43608" y="1412776"/>
            <a:ext cx="748883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+mj-lt"/>
              <a:buAutoNum type="alphaLcPeriod"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Verificación y Conciliación de los registros de bienes asignados al Organismo Público, con base en los  Sistemas de Control Patrimonial.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Análisis y Notificación en su caso, de aquellas inconsistencias que presenten, en la actualización tanto de  resguardos en los Sistemas de Control Patrimonial, como de los instrumentos jurídicos de bienes asignados temporalmente. 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Situación,  problemática y/o dificultad que presenta el Organismo Público, a efectos de la conciliación de sus registros patrimoniales para el cumplimiento de las diversas disposiciones emitidas en materia de Contabilidad Gubernamental.</a:t>
            </a:r>
          </a:p>
          <a:p>
            <a:pPr lvl="0" algn="just"/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400" dirty="0" smtClean="0">
                <a:latin typeface="Arial" pitchFamily="34" charset="0"/>
                <a:cs typeface="Arial" pitchFamily="34" charset="0"/>
              </a:rPr>
              <a:t>Por lo que, de los OP requeridos, únicamente uno no asistió la Secretaría de Pesca y Acuacultura y dos OP´s que asistieron pero no firmaron la Minuta de Trabajo, correspondientes a las Universidades Tecnológico de la Selva y Politécnica de Chiapas; obteniéndose los siguientes resultados:</a:t>
            </a:r>
          </a:p>
        </p:txBody>
      </p:sp>
      <p:graphicFrame>
        <p:nvGraphicFramePr>
          <p:cNvPr id="7" name="5 Gráfico"/>
          <p:cNvGraphicFramePr/>
          <p:nvPr/>
        </p:nvGraphicFramePr>
        <p:xfrm>
          <a:off x="1691680" y="4437112"/>
          <a:ext cx="4320480" cy="2264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Avances de los Registros Patrimoniales</a:t>
            </a:r>
            <a:endParaRPr lang="es-MX" sz="3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228184" y="5733256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 smtClean="0">
                <a:latin typeface="Arial" pitchFamily="34" charset="0"/>
                <a:cs typeface="Arial" pitchFamily="34" charset="0"/>
              </a:rPr>
              <a:t>Iniciando el  día lunes 28 de agosto y concluyendo el 21 de septiembre del año en curso.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7 Gráfico"/>
          <p:cNvGraphicFramePr/>
          <p:nvPr/>
        </p:nvGraphicFramePr>
        <p:xfrm>
          <a:off x="4211960" y="3933056"/>
          <a:ext cx="4562164" cy="2741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Avances de los Registros Patrimoniales</a:t>
            </a:r>
            <a:endParaRPr lang="es-MX" sz="3600" dirty="0"/>
          </a:p>
        </p:txBody>
      </p:sp>
      <p:graphicFrame>
        <p:nvGraphicFramePr>
          <p:cNvPr id="11" name="6 Gráfico"/>
          <p:cNvGraphicFramePr/>
          <p:nvPr/>
        </p:nvGraphicFramePr>
        <p:xfrm>
          <a:off x="1187624" y="1340768"/>
          <a:ext cx="4562164" cy="2741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/>
          <p:cNvSpPr txBox="1">
            <a:spLocks/>
          </p:cNvSpPr>
          <p:nvPr/>
        </p:nvSpPr>
        <p:spPr>
          <a:xfrm>
            <a:off x="971600" y="4653136"/>
            <a:ext cx="7632848" cy="194421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800100" lvl="1" indent="-342900" algn="just">
              <a:lnSpc>
                <a:spcPct val="120000"/>
              </a:lnSpc>
              <a:spcBef>
                <a:spcPct val="20000"/>
              </a:spcBef>
              <a:buSzPct val="70000"/>
              <a:buFont typeface="+mj-lt"/>
              <a:buAutoNum type="arabicPeriod" startAt="3"/>
              <a:defRPr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Derivado de lo anterior, con oficio No. ICJyAL/295/2017, se notificó al Secretario de Contraloría General y Coordinador General para el proceso de Entrega y Recepción de la Administración Pública Estatal, el resultado de dicho proceso, con la finalidad de monitorear y supervisar de manera institucional las acciones al Proceso de Entrega-Recepción, comunicando la inasistencia del OP y la negatividad de firmar en las minutas de trabajo, para que conforme a sus atribuciones realizará las actuaciones y seguimiento correspondiente.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s-MX" sz="14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s-MX" sz="1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Avances de los Registros Patrimoniales</a:t>
            </a:r>
            <a:endParaRPr lang="es-MX" sz="3600" dirty="0"/>
          </a:p>
        </p:txBody>
      </p:sp>
      <p:graphicFrame>
        <p:nvGraphicFramePr>
          <p:cNvPr id="5" name="8 Gráfico"/>
          <p:cNvGraphicFramePr/>
          <p:nvPr/>
        </p:nvGraphicFramePr>
        <p:xfrm>
          <a:off x="2339752" y="1340768"/>
          <a:ext cx="489654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268760"/>
            <a:ext cx="8020000" cy="4811365"/>
          </a:xfrm>
        </p:spPr>
        <p:txBody>
          <a:bodyPr>
            <a:normAutofit/>
          </a:bodyPr>
          <a:lstStyle/>
          <a:p>
            <a:pPr marL="800100" lvl="1" indent="-342900" algn="just">
              <a:lnSpc>
                <a:spcPct val="120000"/>
              </a:lnSpc>
              <a:spcBef>
                <a:spcPct val="20000"/>
              </a:spcBef>
              <a:buClrTx/>
              <a:buSzPct val="70000"/>
              <a:buFont typeface="+mj-lt"/>
              <a:buAutoNum type="arabicPeriod" startAt="4"/>
              <a:defRPr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Derivado de las deficiencias de algunos OP´s en cuanto al manejo de los Sistemas de Control patrimonial, mediante circular No ICJyAL/006/2017, se les notificó a los titulares de las unidades Administrativas de los Organismos Públicos, indicar la asignación al personal que maneja los sistemas, al curso de capacitación de los Sistemas SISMOB y SISVEH, con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el objeto de optimizar el uso, control, registro eficiente y funcionamiento adecuado en dichos Sistemas;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obteniéndose lo siguiente: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10 Gráfico"/>
          <p:cNvGraphicFramePr/>
          <p:nvPr/>
        </p:nvGraphicFramePr>
        <p:xfrm>
          <a:off x="1763688" y="2996952"/>
          <a:ext cx="590465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Avances de los Registros Patrimoniales</a:t>
            </a:r>
            <a:endParaRPr lang="es-MX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1043608" y="1268761"/>
            <a:ext cx="7947992" cy="2736303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En lo que va del presente ejercicio 2017, se han efectuado la conciliación con los OP´s correspondientes a sus registros patrimoniales, obteniéndose un avance significativo del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63% conciliados, 18%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 de avance en la regularización de los procesos de altas y del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1%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 en la actualización de costos y valores; faltando a la fecha un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18% de </a:t>
            </a:r>
            <a:r>
              <a:rPr lang="es-MX" sz="1400" b="1" dirty="0" err="1" smtClean="0">
                <a:latin typeface="Arial" pitchFamily="34" charset="0"/>
                <a:cs typeface="Arial" pitchFamily="34" charset="0"/>
              </a:rPr>
              <a:t>Op´s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 por conciliar sus registros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, para obtener la totalidad de inventarios conciliados con los registros en los Sistemas de Control Patrimonial.</a:t>
            </a:r>
          </a:p>
          <a:p>
            <a:pPr marL="0" lvl="1" indent="0" algn="just">
              <a:buNone/>
            </a:pP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buNone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No obstante lo anterior, y que la Dirección de Patrimonio, continúa brindando atención y asesorías a los Organismos Públicos, y colaborando con el Consejo de Armonización Contable del Estado de Chiapas, para el cabal cumplimiento de los Organismos Públicos en materia patrimonial.</a:t>
            </a:r>
          </a:p>
          <a:p>
            <a:pPr marL="0" lvl="1" indent="0" algn="just">
              <a:buNone/>
            </a:pP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buNone/>
            </a:pP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buNone/>
            </a:pP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Avances de los Registros Patrimoniales</a:t>
            </a:r>
            <a:endParaRPr lang="es-MX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398</TotalTime>
  <Words>794</Words>
  <Application>Microsoft Office PowerPoint</Application>
  <PresentationFormat>Presentación en pantalla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Solsticio</vt:lpstr>
      <vt:lpstr>Avances de los Registros Patrimoniales</vt:lpstr>
      <vt:lpstr>Avances de los Registros Patrimoniales</vt:lpstr>
      <vt:lpstr>Avances de los Registros Patrimoniales</vt:lpstr>
      <vt:lpstr>Avances de los Registros Patrimoniales</vt:lpstr>
      <vt:lpstr>Avances de los Registros Patrimoniales</vt:lpstr>
      <vt:lpstr>Avances de los Registros Patrimoniales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Patricia</cp:lastModifiedBy>
  <cp:revision>13</cp:revision>
  <dcterms:created xsi:type="dcterms:W3CDTF">2017-11-22T16:21:21Z</dcterms:created>
  <dcterms:modified xsi:type="dcterms:W3CDTF">2017-11-23T21:11:10Z</dcterms:modified>
</cp:coreProperties>
</file>