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1001395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7B2B"/>
    <a:srgbClr val="973E0D"/>
    <a:srgbClr val="28466E"/>
    <a:srgbClr val="4D7620"/>
    <a:srgbClr val="2F4814"/>
    <a:srgbClr val="4E262F"/>
    <a:srgbClr val="B2DE82"/>
    <a:srgbClr val="93D050"/>
    <a:srgbClr val="FF66CC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55" autoAdjust="0"/>
  </p:normalViewPr>
  <p:slideViewPr>
    <p:cSldViewPr>
      <p:cViewPr varScale="1">
        <p:scale>
          <a:sx n="69" d="100"/>
          <a:sy n="69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069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50069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77F193-AB4B-4446-AB80-6BC71A850239}" type="datetimeFigureOut">
              <a:rPr lang="es-MX" smtClean="0"/>
              <a:pPr/>
              <a:t>28/02/2018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511514"/>
            <a:ext cx="2971800" cy="50069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9511514"/>
            <a:ext cx="2971800" cy="50069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E13670-FB70-4487-94DE-201F955AA91F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7458867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50069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50069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06F8B-0E37-42ED-AB6D-520FCEC7D3A9}" type="datetimeFigureOut">
              <a:rPr lang="es-MX" smtClean="0"/>
              <a:pPr/>
              <a:t>28/02/2018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925513" y="750888"/>
            <a:ext cx="5006975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756626"/>
            <a:ext cx="5486400" cy="45062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511514"/>
            <a:ext cx="2971800" cy="50069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9511514"/>
            <a:ext cx="2971800" cy="50069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AF25BA-663E-4555-9D32-5B910044D327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9815934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AF25BA-663E-4555-9D32-5B910044D327}" type="slidenum">
              <a:rPr lang="es-MX" smtClean="0"/>
              <a:pPr/>
              <a:t>1</a:t>
            </a:fld>
            <a:endParaRPr lang="es-MX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AF25BA-663E-4555-9D32-5B910044D327}" type="slidenum">
              <a:rPr lang="es-MX" smtClean="0"/>
              <a:pPr/>
              <a:t>2</a:t>
            </a:fld>
            <a:endParaRPr lang="es-MX"/>
          </a:p>
        </p:txBody>
      </p:sp>
      <p:sp>
        <p:nvSpPr>
          <p:cNvPr id="5" name="4 Marcador de encabezado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058DEF8-976D-4AC3-A009-759E48419B83}" type="datetime1">
              <a:rPr lang="es-MX" smtClean="0"/>
              <a:pPr/>
              <a:t>28/02/2018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35DFB24-A5A9-4BCC-A7D0-7C43827D737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0B720E-A5D3-46A7-BCCA-57E876166309}" type="datetime1">
              <a:rPr lang="es-MX" smtClean="0"/>
              <a:pPr/>
              <a:t>28/02/2018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5DFB24-A5A9-4BCC-A7D0-7C43827D737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0C471F6-0ED6-4BDE-AFA8-CD6A0EC98356}" type="datetime1">
              <a:rPr lang="es-MX" smtClean="0"/>
              <a:pPr/>
              <a:t>28/02/2018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5DFB24-A5A9-4BCC-A7D0-7C43827D737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71356FB-503F-4389-8B54-2CA0DFE0E4BE}" type="datetime1">
              <a:rPr lang="es-MX" smtClean="0"/>
              <a:pPr/>
              <a:t>28/02/2018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5DFB24-A5A9-4BCC-A7D0-7C43827D737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37ED450-A125-4DBC-9FE1-D734E74F615C}" type="datetime1">
              <a:rPr lang="es-MX" smtClean="0"/>
              <a:pPr/>
              <a:t>28/02/2018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5DFB24-A5A9-4BCC-A7D0-7C43827D737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9D85B2C-EE19-4445-A72D-BC2259203352}" type="datetime1">
              <a:rPr lang="es-MX" smtClean="0"/>
              <a:pPr/>
              <a:t>28/02/2018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5DFB24-A5A9-4BCC-A7D0-7C43827D737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F12915-4A94-496D-BA68-1EDDAC507969}" type="datetime1">
              <a:rPr lang="es-MX" smtClean="0"/>
              <a:pPr/>
              <a:t>28/02/2018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5DFB24-A5A9-4BCC-A7D0-7C43827D737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C416FA-A77F-4B61-BE3F-C264603CA38E}" type="datetime1">
              <a:rPr lang="es-MX" smtClean="0"/>
              <a:pPr/>
              <a:t>28/02/2018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5DFB24-A5A9-4BCC-A7D0-7C43827D737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10B5A3-CD28-4A8A-B5C3-DA0C04EE7DF2}" type="datetime1">
              <a:rPr lang="es-MX" smtClean="0"/>
              <a:pPr/>
              <a:t>28/02/2018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5DFB24-A5A9-4BCC-A7D0-7C43827D737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BB3BAF6-4A5D-4A2F-9E47-3A0D893C0AAC}" type="datetime1">
              <a:rPr lang="es-MX" smtClean="0"/>
              <a:pPr/>
              <a:t>28/02/2018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35DFB24-A5A9-4BCC-A7D0-7C43827D737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9A7B2AA-7725-43F8-A12C-231E74A26D89}" type="datetime1">
              <a:rPr lang="es-MX" smtClean="0"/>
              <a:pPr/>
              <a:t>28/02/2018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35DFB24-A5A9-4BCC-A7D0-7C43827D737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A03E573-CAAF-4F56-83BB-5ABBFE520294}" type="datetime1">
              <a:rPr lang="es-MX" smtClean="0"/>
              <a:pPr/>
              <a:t>28/02/2018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35DFB24-A5A9-4BCC-A7D0-7C43827D737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23528" y="188640"/>
            <a:ext cx="8686800" cy="928694"/>
          </a:xfrm>
        </p:spPr>
        <p:txBody>
          <a:bodyPr>
            <a:noAutofit/>
            <a:scene3d>
              <a:camera prst="orthographicFront"/>
              <a:lightRig rig="soft" dir="t"/>
            </a:scene3d>
            <a:sp3d prstMaterial="softEdge"/>
          </a:bodyPr>
          <a:lstStyle/>
          <a:p>
            <a:pPr algn="ctr">
              <a:tabLst>
                <a:tab pos="2511425" algn="l"/>
              </a:tabLst>
            </a:pPr>
            <a:r>
              <a:rPr lang="es-MX" sz="2000" dirty="0" smtClean="0">
                <a:ln w="18000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  <a:effectLst/>
              </a:rPr>
              <a:t>Armonización Contable en los Municipios </a:t>
            </a:r>
            <a:endParaRPr lang="es-MX" sz="2000" dirty="0">
              <a:ln w="18000">
                <a:noFill/>
                <a:prstDash val="solid"/>
                <a:miter lim="800000"/>
              </a:ln>
              <a:solidFill>
                <a:sysClr val="windowText" lastClr="000000"/>
              </a:solidFill>
              <a:effectLst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395536" y="1700808"/>
            <a:ext cx="820891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b="1" dirty="0"/>
              <a:t>Curso-Taller sobre el Proceso de Entrega y Recepción Municipal y su aplicación en el SIAHM </a:t>
            </a:r>
            <a:r>
              <a:rPr lang="es-MX" b="1" dirty="0" smtClean="0"/>
              <a:t>2018</a:t>
            </a:r>
            <a:r>
              <a:rPr lang="es-MX" dirty="0" smtClean="0"/>
              <a:t>, se </a:t>
            </a:r>
            <a:r>
              <a:rPr lang="es-MX" dirty="0"/>
              <a:t>desarrolló durante en el periodo del 23 de enero al 02 de </a:t>
            </a:r>
            <a:r>
              <a:rPr lang="es-MX" dirty="0" smtClean="0"/>
              <a:t>febrero de 2018, en </a:t>
            </a:r>
            <a:r>
              <a:rPr lang="es-MX" dirty="0"/>
              <a:t>donde se </a:t>
            </a:r>
            <a:r>
              <a:rPr lang="es-MX" dirty="0" smtClean="0"/>
              <a:t>capacitó </a:t>
            </a:r>
            <a:r>
              <a:rPr lang="es-MX" dirty="0"/>
              <a:t>a 757 Servidores </a:t>
            </a:r>
            <a:r>
              <a:rPr lang="es-MX" dirty="0" smtClean="0"/>
              <a:t>Públicos </a:t>
            </a:r>
            <a:r>
              <a:rPr lang="es-MX" dirty="0"/>
              <a:t>de los 124 </a:t>
            </a:r>
            <a:r>
              <a:rPr lang="es-MX" dirty="0" smtClean="0"/>
              <a:t>municipios.</a:t>
            </a:r>
          </a:p>
          <a:p>
            <a:pPr algn="just"/>
            <a:endParaRPr lang="es-MX" dirty="0"/>
          </a:p>
        </p:txBody>
      </p:sp>
      <p:sp>
        <p:nvSpPr>
          <p:cNvPr id="6" name="5 Rectángulo"/>
          <p:cNvSpPr/>
          <p:nvPr/>
        </p:nvSpPr>
        <p:spPr>
          <a:xfrm>
            <a:off x="395536" y="980728"/>
            <a:ext cx="810934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Acciones implementadas por el Órgano de Fiscalización Superior del Congreso del Estado,</a:t>
            </a:r>
          </a:p>
        </p:txBody>
      </p:sp>
      <p:sp>
        <p:nvSpPr>
          <p:cNvPr id="7" name="6 Rectángulo"/>
          <p:cNvSpPr/>
          <p:nvPr/>
        </p:nvSpPr>
        <p:spPr>
          <a:xfrm>
            <a:off x="467544" y="2996952"/>
            <a:ext cx="820891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/>
              <a:t>En esta capacitación se </a:t>
            </a:r>
            <a:r>
              <a:rPr lang="es-MX" dirty="0" smtClean="0"/>
              <a:t>abordó </a:t>
            </a:r>
            <a:r>
              <a:rPr lang="es-MX" dirty="0"/>
              <a:t>el tema de </a:t>
            </a:r>
            <a:r>
              <a:rPr lang="es-MX" dirty="0" smtClean="0"/>
              <a:t>las obligaciones </a:t>
            </a:r>
            <a:r>
              <a:rPr lang="es-MX" dirty="0"/>
              <a:t>de </a:t>
            </a:r>
            <a:r>
              <a:rPr lang="es-MX" dirty="0" smtClean="0"/>
              <a:t>transparencia y difusión de información financiera en las páginas de internet de los Ayuntamientos, </a:t>
            </a:r>
            <a:r>
              <a:rPr lang="es-MX" dirty="0" smtClean="0"/>
              <a:t>asimismo se </a:t>
            </a:r>
            <a:r>
              <a:rPr lang="es-MX" dirty="0" smtClean="0"/>
              <a:t>exhortó a </a:t>
            </a:r>
            <a:r>
              <a:rPr lang="es-MX" dirty="0"/>
              <a:t>los </a:t>
            </a:r>
            <a:r>
              <a:rPr lang="es-MX" dirty="0" smtClean="0"/>
              <a:t>Presidentes Municipales</a:t>
            </a:r>
            <a:r>
              <a:rPr lang="es-MX" dirty="0"/>
              <a:t>, </a:t>
            </a:r>
            <a:r>
              <a:rPr lang="es-MX" dirty="0" smtClean="0"/>
              <a:t>Síndicos</a:t>
            </a:r>
            <a:r>
              <a:rPr lang="es-MX" dirty="0"/>
              <a:t>, </a:t>
            </a:r>
            <a:r>
              <a:rPr lang="es-MX" dirty="0" smtClean="0"/>
              <a:t>Tesoreros</a:t>
            </a:r>
            <a:r>
              <a:rPr lang="es-MX" dirty="0"/>
              <a:t>, Directores de </a:t>
            </a:r>
            <a:r>
              <a:rPr lang="es-MX" dirty="0" smtClean="0"/>
              <a:t>Obra Pública, </a:t>
            </a:r>
            <a:r>
              <a:rPr lang="es-MX" dirty="0"/>
              <a:t>Contralores Municipales, y demás servidores públicos que participaron, a que den cumplimiento con </a:t>
            </a:r>
            <a:r>
              <a:rPr lang="es-MX" dirty="0" smtClean="0"/>
              <a:t>dichas obligaciones, </a:t>
            </a:r>
            <a:r>
              <a:rPr lang="es-MX" dirty="0"/>
              <a:t>de conformidad con lo que establece la Ley General de Contabilidad Gubernamental y la Ley de Disciplina Financiera de las Entidades Federativas y los </a:t>
            </a:r>
            <a:r>
              <a:rPr lang="es-MX" dirty="0" smtClean="0"/>
              <a:t>Municipios. </a:t>
            </a:r>
            <a:r>
              <a:rPr lang="es-MX" dirty="0" smtClean="0"/>
              <a:t>De igual forma  </a:t>
            </a:r>
            <a:r>
              <a:rPr lang="es-MX" dirty="0" smtClean="0"/>
              <a:t>se </a:t>
            </a:r>
            <a:r>
              <a:rPr lang="es-MX" dirty="0" smtClean="0"/>
              <a:t>comentó </a:t>
            </a:r>
            <a:r>
              <a:rPr lang="es-MX" dirty="0" smtClean="0"/>
              <a:t>de la importancia de mantener actualizada </a:t>
            </a:r>
            <a:r>
              <a:rPr lang="es-MX" dirty="0" smtClean="0"/>
              <a:t>la </a:t>
            </a:r>
            <a:r>
              <a:rPr lang="es-MX" dirty="0" smtClean="0"/>
              <a:t>información en el portal, por las evaluación que el CONAC esta realizando a través de la plataforma del </a:t>
            </a:r>
            <a:r>
              <a:rPr lang="es-MX" dirty="0" err="1" smtClean="0"/>
              <a:t>SEvAC</a:t>
            </a:r>
            <a:r>
              <a:rPr lang="es-MX" dirty="0" smtClean="0"/>
              <a:t>. </a:t>
            </a:r>
            <a:endParaRPr lang="es-MX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3 Título"/>
          <p:cNvSpPr txBox="1">
            <a:spLocks/>
          </p:cNvSpPr>
          <p:nvPr/>
        </p:nvSpPr>
        <p:spPr>
          <a:xfrm>
            <a:off x="105132" y="476672"/>
            <a:ext cx="8686800" cy="928694"/>
          </a:xfrm>
          <a:prstGeom prst="rect">
            <a:avLst/>
          </a:prstGeom>
        </p:spPr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>
              <a:tabLst>
                <a:tab pos="2511425" algn="l"/>
              </a:tabLst>
            </a:pPr>
            <a:r>
              <a:rPr lang="es-MX" sz="1800" dirty="0" smtClean="0">
                <a:ln w="18000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  <a:effectLst/>
              </a:rPr>
              <a:t>Participación de los servidores públicos municipales en el </a:t>
            </a:r>
            <a:r>
              <a:rPr lang="es-MX" sz="1800" dirty="0">
                <a:ln w="18000">
                  <a:noFill/>
                  <a:prstDash val="solid"/>
                  <a:miter lim="800000"/>
                </a:ln>
                <a:solidFill>
                  <a:sysClr val="windowText" lastClr="000000"/>
                </a:solidFill>
                <a:effectLst/>
              </a:rPr>
              <a:t>Curso-Taller sobre el Proceso de Entrega y Recepción Municipal y su aplicación en el SIAHM 2018 </a:t>
            </a:r>
          </a:p>
        </p:txBody>
      </p:sp>
      <p:sp>
        <p:nvSpPr>
          <p:cNvPr id="9" name="8 Rectángulo"/>
          <p:cNvSpPr/>
          <p:nvPr/>
        </p:nvSpPr>
        <p:spPr>
          <a:xfrm>
            <a:off x="6012160" y="5085184"/>
            <a:ext cx="208823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100" dirty="0" smtClean="0"/>
              <a:t>74 municipios cuentan con Contraloría Municipal.</a:t>
            </a:r>
            <a:endParaRPr lang="es-MX" sz="1100" b="1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078097"/>
            <a:ext cx="7200800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10 Rectángulo"/>
          <p:cNvSpPr/>
          <p:nvPr/>
        </p:nvSpPr>
        <p:spPr>
          <a:xfrm>
            <a:off x="897164" y="5733256"/>
            <a:ext cx="82311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 smtClean="0"/>
              <a:t>Otros Servidores Públicos que participaron en la capacitación:  </a:t>
            </a:r>
            <a:r>
              <a:rPr lang="es-MX" b="1" dirty="0" smtClean="0"/>
              <a:t>452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216652887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7117</TotalTime>
  <Words>228</Words>
  <Application>Microsoft Office PowerPoint</Application>
  <PresentationFormat>Presentación en pantalla (4:3)</PresentationFormat>
  <Paragraphs>9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Concurrencia</vt:lpstr>
      <vt:lpstr>Armonización Contable en los Municipios </vt:lpstr>
      <vt:lpstr>Presentación de PowerPoint</vt:lpstr>
    </vt:vector>
  </TitlesOfParts>
  <Company>OFSCE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Graficas de los Municipios que cumplen con el titulo v de la ley general de contabilidad gubernamental </dc:title>
  <dc:creator>alopezh</dc:creator>
  <cp:lastModifiedBy>Jesus Sotero Vidal Gomez</cp:lastModifiedBy>
  <cp:revision>418</cp:revision>
  <cp:lastPrinted>2017-11-15T18:32:19Z</cp:lastPrinted>
  <dcterms:created xsi:type="dcterms:W3CDTF">2016-11-11T17:47:58Z</dcterms:created>
  <dcterms:modified xsi:type="dcterms:W3CDTF">2018-02-28T21:38:37Z</dcterms:modified>
</cp:coreProperties>
</file>