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3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83" r:id="rId12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Molina Pérez" initials="CMP" lastIdx="1" clrIdx="0"/>
  <p:cmAuthor id="1" name="jvidalg" initials="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24F"/>
    <a:srgbClr val="0000FF"/>
    <a:srgbClr val="FF0000"/>
    <a:srgbClr val="FF6600"/>
    <a:srgbClr val="99FF99"/>
    <a:srgbClr val="EAF18D"/>
    <a:srgbClr val="E8E896"/>
    <a:srgbClr val="CC3300"/>
    <a:srgbClr val="F9C6B1"/>
    <a:srgbClr val="F9A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494" autoAdjust="0"/>
  </p:normalViewPr>
  <p:slideViewPr>
    <p:cSldViewPr>
      <p:cViewPr varScale="1">
        <p:scale>
          <a:sx n="70" d="100"/>
          <a:sy n="7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F6868-89E0-4B44-B97A-B37412D0148B}" type="datetimeFigureOut">
              <a:rPr lang="es-MX" smtClean="0"/>
              <a:pPr/>
              <a:t>13/11/2018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2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639C-3C0E-4812-9F03-FF001F7F804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579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7" y="1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6CAA4-701C-4B63-8C2F-E504D71746CC}" type="datetimeFigureOut">
              <a:rPr lang="es-ES"/>
              <a:pPr>
                <a:defRPr/>
              </a:pPr>
              <a:t>13/11/2018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6591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7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F22D1E-EF90-43AE-8A74-E8F1D77E83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954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780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22D1E-EF90-43AE-8A74-E8F1D77E835D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5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F91BAD2-8126-426E-AAC0-3938D75372BB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22A0FEE-18F3-437C-9BDD-8432828CDEA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6183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315574B-EDF3-4653-8E84-6FE297F46F70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926B2A9-C2C1-4057-9C5E-4E4927F2CEF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59622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7E6106E-23F6-4A15-9597-14CCEACCBC7E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A83734EF-E674-4E79-90AB-D2BC8A18380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8690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C0BCFADF-EF9B-47CF-9A84-D872396C3937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16B9106-D787-476B-8CB3-3B8BE9ACF55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3516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F08DE222-427F-423E-B817-A2E449774EFF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DBF63D4E-C6EF-49CC-8705-906984CA8E7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765754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6DE10F44-E3DA-4CAD-85D6-925EA419EBCE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EDC1540-6171-40C6-975B-BC00D1F23F2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231666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21A9FB0-D015-48E6-B1DC-E9A622BC0E4B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5D371154-AE5A-4CC2-AA29-1C8A867D40F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712923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B469A238-ECF1-4CEC-A734-068A0409F763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00F4020-4EB0-4B6F-B483-706F9A35AA0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30276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70DBDFDB-BC1C-420D-825F-9D442B96D1CA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412CC7FE-C1E9-45B5-8B96-EF7C8CD6797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55821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F944C15-C512-445C-A280-A3092F2A3CBF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995850A9-4827-45E3-B8E6-6A63AACF58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75870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1574A55E-854A-4A00-9377-9DE1F4825A43}" type="datetimeFigureOut">
              <a:rPr lang="es-MX"/>
              <a:pPr>
                <a:defRPr/>
              </a:pPr>
              <a:t>13/11/2018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86BD5F5E-DE5E-416B-AF78-D2C613F804A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95492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3"/>
          <a:stretch/>
        </p:blipFill>
        <p:spPr>
          <a:xfrm>
            <a:off x="163285" y="1078302"/>
            <a:ext cx="8817429" cy="577969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14" cstate="print">
            <a:grayscl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4277"/>
          <a:stretch/>
        </p:blipFill>
        <p:spPr>
          <a:xfrm>
            <a:off x="163285" y="0"/>
            <a:ext cx="8817429" cy="1078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C:\Users\carevalo\Desktop\diseño\vectores\cace\logotipocacenaranjapng.png"/>
          <p:cNvPicPr>
            <a:picLocks noChangeAspect="1" noChangeArrowheads="1"/>
          </p:cNvPicPr>
          <p:nvPr/>
        </p:nvPicPr>
        <p:blipFill>
          <a:blip r:embed="rId16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078" y="6429415"/>
            <a:ext cx="2952328" cy="42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25462" y="2492896"/>
            <a:ext cx="7102922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41363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defTabSz="7413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7413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7413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7413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741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741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741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741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s-MX" sz="3200" b="1" dirty="0" smtClean="0"/>
              <a:t>Designación de Municipios 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3200" b="1" dirty="0" smtClean="0"/>
              <a:t>Integrantes </a:t>
            </a:r>
            <a:r>
              <a:rPr lang="es-MX" sz="3200" b="1" dirty="0" smtClean="0"/>
              <a:t> del CACE </a:t>
            </a:r>
          </a:p>
          <a:p>
            <a:pPr algn="ctr">
              <a:lnSpc>
                <a:spcPct val="90000"/>
              </a:lnSpc>
              <a:defRPr/>
            </a:pPr>
            <a:r>
              <a:rPr lang="es-MX" sz="3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rajan Pro"/>
                <a:cs typeface="Trajan Pro"/>
              </a:rPr>
              <a:t>Periodo 2019 - 2020</a:t>
            </a:r>
            <a:endParaRPr lang="es-MX" sz="32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4721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239621"/>
              </p:ext>
            </p:extLst>
          </p:nvPr>
        </p:nvGraphicFramePr>
        <p:xfrm>
          <a:off x="467544" y="1474440"/>
          <a:ext cx="5355350" cy="4114800"/>
        </p:xfrm>
        <a:graphic>
          <a:graphicData uri="http://schemas.openxmlformats.org/drawingml/2006/table">
            <a:tbl>
              <a:tblPr/>
              <a:tblGrid>
                <a:gridCol w="3393666"/>
                <a:gridCol w="1961684"/>
              </a:tblGrid>
              <a:tr h="26673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8: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14 Municipios (Regiones XII, 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XIII 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y XIV)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5239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Ocosingo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198,877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Chilón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111,554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Palenque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110,918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Tila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71,432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Salto de Agua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57,253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Yajalón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34,028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Tumbalá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31,723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Altamirano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29,865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Sabanilla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25,187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Benemérito de las Américas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17,282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Catazajá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17,140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Sitalá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12,269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Marqués de Comillas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9,856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 Libertad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4,974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7 Subtítulo"/>
          <p:cNvSpPr txBox="1">
            <a:spLocks/>
          </p:cNvSpPr>
          <p:nvPr/>
        </p:nvSpPr>
        <p:spPr>
          <a:xfrm>
            <a:off x="6038918" y="2066062"/>
            <a:ext cx="2997578" cy="13573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>
              <a:spcBef>
                <a:spcPts val="0"/>
              </a:spcBef>
            </a:pPr>
            <a:endParaRPr lang="es-MX" sz="1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Ocosingo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La Libertad</a:t>
            </a:r>
            <a:endParaRPr lang="es-MX" sz="2400" dirty="0"/>
          </a:p>
        </p:txBody>
      </p:sp>
      <p:sp>
        <p:nvSpPr>
          <p:cNvPr id="14" name="7 Subtítulo"/>
          <p:cNvSpPr txBox="1">
            <a:spLocks/>
          </p:cNvSpPr>
          <p:nvPr/>
        </p:nvSpPr>
        <p:spPr>
          <a:xfrm>
            <a:off x="5966910" y="3578230"/>
            <a:ext cx="2925570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Chilón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Marqués de Comillas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53512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827584" y="2492896"/>
            <a:ext cx="74888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es-MX" sz="5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GRACIAS</a:t>
            </a:r>
            <a:endParaRPr lang="es-MX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442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71539"/>
            <a:ext cx="7704856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824"/>
            <a:ext cx="7200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71758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13265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411625"/>
          <a:ext cx="4929254" cy="487489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1: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17 Municipios (Regiones I, II, III)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Tuxtla Gutiérrez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553,374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Chiapa de Corzo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87,603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Ocozocoautla de Espinosa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82,059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Cintalapa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78,114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Berriozábal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43,179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Tecpatán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41,045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Jiquipilas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37,818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 Fernando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33,060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Mezcalapa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21,283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Copainalá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Suchiapa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Ocotepec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11,878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Coapilla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8,444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Francisco León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Chicoasén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Osumacinta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3,792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Belisario Domínguez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1,571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7 Subtítulo"/>
          <p:cNvSpPr txBox="1">
            <a:spLocks/>
          </p:cNvSpPr>
          <p:nvPr/>
        </p:nvSpPr>
        <p:spPr>
          <a:xfrm>
            <a:off x="5643506" y="1916832"/>
            <a:ext cx="3357618" cy="13573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>
              <a:spcBef>
                <a:spcPts val="0"/>
              </a:spcBef>
            </a:pPr>
            <a:endParaRPr lang="es-MX" sz="1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Tuxtla Gutiérrez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Belisario Domínguez</a:t>
            </a:r>
            <a:endParaRPr lang="es-MX" sz="2400" dirty="0"/>
          </a:p>
        </p:txBody>
      </p:sp>
      <p:sp>
        <p:nvSpPr>
          <p:cNvPr id="11" name="7 Subtítulo"/>
          <p:cNvSpPr txBox="1">
            <a:spLocks/>
          </p:cNvSpPr>
          <p:nvPr/>
        </p:nvSpPr>
        <p:spPr>
          <a:xfrm>
            <a:off x="5714976" y="3655854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Chiapa de Corzo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Osumacinta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39808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4765" y="3468573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92985"/>
              </p:ext>
            </p:extLst>
          </p:nvPr>
        </p:nvGraphicFramePr>
        <p:xfrm>
          <a:off x="535912" y="1546448"/>
          <a:ext cx="4929254" cy="4114800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2: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14 Municipios (Regiones IV y VI)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5239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Villaflores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98,618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Villa Corzo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74,477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Venustiano Carranza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61,341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La Concordia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44,082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Acala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28,947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Angel Albino Corzo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26,628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Socoltenango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17,125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El Parral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14,000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Emiliano Zapata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10,602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Montecristo de Guerrero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6,900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San Lucas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6,734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Totolapa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6,375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Chiapilla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5,405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Nicolás Ruíz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4,317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7 Subtítulo"/>
          <p:cNvSpPr txBox="1">
            <a:spLocks/>
          </p:cNvSpPr>
          <p:nvPr/>
        </p:nvSpPr>
        <p:spPr>
          <a:xfrm>
            <a:off x="5679416" y="2062485"/>
            <a:ext cx="3357618" cy="13573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>
              <a:spcBef>
                <a:spcPts val="0"/>
              </a:spcBef>
            </a:pPr>
            <a:endParaRPr lang="es-MX" sz="1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err="1" smtClean="0"/>
              <a:t>Villaflores</a:t>
            </a:r>
            <a:endParaRPr lang="es-MX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Nicolás Ruíz</a:t>
            </a:r>
            <a:endParaRPr lang="es-MX" sz="2400" dirty="0"/>
          </a:p>
        </p:txBody>
      </p:sp>
      <p:sp>
        <p:nvSpPr>
          <p:cNvPr id="14" name="7 Subtítulo"/>
          <p:cNvSpPr txBox="1">
            <a:spLocks/>
          </p:cNvSpPr>
          <p:nvPr/>
        </p:nvSpPr>
        <p:spPr>
          <a:xfrm>
            <a:off x="5750886" y="3646661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Villa Corzo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Chiapilla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10276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02781"/>
              </p:ext>
            </p:extLst>
          </p:nvPr>
        </p:nvGraphicFramePr>
        <p:xfrm>
          <a:off x="500002" y="1411625"/>
          <a:ext cx="4929254" cy="487489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3: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17 Municipios (Región  V)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Habi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 Cristóbal de las Casas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185,917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Chamula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76,941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Oxchuc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43,350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Tenejapa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40,268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Teopisca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37,607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Zinacantán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36,489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Chenalhó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36,111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 Juan Cancuc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29,016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Huixtán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Pantelhó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20,589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Larráinzar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20,349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Chalchihuitán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14,027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Mitontic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11,157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10,817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Amatenango del Valle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8,728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Aldama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5,072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Santiago el Pinar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3,245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7 Subtítulo"/>
          <p:cNvSpPr txBox="1">
            <a:spLocks/>
          </p:cNvSpPr>
          <p:nvPr/>
        </p:nvSpPr>
        <p:spPr>
          <a:xfrm>
            <a:off x="5643506" y="1927662"/>
            <a:ext cx="3357618" cy="13573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>
              <a:spcBef>
                <a:spcPts val="0"/>
              </a:spcBef>
            </a:pPr>
            <a:endParaRPr lang="es-MX" sz="1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San Cristóbal de las Casas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Santiago el Pinar</a:t>
            </a:r>
            <a:endParaRPr lang="es-MX" sz="2400" dirty="0"/>
          </a:p>
        </p:txBody>
      </p:sp>
      <p:sp>
        <p:nvSpPr>
          <p:cNvPr id="11" name="7 Subtítulo"/>
          <p:cNvSpPr txBox="1">
            <a:spLocks/>
          </p:cNvSpPr>
          <p:nvPr/>
        </p:nvSpPr>
        <p:spPr>
          <a:xfrm>
            <a:off x="5714976" y="3655854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Chamula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Aldama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2086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577922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87029"/>
              </p:ext>
            </p:extLst>
          </p:nvPr>
        </p:nvGraphicFramePr>
        <p:xfrm>
          <a:off x="500002" y="1655797"/>
          <a:ext cx="4929254" cy="386143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4: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13 Municipios (Región  VII)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Habi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5239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Simojovel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40,297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Pueblo Nuevo Solistahuacán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31,075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Bochil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30,642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Ixtapa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24,517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Huitiupán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22,536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Jitotol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18,683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El Bosque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18,559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Tapilula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Pantepec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10,870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Soyaló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Rayón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9,002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San Andrés Duraznal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4,545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Tapalapa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4,121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7 Subtítulo"/>
          <p:cNvSpPr txBox="1">
            <a:spLocks/>
          </p:cNvSpPr>
          <p:nvPr/>
        </p:nvSpPr>
        <p:spPr>
          <a:xfrm>
            <a:off x="5643506" y="2171834"/>
            <a:ext cx="3357618" cy="13573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>
              <a:spcBef>
                <a:spcPts val="0"/>
              </a:spcBef>
            </a:pPr>
            <a:endParaRPr lang="es-MX" sz="1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err="1" smtClean="0"/>
              <a:t>Simojovel</a:t>
            </a:r>
            <a:endParaRPr lang="es-MX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err="1" smtClean="0"/>
              <a:t>Tapalapa</a:t>
            </a:r>
            <a:endParaRPr lang="es-MX" sz="2400" dirty="0"/>
          </a:p>
        </p:txBody>
      </p:sp>
      <p:sp>
        <p:nvSpPr>
          <p:cNvPr id="14" name="7 Subtítulo"/>
          <p:cNvSpPr txBox="1">
            <a:spLocks/>
          </p:cNvSpPr>
          <p:nvPr/>
        </p:nvSpPr>
        <p:spPr>
          <a:xfrm>
            <a:off x="5714976" y="3756010"/>
            <a:ext cx="342902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Pueblo Nuevo Solistahuacán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 Andrés Duraznal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0297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652604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322088"/>
              </p:ext>
            </p:extLst>
          </p:nvPr>
        </p:nvGraphicFramePr>
        <p:xfrm>
          <a:off x="500002" y="1730479"/>
          <a:ext cx="4929254" cy="335470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5: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11 Municipios (Región  VIII)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</a:t>
                      </a:r>
                      <a:r>
                        <a:rPr lang="es-MX" sz="1800" b="1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Habi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5239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Reforma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40,711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Pichucalco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29,813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21,275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Juárez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21,084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Ostuacán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17,067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Ixhuatán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10,239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Ixtacomitán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10,176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Solosuchiapa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8,065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Chapultenango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Ixtapangajoya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5,478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Sunuapa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2,235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7 Subtítulo"/>
          <p:cNvSpPr txBox="1">
            <a:spLocks/>
          </p:cNvSpPr>
          <p:nvPr/>
        </p:nvSpPr>
        <p:spPr>
          <a:xfrm>
            <a:off x="5643506" y="2246516"/>
            <a:ext cx="3357618" cy="13573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>
              <a:spcBef>
                <a:spcPts val="0"/>
              </a:spcBef>
            </a:pPr>
            <a:endParaRPr lang="es-MX" sz="1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Reforma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err="1" smtClean="0"/>
              <a:t>Sunuapa</a:t>
            </a:r>
            <a:endParaRPr lang="es-MX" sz="2400" dirty="0"/>
          </a:p>
        </p:txBody>
      </p:sp>
      <p:sp>
        <p:nvSpPr>
          <p:cNvPr id="11" name="7 Subtítulo"/>
          <p:cNvSpPr txBox="1">
            <a:spLocks/>
          </p:cNvSpPr>
          <p:nvPr/>
        </p:nvSpPr>
        <p:spPr>
          <a:xfrm>
            <a:off x="5714976" y="3675846"/>
            <a:ext cx="3429024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Pichucalco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Ixtapangajoya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6318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500002" y="1214422"/>
          <a:ext cx="4929254" cy="538162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6: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19 Municipios (Regiones IX y X)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Tapachula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320,451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Tonalá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84,594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Huixtla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51,359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Pijijiapan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50,079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Mapastepec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43,913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Cacahoatán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43,811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Arriaga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40,042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Tuxtla Chico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37,737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Suchiate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35,056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Huehuetán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33,444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Escuintla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30,068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Tuzantán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28,137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Villa Comaltitlán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27,899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Acapetahua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27,580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Mazatán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26,573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Acacoyagua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es-MX" sz="1600" b="0" i="0" u="none" strike="noStrike" dirty="0">
                        <a:solidFill>
                          <a:srgbClr val="301B0E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16,814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Unión Juárez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14,089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Frontera Hidalgo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12,665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Metapa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5,033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7 Subtítulo"/>
          <p:cNvSpPr txBox="1">
            <a:spLocks/>
          </p:cNvSpPr>
          <p:nvPr/>
        </p:nvSpPr>
        <p:spPr>
          <a:xfrm>
            <a:off x="5643506" y="2143686"/>
            <a:ext cx="3357618" cy="13573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>
              <a:spcBef>
                <a:spcPts val="0"/>
              </a:spcBef>
            </a:pPr>
            <a:endParaRPr lang="es-MX" sz="1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Tapachula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err="1" smtClean="0"/>
              <a:t>Metapa</a:t>
            </a:r>
            <a:endParaRPr lang="es-MX" sz="2400" dirty="0"/>
          </a:p>
        </p:txBody>
      </p:sp>
      <p:sp>
        <p:nvSpPr>
          <p:cNvPr id="14" name="7 Subtítulo"/>
          <p:cNvSpPr txBox="1">
            <a:spLocks/>
          </p:cNvSpPr>
          <p:nvPr/>
        </p:nvSpPr>
        <p:spPr>
          <a:xfrm>
            <a:off x="5714976" y="3871878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Tonalá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Frontera Hidalgo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50479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7" y="170250"/>
            <a:ext cx="835292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MX" sz="2400" b="1" dirty="0" smtClean="0">
                <a:solidFill>
                  <a:srgbClr val="0000FF"/>
                </a:solidFill>
                <a:latin typeface="Calisto MT" pitchFamily="18" charset="0"/>
              </a:rPr>
              <a:t>Tercera </a:t>
            </a:r>
            <a:r>
              <a:rPr lang="es-MX" sz="2400" b="1" dirty="0">
                <a:solidFill>
                  <a:srgbClr val="0000FF"/>
                </a:solidFill>
                <a:latin typeface="Calisto MT" pitchFamily="18" charset="0"/>
              </a:rPr>
              <a:t>Reunión Ordinaria del Consejo de Armonización Contable del Estado de Chiapas (CACE)</a:t>
            </a:r>
            <a:endParaRPr lang="es-MX" sz="2400" b="1" dirty="0">
              <a:solidFill>
                <a:srgbClr val="0000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855" y="3333750"/>
            <a:ext cx="75366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00002" y="1411625"/>
          <a:ext cx="4929254" cy="4874895"/>
        </p:xfrm>
        <a:graphic>
          <a:graphicData uri="http://schemas.openxmlformats.org/drawingml/2006/table">
            <a:tbl>
              <a:tblPr/>
              <a:tblGrid>
                <a:gridCol w="3123650"/>
                <a:gridCol w="1805604"/>
              </a:tblGrid>
              <a:tr h="2441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Grupo 7: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17 Municipios (Regiones XI y XV)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250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cs typeface="Tahoma" pitchFamily="34" charset="0"/>
                        </a:rPr>
                        <a:t>Núm. Habi.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Comitán de Domínguez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141,013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Las Margaritas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111,484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 Trinitaria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72,769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Motozintla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69,119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Frontera Comalapa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67,012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 Independencia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41,266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Siltepec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38,143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Chicomuselo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31,515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Amatenango de la Frontera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29,547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Las Rosas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25,530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Bella Vista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19,281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 smtClean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Tzimol </a:t>
                      </a:r>
                      <a:endParaRPr lang="es-MX" sz="1600" b="0" i="0" u="none" strike="noStrike" dirty="0">
                        <a:solidFill>
                          <a:srgbClr val="301B0E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14,009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El Porvenir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13,201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Maravilla Tenejapa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11,451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Mazapa de Madero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Bejucal de Ocampo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502">
                <a:tc>
                  <a:txBody>
                    <a:bodyPr/>
                    <a:lstStyle/>
                    <a:p>
                      <a:pPr lvl="1" algn="l" fontAlgn="b"/>
                      <a:r>
                        <a:rPr lang="es-MX" sz="1600" b="0" i="0" u="none" strike="noStrike" dirty="0">
                          <a:solidFill>
                            <a:srgbClr val="301B0E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La Grandeza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7,272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7 Subtítulo"/>
          <p:cNvSpPr txBox="1">
            <a:spLocks/>
          </p:cNvSpPr>
          <p:nvPr/>
        </p:nvSpPr>
        <p:spPr>
          <a:xfrm>
            <a:off x="5643506" y="1927662"/>
            <a:ext cx="3357618" cy="13573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MX" sz="2400" b="1" dirty="0" smtClean="0">
                <a:solidFill>
                  <a:schemeClr val="tx2">
                    <a:lumMod val="75000"/>
                  </a:schemeClr>
                </a:solidFill>
              </a:rPr>
              <a:t>Periodo 2017 – 2018</a:t>
            </a:r>
          </a:p>
          <a:p>
            <a:pPr marL="0" indent="0">
              <a:spcBef>
                <a:spcPts val="0"/>
              </a:spcBef>
              <a:buNone/>
            </a:pPr>
            <a:endParaRPr lang="es-MX" sz="1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Comitán de Domínguez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sz="2400" dirty="0" smtClean="0"/>
              <a:t>La Grandeza</a:t>
            </a:r>
            <a:endParaRPr lang="es-MX" sz="2400" dirty="0"/>
          </a:p>
        </p:txBody>
      </p:sp>
      <p:sp>
        <p:nvSpPr>
          <p:cNvPr id="11" name="7 Subtítulo"/>
          <p:cNvSpPr txBox="1">
            <a:spLocks/>
          </p:cNvSpPr>
          <p:nvPr/>
        </p:nvSpPr>
        <p:spPr>
          <a:xfrm>
            <a:off x="5714976" y="3583846"/>
            <a:ext cx="3357618" cy="13573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 2019 – 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 Margaritas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Bejucal de Ocampo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82371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11414</TotalTime>
  <Words>743</Words>
  <Application>Microsoft Office PowerPoint</Application>
  <PresentationFormat>Presentación en pantalla (4:3)</PresentationFormat>
  <Paragraphs>358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HACIENDA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jviart</dc:creator>
  <cp:lastModifiedBy>Jesus Sotero Vidal Gomez</cp:lastModifiedBy>
  <cp:revision>1261</cp:revision>
  <cp:lastPrinted>2018-11-13T18:18:04Z</cp:lastPrinted>
  <dcterms:created xsi:type="dcterms:W3CDTF">2010-09-20T19:30:30Z</dcterms:created>
  <dcterms:modified xsi:type="dcterms:W3CDTF">2018-11-13T18:45:13Z</dcterms:modified>
</cp:coreProperties>
</file>