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61" r:id="rId2"/>
    <p:sldId id="521" r:id="rId3"/>
    <p:sldId id="447" r:id="rId4"/>
    <p:sldId id="698" r:id="rId5"/>
    <p:sldId id="699" r:id="rId6"/>
    <p:sldId id="675" r:id="rId7"/>
    <p:sldId id="717" r:id="rId8"/>
    <p:sldId id="718" r:id="rId9"/>
    <p:sldId id="720" r:id="rId10"/>
    <p:sldId id="714" r:id="rId11"/>
    <p:sldId id="689" r:id="rId12"/>
    <p:sldId id="690" r:id="rId13"/>
    <p:sldId id="630" r:id="rId14"/>
    <p:sldId id="678" r:id="rId15"/>
    <p:sldId id="667" r:id="rId16"/>
    <p:sldId id="671" r:id="rId17"/>
    <p:sldId id="672" r:id="rId18"/>
    <p:sldId id="674" r:id="rId19"/>
    <p:sldId id="715" r:id="rId20"/>
    <p:sldId id="721" r:id="rId21"/>
    <p:sldId id="616" r:id="rId22"/>
    <p:sldId id="290" r:id="rId23"/>
    <p:sldId id="701" r:id="rId24"/>
    <p:sldId id="703" r:id="rId25"/>
    <p:sldId id="704" r:id="rId26"/>
    <p:sldId id="705" r:id="rId27"/>
    <p:sldId id="706" r:id="rId28"/>
    <p:sldId id="708" r:id="rId29"/>
    <p:sldId id="713" r:id="rId30"/>
    <p:sldId id="711" r:id="rId31"/>
    <p:sldId id="679" r:id="rId32"/>
    <p:sldId id="680" r:id="rId33"/>
    <p:sldId id="681" r:id="rId34"/>
    <p:sldId id="682" r:id="rId35"/>
    <p:sldId id="683" r:id="rId36"/>
    <p:sldId id="684" r:id="rId37"/>
    <p:sldId id="722" r:id="rId38"/>
    <p:sldId id="723" r:id="rId39"/>
    <p:sldId id="724" r:id="rId40"/>
    <p:sldId id="725" r:id="rId41"/>
    <p:sldId id="726" r:id="rId42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men Molina Pérez" initials="CMP" lastIdx="1" clrIdx="0"/>
  <p:cmAuthor id="1" name="Maritza Campos Fernández" initials="MC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224F"/>
    <a:srgbClr val="00863D"/>
    <a:srgbClr val="FF0000"/>
    <a:srgbClr val="33CC33"/>
    <a:srgbClr val="FF9900"/>
    <a:srgbClr val="00602B"/>
    <a:srgbClr val="99FF99"/>
    <a:srgbClr val="D1FEA4"/>
    <a:srgbClr val="E8E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89" autoAdjust="0"/>
  </p:normalViewPr>
  <p:slideViewPr>
    <p:cSldViewPr>
      <p:cViewPr varScale="1">
        <p:scale>
          <a:sx n="48" d="100"/>
          <a:sy n="48" d="100"/>
        </p:scale>
        <p:origin x="3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Hoja2!$K$6</c:f>
              <c:strCache>
                <c:ptCount val="1"/>
                <c:pt idx="0">
                  <c:v>Índice de Calidad de la Información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</c:spPr>
          <c:invertIfNegative val="0"/>
          <c:dPt>
            <c:idx val="2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8"/>
              <c:spPr/>
              <c:txPr>
                <a:bodyPr rot="-3000000"/>
                <a:lstStyle/>
                <a:p>
                  <a:pPr>
                    <a:defRPr sz="105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8010778914387564E-2"/>
                  <c:y val="-1.9695197265663336E-2"/>
                </c:manualLayout>
              </c:layout>
              <c:spPr>
                <a:ln w="25400">
                  <a:solidFill>
                    <a:sysClr val="windowText" lastClr="000000"/>
                  </a:solidFill>
                </a:ln>
              </c:spPr>
              <c:txPr>
                <a:bodyPr rot="-3000000"/>
                <a:lstStyle/>
                <a:p>
                  <a:pPr>
                    <a:defRPr sz="11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</c15:spPr>
                  <c15:layout>
                    <c:manualLayout>
                      <c:w val="6.5452227997075951E-2"/>
                      <c:h val="5.0564643144225804E-2"/>
                    </c:manualLayout>
                  </c15:layout>
                </c:ext>
              </c:extLst>
            </c:dLbl>
            <c:dLbl>
              <c:idx val="31"/>
              <c:spPr/>
              <c:txPr>
                <a:bodyPr rot="-3000000"/>
                <a:lstStyle/>
                <a:p>
                  <a:pPr>
                    <a:defRPr sz="105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3000000"/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Hoja2!$L$8:$L$39</c:f>
              <c:strCache>
                <c:ptCount val="32"/>
                <c:pt idx="0">
                  <c:v>Hidalgo </c:v>
                </c:pt>
                <c:pt idx="1">
                  <c:v>Tabasco</c:v>
                </c:pt>
                <c:pt idx="2">
                  <c:v>BC Norte</c:v>
                </c:pt>
                <c:pt idx="3">
                  <c:v>Coahuila</c:v>
                </c:pt>
                <c:pt idx="4">
                  <c:v>Campeche </c:v>
                </c:pt>
                <c:pt idx="5">
                  <c:v>Quintana Roo</c:v>
                </c:pt>
                <c:pt idx="6">
                  <c:v>Morelos</c:v>
                </c:pt>
                <c:pt idx="7">
                  <c:v>Nayarit</c:v>
                </c:pt>
                <c:pt idx="8">
                  <c:v>San Luís Potosí</c:v>
                </c:pt>
                <c:pt idx="9">
                  <c:v>Durango</c:v>
                </c:pt>
                <c:pt idx="10">
                  <c:v>Guanajuato</c:v>
                </c:pt>
                <c:pt idx="11">
                  <c:v>Querétaro</c:v>
                </c:pt>
                <c:pt idx="12">
                  <c:v>Tamaulipas</c:v>
                </c:pt>
                <c:pt idx="13">
                  <c:v>Tlaxcala</c:v>
                </c:pt>
                <c:pt idx="14">
                  <c:v>Colima</c:v>
                </c:pt>
                <c:pt idx="15">
                  <c:v>Aguascalientes</c:v>
                </c:pt>
                <c:pt idx="16">
                  <c:v>Chihuahua</c:v>
                </c:pt>
                <c:pt idx="17">
                  <c:v>México</c:v>
                </c:pt>
                <c:pt idx="18">
                  <c:v>CD de México</c:v>
                </c:pt>
                <c:pt idx="19">
                  <c:v>Yucatán</c:v>
                </c:pt>
                <c:pt idx="20">
                  <c:v>Sonora</c:v>
                </c:pt>
                <c:pt idx="21">
                  <c:v>Nuevo León</c:v>
                </c:pt>
                <c:pt idx="22">
                  <c:v>Chiapas </c:v>
                </c:pt>
                <c:pt idx="23">
                  <c:v>Guerrero</c:v>
                </c:pt>
                <c:pt idx="24">
                  <c:v>Puebla</c:v>
                </c:pt>
                <c:pt idx="25">
                  <c:v>Michoacán</c:v>
                </c:pt>
                <c:pt idx="26">
                  <c:v>Oaxaca</c:v>
                </c:pt>
                <c:pt idx="27">
                  <c:v>Sinaloa</c:v>
                </c:pt>
                <c:pt idx="28">
                  <c:v>BC Sur</c:v>
                </c:pt>
                <c:pt idx="29">
                  <c:v>Veracruz </c:v>
                </c:pt>
                <c:pt idx="30">
                  <c:v>Jalisco</c:v>
                </c:pt>
                <c:pt idx="31">
                  <c:v>Zacatecas</c:v>
                </c:pt>
              </c:strCache>
            </c:strRef>
          </c:cat>
          <c:val>
            <c:numRef>
              <c:f>Hoja2!$M$8:$M$39</c:f>
              <c:numCache>
                <c:formatCode>0.00</c:formatCode>
                <c:ptCount val="32"/>
                <c:pt idx="0">
                  <c:v>0.94000000000000006</c:v>
                </c:pt>
                <c:pt idx="1">
                  <c:v>0.93000000000000027</c:v>
                </c:pt>
                <c:pt idx="2">
                  <c:v>0.90999999999999992</c:v>
                </c:pt>
                <c:pt idx="3">
                  <c:v>0.90000000000000013</c:v>
                </c:pt>
                <c:pt idx="4">
                  <c:v>0.89000000000000024</c:v>
                </c:pt>
                <c:pt idx="5">
                  <c:v>0.86000000000000021</c:v>
                </c:pt>
                <c:pt idx="6">
                  <c:v>0.8</c:v>
                </c:pt>
                <c:pt idx="7">
                  <c:v>0.75000000000000011</c:v>
                </c:pt>
                <c:pt idx="8">
                  <c:v>0.75000000000000011</c:v>
                </c:pt>
                <c:pt idx="9">
                  <c:v>0.7400000000000001</c:v>
                </c:pt>
                <c:pt idx="10">
                  <c:v>0.7400000000000001</c:v>
                </c:pt>
                <c:pt idx="11">
                  <c:v>0.7400000000000001</c:v>
                </c:pt>
                <c:pt idx="12">
                  <c:v>0.7400000000000001</c:v>
                </c:pt>
                <c:pt idx="13">
                  <c:v>0.72000000000000008</c:v>
                </c:pt>
                <c:pt idx="14">
                  <c:v>0.66</c:v>
                </c:pt>
                <c:pt idx="15">
                  <c:v>0.64000000000000012</c:v>
                </c:pt>
                <c:pt idx="16">
                  <c:v>0.63000000000000012</c:v>
                </c:pt>
                <c:pt idx="17">
                  <c:v>0.63000000000000012</c:v>
                </c:pt>
                <c:pt idx="18">
                  <c:v>0.62000000000000022</c:v>
                </c:pt>
                <c:pt idx="19">
                  <c:v>0.6000000000000002</c:v>
                </c:pt>
                <c:pt idx="20">
                  <c:v>0.60000000000000009</c:v>
                </c:pt>
                <c:pt idx="21">
                  <c:v>0.57000000000000017</c:v>
                </c:pt>
                <c:pt idx="22">
                  <c:v>0.56000000000000005</c:v>
                </c:pt>
                <c:pt idx="23">
                  <c:v>0.52300000000000002</c:v>
                </c:pt>
                <c:pt idx="24">
                  <c:v>0.52</c:v>
                </c:pt>
                <c:pt idx="25">
                  <c:v>0.49000000000000005</c:v>
                </c:pt>
                <c:pt idx="26">
                  <c:v>0.49000000000000005</c:v>
                </c:pt>
                <c:pt idx="27">
                  <c:v>0.49000000000000005</c:v>
                </c:pt>
                <c:pt idx="28">
                  <c:v>0.48000000000000009</c:v>
                </c:pt>
                <c:pt idx="29">
                  <c:v>0.46</c:v>
                </c:pt>
                <c:pt idx="30">
                  <c:v>0.45000000000000007</c:v>
                </c:pt>
                <c:pt idx="31">
                  <c:v>0.39000000000000007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shape val="box"/>
        <c:axId val="192110688"/>
        <c:axId val="192111080"/>
        <c:axId val="0"/>
      </c:bar3DChart>
      <c:catAx>
        <c:axId val="19211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111080"/>
        <c:crosses val="autoZero"/>
        <c:auto val="1"/>
        <c:lblAlgn val="ctr"/>
        <c:lblOffset val="100"/>
        <c:noMultiLvlLbl val="0"/>
      </c:catAx>
      <c:valAx>
        <c:axId val="1921110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21106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Indice</a:t>
            </a:r>
            <a:r>
              <a:rPr lang="en-US" baseline="0" dirty="0"/>
              <a:t> de </a:t>
            </a:r>
            <a:r>
              <a:rPr lang="en-US" baseline="0" dirty="0" err="1"/>
              <a:t>Calidad</a:t>
            </a:r>
            <a:r>
              <a:rPr lang="en-US" baseline="0" dirty="0"/>
              <a:t> de la </a:t>
            </a:r>
            <a:r>
              <a:rPr lang="en-US" baseline="0" dirty="0" err="1"/>
              <a:t>Información</a:t>
            </a:r>
            <a:r>
              <a:rPr lang="en-US" baseline="0" dirty="0"/>
              <a:t>:</a:t>
            </a:r>
          </a:p>
          <a:p>
            <a:pPr>
              <a:defRPr/>
            </a:pPr>
            <a:r>
              <a:rPr lang="en-US" sz="1400" i="1" baseline="0" dirty="0" err="1"/>
              <a:t>Componente</a:t>
            </a:r>
            <a:r>
              <a:rPr lang="en-US" sz="1400" i="1" baseline="0" dirty="0"/>
              <a:t>: </a:t>
            </a:r>
            <a:r>
              <a:rPr lang="en-US" sz="1400" i="1" dirty="0" err="1"/>
              <a:t>Avance</a:t>
            </a:r>
            <a:r>
              <a:rPr lang="en-US" sz="1400" i="1" dirty="0"/>
              <a:t> </a:t>
            </a:r>
            <a:r>
              <a:rPr lang="en-US" sz="1400" i="1" dirty="0" err="1"/>
              <a:t>F</a:t>
            </a:r>
            <a:r>
              <a:rPr lang="en-US" sz="1400" i="1" dirty="0" err="1" smtClean="0"/>
              <a:t>inanciero</a:t>
            </a:r>
            <a:endParaRPr lang="en-US" sz="1400" i="1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Hoja2!$B$6</c:f>
              <c:strCache>
                <c:ptCount val="1"/>
                <c:pt idx="0">
                  <c:v>Avance financiero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14"/>
              <c:layout>
                <c:manualLayout>
                  <c:x val="1.4768064706960385E-2"/>
                  <c:y val="-1.1340132303543778E-2"/>
                </c:manualLayout>
              </c:layout>
              <c:spPr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c:spPr>
              <c:txPr>
                <a:bodyPr rot="0" vertOverflow="overflow" horzOverflow="overflow" vert="horz" wrap="none" tIns="72000" anchor="ctr" anchorCtr="1">
                  <a:noAutofit/>
                </a:bodyPr>
                <a:lstStyle/>
                <a:p>
                  <a:pPr>
                    <a:defRPr sz="1400" b="1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</c15:spPr>
                  <c15:layout>
                    <c:manualLayout>
                      <c:w val="4.3682468329729746E-2"/>
                      <c:h val="6.309689869849852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000000" vertOverflow="overflow" horzOverflow="overflow" vert="horz" wrap="none" tIns="72000" anchor="ctr" anchorCtr="1">
                <a:no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Hoja2!$C$8:$C$39</c:f>
              <c:strCache>
                <c:ptCount val="32"/>
                <c:pt idx="0">
                  <c:v>Tabasco</c:v>
                </c:pt>
                <c:pt idx="1">
                  <c:v>BC Norte</c:v>
                </c:pt>
                <c:pt idx="2">
                  <c:v>Morelos</c:v>
                </c:pt>
                <c:pt idx="3">
                  <c:v>Tlaxcala</c:v>
                </c:pt>
                <c:pt idx="4">
                  <c:v>Hidalgo </c:v>
                </c:pt>
                <c:pt idx="5">
                  <c:v>Colima</c:v>
                </c:pt>
                <c:pt idx="6">
                  <c:v>Quintana Roo</c:v>
                </c:pt>
                <c:pt idx="7">
                  <c:v>San Luís Potosí</c:v>
                </c:pt>
                <c:pt idx="8">
                  <c:v>Tamaulipas</c:v>
                </c:pt>
                <c:pt idx="9">
                  <c:v>Coahuila</c:v>
                </c:pt>
                <c:pt idx="10">
                  <c:v>Nayarit</c:v>
                </c:pt>
                <c:pt idx="11">
                  <c:v>Durango</c:v>
                </c:pt>
                <c:pt idx="12">
                  <c:v>Campeche </c:v>
                </c:pt>
                <c:pt idx="13">
                  <c:v>Chihuahua</c:v>
                </c:pt>
                <c:pt idx="14">
                  <c:v>Chiapas </c:v>
                </c:pt>
                <c:pt idx="15">
                  <c:v>Veracruz </c:v>
                </c:pt>
                <c:pt idx="16">
                  <c:v>Querétaro</c:v>
                </c:pt>
                <c:pt idx="17">
                  <c:v>Zacatecas</c:v>
                </c:pt>
                <c:pt idx="18">
                  <c:v>Guanajuato</c:v>
                </c:pt>
                <c:pt idx="19">
                  <c:v>Sonora</c:v>
                </c:pt>
                <c:pt idx="20">
                  <c:v>BC Sur</c:v>
                </c:pt>
                <c:pt idx="21">
                  <c:v>Nuevo León</c:v>
                </c:pt>
                <c:pt idx="22">
                  <c:v>Puebla</c:v>
                </c:pt>
                <c:pt idx="23">
                  <c:v>Oaxaca</c:v>
                </c:pt>
                <c:pt idx="24">
                  <c:v>Sinaloa</c:v>
                </c:pt>
                <c:pt idx="25">
                  <c:v>Michoacán</c:v>
                </c:pt>
                <c:pt idx="26">
                  <c:v>México</c:v>
                </c:pt>
                <c:pt idx="27">
                  <c:v>Aguascalientes</c:v>
                </c:pt>
                <c:pt idx="28">
                  <c:v>Jalisco</c:v>
                </c:pt>
                <c:pt idx="29">
                  <c:v>CD de México</c:v>
                </c:pt>
                <c:pt idx="30">
                  <c:v>Yucatán</c:v>
                </c:pt>
                <c:pt idx="31">
                  <c:v>Guerrero</c:v>
                </c:pt>
              </c:strCache>
            </c:strRef>
          </c:cat>
          <c:val>
            <c:numRef>
              <c:f>Hoja2!$D$8:$D$39</c:f>
              <c:numCache>
                <c:formatCode>0.00</c:formatCode>
                <c:ptCount val="32"/>
                <c:pt idx="0">
                  <c:v>0.34</c:v>
                </c:pt>
                <c:pt idx="1">
                  <c:v>0.32000000000000006</c:v>
                </c:pt>
                <c:pt idx="2">
                  <c:v>0.32000000000000006</c:v>
                </c:pt>
                <c:pt idx="3">
                  <c:v>0.31000000000000005</c:v>
                </c:pt>
                <c:pt idx="4">
                  <c:v>0.30000000000000004</c:v>
                </c:pt>
                <c:pt idx="5">
                  <c:v>0.29000000000000004</c:v>
                </c:pt>
                <c:pt idx="6">
                  <c:v>0.28000000000000008</c:v>
                </c:pt>
                <c:pt idx="7">
                  <c:v>0.28000000000000008</c:v>
                </c:pt>
                <c:pt idx="8">
                  <c:v>0.28000000000000008</c:v>
                </c:pt>
                <c:pt idx="9">
                  <c:v>0.27</c:v>
                </c:pt>
                <c:pt idx="10">
                  <c:v>0.27</c:v>
                </c:pt>
                <c:pt idx="11">
                  <c:v>0.26</c:v>
                </c:pt>
                <c:pt idx="12">
                  <c:v>0.25</c:v>
                </c:pt>
                <c:pt idx="13">
                  <c:v>0.25</c:v>
                </c:pt>
                <c:pt idx="14">
                  <c:v>0.21000000000000002</c:v>
                </c:pt>
                <c:pt idx="15">
                  <c:v>0.18000000000000002</c:v>
                </c:pt>
                <c:pt idx="16">
                  <c:v>0.17</c:v>
                </c:pt>
                <c:pt idx="17">
                  <c:v>0.17</c:v>
                </c:pt>
                <c:pt idx="18">
                  <c:v>0.15000000000000002</c:v>
                </c:pt>
                <c:pt idx="19">
                  <c:v>0.15000000000000002</c:v>
                </c:pt>
                <c:pt idx="20">
                  <c:v>0.14000000000000001</c:v>
                </c:pt>
                <c:pt idx="21">
                  <c:v>0.14000000000000001</c:v>
                </c:pt>
                <c:pt idx="22">
                  <c:v>0.14000000000000001</c:v>
                </c:pt>
                <c:pt idx="23">
                  <c:v>0.13</c:v>
                </c:pt>
                <c:pt idx="24">
                  <c:v>0.13</c:v>
                </c:pt>
                <c:pt idx="25">
                  <c:v>0.12000000000000001</c:v>
                </c:pt>
                <c:pt idx="26">
                  <c:v>0.11</c:v>
                </c:pt>
                <c:pt idx="27">
                  <c:v>0.1</c:v>
                </c:pt>
                <c:pt idx="28">
                  <c:v>9.0000000000000011E-2</c:v>
                </c:pt>
                <c:pt idx="29">
                  <c:v>8.0000000000000016E-2</c:v>
                </c:pt>
                <c:pt idx="30">
                  <c:v>7.0000000000000021E-2</c:v>
                </c:pt>
                <c:pt idx="3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shape val="box"/>
        <c:axId val="192112256"/>
        <c:axId val="192112648"/>
        <c:axId val="0"/>
      </c:bar3DChart>
      <c:catAx>
        <c:axId val="19211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MX"/>
          </a:p>
        </c:txPr>
        <c:crossAx val="192112648"/>
        <c:crosses val="autoZero"/>
        <c:auto val="1"/>
        <c:lblAlgn val="ctr"/>
        <c:lblOffset val="100"/>
        <c:noMultiLvlLbl val="0"/>
      </c:catAx>
      <c:valAx>
        <c:axId val="1921126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21122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Í</a:t>
            </a:r>
            <a:r>
              <a:rPr lang="en-US" dirty="0" err="1" smtClean="0"/>
              <a:t>ndice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Calida</a:t>
            </a:r>
            <a:r>
              <a:rPr lang="en-US" baseline="0" dirty="0" err="1"/>
              <a:t>d</a:t>
            </a:r>
            <a:r>
              <a:rPr lang="en-US" baseline="0" dirty="0"/>
              <a:t> de la </a:t>
            </a:r>
            <a:r>
              <a:rPr lang="en-US" baseline="0" dirty="0" err="1"/>
              <a:t>Información</a:t>
            </a:r>
            <a:endParaRPr lang="en-US" baseline="0" dirty="0"/>
          </a:p>
          <a:p>
            <a:pPr>
              <a:defRPr/>
            </a:pPr>
            <a:r>
              <a:rPr lang="en-US" sz="1400" i="1" baseline="0" dirty="0" err="1"/>
              <a:t>Componente</a:t>
            </a:r>
            <a:r>
              <a:rPr lang="en-US" sz="1400" i="1" baseline="0" dirty="0"/>
              <a:t>: </a:t>
            </a:r>
            <a:r>
              <a:rPr lang="en-US" sz="1400" i="1" dirty="0" err="1">
                <a:solidFill>
                  <a:srgbClr val="FF0000"/>
                </a:solidFill>
              </a:rPr>
              <a:t>Gestión</a:t>
            </a:r>
            <a:r>
              <a:rPr lang="en-US" sz="1400" i="1" dirty="0">
                <a:solidFill>
                  <a:srgbClr val="FF0000"/>
                </a:solidFill>
              </a:rPr>
              <a:t> de </a:t>
            </a:r>
            <a:r>
              <a:rPr lang="en-US" sz="1400" i="1" dirty="0" err="1">
                <a:solidFill>
                  <a:srgbClr val="FF0000"/>
                </a:solidFill>
              </a:rPr>
              <a:t>Proyectos</a:t>
            </a:r>
            <a:endParaRPr lang="en-US" sz="1400" i="1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Hoja2!$H$6</c:f>
              <c:strCache>
                <c:ptCount val="1"/>
                <c:pt idx="0">
                  <c:v>Gestión de Proyectos</c:v>
                </c:pt>
              </c:strCache>
            </c:strRef>
          </c:tx>
          <c:spPr>
            <a:solidFill>
              <a:srgbClr val="F79646">
                <a:lumMod val="40000"/>
                <a:lumOff val="60000"/>
              </a:srgbClr>
            </a:solidFill>
          </c:spPr>
          <c:invertIfNegative val="0"/>
          <c:dPt>
            <c:idx val="31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Lbls>
            <c:dLbl>
              <c:idx val="8"/>
              <c:spPr/>
              <c:txPr>
                <a:bodyPr rot="-3000000"/>
                <a:lstStyle/>
                <a:p>
                  <a:pPr>
                    <a:defRPr sz="11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1.5919527459911761E-2"/>
                  <c:y val="-1.9101713566217469E-3"/>
                </c:manualLayout>
              </c:layout>
              <c:spPr>
                <a:ln w="25400">
                  <a:solidFill>
                    <a:sysClr val="windowText" lastClr="000000"/>
                  </a:solidFill>
                </a:ln>
              </c:spPr>
              <c:txPr>
                <a:bodyPr rot="0"/>
                <a:lstStyle/>
                <a:p>
                  <a:pPr>
                    <a:defRPr sz="11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</c15:spPr>
                  <c15:layout>
                    <c:manualLayout>
                      <c:w val="6.0497560456245603E-2"/>
                      <c:h val="7.216294750318748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000000"/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Hoja2!$I$8:$I$39</c:f>
              <c:strCache>
                <c:ptCount val="32"/>
                <c:pt idx="0">
                  <c:v>Campeche </c:v>
                </c:pt>
                <c:pt idx="1">
                  <c:v>CD de México</c:v>
                </c:pt>
                <c:pt idx="2">
                  <c:v>Durango</c:v>
                </c:pt>
                <c:pt idx="3">
                  <c:v>Tabasco</c:v>
                </c:pt>
                <c:pt idx="4">
                  <c:v>Coahuila</c:v>
                </c:pt>
                <c:pt idx="5">
                  <c:v>Hidalgo </c:v>
                </c:pt>
                <c:pt idx="6">
                  <c:v>Guerrero</c:v>
                </c:pt>
                <c:pt idx="7">
                  <c:v>Aguascalientes</c:v>
                </c:pt>
                <c:pt idx="8">
                  <c:v>Nuevo León</c:v>
                </c:pt>
                <c:pt idx="9">
                  <c:v>BC Norte</c:v>
                </c:pt>
                <c:pt idx="10">
                  <c:v>Morelos</c:v>
                </c:pt>
                <c:pt idx="11">
                  <c:v>Sonora</c:v>
                </c:pt>
                <c:pt idx="12">
                  <c:v>BC Sur</c:v>
                </c:pt>
                <c:pt idx="13">
                  <c:v>Guanajuato</c:v>
                </c:pt>
                <c:pt idx="14">
                  <c:v>Querétaro</c:v>
                </c:pt>
                <c:pt idx="15">
                  <c:v>Quintana Roo</c:v>
                </c:pt>
                <c:pt idx="16">
                  <c:v>México</c:v>
                </c:pt>
                <c:pt idx="17">
                  <c:v>Tamaulipas</c:v>
                </c:pt>
                <c:pt idx="18">
                  <c:v>Yucatán</c:v>
                </c:pt>
                <c:pt idx="19">
                  <c:v>Nayarit</c:v>
                </c:pt>
                <c:pt idx="20">
                  <c:v>San Luís Potosí</c:v>
                </c:pt>
                <c:pt idx="21">
                  <c:v>Puebla</c:v>
                </c:pt>
                <c:pt idx="22">
                  <c:v>Chihuahua</c:v>
                </c:pt>
                <c:pt idx="23">
                  <c:v>Colima</c:v>
                </c:pt>
                <c:pt idx="24">
                  <c:v>Michoacán</c:v>
                </c:pt>
                <c:pt idx="25">
                  <c:v>Jalisco</c:v>
                </c:pt>
                <c:pt idx="26">
                  <c:v>Veracruz </c:v>
                </c:pt>
                <c:pt idx="27">
                  <c:v>Oaxaca</c:v>
                </c:pt>
                <c:pt idx="28">
                  <c:v>Tlaxcala</c:v>
                </c:pt>
                <c:pt idx="29">
                  <c:v>Sinaloa</c:v>
                </c:pt>
                <c:pt idx="30">
                  <c:v>Zacatecas</c:v>
                </c:pt>
                <c:pt idx="31">
                  <c:v>Chiapas </c:v>
                </c:pt>
              </c:strCache>
            </c:strRef>
          </c:cat>
          <c:val>
            <c:numRef>
              <c:f>Hoja2!$J$8:$J$39</c:f>
              <c:numCache>
                <c:formatCode>0.00</c:formatCode>
                <c:ptCount val="32"/>
                <c:pt idx="0">
                  <c:v>0.34</c:v>
                </c:pt>
                <c:pt idx="1">
                  <c:v>0.34</c:v>
                </c:pt>
                <c:pt idx="2">
                  <c:v>0.34</c:v>
                </c:pt>
                <c:pt idx="3">
                  <c:v>0.34</c:v>
                </c:pt>
                <c:pt idx="4">
                  <c:v>0.32000000000000006</c:v>
                </c:pt>
                <c:pt idx="5">
                  <c:v>0.32000000000000006</c:v>
                </c:pt>
                <c:pt idx="6">
                  <c:v>0.31300000000000006</c:v>
                </c:pt>
                <c:pt idx="7">
                  <c:v>0.31000000000000005</c:v>
                </c:pt>
                <c:pt idx="8">
                  <c:v>0.31000000000000005</c:v>
                </c:pt>
                <c:pt idx="9">
                  <c:v>0.30000000000000004</c:v>
                </c:pt>
                <c:pt idx="10">
                  <c:v>0.29000000000000004</c:v>
                </c:pt>
                <c:pt idx="11">
                  <c:v>0.29000000000000004</c:v>
                </c:pt>
                <c:pt idx="12">
                  <c:v>0.28000000000000008</c:v>
                </c:pt>
                <c:pt idx="13">
                  <c:v>0.28000000000000008</c:v>
                </c:pt>
                <c:pt idx="14">
                  <c:v>0.28000000000000008</c:v>
                </c:pt>
                <c:pt idx="15">
                  <c:v>0.28000000000000008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</c:v>
                </c:pt>
                <c:pt idx="20">
                  <c:v>0.2</c:v>
                </c:pt>
                <c:pt idx="21">
                  <c:v>0.19</c:v>
                </c:pt>
                <c:pt idx="22">
                  <c:v>0.18000000000000002</c:v>
                </c:pt>
                <c:pt idx="23">
                  <c:v>0.18000000000000002</c:v>
                </c:pt>
                <c:pt idx="24">
                  <c:v>0.18000000000000002</c:v>
                </c:pt>
                <c:pt idx="25">
                  <c:v>0.16</c:v>
                </c:pt>
                <c:pt idx="26">
                  <c:v>0.14000000000000001</c:v>
                </c:pt>
                <c:pt idx="27">
                  <c:v>0.12000000000000001</c:v>
                </c:pt>
                <c:pt idx="28">
                  <c:v>0.12000000000000001</c:v>
                </c:pt>
                <c:pt idx="29">
                  <c:v>0.11</c:v>
                </c:pt>
                <c:pt idx="30">
                  <c:v>0.1</c:v>
                </c:pt>
                <c:pt idx="31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shape val="box"/>
        <c:axId val="192113432"/>
        <c:axId val="192113824"/>
        <c:axId val="0"/>
      </c:bar3DChart>
      <c:catAx>
        <c:axId val="192113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113824"/>
        <c:crosses val="autoZero"/>
        <c:auto val="1"/>
        <c:lblAlgn val="ctr"/>
        <c:lblOffset val="100"/>
        <c:noMultiLvlLbl val="0"/>
      </c:catAx>
      <c:valAx>
        <c:axId val="1921138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21134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Indice</a:t>
            </a:r>
            <a:r>
              <a:rPr lang="en-US" baseline="0"/>
              <a:t> de Calidad de la Información</a:t>
            </a:r>
          </a:p>
          <a:p>
            <a:pPr>
              <a:defRPr/>
            </a:pPr>
            <a:r>
              <a:rPr lang="en-US" sz="1400" i="1" baseline="0"/>
              <a:t>Componente: </a:t>
            </a:r>
            <a:r>
              <a:rPr lang="en-US" sz="1400" i="1"/>
              <a:t>Indicadores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Hoja2!$E$6</c:f>
              <c:strCache>
                <c:ptCount val="1"/>
                <c:pt idx="0">
                  <c:v>Indicadores</c:v>
                </c:pt>
              </c:strCache>
            </c:strRef>
          </c:tx>
          <c:spPr>
            <a:solidFill>
              <a:srgbClr val="9BBB59">
                <a:lumMod val="40000"/>
                <a:lumOff val="60000"/>
              </a:srgb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Lbls>
            <c:dLbl>
              <c:idx val="8"/>
              <c:layout>
                <c:manualLayout>
                  <c:x val="4.9696859079149946E-4"/>
                  <c:y val="-1.1962212531940934E-2"/>
                </c:manualLayout>
              </c:layout>
              <c:spPr>
                <a:ln w="25400">
                  <a:solidFill>
                    <a:sysClr val="windowText" lastClr="000000"/>
                  </a:solidFill>
                </a:ln>
              </c:spPr>
              <c:txPr>
                <a:bodyPr rot="-3000000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</c15:spPr>
                  <c15:layout>
                    <c:manualLayout>
                      <c:w val="6.0047132951614145E-2"/>
                      <c:h val="5.111568291353869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000000"/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Hoja2!$F$8:$F$39</c:f>
              <c:strCache>
                <c:ptCount val="32"/>
                <c:pt idx="0">
                  <c:v>Hidalgo </c:v>
                </c:pt>
                <c:pt idx="1">
                  <c:v>Coahuila</c:v>
                </c:pt>
                <c:pt idx="2">
                  <c:v>Guanajuato</c:v>
                </c:pt>
                <c:pt idx="3">
                  <c:v>Campeche </c:v>
                </c:pt>
                <c:pt idx="4">
                  <c:v>Quintana Roo</c:v>
                </c:pt>
                <c:pt idx="5">
                  <c:v>BC Norte</c:v>
                </c:pt>
                <c:pt idx="6">
                  <c:v>Querétaro</c:v>
                </c:pt>
                <c:pt idx="7">
                  <c:v>Tlaxcala</c:v>
                </c:pt>
                <c:pt idx="8">
                  <c:v>Chiapas </c:v>
                </c:pt>
                <c:pt idx="9">
                  <c:v>Nayarit</c:v>
                </c:pt>
                <c:pt idx="10">
                  <c:v>Yucatán</c:v>
                </c:pt>
                <c:pt idx="11">
                  <c:v>México</c:v>
                </c:pt>
                <c:pt idx="12">
                  <c:v>San Luís Potosí</c:v>
                </c:pt>
                <c:pt idx="13">
                  <c:v>Sinaloa</c:v>
                </c:pt>
                <c:pt idx="14">
                  <c:v>Tabasco</c:v>
                </c:pt>
                <c:pt idx="15">
                  <c:v>Oaxaca</c:v>
                </c:pt>
                <c:pt idx="16">
                  <c:v>Aguascalientes</c:v>
                </c:pt>
                <c:pt idx="17">
                  <c:v>Tamaulipas</c:v>
                </c:pt>
                <c:pt idx="18">
                  <c:v>Chihuahua</c:v>
                </c:pt>
                <c:pt idx="19">
                  <c:v>CD de México</c:v>
                </c:pt>
                <c:pt idx="20">
                  <c:v>Jalisco</c:v>
                </c:pt>
                <c:pt idx="21">
                  <c:v>Colima</c:v>
                </c:pt>
                <c:pt idx="22">
                  <c:v>Michoacán</c:v>
                </c:pt>
                <c:pt idx="23">
                  <c:v>Morelos</c:v>
                </c:pt>
                <c:pt idx="24">
                  <c:v>Puebla</c:v>
                </c:pt>
                <c:pt idx="25">
                  <c:v>Guerrero</c:v>
                </c:pt>
                <c:pt idx="26">
                  <c:v>Sonora</c:v>
                </c:pt>
                <c:pt idx="27">
                  <c:v>Durango</c:v>
                </c:pt>
                <c:pt idx="28">
                  <c:v>Veracruz </c:v>
                </c:pt>
                <c:pt idx="29">
                  <c:v>Nuevo León</c:v>
                </c:pt>
                <c:pt idx="30">
                  <c:v>Zacatecas</c:v>
                </c:pt>
                <c:pt idx="31">
                  <c:v>BC Sur</c:v>
                </c:pt>
              </c:strCache>
            </c:strRef>
          </c:cat>
          <c:val>
            <c:numRef>
              <c:f>Hoja2!$G$8:$G$39</c:f>
              <c:numCache>
                <c:formatCode>0.00</c:formatCode>
                <c:ptCount val="32"/>
                <c:pt idx="0">
                  <c:v>0.32000000000000006</c:v>
                </c:pt>
                <c:pt idx="1">
                  <c:v>0.31000000000000005</c:v>
                </c:pt>
                <c:pt idx="2">
                  <c:v>0.31000000000000005</c:v>
                </c:pt>
                <c:pt idx="3">
                  <c:v>0.30000000000000004</c:v>
                </c:pt>
                <c:pt idx="4">
                  <c:v>0.30000000000000004</c:v>
                </c:pt>
                <c:pt idx="5">
                  <c:v>0.29000000000000004</c:v>
                </c:pt>
                <c:pt idx="6">
                  <c:v>0.29000000000000004</c:v>
                </c:pt>
                <c:pt idx="7">
                  <c:v>0.29000000000000004</c:v>
                </c:pt>
                <c:pt idx="8">
                  <c:v>0.28000000000000008</c:v>
                </c:pt>
                <c:pt idx="9">
                  <c:v>0.28000000000000008</c:v>
                </c:pt>
                <c:pt idx="10">
                  <c:v>0.28000000000000008</c:v>
                </c:pt>
                <c:pt idx="11">
                  <c:v>0.27</c:v>
                </c:pt>
                <c:pt idx="12">
                  <c:v>0.27</c:v>
                </c:pt>
                <c:pt idx="13">
                  <c:v>0.25</c:v>
                </c:pt>
                <c:pt idx="14">
                  <c:v>0.25</c:v>
                </c:pt>
                <c:pt idx="15">
                  <c:v>0.24000000000000002</c:v>
                </c:pt>
                <c:pt idx="16">
                  <c:v>0.23</c:v>
                </c:pt>
                <c:pt idx="17">
                  <c:v>0.21000000000000002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0.19</c:v>
                </c:pt>
                <c:pt idx="22">
                  <c:v>0.19</c:v>
                </c:pt>
                <c:pt idx="23">
                  <c:v>0.19</c:v>
                </c:pt>
                <c:pt idx="24">
                  <c:v>0.19</c:v>
                </c:pt>
                <c:pt idx="25">
                  <c:v>0.16</c:v>
                </c:pt>
                <c:pt idx="26">
                  <c:v>0.16</c:v>
                </c:pt>
                <c:pt idx="27">
                  <c:v>0.14000000000000001</c:v>
                </c:pt>
                <c:pt idx="28">
                  <c:v>0.14000000000000001</c:v>
                </c:pt>
                <c:pt idx="29">
                  <c:v>0.12000000000000001</c:v>
                </c:pt>
                <c:pt idx="30">
                  <c:v>0.12000000000000001</c:v>
                </c:pt>
                <c:pt idx="31">
                  <c:v>6.0000000000000005E-2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shape val="box"/>
        <c:axId val="193822512"/>
        <c:axId val="193822904"/>
        <c:axId val="0"/>
      </c:bar3DChart>
      <c:catAx>
        <c:axId val="19382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3822904"/>
        <c:crosses val="autoZero"/>
        <c:auto val="1"/>
        <c:lblAlgn val="ctr"/>
        <c:lblOffset val="100"/>
        <c:noMultiLvlLbl val="0"/>
      </c:catAx>
      <c:valAx>
        <c:axId val="1938229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38225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0.55005</cdr:x>
      <cdr:y>0.09517</cdr:y>
    </cdr:from>
    <cdr:to>
      <cdr:x>0.85583</cdr:x>
      <cdr:y>0.15373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705475" y="619125"/>
          <a:ext cx="317182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2000" b="1"/>
            <a:t>Chiapas ocupa el 23o. lugar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0.55676</cdr:x>
      <cdr:y>0.14641</cdr:y>
    </cdr:from>
    <cdr:to>
      <cdr:x>0.86396</cdr:x>
      <cdr:y>0.20498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886451" y="952502"/>
          <a:ext cx="324802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2000" b="1" dirty="0"/>
            <a:t>Chiapas ocupa el 15o.</a:t>
          </a:r>
          <a:r>
            <a:rPr lang="es-MX" sz="2000" b="1" baseline="0" dirty="0"/>
            <a:t> lugar </a:t>
          </a:r>
          <a:endParaRPr lang="es-MX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0.58845</cdr:x>
      <cdr:y>0.14348</cdr:y>
    </cdr:from>
    <cdr:to>
      <cdr:x>0.88084</cdr:x>
      <cdr:y>0.20205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115050" y="933450"/>
          <a:ext cx="3038476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2000" b="1"/>
            <a:t>Chiapas ocupa</a:t>
          </a:r>
          <a:r>
            <a:rPr lang="es-MX" sz="2000" b="1" baseline="0"/>
            <a:t> el 32o. lugar</a:t>
          </a:r>
          <a:endParaRPr lang="es-MX" sz="2000" b="1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0.58217</cdr:x>
      <cdr:y>0.14202</cdr:y>
    </cdr:from>
    <cdr:to>
      <cdr:x>0.87558</cdr:x>
      <cdr:y>0.20205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972176" y="923924"/>
          <a:ext cx="300990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2000" b="1"/>
            <a:t>Chiapas ocupa el 9o</a:t>
          </a:r>
          <a:r>
            <a:rPr lang="es-MX" sz="2000" b="1" baseline="0"/>
            <a:t>. lugar</a:t>
          </a:r>
          <a:endParaRPr lang="es-MX" sz="20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6" y="10"/>
            <a:ext cx="3038604" cy="465267"/>
          </a:xfrm>
          <a:prstGeom prst="rect">
            <a:avLst/>
          </a:prstGeom>
        </p:spPr>
        <p:txBody>
          <a:bodyPr vert="horz" lIns="95278" tIns="47638" rIns="95278" bIns="47638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162" y="10"/>
            <a:ext cx="3038604" cy="465267"/>
          </a:xfrm>
          <a:prstGeom prst="rect">
            <a:avLst/>
          </a:prstGeom>
        </p:spPr>
        <p:txBody>
          <a:bodyPr vert="horz" lIns="95278" tIns="47638" rIns="95278" bIns="47638" rtlCol="0"/>
          <a:lstStyle>
            <a:lvl1pPr algn="r">
              <a:defRPr sz="1200"/>
            </a:lvl1pPr>
          </a:lstStyle>
          <a:p>
            <a:fld id="{CC4F6868-89E0-4B44-B97A-B37412D0148B}" type="datetimeFigureOut">
              <a:rPr lang="es-MX" smtClean="0"/>
              <a:pPr/>
              <a:t>17/06/2016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6" y="8829658"/>
            <a:ext cx="3038604" cy="465267"/>
          </a:xfrm>
          <a:prstGeom prst="rect">
            <a:avLst/>
          </a:prstGeom>
        </p:spPr>
        <p:txBody>
          <a:bodyPr vert="horz" lIns="95278" tIns="47638" rIns="95278" bIns="47638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162" y="8829658"/>
            <a:ext cx="3038604" cy="465267"/>
          </a:xfrm>
          <a:prstGeom prst="rect">
            <a:avLst/>
          </a:prstGeom>
        </p:spPr>
        <p:txBody>
          <a:bodyPr vert="horz" lIns="95278" tIns="47638" rIns="95278" bIns="47638" rtlCol="0" anchor="b"/>
          <a:lstStyle>
            <a:lvl1pPr algn="r">
              <a:defRPr sz="1200"/>
            </a:lvl1pPr>
          </a:lstStyle>
          <a:p>
            <a:fld id="{60A4639C-3C0E-4812-9F03-FF001F7F804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5795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1" y="5"/>
            <a:ext cx="3038475" cy="465137"/>
          </a:xfrm>
          <a:prstGeom prst="rect">
            <a:avLst/>
          </a:prstGeom>
        </p:spPr>
        <p:txBody>
          <a:bodyPr vert="horz" lIns="95278" tIns="47638" rIns="95278" bIns="47638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45" y="5"/>
            <a:ext cx="3038475" cy="465137"/>
          </a:xfrm>
          <a:prstGeom prst="rect">
            <a:avLst/>
          </a:prstGeom>
        </p:spPr>
        <p:txBody>
          <a:bodyPr vert="horz" lIns="95278" tIns="47638" rIns="95278" bIns="47638" rtlCol="0"/>
          <a:lstStyle>
            <a:lvl1pPr algn="r">
              <a:defRPr sz="1200"/>
            </a:lvl1pPr>
          </a:lstStyle>
          <a:p>
            <a:pPr>
              <a:defRPr/>
            </a:pPr>
            <a:fld id="{05E6CAA4-701C-4B63-8C2F-E504D71746CC}" type="datetimeFigureOut">
              <a:rPr lang="es-ES"/>
              <a:pPr>
                <a:defRPr/>
              </a:pPr>
              <a:t>17/06/2016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78" tIns="47638" rIns="95278" bIns="47638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81" y="4416435"/>
            <a:ext cx="5607050" cy="4183064"/>
          </a:xfrm>
          <a:prstGeom prst="rect">
            <a:avLst/>
          </a:prstGeom>
        </p:spPr>
        <p:txBody>
          <a:bodyPr vert="horz" lIns="95278" tIns="47638" rIns="95278" bIns="47638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1" y="8829684"/>
            <a:ext cx="3038475" cy="465137"/>
          </a:xfrm>
          <a:prstGeom prst="rect">
            <a:avLst/>
          </a:prstGeom>
        </p:spPr>
        <p:txBody>
          <a:bodyPr vert="horz" lIns="95278" tIns="47638" rIns="95278" bIns="47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45" y="8829684"/>
            <a:ext cx="3038475" cy="465137"/>
          </a:xfrm>
          <a:prstGeom prst="rect">
            <a:avLst/>
          </a:prstGeom>
        </p:spPr>
        <p:txBody>
          <a:bodyPr vert="horz" lIns="95278" tIns="47638" rIns="95278" bIns="47638" rtlCol="0" anchor="b"/>
          <a:lstStyle>
            <a:lvl1pPr algn="r">
              <a:defRPr sz="1200"/>
            </a:lvl1pPr>
          </a:lstStyle>
          <a:p>
            <a:pPr>
              <a:defRPr/>
            </a:pPr>
            <a:fld id="{8CF22D1E-EF90-43AE-8A74-E8F1D77E835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0954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218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0768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9236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1359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7304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1465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7970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223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336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4827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426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80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910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7783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3239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189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F91BAD2-8126-426E-AAC0-3938D75372BB}" type="datetimeFigureOut">
              <a:rPr lang="es-MX"/>
              <a:pPr>
                <a:defRPr/>
              </a:pPr>
              <a:t>17/06/2016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22A0FEE-18F3-437C-9BDD-8432828CDEA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8618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315574B-EDF3-4653-8E84-6FE297F46F70}" type="datetimeFigureOut">
              <a:rPr lang="es-MX"/>
              <a:pPr>
                <a:defRPr/>
              </a:pPr>
              <a:t>17/06/2016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926B2A9-C2C1-4057-9C5E-4E4927F2CEF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596224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7E6106E-23F6-4A15-9597-14CCEACCBC7E}" type="datetimeFigureOut">
              <a:rPr lang="es-MX"/>
              <a:pPr>
                <a:defRPr/>
              </a:pPr>
              <a:t>17/06/2016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83734EF-E674-4E79-90AB-D2BC8A18380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86905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C0BCFADF-EF9B-47CF-9A84-D872396C3937}" type="datetimeFigureOut">
              <a:rPr lang="es-MX"/>
              <a:pPr>
                <a:defRPr/>
              </a:pPr>
              <a:t>17/06/2016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16B9106-D787-476B-8CB3-3B8BE9ACF55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3516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08DE222-427F-423E-B817-A2E449774EFF}" type="datetimeFigureOut">
              <a:rPr lang="es-MX"/>
              <a:pPr>
                <a:defRPr/>
              </a:pPr>
              <a:t>17/06/2016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BF63D4E-C6EF-49CC-8705-906984CA8E7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765754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DE10F44-E3DA-4CAD-85D6-925EA419EBCE}" type="datetimeFigureOut">
              <a:rPr lang="es-MX"/>
              <a:pPr>
                <a:defRPr/>
              </a:pPr>
              <a:t>17/06/2016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EDC1540-6171-40C6-975B-BC00D1F23F2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231666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21A9FB0-D015-48E6-B1DC-E9A622BC0E4B}" type="datetimeFigureOut">
              <a:rPr lang="es-MX"/>
              <a:pPr>
                <a:defRPr/>
              </a:pPr>
              <a:t>17/06/2016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5D371154-AE5A-4CC2-AA29-1C8A867D40F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712923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469A238-ECF1-4CEC-A734-068A0409F763}" type="datetimeFigureOut">
              <a:rPr lang="es-MX"/>
              <a:pPr>
                <a:defRPr/>
              </a:pPr>
              <a:t>17/06/2016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00F4020-4EB0-4B6F-B483-706F9A35AA0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830276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70DBDFDB-BC1C-420D-825F-9D442B96D1CA}" type="datetimeFigureOut">
              <a:rPr lang="es-MX"/>
              <a:pPr>
                <a:defRPr/>
              </a:pPr>
              <a:t>17/06/2016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412CC7FE-C1E9-45B5-8B96-EF7C8CD6797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558212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F944C15-C512-445C-A280-A3092F2A3CBF}" type="datetimeFigureOut">
              <a:rPr lang="es-MX"/>
              <a:pPr>
                <a:defRPr/>
              </a:pPr>
              <a:t>17/06/2016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95850A9-4827-45E3-B8E6-6A63AACF581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758704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574A55E-854A-4A00-9377-9DE1F4825A43}" type="datetimeFigureOut">
              <a:rPr lang="es-MX"/>
              <a:pPr>
                <a:defRPr/>
              </a:pPr>
              <a:t>17/06/2016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6BD5F5E-DE5E-416B-AF78-D2C613F804A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954924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 rotWithShape="1"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3"/>
          <a:stretch/>
        </p:blipFill>
        <p:spPr>
          <a:xfrm>
            <a:off x="163285" y="1078302"/>
            <a:ext cx="8817429" cy="577969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 userDrawn="1"/>
        </p:nvPicPr>
        <p:blipFill rotWithShape="1">
          <a:blip r:embed="rId14" cstate="print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277"/>
          <a:stretch/>
        </p:blipFill>
        <p:spPr>
          <a:xfrm>
            <a:off x="163285" y="0"/>
            <a:ext cx="8817429" cy="107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carevalo\Desktop\diseño\vectores\cace\logotipocacenaranjapng.png"/>
          <p:cNvPicPr>
            <a:picLocks noChangeAspect="1" noChangeArrowheads="1"/>
          </p:cNvPicPr>
          <p:nvPr userDrawn="1"/>
        </p:nvPicPr>
        <p:blipFill>
          <a:blip r:embed="rId1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78" y="6429415"/>
            <a:ext cx="2952328" cy="42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c.gob.mx/es/CONAC/Normatividad_Vigente" TargetMode="External"/><Relationship Id="rId2" Type="http://schemas.openxmlformats.org/officeDocument/2006/relationships/hyperlink" Target="http://www.haciendachiapas.gob.mx/informacion-interes/armonizacion-contable/doctos-aprobados.a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33.xml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ciendachiapas.gob.mx/informacion-interes/armonizacion-contable/informacion/avances-chis/ADOPCION/concentrado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iendachiapas.gob.mx/informacion-interes/armonizacion-contable/armonizacion-cont.a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ac.gob.mx/es/CONAC/Normatividad_Vigente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aciendachiapas.gob.mx/informacion-interes/armonizacion-contable/informacion/avances-chis/ADOPCION/concentrado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aciendachiapas.gob.mx/rendicion-ctas/informe-finanzas-pub/informacion-financiera-EP.asp" TargetMode="External"/><Relationship Id="rId4" Type="http://schemas.openxmlformats.org/officeDocument/2006/relationships/hyperlink" Target="http://www.conac.gob.mx/es/CONAC/Transparenci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/>
          <a:stretch/>
        </p:blipFill>
        <p:spPr>
          <a:xfrm>
            <a:off x="0" y="0"/>
            <a:ext cx="9467527" cy="6858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7308304" y="6073170"/>
            <a:ext cx="18356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 smtClean="0">
                <a:solidFill>
                  <a:schemeClr val="tx1">
                    <a:alpha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2016</a:t>
            </a:r>
            <a:endParaRPr lang="es-MX" sz="4500" dirty="0">
              <a:solidFill>
                <a:schemeClr val="tx1">
                  <a:alpha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99792" y="726951"/>
            <a:ext cx="6264696" cy="507831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es-MX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Consejo de Armonización Contable del Estado de Chiapas (CACE</a:t>
            </a:r>
            <a:r>
              <a:rPr lang="es-MX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eaLnBrk="1" hangingPunct="1"/>
            <a:endParaRPr lang="es-MX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s-MX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s-MX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s-MX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es-MX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MX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ª. Reunión</a:t>
            </a:r>
          </a:p>
          <a:p>
            <a:pPr algn="r" eaLnBrk="1" hangingPunct="1"/>
            <a:endParaRPr lang="es-MX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es-MX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Tuxtla Gutiérrez, </a:t>
            </a:r>
            <a:r>
              <a:rPr lang="es-MX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Chiapas </a:t>
            </a:r>
            <a:endParaRPr lang="es-MX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es-MX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Viernes 17 de junio   </a:t>
            </a:r>
            <a:endParaRPr lang="es-MX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44"/>
          <p:cNvSpPr>
            <a:spLocks/>
          </p:cNvSpPr>
          <p:nvPr/>
        </p:nvSpPr>
        <p:spPr bwMode="auto">
          <a:xfrm>
            <a:off x="467544" y="3717031"/>
            <a:ext cx="2232249" cy="2127883"/>
          </a:xfrm>
          <a:custGeom>
            <a:avLst/>
            <a:gdLst/>
            <a:ahLst/>
            <a:cxnLst>
              <a:cxn ang="0">
                <a:pos x="485" y="146"/>
              </a:cxn>
              <a:cxn ang="0">
                <a:pos x="515" y="170"/>
              </a:cxn>
              <a:cxn ang="0">
                <a:pos x="540" y="194"/>
              </a:cxn>
              <a:cxn ang="0">
                <a:pos x="552" y="194"/>
              </a:cxn>
              <a:cxn ang="0">
                <a:pos x="558" y="201"/>
              </a:cxn>
              <a:cxn ang="0">
                <a:pos x="582" y="213"/>
              </a:cxn>
              <a:cxn ang="0">
                <a:pos x="612" y="237"/>
              </a:cxn>
              <a:cxn ang="0">
                <a:pos x="612" y="249"/>
              </a:cxn>
              <a:cxn ang="0">
                <a:pos x="619" y="261"/>
              </a:cxn>
              <a:cxn ang="0">
                <a:pos x="631" y="267"/>
              </a:cxn>
              <a:cxn ang="0">
                <a:pos x="643" y="279"/>
              </a:cxn>
              <a:cxn ang="0">
                <a:pos x="661" y="285"/>
              </a:cxn>
              <a:cxn ang="0">
                <a:pos x="655" y="292"/>
              </a:cxn>
              <a:cxn ang="0">
                <a:pos x="649" y="310"/>
              </a:cxn>
              <a:cxn ang="0">
                <a:pos x="649" y="322"/>
              </a:cxn>
              <a:cxn ang="0">
                <a:pos x="649" y="334"/>
              </a:cxn>
              <a:cxn ang="0">
                <a:pos x="424" y="340"/>
              </a:cxn>
              <a:cxn ang="0">
                <a:pos x="364" y="516"/>
              </a:cxn>
              <a:cxn ang="0">
                <a:pos x="352" y="546"/>
              </a:cxn>
              <a:cxn ang="0">
                <a:pos x="345" y="583"/>
              </a:cxn>
              <a:cxn ang="0">
                <a:pos x="333" y="607"/>
              </a:cxn>
              <a:cxn ang="0">
                <a:pos x="224" y="498"/>
              </a:cxn>
              <a:cxn ang="0">
                <a:pos x="242" y="510"/>
              </a:cxn>
              <a:cxn ang="0">
                <a:pos x="224" y="492"/>
              </a:cxn>
              <a:cxn ang="0">
                <a:pos x="200" y="480"/>
              </a:cxn>
              <a:cxn ang="0">
                <a:pos x="103" y="395"/>
              </a:cxn>
              <a:cxn ang="0">
                <a:pos x="36" y="346"/>
              </a:cxn>
              <a:cxn ang="0">
                <a:pos x="48" y="346"/>
              </a:cxn>
              <a:cxn ang="0">
                <a:pos x="12" y="328"/>
              </a:cxn>
              <a:cxn ang="0">
                <a:pos x="18" y="304"/>
              </a:cxn>
              <a:cxn ang="0">
                <a:pos x="18" y="237"/>
              </a:cxn>
              <a:cxn ang="0">
                <a:pos x="42" y="194"/>
              </a:cxn>
              <a:cxn ang="0">
                <a:pos x="48" y="176"/>
              </a:cxn>
              <a:cxn ang="0">
                <a:pos x="91" y="122"/>
              </a:cxn>
              <a:cxn ang="0">
                <a:pos x="109" y="85"/>
              </a:cxn>
              <a:cxn ang="0">
                <a:pos x="145" y="6"/>
              </a:cxn>
              <a:cxn ang="0">
                <a:pos x="176" y="12"/>
              </a:cxn>
              <a:cxn ang="0">
                <a:pos x="194" y="49"/>
              </a:cxn>
              <a:cxn ang="0">
                <a:pos x="218" y="85"/>
              </a:cxn>
              <a:cxn ang="0">
                <a:pos x="242" y="116"/>
              </a:cxn>
              <a:cxn ang="0">
                <a:pos x="309" y="49"/>
              </a:cxn>
              <a:cxn ang="0">
                <a:pos x="364" y="37"/>
              </a:cxn>
              <a:cxn ang="0">
                <a:pos x="376" y="19"/>
              </a:cxn>
              <a:cxn ang="0">
                <a:pos x="382" y="25"/>
              </a:cxn>
              <a:cxn ang="0">
                <a:pos x="406" y="19"/>
              </a:cxn>
              <a:cxn ang="0">
                <a:pos x="412" y="43"/>
              </a:cxn>
              <a:cxn ang="0">
                <a:pos x="424" y="49"/>
              </a:cxn>
              <a:cxn ang="0">
                <a:pos x="430" y="85"/>
              </a:cxn>
              <a:cxn ang="0">
                <a:pos x="461" y="103"/>
              </a:cxn>
              <a:cxn ang="0">
                <a:pos x="479" y="122"/>
              </a:cxn>
            </a:cxnLst>
            <a:rect l="0" t="0" r="r" b="b"/>
            <a:pathLst>
              <a:path w="661" h="607">
                <a:moveTo>
                  <a:pt x="473" y="134"/>
                </a:moveTo>
                <a:lnTo>
                  <a:pt x="485" y="146"/>
                </a:lnTo>
                <a:lnTo>
                  <a:pt x="503" y="146"/>
                </a:lnTo>
                <a:lnTo>
                  <a:pt x="515" y="170"/>
                </a:lnTo>
                <a:lnTo>
                  <a:pt x="528" y="176"/>
                </a:lnTo>
                <a:lnTo>
                  <a:pt x="540" y="194"/>
                </a:lnTo>
                <a:lnTo>
                  <a:pt x="552" y="201"/>
                </a:lnTo>
                <a:lnTo>
                  <a:pt x="552" y="194"/>
                </a:lnTo>
                <a:lnTo>
                  <a:pt x="558" y="194"/>
                </a:lnTo>
                <a:lnTo>
                  <a:pt x="558" y="201"/>
                </a:lnTo>
                <a:lnTo>
                  <a:pt x="564" y="207"/>
                </a:lnTo>
                <a:lnTo>
                  <a:pt x="582" y="213"/>
                </a:lnTo>
                <a:lnTo>
                  <a:pt x="600" y="225"/>
                </a:lnTo>
                <a:lnTo>
                  <a:pt x="612" y="237"/>
                </a:lnTo>
                <a:lnTo>
                  <a:pt x="606" y="249"/>
                </a:lnTo>
                <a:lnTo>
                  <a:pt x="612" y="249"/>
                </a:lnTo>
                <a:lnTo>
                  <a:pt x="612" y="261"/>
                </a:lnTo>
                <a:lnTo>
                  <a:pt x="619" y="261"/>
                </a:lnTo>
                <a:lnTo>
                  <a:pt x="612" y="267"/>
                </a:lnTo>
                <a:lnTo>
                  <a:pt x="631" y="267"/>
                </a:lnTo>
                <a:lnTo>
                  <a:pt x="643" y="273"/>
                </a:lnTo>
                <a:lnTo>
                  <a:pt x="643" y="279"/>
                </a:lnTo>
                <a:lnTo>
                  <a:pt x="655" y="279"/>
                </a:lnTo>
                <a:lnTo>
                  <a:pt x="661" y="285"/>
                </a:lnTo>
                <a:lnTo>
                  <a:pt x="649" y="285"/>
                </a:lnTo>
                <a:lnTo>
                  <a:pt x="655" y="292"/>
                </a:lnTo>
                <a:lnTo>
                  <a:pt x="643" y="310"/>
                </a:lnTo>
                <a:lnTo>
                  <a:pt x="649" y="310"/>
                </a:lnTo>
                <a:lnTo>
                  <a:pt x="643" y="316"/>
                </a:lnTo>
                <a:lnTo>
                  <a:pt x="649" y="322"/>
                </a:lnTo>
                <a:lnTo>
                  <a:pt x="643" y="334"/>
                </a:lnTo>
                <a:lnTo>
                  <a:pt x="649" y="334"/>
                </a:lnTo>
                <a:lnTo>
                  <a:pt x="643" y="340"/>
                </a:lnTo>
                <a:lnTo>
                  <a:pt x="424" y="340"/>
                </a:lnTo>
                <a:lnTo>
                  <a:pt x="339" y="480"/>
                </a:lnTo>
                <a:lnTo>
                  <a:pt x="364" y="516"/>
                </a:lnTo>
                <a:lnTo>
                  <a:pt x="345" y="528"/>
                </a:lnTo>
                <a:lnTo>
                  <a:pt x="352" y="546"/>
                </a:lnTo>
                <a:lnTo>
                  <a:pt x="339" y="552"/>
                </a:lnTo>
                <a:lnTo>
                  <a:pt x="345" y="583"/>
                </a:lnTo>
                <a:lnTo>
                  <a:pt x="339" y="601"/>
                </a:lnTo>
                <a:lnTo>
                  <a:pt x="333" y="607"/>
                </a:lnTo>
                <a:lnTo>
                  <a:pt x="236" y="510"/>
                </a:lnTo>
                <a:lnTo>
                  <a:pt x="224" y="498"/>
                </a:lnTo>
                <a:lnTo>
                  <a:pt x="236" y="498"/>
                </a:lnTo>
                <a:lnTo>
                  <a:pt x="242" y="510"/>
                </a:lnTo>
                <a:lnTo>
                  <a:pt x="236" y="498"/>
                </a:lnTo>
                <a:lnTo>
                  <a:pt x="224" y="492"/>
                </a:lnTo>
                <a:lnTo>
                  <a:pt x="224" y="498"/>
                </a:lnTo>
                <a:lnTo>
                  <a:pt x="200" y="480"/>
                </a:lnTo>
                <a:lnTo>
                  <a:pt x="163" y="443"/>
                </a:lnTo>
                <a:lnTo>
                  <a:pt x="103" y="395"/>
                </a:lnTo>
                <a:lnTo>
                  <a:pt x="36" y="352"/>
                </a:lnTo>
                <a:lnTo>
                  <a:pt x="36" y="346"/>
                </a:lnTo>
                <a:lnTo>
                  <a:pt x="42" y="352"/>
                </a:lnTo>
                <a:lnTo>
                  <a:pt x="48" y="346"/>
                </a:lnTo>
                <a:lnTo>
                  <a:pt x="42" y="334"/>
                </a:lnTo>
                <a:lnTo>
                  <a:pt x="12" y="328"/>
                </a:lnTo>
                <a:lnTo>
                  <a:pt x="6" y="328"/>
                </a:lnTo>
                <a:lnTo>
                  <a:pt x="18" y="304"/>
                </a:lnTo>
                <a:lnTo>
                  <a:pt x="0" y="261"/>
                </a:lnTo>
                <a:lnTo>
                  <a:pt x="18" y="237"/>
                </a:lnTo>
                <a:lnTo>
                  <a:pt x="18" y="213"/>
                </a:lnTo>
                <a:lnTo>
                  <a:pt x="42" y="194"/>
                </a:lnTo>
                <a:lnTo>
                  <a:pt x="42" y="176"/>
                </a:lnTo>
                <a:lnTo>
                  <a:pt x="48" y="176"/>
                </a:lnTo>
                <a:lnTo>
                  <a:pt x="48" y="152"/>
                </a:lnTo>
                <a:lnTo>
                  <a:pt x="91" y="122"/>
                </a:lnTo>
                <a:lnTo>
                  <a:pt x="97" y="110"/>
                </a:lnTo>
                <a:lnTo>
                  <a:pt x="109" y="85"/>
                </a:lnTo>
                <a:lnTo>
                  <a:pt x="127" y="67"/>
                </a:lnTo>
                <a:lnTo>
                  <a:pt x="145" y="6"/>
                </a:lnTo>
                <a:lnTo>
                  <a:pt x="151" y="0"/>
                </a:lnTo>
                <a:lnTo>
                  <a:pt x="176" y="12"/>
                </a:lnTo>
                <a:lnTo>
                  <a:pt x="200" y="12"/>
                </a:lnTo>
                <a:lnTo>
                  <a:pt x="194" y="49"/>
                </a:lnTo>
                <a:lnTo>
                  <a:pt x="200" y="79"/>
                </a:lnTo>
                <a:lnTo>
                  <a:pt x="218" y="85"/>
                </a:lnTo>
                <a:lnTo>
                  <a:pt x="230" y="103"/>
                </a:lnTo>
                <a:lnTo>
                  <a:pt x="242" y="116"/>
                </a:lnTo>
                <a:lnTo>
                  <a:pt x="309" y="61"/>
                </a:lnTo>
                <a:lnTo>
                  <a:pt x="309" y="49"/>
                </a:lnTo>
                <a:lnTo>
                  <a:pt x="345" y="37"/>
                </a:lnTo>
                <a:lnTo>
                  <a:pt x="364" y="37"/>
                </a:lnTo>
                <a:lnTo>
                  <a:pt x="358" y="31"/>
                </a:lnTo>
                <a:lnTo>
                  <a:pt x="376" y="19"/>
                </a:lnTo>
                <a:lnTo>
                  <a:pt x="382" y="19"/>
                </a:lnTo>
                <a:lnTo>
                  <a:pt x="382" y="25"/>
                </a:lnTo>
                <a:lnTo>
                  <a:pt x="388" y="19"/>
                </a:lnTo>
                <a:lnTo>
                  <a:pt x="406" y="19"/>
                </a:lnTo>
                <a:lnTo>
                  <a:pt x="412" y="25"/>
                </a:lnTo>
                <a:lnTo>
                  <a:pt x="412" y="43"/>
                </a:lnTo>
                <a:lnTo>
                  <a:pt x="412" y="49"/>
                </a:lnTo>
                <a:lnTo>
                  <a:pt x="424" y="49"/>
                </a:lnTo>
                <a:lnTo>
                  <a:pt x="430" y="61"/>
                </a:lnTo>
                <a:lnTo>
                  <a:pt x="430" y="85"/>
                </a:lnTo>
                <a:lnTo>
                  <a:pt x="461" y="91"/>
                </a:lnTo>
                <a:lnTo>
                  <a:pt x="461" y="103"/>
                </a:lnTo>
                <a:lnTo>
                  <a:pt x="473" y="110"/>
                </a:lnTo>
                <a:lnTo>
                  <a:pt x="479" y="122"/>
                </a:lnTo>
                <a:lnTo>
                  <a:pt x="473" y="134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19050" cap="flat" cmpd="sng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>
            <a:innerShdw blurRad="241300" dist="88900">
              <a:schemeClr val="tx1"/>
            </a:innerShdw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Arial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" y="86014"/>
            <a:ext cx="1801789" cy="13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95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9512" y="155679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800" b="1" dirty="0" smtClean="0">
                <a:solidFill>
                  <a:srgbClr val="0000FF"/>
                </a:solidFill>
              </a:rPr>
              <a:t>Título Quinto de </a:t>
            </a:r>
            <a:r>
              <a:rPr lang="x-none" sz="1800" b="1" dirty="0">
                <a:solidFill>
                  <a:srgbClr val="0000FF"/>
                </a:solidFill>
              </a:rPr>
              <a:t>la </a:t>
            </a:r>
            <a:r>
              <a:rPr lang="x-none" sz="1800" b="1" dirty="0" smtClean="0">
                <a:solidFill>
                  <a:srgbClr val="0000FF"/>
                </a:solidFill>
              </a:rPr>
              <a:t>LGCG</a:t>
            </a:r>
            <a:r>
              <a:rPr lang="es-MX" sz="1800" b="1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346521" y="116632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</a:t>
            </a:r>
            <a:r>
              <a:rPr lang="es-MX" sz="1900" b="1" dirty="0">
                <a:ln w="50800"/>
                <a:solidFill>
                  <a:srgbClr val="00863D"/>
                </a:solidFill>
              </a:rPr>
              <a:t>Informe del Proceso de Adopción e Implementación de la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Armonización </a:t>
            </a:r>
            <a:r>
              <a:rPr lang="es-MX" sz="1900" b="1" dirty="0">
                <a:ln w="50800"/>
                <a:solidFill>
                  <a:srgbClr val="00863D"/>
                </a:solidFill>
              </a:rPr>
              <a:t>Contable       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67744" y="1916831"/>
            <a:ext cx="4608512" cy="640521"/>
          </a:xfrm>
          <a:prstGeom prst="rect">
            <a:avLst/>
          </a:prstGeom>
          <a:solidFill>
            <a:srgbClr val="0086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16 normas</a:t>
            </a: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5004048" y="2557353"/>
            <a:ext cx="4032448" cy="26837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normas ligadas al ejercicio del presupuesto de egresos, con periodicidad trimestral-anual.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trimestral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anual 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2857" y="2557353"/>
            <a:ext cx="4320479" cy="26837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normas 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ligadas al 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presupuesto, con periodicidad Anual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al proyecto de presupuesto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al presupuesto aprobado</a:t>
            </a:r>
            <a:endParaRPr lang="es-MX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2857" y="5437673"/>
            <a:ext cx="8843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Ligas </a:t>
            </a:r>
            <a:r>
              <a:rPr lang="es-MX" sz="1800" dirty="0"/>
              <a:t>de publicación: </a:t>
            </a:r>
            <a:endParaRPr lang="es-MX" sz="1800" dirty="0" smtClean="0"/>
          </a:p>
          <a:p>
            <a:r>
              <a:rPr lang="es-MX" sz="1400" dirty="0" smtClean="0"/>
              <a:t>Secretaría de Hacienda, Chiapas: </a:t>
            </a:r>
            <a:r>
              <a:rPr lang="es-MX" sz="1400" dirty="0" smtClean="0">
                <a:hlinkClick r:id="rId2"/>
              </a:rPr>
              <a:t>http</a:t>
            </a:r>
            <a:r>
              <a:rPr lang="es-MX" sz="1400" dirty="0">
                <a:hlinkClick r:id="rId2"/>
              </a:rPr>
              <a:t>://</a:t>
            </a:r>
            <a:r>
              <a:rPr lang="es-MX" sz="1400" dirty="0" smtClean="0">
                <a:hlinkClick r:id="rId2"/>
              </a:rPr>
              <a:t>www.haciendachiapas.gob.mx/informacion-interes/armonizacion-contable/doctos-aprobados.asp</a:t>
            </a:r>
            <a:r>
              <a:rPr lang="es-MX" sz="1400" dirty="0" smtClean="0"/>
              <a:t>. </a:t>
            </a:r>
          </a:p>
          <a:p>
            <a:r>
              <a:rPr lang="es-MX" sz="1400" dirty="0" smtClean="0"/>
              <a:t>CONAC (apartado de transparencia): </a:t>
            </a:r>
            <a:r>
              <a:rPr lang="es-MX" sz="1400" dirty="0">
                <a:hlinkClick r:id="rId3"/>
              </a:rPr>
              <a:t>http://</a:t>
            </a:r>
            <a:r>
              <a:rPr lang="es-MX" sz="1400" dirty="0" smtClean="0">
                <a:hlinkClick r:id="rId3"/>
              </a:rPr>
              <a:t>www.conac.gob.mx/es/CONAC/Normatividad_Vigente</a:t>
            </a:r>
            <a:r>
              <a:rPr lang="es-MX" sz="1400" dirty="0" smtClean="0"/>
              <a:t>. </a:t>
            </a:r>
          </a:p>
        </p:txBody>
      </p:sp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519232" y="957853"/>
            <a:ext cx="8642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.3. Incumplimiento en la implementación de las disposiciones </a:t>
            </a:r>
          </a:p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 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      emitidas por el CONAC.</a:t>
            </a:r>
          </a:p>
        </p:txBody>
      </p:sp>
    </p:spTree>
    <p:extLst>
      <p:ext uri="{BB962C8B-B14F-4D97-AF65-F5344CB8AC3E}">
        <p14:creationId xmlns:p14="http://schemas.microsoft.com/office/powerpoint/2010/main" val="4878146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31032" y="188640"/>
            <a:ext cx="73093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Informe del Proceso de Adopción e Implementación de la </a:t>
            </a:r>
          </a:p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   Armonización Contable       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31032" y="1115452"/>
            <a:ext cx="694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C00000"/>
                </a:solidFill>
              </a:rPr>
              <a:t>4.4.  Avance de la armonización contable en los municipios</a:t>
            </a:r>
            <a:endParaRPr lang="es-MX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5344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31032" y="188640"/>
            <a:ext cx="73093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Informe del Proceso de Adopción e Implementación de la </a:t>
            </a:r>
          </a:p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   Armonización Contable      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31032" y="1115452"/>
            <a:ext cx="694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solidFill>
                  <a:srgbClr val="C00000"/>
                </a:solidFill>
              </a:rPr>
              <a:t>.5.  Obligaciones de la Ley General de Transparencia</a:t>
            </a:r>
            <a:endParaRPr lang="es-MX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588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 bwMode="auto">
          <a:xfrm>
            <a:off x="497988" y="2108350"/>
            <a:ext cx="8178468" cy="2943770"/>
          </a:xfrm>
          <a:prstGeom prst="roundRect">
            <a:avLst>
              <a:gd name="adj" fmla="val 9447"/>
            </a:avLst>
          </a:prstGeom>
          <a:ln>
            <a:solidFill>
              <a:srgbClr val="FF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65100" prst="coolSlant"/>
            <a:bevelB/>
            <a:extrusionClr>
              <a:srgbClr val="FF6600"/>
            </a:extrusionClr>
            <a:contourClr>
              <a:srgbClr val="FF6600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734794" y="2328904"/>
            <a:ext cx="7797646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sz="3600" b="1" dirty="0">
                <a:ln w="50800"/>
                <a:solidFill>
                  <a:srgbClr val="00863D"/>
                </a:solidFill>
              </a:rPr>
              <a:t>5</a:t>
            </a:r>
            <a:r>
              <a:rPr lang="es-MX" sz="3600" b="1" dirty="0" smtClean="0">
                <a:ln w="50800"/>
                <a:solidFill>
                  <a:srgbClr val="00863D"/>
                </a:solidFill>
              </a:rPr>
              <a:t>.  Seguimiento a los acuerdos de la reunión del CACE, realizada el 29 de marzo del ejercicio 2016.</a:t>
            </a:r>
            <a:endParaRPr lang="es-MX" sz="3600" b="1" dirty="0">
              <a:ln w="50800"/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3229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67544" y="1311151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C00000"/>
                </a:solidFill>
              </a:rPr>
              <a:t>5</a:t>
            </a:r>
            <a:r>
              <a:rPr lang="es-MX" sz="1800" dirty="0" smtClean="0">
                <a:solidFill>
                  <a:srgbClr val="C00000"/>
                </a:solidFill>
              </a:rPr>
              <a:t>.1. Proyecto de Decreto de Creación del CACE y su estatuto.</a:t>
            </a:r>
          </a:p>
        </p:txBody>
      </p:sp>
      <p:sp>
        <p:nvSpPr>
          <p:cNvPr id="7" name="CuadroTexto 3"/>
          <p:cNvSpPr txBox="1"/>
          <p:nvPr/>
        </p:nvSpPr>
        <p:spPr>
          <a:xfrm>
            <a:off x="611560" y="2492896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En los primeros días del mes de junio del presente, se enviaron escritos a los consejeros del CACE, solicitando comentarios y sugerencias al </a:t>
            </a:r>
            <a:r>
              <a:rPr lang="es-MX" sz="2000" b="1" u="sng" dirty="0" smtClean="0">
                <a:solidFill>
                  <a:srgbClr val="00863D"/>
                </a:solidFill>
              </a:rPr>
              <a:t>proyecto de decreto de Creación del CACE.</a:t>
            </a:r>
          </a:p>
          <a:p>
            <a:pPr algn="just"/>
            <a:endParaRPr lang="es-MX" sz="2000" dirty="0" smtClean="0"/>
          </a:p>
          <a:p>
            <a:pPr algn="just"/>
            <a:endParaRPr lang="es-MX" sz="2000" dirty="0"/>
          </a:p>
          <a:p>
            <a:pPr algn="just"/>
            <a:r>
              <a:rPr lang="es-MX" sz="2000" b="1" dirty="0" smtClean="0">
                <a:solidFill>
                  <a:srgbClr val="00863D"/>
                </a:solidFill>
              </a:rPr>
              <a:t>Los comentarios y sugerencias recibidas fueron analizadas e incorporadas, por lo que se presenta como definitivo a este Consejo para su aprobación.</a:t>
            </a:r>
            <a:endParaRPr lang="es-MX" sz="2000" b="1" dirty="0">
              <a:solidFill>
                <a:srgbClr val="00863D"/>
              </a:solidFill>
            </a:endParaRPr>
          </a:p>
        </p:txBody>
      </p: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346521" y="116632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5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Seguimiento a los acuerdos de la reunión del CACE, realizada el 29 de marzo del ejercicio 2016</a:t>
            </a:r>
            <a:endParaRPr lang="es-MX" sz="1900" b="1" dirty="0">
              <a:ln w="50800"/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8827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67544" y="104344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C00000"/>
                </a:solidFill>
              </a:rPr>
              <a:t>5</a:t>
            </a:r>
            <a:r>
              <a:rPr lang="es-MX" sz="1800" dirty="0" smtClean="0">
                <a:solidFill>
                  <a:srgbClr val="C00000"/>
                </a:solidFill>
              </a:rPr>
              <a:t>.2</a:t>
            </a:r>
            <a:r>
              <a:rPr lang="es-MX" sz="1800" dirty="0">
                <a:solidFill>
                  <a:srgbClr val="C00000"/>
                </a:solidFill>
              </a:rPr>
              <a:t>. </a:t>
            </a:r>
            <a:r>
              <a:rPr lang="es-MX" sz="1800" dirty="0" smtClean="0">
                <a:solidFill>
                  <a:srgbClr val="C00000"/>
                </a:solidFill>
              </a:rPr>
              <a:t>Índice</a:t>
            </a:r>
            <a:r>
              <a:rPr lang="es-MX" sz="1800" b="1" dirty="0" smtClean="0"/>
              <a:t> </a:t>
            </a:r>
            <a:r>
              <a:rPr lang="es-MX" sz="1800" dirty="0">
                <a:solidFill>
                  <a:srgbClr val="C00000"/>
                </a:solidFill>
              </a:rPr>
              <a:t>de Calidad de Información de Recursos Federales 2016. SFU</a:t>
            </a:r>
          </a:p>
        </p:txBody>
      </p:sp>
      <p:sp>
        <p:nvSpPr>
          <p:cNvPr id="6" name="CuadroTexto 5">
            <a:hlinkClick r:id="rId3" action="ppaction://hlinksldjump"/>
          </p:cNvPr>
          <p:cNvSpPr txBox="1"/>
          <p:nvPr/>
        </p:nvSpPr>
        <p:spPr>
          <a:xfrm>
            <a:off x="6372200" y="3004210"/>
            <a:ext cx="20696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s-MX" sz="1500" b="1" dirty="0" smtClean="0">
                <a:hlinkClick r:id="rId3" action="ppaction://hlinksldjump"/>
              </a:rPr>
              <a:t>Avance </a:t>
            </a:r>
            <a:r>
              <a:rPr lang="es-MX" sz="1500" b="1" dirty="0">
                <a:hlinkClick r:id="rId3" action="ppaction://hlinksldjump"/>
              </a:rPr>
              <a:t>financiero</a:t>
            </a:r>
            <a:r>
              <a:rPr lang="es-MX" sz="1500" dirty="0" smtClean="0"/>
              <a:t>:</a:t>
            </a:r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346521" y="116632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5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Seguimiento a los acuerdos de la reunión del CACE, realizada el 29</a:t>
            </a:r>
          </a:p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   de marzo del ejercicio 2016</a:t>
            </a:r>
            <a:endParaRPr lang="es-MX" sz="1900" b="1" dirty="0">
              <a:ln w="50800"/>
              <a:solidFill>
                <a:srgbClr val="00863D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269017" y="4313348"/>
            <a:ext cx="23354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s-MX" sz="1500" b="1" dirty="0" smtClean="0">
                <a:hlinkClick r:id="rId4" action="ppaction://hlinksldjump"/>
              </a:rPr>
              <a:t>Gestión </a:t>
            </a:r>
            <a:r>
              <a:rPr lang="es-MX" sz="1500" b="1" dirty="0">
                <a:hlinkClick r:id="rId4" action="ppaction://hlinksldjump"/>
              </a:rPr>
              <a:t>de proyectos</a:t>
            </a:r>
            <a:r>
              <a:rPr lang="es-MX" sz="1500" dirty="0" smtClean="0"/>
              <a:t>: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732240" y="5445528"/>
            <a:ext cx="14726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s-MX" sz="1500" b="1" dirty="0" smtClean="0">
                <a:hlinkClick r:id="rId5" action="ppaction://hlinksldjump"/>
              </a:rPr>
              <a:t>Indicadores</a:t>
            </a:r>
            <a:r>
              <a:rPr lang="es-MX" sz="1500" dirty="0" smtClean="0"/>
              <a:t>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571108" y="3327375"/>
            <a:ext cx="167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rgbClr val="FF0000"/>
                </a:solidFill>
              </a:rPr>
              <a:t>15º lugar de las 32  entidades federativas</a:t>
            </a:r>
            <a:endParaRPr lang="es-MX" sz="1200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88224" y="4695527"/>
            <a:ext cx="167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rgbClr val="FF0000"/>
                </a:solidFill>
              </a:rPr>
              <a:t>32º lugar de las 32  entidades federativas</a:t>
            </a:r>
            <a:endParaRPr lang="es-MX" sz="1200" dirty="0">
              <a:solidFill>
                <a:srgbClr val="FF0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660232" y="5775647"/>
            <a:ext cx="167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rgbClr val="FF0000"/>
                </a:solidFill>
              </a:rPr>
              <a:t>9º lugar de las 32 entidades federativas</a:t>
            </a:r>
            <a:endParaRPr lang="es-MX" sz="1200" dirty="0">
              <a:solidFill>
                <a:srgbClr val="FF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533273" y="1391318"/>
            <a:ext cx="3735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rgbClr val="0000FF"/>
                </a:solidFill>
                <a:hlinkClick r:id="rId6" action="ppaction://hlinksldjump"/>
              </a:rPr>
              <a:t>23º</a:t>
            </a:r>
            <a:r>
              <a:rPr lang="es-MX" sz="1400" dirty="0" smtClean="0">
                <a:solidFill>
                  <a:srgbClr val="0000FF"/>
                </a:solidFill>
              </a:rPr>
              <a:t> lugar de las 32 entidades federativas</a:t>
            </a:r>
            <a:endParaRPr lang="es-MX" sz="1400" dirty="0">
              <a:solidFill>
                <a:srgbClr val="0000FF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760650"/>
            <a:ext cx="5713746" cy="4980718"/>
          </a:xfrm>
          <a:prstGeom prst="rect">
            <a:avLst/>
          </a:prstGeom>
        </p:spPr>
      </p:pic>
      <p:sp>
        <p:nvSpPr>
          <p:cNvPr id="4" name="Elipse 3">
            <a:hlinkClick r:id="rId8" action="ppaction://hlinksldjump"/>
          </p:cNvPr>
          <p:cNvSpPr/>
          <p:nvPr/>
        </p:nvSpPr>
        <p:spPr>
          <a:xfrm>
            <a:off x="4967574" y="2492896"/>
            <a:ext cx="630070" cy="475253"/>
          </a:xfrm>
          <a:prstGeom prst="ellipse">
            <a:avLst/>
          </a:prstGeom>
          <a:noFill/>
          <a:ln>
            <a:solidFill>
              <a:srgbClr val="F62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6890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/>
          <p:cNvSpPr txBox="1">
            <a:spLocks noChangeArrowheads="1"/>
          </p:cNvSpPr>
          <p:nvPr/>
        </p:nvSpPr>
        <p:spPr bwMode="auto">
          <a:xfrm>
            <a:off x="395536" y="1173370"/>
            <a:ext cx="8568952" cy="508600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s-MX" sz="2000" b="1" dirty="0" smtClean="0"/>
              <a:t>Acciones para resolver las debilidades en el Informe de Calidad de Información:</a:t>
            </a:r>
            <a:endParaRPr lang="es-MX" sz="2000" b="1" dirty="0"/>
          </a:p>
          <a:p>
            <a:pPr algn="just"/>
            <a:endParaRPr lang="es-MX" sz="10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/>
              <a:t>Exhortar a los organismos públicos, para que en el segundo trimestre corrijan </a:t>
            </a:r>
            <a:r>
              <a:rPr lang="es-MX" sz="1800" dirty="0"/>
              <a:t>l</a:t>
            </a:r>
            <a:r>
              <a:rPr lang="es-MX" sz="1800" dirty="0" smtClean="0"/>
              <a:t>as debilidades. </a:t>
            </a:r>
            <a:r>
              <a:rPr lang="es-MX" sz="1800" dirty="0"/>
              <a:t> </a:t>
            </a:r>
            <a:r>
              <a:rPr lang="es-MX" sz="1800" dirty="0" smtClean="0"/>
              <a:t>A más tardar el 15 de julio del 2016.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1000" u="sng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/>
              <a:t>Otorgar cursos de capacitación, en donde se explique la operatividad del SFU.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1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/>
              <a:t>Brindar asesoría permanente a los enlaces del SFU, y en su caso los jefes inmediatos y/o responsables de la información.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05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/>
              <a:t>Entrega de criterios para el registro de la información en el SFU</a:t>
            </a:r>
          </a:p>
          <a:p>
            <a:pPr marL="228600" indent="-228600" algn="just">
              <a:buFont typeface="+mj-lt"/>
              <a:buAutoNum type="arabicPeriod"/>
            </a:pPr>
            <a:endParaRPr lang="es-MX" sz="10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/>
              <a:t>Solicitar a la Secretaría de la Función Pública, dé seguimiento para que los organismos públicos corrijan dichas debilidades.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8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/>
              <a:t>Solicitar al Órgano </a:t>
            </a:r>
            <a:r>
              <a:rPr lang="es-MX" sz="1800" dirty="0"/>
              <a:t>de Fiscalización Superior del Congreso del Estado (OFSCE</a:t>
            </a:r>
            <a:r>
              <a:rPr lang="es-MX" sz="1800" dirty="0" smtClean="0"/>
              <a:t>), implemente las acciones y estrategias necesarias para que los </a:t>
            </a:r>
            <a:r>
              <a:rPr lang="es-MX" sz="1800" b="1" u="sng" dirty="0" smtClean="0"/>
              <a:t>ayuntamientos municipales </a:t>
            </a:r>
            <a:r>
              <a:rPr lang="es-MX" sz="1800" dirty="0" smtClean="0"/>
              <a:t>informen en el SFU los avances de los recursos federales.</a:t>
            </a: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346521" y="116632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5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</a:t>
            </a:r>
            <a:r>
              <a:rPr lang="es-MX" sz="1900" b="1" dirty="0">
                <a:ln w="50800"/>
                <a:solidFill>
                  <a:srgbClr val="00863D"/>
                </a:solidFill>
              </a:rPr>
              <a:t>Seguimiento a los acuerdos de la reunión del CACE, realizada el 29 de marzo del ejercicio 2016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27040" y="84003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C00000"/>
                </a:solidFill>
              </a:rPr>
              <a:t>5</a:t>
            </a:r>
            <a:r>
              <a:rPr lang="es-MX" sz="1800" dirty="0" smtClean="0">
                <a:solidFill>
                  <a:srgbClr val="C00000"/>
                </a:solidFill>
              </a:rPr>
              <a:t>.2</a:t>
            </a:r>
            <a:r>
              <a:rPr lang="es-MX" sz="1800" dirty="0">
                <a:solidFill>
                  <a:srgbClr val="C00000"/>
                </a:solidFill>
              </a:rPr>
              <a:t>. </a:t>
            </a:r>
            <a:r>
              <a:rPr lang="es-MX" sz="1800" dirty="0" smtClean="0">
                <a:solidFill>
                  <a:srgbClr val="C00000"/>
                </a:solidFill>
              </a:rPr>
              <a:t>Índice</a:t>
            </a:r>
            <a:r>
              <a:rPr lang="es-MX" sz="1800" b="1" dirty="0" smtClean="0"/>
              <a:t> </a:t>
            </a:r>
            <a:r>
              <a:rPr lang="es-MX" sz="1800" dirty="0">
                <a:solidFill>
                  <a:srgbClr val="C00000"/>
                </a:solidFill>
              </a:rPr>
              <a:t>de Calidad de Información de Recursos Federales 2016. SFU</a:t>
            </a:r>
          </a:p>
        </p:txBody>
      </p:sp>
    </p:spTree>
    <p:extLst>
      <p:ext uri="{BB962C8B-B14F-4D97-AF65-F5344CB8AC3E}">
        <p14:creationId xmlns:p14="http://schemas.microsoft.com/office/powerpoint/2010/main" val="41338913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adroTexto 50"/>
          <p:cNvSpPr txBox="1"/>
          <p:nvPr/>
        </p:nvSpPr>
        <p:spPr>
          <a:xfrm>
            <a:off x="6660232" y="2384013"/>
            <a:ext cx="21602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600" dirty="0" smtClean="0"/>
          </a:p>
          <a:p>
            <a:pPr algn="just"/>
            <a:r>
              <a:rPr lang="es-MX" sz="2000" dirty="0" smtClean="0">
                <a:solidFill>
                  <a:srgbClr val="00863D"/>
                </a:solidFill>
              </a:rPr>
              <a:t>Chiapas </a:t>
            </a:r>
            <a:r>
              <a:rPr lang="es-MX" sz="2000" u="sng" dirty="0">
                <a:solidFill>
                  <a:srgbClr val="00863D"/>
                </a:solidFill>
              </a:rPr>
              <a:t>no informó </a:t>
            </a:r>
            <a:r>
              <a:rPr lang="es-MX" sz="2000" dirty="0">
                <a:solidFill>
                  <a:srgbClr val="00863D"/>
                </a:solidFill>
              </a:rPr>
              <a:t>en el </a:t>
            </a:r>
            <a:r>
              <a:rPr lang="es-MX" sz="2000" dirty="0">
                <a:solidFill>
                  <a:srgbClr val="0000FF"/>
                </a:solidFill>
              </a:rPr>
              <a:t>Sistema del </a:t>
            </a:r>
            <a:r>
              <a:rPr lang="es-MX" sz="2000" dirty="0" smtClean="0">
                <a:solidFill>
                  <a:srgbClr val="0000FF"/>
                </a:solidFill>
              </a:rPr>
              <a:t>Formato Único </a:t>
            </a:r>
            <a:r>
              <a:rPr lang="es-MX" sz="2000" dirty="0">
                <a:solidFill>
                  <a:srgbClr val="0000FF"/>
                </a:solidFill>
              </a:rPr>
              <a:t>(SFU)</a:t>
            </a:r>
            <a:r>
              <a:rPr lang="es-MX" sz="2000" dirty="0">
                <a:solidFill>
                  <a:srgbClr val="00863D"/>
                </a:solidFill>
              </a:rPr>
              <a:t> </a:t>
            </a:r>
            <a:r>
              <a:rPr lang="es-MX" sz="2000" u="sng" dirty="0" smtClean="0">
                <a:solidFill>
                  <a:srgbClr val="00863D"/>
                </a:solidFill>
              </a:rPr>
              <a:t>los resultados de </a:t>
            </a:r>
            <a:r>
              <a:rPr lang="es-MX" sz="2000" u="sng" dirty="0">
                <a:solidFill>
                  <a:srgbClr val="00863D"/>
                </a:solidFill>
              </a:rPr>
              <a:t>las evaluaciones </a:t>
            </a:r>
            <a:r>
              <a:rPr lang="es-MX" sz="2000" dirty="0" smtClean="0">
                <a:solidFill>
                  <a:srgbClr val="00863D"/>
                </a:solidFill>
              </a:rPr>
              <a:t>realizadas.</a:t>
            </a:r>
            <a:endParaRPr lang="es-MX" sz="2000" dirty="0">
              <a:solidFill>
                <a:srgbClr val="00863D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95536" y="2453987"/>
            <a:ext cx="597666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0000FF"/>
                </a:solidFill>
              </a:rPr>
              <a:t>2013</a:t>
            </a:r>
          </a:p>
          <a:p>
            <a:pPr marL="342900" indent="-160338">
              <a:buFont typeface="Wingdings" panose="05000000000000000000" pitchFamily="2" charset="2"/>
              <a:buChar char="ü"/>
            </a:pPr>
            <a:r>
              <a:rPr lang="es-MX" sz="1800" dirty="0" smtClean="0"/>
              <a:t>Fondo de Aportaciones para la Seguridad Pública</a:t>
            </a:r>
          </a:p>
          <a:p>
            <a:pPr marL="342900" indent="-160338">
              <a:buFont typeface="Wingdings" panose="05000000000000000000" pitchFamily="2" charset="2"/>
              <a:buChar char="ü"/>
            </a:pPr>
            <a:r>
              <a:rPr lang="es-MX" sz="1800" dirty="0" smtClean="0"/>
              <a:t>Fondo de Aportaciones Múltiples</a:t>
            </a:r>
          </a:p>
          <a:p>
            <a:pPr marL="342900" indent="-160338">
              <a:buFont typeface="Wingdings" panose="05000000000000000000" pitchFamily="2" charset="2"/>
              <a:buChar char="ü"/>
            </a:pPr>
            <a:r>
              <a:rPr lang="es-MX" sz="1800" dirty="0" smtClean="0"/>
              <a:t>FAIS-FISE</a:t>
            </a:r>
          </a:p>
          <a:p>
            <a:pPr marL="342900" indent="-160338">
              <a:buFont typeface="Wingdings" panose="05000000000000000000" pitchFamily="2" charset="2"/>
              <a:buChar char="ü"/>
            </a:pPr>
            <a:r>
              <a:rPr lang="es-MX" sz="1800" dirty="0" smtClean="0"/>
              <a:t>FAFEF </a:t>
            </a:r>
            <a:endParaRPr lang="es-MX" sz="1800" dirty="0"/>
          </a:p>
        </p:txBody>
      </p:sp>
      <p:sp>
        <p:nvSpPr>
          <p:cNvPr id="53" name="CuadroTexto 52"/>
          <p:cNvSpPr txBox="1"/>
          <p:nvPr/>
        </p:nvSpPr>
        <p:spPr>
          <a:xfrm>
            <a:off x="395536" y="3966155"/>
            <a:ext cx="5976664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0000FF"/>
                </a:solidFill>
              </a:rPr>
              <a:t>2014</a:t>
            </a:r>
          </a:p>
          <a:p>
            <a:pPr marL="342900" indent="-160338">
              <a:buFont typeface="Wingdings" panose="05000000000000000000" pitchFamily="2" charset="2"/>
              <a:buChar char="ü"/>
            </a:pPr>
            <a:r>
              <a:rPr lang="es-MX" sz="1800" dirty="0"/>
              <a:t>Fondo de Aportaciones para la Seguridad Pública</a:t>
            </a:r>
          </a:p>
          <a:p>
            <a:pPr marL="342900" indent="-160338">
              <a:buFont typeface="Wingdings" panose="05000000000000000000" pitchFamily="2" charset="2"/>
              <a:buChar char="ü"/>
            </a:pPr>
            <a:r>
              <a:rPr lang="es-MX" sz="1800" dirty="0" smtClean="0"/>
              <a:t>Fondo de Aportaciones Múltiples</a:t>
            </a:r>
          </a:p>
          <a:p>
            <a:pPr marL="342900" indent="-160338">
              <a:buFont typeface="Wingdings" panose="05000000000000000000" pitchFamily="2" charset="2"/>
              <a:buChar char="ü"/>
            </a:pPr>
            <a:r>
              <a:rPr lang="es-MX" sz="1800" dirty="0" smtClean="0"/>
              <a:t>FAIS-FISE</a:t>
            </a:r>
          </a:p>
          <a:p>
            <a:pPr marL="342900" indent="-160338">
              <a:buFont typeface="Wingdings" panose="05000000000000000000" pitchFamily="2" charset="2"/>
              <a:buChar char="ü"/>
            </a:pPr>
            <a:r>
              <a:rPr lang="es-MX" sz="1800" dirty="0" smtClean="0"/>
              <a:t>Subsidio para la Implementación de la Reforma al Sistema de Justicia </a:t>
            </a:r>
            <a:r>
              <a:rPr lang="es-MX" sz="1800" dirty="0"/>
              <a:t>P</a:t>
            </a:r>
            <a:r>
              <a:rPr lang="es-MX" sz="1800" dirty="0" smtClean="0"/>
              <a:t>enal </a:t>
            </a:r>
            <a:endParaRPr lang="es-MX" sz="1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95536" y="1772816"/>
            <a:ext cx="597666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0000FF"/>
                </a:solidFill>
              </a:rPr>
              <a:t>2012</a:t>
            </a:r>
          </a:p>
          <a:p>
            <a:pPr marL="342900" indent="-160338">
              <a:buFont typeface="Wingdings" panose="05000000000000000000" pitchFamily="2" charset="2"/>
              <a:buChar char="ü"/>
            </a:pPr>
            <a:r>
              <a:rPr lang="es-MX" sz="1800" dirty="0" smtClean="0"/>
              <a:t>Fondo de Aportaciones para la Seguridad Pública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13176" y="1254143"/>
            <a:ext cx="8003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Fondos observados por la Auditoría Superior de la </a:t>
            </a:r>
            <a:r>
              <a:rPr lang="es-MX" sz="2000" dirty="0" smtClean="0"/>
              <a:t>Federación (ASF). </a:t>
            </a:r>
            <a:endParaRPr lang="es-MX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5496" y="5981218"/>
            <a:ext cx="907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Durante el 2015 la Federación ministró recursos en 81 programas-fondos. </a:t>
            </a:r>
            <a:endParaRPr lang="es-MX" sz="2000" dirty="0"/>
          </a:p>
        </p:txBody>
      </p:sp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346521" y="116632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5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</a:t>
            </a:r>
            <a:r>
              <a:rPr lang="es-MX" sz="1900" b="1" dirty="0">
                <a:ln w="50800"/>
                <a:solidFill>
                  <a:srgbClr val="00863D"/>
                </a:solidFill>
              </a:rPr>
              <a:t>Seguimiento a los acuerdos de la reunión del CACE, realizada el 29 de marzo del ejercicio 2016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27040" y="84003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C00000"/>
                </a:solidFill>
              </a:rPr>
              <a:t>5</a:t>
            </a:r>
            <a:r>
              <a:rPr lang="es-MX" sz="1800" dirty="0" smtClean="0">
                <a:solidFill>
                  <a:srgbClr val="C00000"/>
                </a:solidFill>
              </a:rPr>
              <a:t>.3. Informe del Avance de las Evaluaciones de Desempeño</a:t>
            </a:r>
            <a:endParaRPr lang="es-MX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562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882081" y="1628800"/>
            <a:ext cx="7537847" cy="44627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s-MX" sz="2000" b="1" dirty="0" smtClean="0"/>
              <a:t>Acciones para </a:t>
            </a:r>
            <a:r>
              <a:rPr lang="es-MX" sz="2000" b="1" dirty="0"/>
              <a:t>que los recursos federales del ejercicio </a:t>
            </a:r>
            <a:r>
              <a:rPr lang="es-MX" sz="2000" b="1" dirty="0" smtClean="0"/>
              <a:t>2015, sean evaluados:</a:t>
            </a:r>
            <a:endParaRPr lang="es-MX" sz="2000" b="1" dirty="0" smtClean="0">
              <a:solidFill>
                <a:srgbClr val="0000FF"/>
              </a:solidFill>
            </a:endParaRPr>
          </a:p>
          <a:p>
            <a:pPr algn="just"/>
            <a:endParaRPr lang="es-MX" sz="1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 smtClean="0"/>
              <a:t>Integración y divulgación del </a:t>
            </a:r>
            <a:r>
              <a:rPr lang="es-MX" sz="1800" dirty="0" smtClean="0">
                <a:solidFill>
                  <a:srgbClr val="0000FF"/>
                </a:solidFill>
              </a:rPr>
              <a:t>Plan de Acción</a:t>
            </a:r>
            <a:r>
              <a:rPr lang="es-MX" sz="1800" dirty="0" smtClean="0"/>
              <a:t>, a cargo </a:t>
            </a:r>
            <a:r>
              <a:rPr lang="es-MX" sz="1800" dirty="0"/>
              <a:t>del Consejo de Investigación y Evaluación de la Política Social del Estado (CIEPSE</a:t>
            </a:r>
            <a:r>
              <a:rPr lang="es-MX" sz="1800" dirty="0" smtClean="0"/>
              <a:t>), enfocado a </a:t>
            </a:r>
            <a:r>
              <a:rPr lang="es-MX" sz="1800" dirty="0"/>
              <a:t>los 8 fondos del ramo 33, los convenios y subsidios del ejercicio 2015</a:t>
            </a:r>
            <a:r>
              <a:rPr lang="es-MX" sz="18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 smtClean="0"/>
              <a:t>Solicitar a la Secretaría </a:t>
            </a:r>
            <a:r>
              <a:rPr lang="es-MX" sz="1800" dirty="0"/>
              <a:t>de la Función Pública (SFP) y </a:t>
            </a:r>
            <a:r>
              <a:rPr lang="es-MX" sz="1800" dirty="0" smtClean="0"/>
              <a:t>al </a:t>
            </a:r>
            <a:r>
              <a:rPr lang="es-MX" sz="1800" dirty="0"/>
              <a:t>Órgano de Fiscalización Superior del Congreso del Estado (OFSCE), </a:t>
            </a:r>
            <a:r>
              <a:rPr lang="es-MX" sz="1800" dirty="0" smtClean="0"/>
              <a:t>den seguimiento </a:t>
            </a:r>
            <a:r>
              <a:rPr lang="es-MX" sz="1800" dirty="0"/>
              <a:t>en el ámbito de su </a:t>
            </a:r>
            <a:r>
              <a:rPr lang="es-MX" sz="1800" dirty="0" smtClean="0"/>
              <a:t>competencia el cumplimiento del </a:t>
            </a:r>
            <a:r>
              <a:rPr lang="es-MX" sz="1800" dirty="0" smtClean="0">
                <a:solidFill>
                  <a:srgbClr val="0000FF"/>
                </a:solidFill>
              </a:rPr>
              <a:t>Plan de Acción</a:t>
            </a:r>
            <a:r>
              <a:rPr lang="es-MX" sz="1800" dirty="0" smtClean="0"/>
              <a:t>, implementado por el CIEPSE.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 smtClean="0"/>
              <a:t>El OFSCE deberá establecer coordinación con los ayuntamientos municipales, para que éstos efectúen las evaluaciones del desempeño.</a:t>
            </a:r>
          </a:p>
        </p:txBody>
      </p:sp>
      <p:sp>
        <p:nvSpPr>
          <p:cNvPr id="2" name="Flecha abajo 1">
            <a:hlinkClick r:id="rId2" action="ppaction://hlinksldjump"/>
          </p:cNvPr>
          <p:cNvSpPr/>
          <p:nvPr/>
        </p:nvSpPr>
        <p:spPr>
          <a:xfrm rot="5400000">
            <a:off x="3752852" y="6078946"/>
            <a:ext cx="4766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346521" y="116632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5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</a:t>
            </a:r>
            <a:r>
              <a:rPr lang="es-MX" sz="1900" b="1" dirty="0">
                <a:ln w="50800"/>
                <a:solidFill>
                  <a:srgbClr val="00863D"/>
                </a:solidFill>
              </a:rPr>
              <a:t>Seguimiento a los acuerdos de la reunión del CACE, realizada el 29 de marzo del ejercicio 2016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27040" y="97143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C00000"/>
                </a:solidFill>
              </a:rPr>
              <a:t>5</a:t>
            </a:r>
            <a:r>
              <a:rPr lang="es-MX" sz="1800" dirty="0" smtClean="0">
                <a:solidFill>
                  <a:srgbClr val="C00000"/>
                </a:solidFill>
              </a:rPr>
              <a:t>.3. Informe del Avance de las Evaluaciones de Desempeño</a:t>
            </a:r>
            <a:endParaRPr lang="es-MX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955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abajo 1">
            <a:hlinkClick r:id="rId2" action="ppaction://hlinksldjump"/>
          </p:cNvPr>
          <p:cNvSpPr/>
          <p:nvPr/>
        </p:nvSpPr>
        <p:spPr>
          <a:xfrm rot="5400000">
            <a:off x="3757600" y="6187616"/>
            <a:ext cx="4766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346521" y="116632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5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</a:t>
            </a:r>
            <a:r>
              <a:rPr lang="es-MX" sz="1900" b="1" dirty="0">
                <a:ln w="50800"/>
                <a:solidFill>
                  <a:srgbClr val="00863D"/>
                </a:solidFill>
              </a:rPr>
              <a:t>Seguimiento a los acuerdos de la reunión del CACE, realizada el 29 de marzo del ejercicio 2016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27040" y="15475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C00000"/>
                </a:solidFill>
              </a:rPr>
              <a:t>5.4. Seguimiento al Registro Patrimonial (S.F.P.)</a:t>
            </a:r>
            <a:endParaRPr lang="es-MX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102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1331640" y="188640"/>
            <a:ext cx="633539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MX"/>
            </a:defPPr>
            <a:lvl1pPr>
              <a:defRPr sz="2500" b="1">
                <a:ln w="50800"/>
                <a:solidFill>
                  <a:srgbClr val="00863D"/>
                </a:solidFill>
              </a:defRPr>
            </a:lvl1pPr>
          </a:lstStyle>
          <a:p>
            <a:pPr algn="ctr"/>
            <a:r>
              <a:rPr lang="es-MX" dirty="0"/>
              <a:t>Orden del Día</a:t>
            </a:r>
          </a:p>
        </p:txBody>
      </p:sp>
      <p:sp>
        <p:nvSpPr>
          <p:cNvPr id="6" name="7 CuadroTexto"/>
          <p:cNvSpPr txBox="1"/>
          <p:nvPr/>
        </p:nvSpPr>
        <p:spPr>
          <a:xfrm>
            <a:off x="440512" y="1196752"/>
            <a:ext cx="811765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Bienvenida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Lista de asistencia y verificación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de Quórum Legal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Aprobación del Orden del Día.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Informe del Proceso de Adopción e Implementación de la Armonización Contable.</a:t>
            </a:r>
          </a:p>
          <a:p>
            <a:pPr marL="452438"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4.1. Publicaciones del CONAC.</a:t>
            </a:r>
          </a:p>
          <a:p>
            <a:pPr marL="452438"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4.2. Cumplimiento en la difusión de la información financiera; normas del CONAC.</a:t>
            </a:r>
          </a:p>
          <a:p>
            <a:pPr marL="452438"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4.3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. Incumplimiento en la implementación 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las disposiciones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emitidas por el CONAC.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marL="452438"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4.4. Avances de la armonización contable en los municipios.</a:t>
            </a:r>
          </a:p>
          <a:p>
            <a:pPr marL="452438"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4.5.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Obligaciones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de la Ley General de Transparencia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2438"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5.5. Evaluación del Desempeño (CIEPSE).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 los Acuerdos de la Reunión del CACE, realizada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 29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de marzo del ejercicio 2016.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5.1. Proyecto de Decreto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Creación del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CACE y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su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estatuto.</a:t>
            </a:r>
          </a:p>
          <a:p>
            <a:pPr marL="452438" algn="just"/>
            <a:r>
              <a:rPr lang="es-MX" sz="1600" dirty="0">
                <a:latin typeface="Arial" pitchFamily="34" charset="0"/>
                <a:cs typeface="Arial" pitchFamily="34" charset="0"/>
              </a:rPr>
              <a:t>5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.2. índice de calidad de información de recursos federales 2016. (SFU)</a:t>
            </a:r>
          </a:p>
          <a:p>
            <a:pPr marL="808038" indent="-355600" algn="just"/>
            <a:r>
              <a:rPr lang="es-MX" sz="1600" dirty="0">
                <a:latin typeface="Arial" pitchFamily="34" charset="0"/>
                <a:cs typeface="Arial" pitchFamily="34" charset="0"/>
              </a:rPr>
              <a:t>5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.3. Informe del Avance de las Evaluaciones de Desempeño.</a:t>
            </a:r>
          </a:p>
          <a:p>
            <a:pPr marL="808038" indent="-355600" algn="just"/>
            <a:r>
              <a:rPr lang="es-MX" sz="1600" dirty="0">
                <a:latin typeface="Arial" pitchFamily="34" charset="0"/>
                <a:cs typeface="Arial" pitchFamily="34" charset="0"/>
              </a:rPr>
              <a:t>5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.4.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Seguimiento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al registro patrimonial (S.F.P.)</a:t>
            </a:r>
          </a:p>
          <a:p>
            <a:pPr marL="457200" indent="-457200" algn="just">
              <a:buFont typeface="+mj-lt"/>
              <a:buAutoNum type="arabicPeriod" startAt="6"/>
              <a:tabLst>
                <a:tab pos="447675" algn="l"/>
              </a:tabLst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Asuntos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Generales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6"/>
              <a:tabLst>
                <a:tab pos="447675" algn="l"/>
              </a:tabLst>
            </a:pPr>
            <a:r>
              <a:rPr lang="es-MX" sz="1800" dirty="0" smtClean="0"/>
              <a:t>Firma </a:t>
            </a:r>
            <a:r>
              <a:rPr lang="es-MX" sz="1800" dirty="0"/>
              <a:t>del acta de la </a:t>
            </a:r>
            <a:r>
              <a:rPr lang="es-MX" sz="1800" dirty="0" smtClean="0"/>
              <a:t>2ª. Reunión del </a:t>
            </a:r>
            <a:r>
              <a:rPr lang="es-MX" sz="1800" dirty="0"/>
              <a:t>CACE</a:t>
            </a:r>
            <a:r>
              <a:rPr lang="es-MX" sz="1800" dirty="0" smtClean="0"/>
              <a:t>.</a:t>
            </a:r>
          </a:p>
          <a:p>
            <a:pPr marL="457200" indent="-457200" algn="just">
              <a:buFont typeface="+mj-lt"/>
              <a:buAutoNum type="arabicPeriod" startAt="6"/>
              <a:tabLst>
                <a:tab pos="447675" algn="l"/>
              </a:tabLst>
            </a:pPr>
            <a:endParaRPr lang="es-MX" sz="2400" dirty="0"/>
          </a:p>
        </p:txBody>
      </p:sp>
      <p:sp>
        <p:nvSpPr>
          <p:cNvPr id="2" name="Triángulo isósceles 1">
            <a:hlinkClick r:id="rId2" action="ppaction://hlinksldjump"/>
          </p:cNvPr>
          <p:cNvSpPr/>
          <p:nvPr/>
        </p:nvSpPr>
        <p:spPr>
          <a:xfrm>
            <a:off x="3059832" y="5877272"/>
            <a:ext cx="288032" cy="21602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67510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abajo 1">
            <a:hlinkClick r:id="rId2" action="ppaction://hlinksldjump"/>
          </p:cNvPr>
          <p:cNvSpPr/>
          <p:nvPr/>
        </p:nvSpPr>
        <p:spPr>
          <a:xfrm rot="5400000">
            <a:off x="3757600" y="6187616"/>
            <a:ext cx="4766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346521" y="116632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5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</a:t>
            </a:r>
            <a:r>
              <a:rPr lang="es-MX" sz="1900" b="1" dirty="0">
                <a:ln w="50800"/>
                <a:solidFill>
                  <a:srgbClr val="00863D"/>
                </a:solidFill>
              </a:rPr>
              <a:t>Seguimiento a los acuerdos de la reunión del CACE, realizada el 29 de marzo del ejercicio 2016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27040" y="15475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C00000"/>
                </a:solidFill>
              </a:rPr>
              <a:t>5.5. Evaluación del  Desempeño (CIEPSE).</a:t>
            </a:r>
            <a:endParaRPr lang="es-MX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97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 bwMode="auto">
          <a:xfrm>
            <a:off x="497988" y="2108350"/>
            <a:ext cx="8178468" cy="2943770"/>
          </a:xfrm>
          <a:prstGeom prst="roundRect">
            <a:avLst>
              <a:gd name="adj" fmla="val 9447"/>
            </a:avLst>
          </a:prstGeom>
          <a:ln>
            <a:solidFill>
              <a:srgbClr val="FF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65100" prst="coolSlant"/>
            <a:bevelB/>
            <a:extrusionClr>
              <a:srgbClr val="FF6600"/>
            </a:extrusionClr>
            <a:contourClr>
              <a:srgbClr val="FF6600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3 CuadroTexto"/>
          <p:cNvSpPr txBox="1">
            <a:spLocks noChangeArrowheads="1"/>
          </p:cNvSpPr>
          <p:nvPr/>
        </p:nvSpPr>
        <p:spPr bwMode="auto">
          <a:xfrm>
            <a:off x="688399" y="2983498"/>
            <a:ext cx="7797646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sz="3600" b="1" dirty="0">
                <a:ln w="50800"/>
                <a:solidFill>
                  <a:srgbClr val="00863D"/>
                </a:solidFill>
              </a:rPr>
              <a:t>6</a:t>
            </a:r>
            <a:r>
              <a:rPr lang="es-MX" sz="3600" b="1" dirty="0" smtClean="0">
                <a:ln w="50800"/>
                <a:solidFill>
                  <a:srgbClr val="00863D"/>
                </a:solidFill>
              </a:rPr>
              <a:t>. Asuntos Generales.</a:t>
            </a:r>
            <a:endParaRPr lang="es-ES" sz="3600" b="1" dirty="0" smtClean="0">
              <a:ln w="50800"/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291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 bwMode="auto">
          <a:xfrm>
            <a:off x="2555776" y="2636912"/>
            <a:ext cx="3888432" cy="1368152"/>
          </a:xfrm>
          <a:prstGeom prst="roundRect">
            <a:avLst>
              <a:gd name="adj" fmla="val 9447"/>
            </a:avLst>
          </a:prstGeom>
          <a:ln>
            <a:solidFill>
              <a:srgbClr val="FF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65100" prst="coolSlant"/>
            <a:bevelB/>
            <a:extrusionClr>
              <a:srgbClr val="FF6600"/>
            </a:extrusionClr>
            <a:contourClr>
              <a:srgbClr val="FF6600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3032124" y="2924944"/>
            <a:ext cx="2928937" cy="8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sz="4800" b="1" dirty="0">
                <a:ln w="50800"/>
                <a:solidFill>
                  <a:srgbClr val="00863D"/>
                </a:solidFill>
              </a:rPr>
              <a:t>Gracias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23528" y="1602710"/>
            <a:ext cx="8568952" cy="463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/>
              <a:t>N</a:t>
            </a:r>
            <a:r>
              <a:rPr lang="x-none" sz="1800" b="1" dirty="0" smtClean="0"/>
              <a:t>ormas</a:t>
            </a:r>
            <a:r>
              <a:rPr lang="es-MX" sz="1800" b="1" dirty="0" smtClean="0"/>
              <a:t> </a:t>
            </a:r>
            <a:r>
              <a:rPr lang="x-none" sz="1800" b="1" dirty="0" smtClean="0"/>
              <a:t>para </a:t>
            </a:r>
            <a:r>
              <a:rPr lang="es-MX" sz="1800" b="1" dirty="0" smtClean="0"/>
              <a:t>el </a:t>
            </a:r>
            <a:r>
              <a:rPr lang="x-none" sz="1800" b="1" dirty="0" smtClean="0"/>
              <a:t>cumplimiento </a:t>
            </a:r>
            <a:r>
              <a:rPr lang="es-MX" sz="1800" b="1" dirty="0" smtClean="0"/>
              <a:t>de</a:t>
            </a:r>
            <a:r>
              <a:rPr lang="x-none" sz="1800" b="1" dirty="0" smtClean="0"/>
              <a:t> </a:t>
            </a:r>
            <a:r>
              <a:rPr lang="x-none" sz="1800" b="1" dirty="0"/>
              <a:t>lo dispuesto en el </a:t>
            </a:r>
            <a:r>
              <a:rPr lang="x-none" sz="1800" b="1" dirty="0" smtClean="0">
                <a:solidFill>
                  <a:srgbClr val="FF0000"/>
                </a:solidFill>
              </a:rPr>
              <a:t>Título Quinto </a:t>
            </a:r>
            <a:r>
              <a:rPr lang="x-none" sz="1800" b="1" dirty="0" smtClean="0"/>
              <a:t>de </a:t>
            </a:r>
            <a:r>
              <a:rPr lang="x-none" sz="1800" b="1" dirty="0"/>
              <a:t>la </a:t>
            </a:r>
            <a:r>
              <a:rPr lang="x-none" sz="1800" b="1" dirty="0" smtClean="0"/>
              <a:t>LGCG</a:t>
            </a:r>
            <a:r>
              <a:rPr lang="es-MX" sz="1800" b="1" dirty="0" smtClean="0"/>
              <a:t>.</a:t>
            </a:r>
          </a:p>
          <a:p>
            <a:endParaRPr lang="es-MX" sz="1050" dirty="0"/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r>
              <a:rPr lang="es-MX" sz="1600" dirty="0"/>
              <a:t>Norma para </a:t>
            </a:r>
            <a:r>
              <a:rPr lang="es-MX" sz="1600" dirty="0" smtClean="0"/>
              <a:t>la </a:t>
            </a:r>
            <a:r>
              <a:rPr lang="es-MX" sz="1600" dirty="0"/>
              <a:t>información adicional a la iniciativa de la Ley de Ingresos</a:t>
            </a:r>
            <a:r>
              <a:rPr lang="es-MX" sz="1600" dirty="0" smtClean="0"/>
              <a:t>.</a:t>
            </a:r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endParaRPr lang="es-MX" sz="500" dirty="0" smtClean="0"/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r>
              <a:rPr lang="es-MX" sz="1600" dirty="0" smtClean="0"/>
              <a:t>Norma </a:t>
            </a:r>
            <a:r>
              <a:rPr lang="es-MX" sz="1600" dirty="0"/>
              <a:t>para </a:t>
            </a:r>
            <a:r>
              <a:rPr lang="es-MX" sz="1600" dirty="0" smtClean="0"/>
              <a:t>la </a:t>
            </a:r>
            <a:r>
              <a:rPr lang="es-MX" sz="1600" dirty="0"/>
              <a:t>información adicional del Proyecto del Presupuesto de Egresos</a:t>
            </a:r>
            <a:r>
              <a:rPr lang="es-MX" sz="1600" dirty="0" smtClean="0"/>
              <a:t>.</a:t>
            </a:r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endParaRPr lang="es-MX" sz="500" dirty="0"/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r>
              <a:rPr lang="es-MX" sz="1600" dirty="0" smtClean="0"/>
              <a:t>Norma </a:t>
            </a:r>
            <a:r>
              <a:rPr lang="es-MX" sz="1600" dirty="0"/>
              <a:t>para la difusión a la ciudadanía de la Ley de Ingresos y del Presupuesto de Egresos</a:t>
            </a:r>
            <a:r>
              <a:rPr lang="es-MX" sz="1600" dirty="0" smtClean="0"/>
              <a:t>.</a:t>
            </a:r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endParaRPr lang="es-MX" sz="500" dirty="0" smtClean="0"/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r>
              <a:rPr lang="es-MX" sz="1600" dirty="0" smtClean="0"/>
              <a:t>Norma del </a:t>
            </a:r>
            <a:r>
              <a:rPr lang="es-MX" sz="1600" dirty="0"/>
              <a:t>Calendario de Ingresos base </a:t>
            </a:r>
            <a:r>
              <a:rPr lang="es-MX" sz="1600" dirty="0" smtClean="0"/>
              <a:t>mensual</a:t>
            </a:r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endParaRPr lang="es-MX" sz="500" dirty="0" smtClean="0"/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r>
              <a:rPr lang="es-MX" sz="1600" dirty="0" smtClean="0"/>
              <a:t>Norma del </a:t>
            </a:r>
            <a:r>
              <a:rPr lang="es-MX" sz="1600" dirty="0"/>
              <a:t>Calendario del Presupuesto de Egresos base mensual</a:t>
            </a:r>
            <a:r>
              <a:rPr lang="es-MX" sz="1600" dirty="0" smtClean="0"/>
              <a:t>.</a:t>
            </a:r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endParaRPr lang="es-MX" sz="500" dirty="0" smtClean="0"/>
          </a:p>
          <a:p>
            <a:pPr marL="342900" lvl="0" indent="-342900" algn="just">
              <a:lnSpc>
                <a:spcPts val="1000"/>
              </a:lnSpc>
              <a:buFont typeface="+mj-lt"/>
              <a:buAutoNum type="arabicPeriod"/>
            </a:pPr>
            <a:r>
              <a:rPr lang="es-MX" sz="1600" dirty="0" smtClean="0"/>
              <a:t>Norma </a:t>
            </a:r>
            <a:r>
              <a:rPr lang="es-MX" sz="1600" dirty="0"/>
              <a:t>de información de montos pagados por ayudas y subsidios. </a:t>
            </a:r>
            <a:endParaRPr lang="es-MX" sz="1600" dirty="0" smtClean="0"/>
          </a:p>
          <a:p>
            <a:pPr marL="342900" lvl="0" indent="-342900" algn="just">
              <a:lnSpc>
                <a:spcPts val="1000"/>
              </a:lnSpc>
              <a:buFont typeface="+mj-lt"/>
              <a:buAutoNum type="arabicPeriod"/>
            </a:pPr>
            <a:endParaRPr lang="es-MX" sz="500" dirty="0"/>
          </a:p>
          <a:p>
            <a:pPr marL="342900" indent="-342900" algn="just">
              <a:lnSpc>
                <a:spcPts val="1000"/>
              </a:lnSpc>
              <a:buFont typeface="+mj-lt"/>
              <a:buAutoNum type="arabicPeriod"/>
            </a:pPr>
            <a:r>
              <a:rPr lang="es-MX" sz="1600" dirty="0"/>
              <a:t>Norma de programas con recursos federales por orden de gobierno</a:t>
            </a:r>
            <a:r>
              <a:rPr lang="es-MX" sz="1600" dirty="0" smtClean="0"/>
              <a:t>.</a:t>
            </a:r>
          </a:p>
          <a:p>
            <a:pPr marL="342900" indent="-342900" algn="just">
              <a:lnSpc>
                <a:spcPts val="1000"/>
              </a:lnSpc>
              <a:buFont typeface="+mj-lt"/>
              <a:buAutoNum type="arabicPeriod"/>
            </a:pPr>
            <a:endParaRPr lang="es-MX" sz="500" dirty="0"/>
          </a:p>
          <a:p>
            <a:pPr marL="342900" indent="-342900" algn="just">
              <a:lnSpc>
                <a:spcPts val="1000"/>
              </a:lnSpc>
              <a:buFont typeface="+mj-lt"/>
              <a:buAutoNum type="arabicPeriod"/>
            </a:pPr>
            <a:r>
              <a:rPr lang="es-MX" sz="1600" dirty="0">
                <a:solidFill>
                  <a:srgbClr val="00863D"/>
                </a:solidFill>
              </a:rPr>
              <a:t>Norma</a:t>
            </a:r>
            <a:r>
              <a:rPr lang="es-MX" sz="1600" dirty="0"/>
              <a:t> para la información de las aportaciones federales en materia de salud </a:t>
            </a:r>
            <a:endParaRPr lang="es-MX" sz="1600" dirty="0" smtClean="0"/>
          </a:p>
          <a:p>
            <a:pPr marL="342900" indent="-342900" algn="just">
              <a:lnSpc>
                <a:spcPts val="1000"/>
              </a:lnSpc>
              <a:buFont typeface="+mj-lt"/>
              <a:buAutoNum type="arabicPeriod"/>
            </a:pPr>
            <a:endParaRPr lang="es-MX" sz="500" dirty="0"/>
          </a:p>
          <a:p>
            <a:pPr marL="342900" indent="-342900" algn="just">
              <a:lnSpc>
                <a:spcPts val="1000"/>
              </a:lnSpc>
              <a:buFont typeface="+mj-lt"/>
              <a:buAutoNum type="arabicPeriod"/>
            </a:pPr>
            <a:r>
              <a:rPr lang="es-MX" sz="1600" dirty="0" smtClean="0">
                <a:solidFill>
                  <a:srgbClr val="00863D"/>
                </a:solidFill>
              </a:rPr>
              <a:t>Norma</a:t>
            </a:r>
            <a:r>
              <a:rPr lang="es-MX" sz="1600" dirty="0" smtClean="0"/>
              <a:t> </a:t>
            </a:r>
            <a:r>
              <a:rPr lang="es-MX" sz="1600" dirty="0"/>
              <a:t>para la información relativa a los Fondos para la Seguridad Pública</a:t>
            </a:r>
            <a:r>
              <a:rPr lang="es-MX" sz="1600" dirty="0" smtClean="0"/>
              <a:t>.</a:t>
            </a:r>
          </a:p>
          <a:p>
            <a:pPr marL="342900" indent="-342900" algn="just">
              <a:lnSpc>
                <a:spcPts val="1000"/>
              </a:lnSpc>
              <a:buFont typeface="+mj-lt"/>
              <a:buAutoNum type="arabicPeriod"/>
            </a:pPr>
            <a:endParaRPr lang="es-MX" sz="500" dirty="0"/>
          </a:p>
          <a:p>
            <a:pPr marL="342900" indent="-342900" algn="just">
              <a:lnSpc>
                <a:spcPts val="1000"/>
              </a:lnSpc>
              <a:buFont typeface="+mj-lt"/>
              <a:buAutoNum type="arabicPeriod"/>
            </a:pPr>
            <a:r>
              <a:rPr lang="es-MX" sz="1600" dirty="0" smtClean="0"/>
              <a:t>Norma e información de obligaciones pagadas o garantizadas con fondos federales.</a:t>
            </a:r>
            <a:r>
              <a:rPr lang="es-MX" sz="1800" dirty="0" smtClean="0"/>
              <a:t> </a:t>
            </a:r>
          </a:p>
          <a:p>
            <a:pPr marL="342900" indent="-342900" algn="just">
              <a:lnSpc>
                <a:spcPts val="1000"/>
              </a:lnSpc>
              <a:buFont typeface="+mj-lt"/>
              <a:buAutoNum type="arabicPeriod"/>
            </a:pPr>
            <a:endParaRPr lang="es-MX" sz="500" dirty="0" smtClean="0"/>
          </a:p>
          <a:p>
            <a:pPr marL="342900" indent="-342900" algn="just">
              <a:lnSpc>
                <a:spcPts val="1000"/>
              </a:lnSpc>
              <a:buFont typeface="+mj-lt"/>
              <a:buAutoNum type="arabicPeriod"/>
            </a:pPr>
            <a:r>
              <a:rPr lang="es-MX" sz="1600" dirty="0" smtClean="0"/>
              <a:t>Norma </a:t>
            </a:r>
            <a:r>
              <a:rPr lang="es-MX" sz="1600" dirty="0"/>
              <a:t>del ejercicio y destino de gasto federalizado y reintegros. </a:t>
            </a:r>
            <a:endParaRPr lang="es-MX" sz="1600" dirty="0" smtClean="0"/>
          </a:p>
          <a:p>
            <a:pPr marL="342900" indent="-342900" algn="just">
              <a:lnSpc>
                <a:spcPts val="1000"/>
              </a:lnSpc>
              <a:buFont typeface="+mj-lt"/>
              <a:buAutoNum type="arabicPeriod"/>
            </a:pPr>
            <a:endParaRPr lang="es-MX" sz="500" dirty="0"/>
          </a:p>
          <a:p>
            <a:pPr marL="342900" lvl="0" indent="-342900" algn="just">
              <a:lnSpc>
                <a:spcPts val="1000"/>
              </a:lnSpc>
              <a:buFont typeface="+mj-lt"/>
              <a:buAutoNum type="arabicPeriod"/>
            </a:pPr>
            <a:r>
              <a:rPr lang="es-MX" sz="1600" dirty="0">
                <a:solidFill>
                  <a:srgbClr val="00863D"/>
                </a:solidFill>
              </a:rPr>
              <a:t>Norma</a:t>
            </a:r>
            <a:r>
              <a:rPr lang="es-MX" sz="1600" dirty="0"/>
              <a:t> para la información del FAETA</a:t>
            </a:r>
            <a:r>
              <a:rPr lang="es-MX" sz="1600" dirty="0" smtClean="0"/>
              <a:t>.</a:t>
            </a:r>
          </a:p>
          <a:p>
            <a:pPr marL="342900" lvl="0" indent="-342900" algn="just">
              <a:lnSpc>
                <a:spcPts val="1000"/>
              </a:lnSpc>
              <a:buFont typeface="+mj-lt"/>
              <a:buAutoNum type="arabicPeriod"/>
            </a:pPr>
            <a:endParaRPr lang="es-MX" sz="500" dirty="0">
              <a:solidFill>
                <a:srgbClr val="00863D"/>
              </a:solidFill>
            </a:endParaRPr>
          </a:p>
          <a:p>
            <a:pPr marL="342900" indent="-342900" algn="just">
              <a:lnSpc>
                <a:spcPts val="1000"/>
              </a:lnSpc>
              <a:buFont typeface="+mj-lt"/>
              <a:buAutoNum type="arabicPeriod"/>
            </a:pPr>
            <a:r>
              <a:rPr lang="es-MX" sz="1600" dirty="0" smtClean="0"/>
              <a:t>Lineamientos para el Fondo de Aportaciones para la Infraestructura Social.</a:t>
            </a:r>
          </a:p>
          <a:p>
            <a:pPr marL="342900" indent="-342900" algn="just">
              <a:lnSpc>
                <a:spcPts val="1000"/>
              </a:lnSpc>
              <a:buFont typeface="+mj-lt"/>
              <a:buAutoNum type="arabicPeriod"/>
            </a:pPr>
            <a:endParaRPr lang="es-MX" sz="500" dirty="0" smtClean="0"/>
          </a:p>
          <a:p>
            <a:pPr marL="342900" indent="-342900" algn="just">
              <a:lnSpc>
                <a:spcPts val="1000"/>
              </a:lnSpc>
              <a:buFont typeface="+mj-lt"/>
              <a:buAutoNum type="arabicPeriod"/>
            </a:pPr>
            <a:r>
              <a:rPr lang="es-MX" sz="1600" dirty="0" smtClean="0"/>
              <a:t>Norma </a:t>
            </a:r>
            <a:r>
              <a:rPr lang="es-MX" sz="1600" dirty="0"/>
              <a:t>para la información de los recursos FORTAMUN. </a:t>
            </a:r>
            <a:endParaRPr lang="es-MX" sz="1600" dirty="0" smtClean="0"/>
          </a:p>
          <a:p>
            <a:pPr marL="342900" indent="-342900" algn="just">
              <a:lnSpc>
                <a:spcPts val="1000"/>
              </a:lnSpc>
              <a:buFont typeface="+mj-lt"/>
              <a:buAutoNum type="arabicPeriod"/>
            </a:pPr>
            <a:endParaRPr lang="es-MX" sz="500" dirty="0" smtClean="0"/>
          </a:p>
          <a:p>
            <a:pPr marL="342900" lvl="0" indent="-342900" algn="just">
              <a:lnSpc>
                <a:spcPts val="1000"/>
              </a:lnSpc>
              <a:buFont typeface="+mj-lt"/>
              <a:buAutoNum type="arabicPeriod"/>
            </a:pPr>
            <a:r>
              <a:rPr lang="es-MX" sz="1600" dirty="0" smtClean="0"/>
              <a:t>Norma </a:t>
            </a:r>
            <a:r>
              <a:rPr lang="es-MX" sz="1600" dirty="0"/>
              <a:t>para la información de las cuentas bancarias productivas específicas</a:t>
            </a:r>
            <a:r>
              <a:rPr lang="es-MX" sz="1600" dirty="0" smtClean="0"/>
              <a:t>.</a:t>
            </a:r>
          </a:p>
          <a:p>
            <a:pPr marL="342900" lvl="0" indent="-342900" algn="just">
              <a:lnSpc>
                <a:spcPts val="1000"/>
              </a:lnSpc>
              <a:buFont typeface="+mj-lt"/>
              <a:buAutoNum type="arabicPeriod"/>
            </a:pPr>
            <a:endParaRPr lang="es-MX" sz="500" dirty="0"/>
          </a:p>
          <a:p>
            <a:pPr marL="342900" indent="-342900" algn="just">
              <a:lnSpc>
                <a:spcPts val="1000"/>
              </a:lnSpc>
              <a:buFont typeface="+mj-lt"/>
              <a:buAutoNum type="arabicPeriod"/>
            </a:pPr>
            <a:r>
              <a:rPr lang="es-MX" sz="1600" dirty="0"/>
              <a:t>Norma para la difusión de los resultados de las evaluaciones</a:t>
            </a:r>
            <a:r>
              <a:rPr lang="es-MX" sz="1600" dirty="0" smtClean="0"/>
              <a:t>.</a:t>
            </a:r>
            <a:endParaRPr lang="es-MX" sz="1800" dirty="0"/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346520" y="162458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</a:t>
            </a:r>
            <a:r>
              <a:rPr lang="es-MX" sz="1900" b="1" dirty="0">
                <a:ln w="50800"/>
                <a:solidFill>
                  <a:srgbClr val="00863D"/>
                </a:solidFill>
              </a:rPr>
              <a:t>Informe del Proceso de Adopción e Implementación de la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Armonización </a:t>
            </a:r>
            <a:r>
              <a:rPr lang="es-MX" sz="1900" b="1" dirty="0">
                <a:ln w="50800"/>
                <a:solidFill>
                  <a:srgbClr val="00863D"/>
                </a:solidFill>
              </a:rPr>
              <a:t>Contable        </a:t>
            </a:r>
          </a:p>
        </p:txBody>
      </p:sp>
      <p:sp>
        <p:nvSpPr>
          <p:cNvPr id="4" name="Flecha izquierda 3">
            <a:hlinkClick r:id="rId2" action="ppaction://hlinksldjump"/>
          </p:cNvPr>
          <p:cNvSpPr/>
          <p:nvPr/>
        </p:nvSpPr>
        <p:spPr>
          <a:xfrm>
            <a:off x="1187624" y="6192129"/>
            <a:ext cx="864096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346520" y="944859"/>
            <a:ext cx="8257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.3. Incumplimiento en la implementación de las disposiciones emitidas por el CONAC.</a:t>
            </a:r>
          </a:p>
        </p:txBody>
      </p:sp>
    </p:spTree>
    <p:extLst>
      <p:ext uri="{BB962C8B-B14F-4D97-AF65-F5344CB8AC3E}">
        <p14:creationId xmlns:p14="http://schemas.microsoft.com/office/powerpoint/2010/main" val="27205254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31032" y="188640"/>
            <a:ext cx="73093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Informe del Proceso de Adopción e Implementación de la </a:t>
            </a:r>
          </a:p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   Armonización Contable       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27405" y="1280823"/>
            <a:ext cx="694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7030A0"/>
                </a:solidFill>
              </a:rPr>
              <a:t>Informe del Avance del Registro Patrimonial</a:t>
            </a:r>
            <a:endParaRPr lang="es-MX" sz="1800" dirty="0">
              <a:solidFill>
                <a:srgbClr val="7030A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1560" y="5291087"/>
            <a:ext cx="8245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7030A0"/>
                </a:solidFill>
              </a:rPr>
              <a:t>Incumplimiento de:</a:t>
            </a:r>
          </a:p>
          <a:p>
            <a:r>
              <a:rPr lang="es-MX" sz="1800" b="1" dirty="0" smtClean="0">
                <a:solidFill>
                  <a:srgbClr val="7030A0"/>
                </a:solidFill>
              </a:rPr>
              <a:t>Artículos 27 y 29 de la Normatividad Contable del Estado de Chiapas.</a:t>
            </a:r>
          </a:p>
          <a:p>
            <a:r>
              <a:rPr lang="es-MX" sz="1800" b="1" dirty="0">
                <a:solidFill>
                  <a:srgbClr val="7030A0"/>
                </a:solidFill>
              </a:rPr>
              <a:t>Artículos </a:t>
            </a:r>
            <a:r>
              <a:rPr lang="es-MX" sz="1800" b="1" dirty="0" smtClean="0">
                <a:solidFill>
                  <a:srgbClr val="7030A0"/>
                </a:solidFill>
              </a:rPr>
              <a:t>23 y 27 de la LGCG.</a:t>
            </a:r>
            <a:endParaRPr lang="es-MX" sz="1800" b="1" dirty="0">
              <a:solidFill>
                <a:srgbClr val="7030A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59832" y="164303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0070C0"/>
                </a:solidFill>
              </a:rPr>
              <a:t>Reporte Global</a:t>
            </a:r>
            <a:endParaRPr lang="es-MX" sz="2800" dirty="0">
              <a:solidFill>
                <a:srgbClr val="0070C0"/>
              </a:solidFill>
            </a:endParaRPr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501173" y="929101"/>
            <a:ext cx="8642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.3. Incumplimiento en la implementación de las disposiciones emitidas por el CONAC.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0022"/>
              </p:ext>
            </p:extLst>
          </p:nvPr>
        </p:nvGraphicFramePr>
        <p:xfrm>
          <a:off x="1451992" y="2433953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  <a:gridCol w="4752528"/>
                <a:gridCol w="671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No.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Concepto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Proceso de registro patrimonial concluido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4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Reportan avance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64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Sin avance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32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4059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31032" y="188640"/>
            <a:ext cx="73093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Informe del Proceso de Adopción e Implementación de la </a:t>
            </a:r>
          </a:p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   Armonización Contable       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94668" y="1427560"/>
            <a:ext cx="7710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>
                <a:solidFill>
                  <a:srgbClr val="0070C0"/>
                </a:solidFill>
              </a:rPr>
              <a:t>Reporte por acciones según el artículo 23 y 27 de la LGCG</a:t>
            </a:r>
            <a:endParaRPr lang="es-MX" sz="2200" dirty="0">
              <a:solidFill>
                <a:srgbClr val="0070C0"/>
              </a:solidFill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53397"/>
              </p:ext>
            </p:extLst>
          </p:nvPr>
        </p:nvGraphicFramePr>
        <p:xfrm>
          <a:off x="251520" y="2139250"/>
          <a:ext cx="33843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Cantidad de Organismos</a:t>
                      </a:r>
                      <a:endParaRPr lang="es-MX" sz="15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%</a:t>
                      </a:r>
                      <a:endParaRPr lang="es-MX" sz="15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500" dirty="0" smtClean="0"/>
                        <a:t>31   Proceso concluido</a:t>
                      </a:r>
                      <a:endParaRPr lang="es-MX" sz="15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36</a:t>
                      </a:r>
                      <a:endParaRPr lang="es-MX" sz="15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28   Reportan avance</a:t>
                      </a:r>
                      <a:endParaRPr lang="es-MX" sz="15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32</a:t>
                      </a:r>
                      <a:endParaRPr lang="es-MX" sz="15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28   Sin avance</a:t>
                      </a:r>
                      <a:endParaRPr lang="es-MX" sz="15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32</a:t>
                      </a:r>
                      <a:endParaRPr lang="es-MX" sz="15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87   Total</a:t>
                      </a:r>
                      <a:endParaRPr lang="es-MX" sz="15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100</a:t>
                      </a:r>
                      <a:endParaRPr lang="es-MX" sz="15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101898" y="1821596"/>
            <a:ext cx="368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7030A0"/>
                </a:solidFill>
              </a:rPr>
              <a:t>Levantamiento de inventario físico</a:t>
            </a:r>
            <a:endParaRPr lang="es-MX" sz="1800" dirty="0">
              <a:solidFill>
                <a:srgbClr val="7030A0"/>
              </a:solidFill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453843"/>
              </p:ext>
            </p:extLst>
          </p:nvPr>
        </p:nvGraphicFramePr>
        <p:xfrm>
          <a:off x="5142458" y="2150864"/>
          <a:ext cx="33843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Cantidad de Organismos</a:t>
                      </a:r>
                      <a:endParaRPr lang="es-MX" sz="1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%</a:t>
                      </a:r>
                      <a:endParaRPr lang="es-MX" sz="1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500" dirty="0" smtClean="0"/>
                        <a:t>26   Proceso concluido</a:t>
                      </a:r>
                      <a:endParaRPr lang="es-MX" sz="1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30</a:t>
                      </a:r>
                      <a:endParaRPr lang="es-MX" sz="1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28   Reportan avance</a:t>
                      </a:r>
                      <a:endParaRPr lang="es-MX" sz="1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32</a:t>
                      </a:r>
                      <a:endParaRPr lang="es-MX" sz="1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33   Sin avance</a:t>
                      </a:r>
                      <a:endParaRPr lang="es-MX" sz="1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38</a:t>
                      </a:r>
                      <a:endParaRPr lang="es-MX" sz="1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87   Total</a:t>
                      </a:r>
                      <a:endParaRPr lang="es-MX" sz="1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100</a:t>
                      </a:r>
                      <a:endParaRPr lang="es-MX" sz="1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5208860" y="1833210"/>
            <a:ext cx="368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chemeClr val="accent2">
                    <a:lumMod val="75000"/>
                  </a:schemeClr>
                </a:solidFill>
              </a:rPr>
              <a:t>Valoración o costeo de bienes</a:t>
            </a:r>
            <a:endParaRPr lang="es-MX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577746"/>
              </p:ext>
            </p:extLst>
          </p:nvPr>
        </p:nvGraphicFramePr>
        <p:xfrm>
          <a:off x="329134" y="4455120"/>
          <a:ext cx="33843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Cantidad de Organismos</a:t>
                      </a:r>
                      <a:endParaRPr lang="es-MX" sz="15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%</a:t>
                      </a:r>
                      <a:endParaRPr lang="es-MX" sz="15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500" dirty="0" smtClean="0"/>
                        <a:t>17   Proceso concluido</a:t>
                      </a:r>
                      <a:endParaRPr lang="es-MX" sz="15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20</a:t>
                      </a:r>
                      <a:endParaRPr lang="es-MX" sz="15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36   Reportan avance</a:t>
                      </a:r>
                      <a:endParaRPr lang="es-MX" sz="15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41</a:t>
                      </a:r>
                      <a:endParaRPr lang="es-MX" sz="15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34   Sin avance</a:t>
                      </a:r>
                      <a:endParaRPr lang="es-MX" sz="15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39</a:t>
                      </a:r>
                      <a:endParaRPr lang="es-MX" sz="15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87  Total</a:t>
                      </a:r>
                      <a:endParaRPr lang="es-MX" sz="15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100</a:t>
                      </a:r>
                      <a:endParaRPr lang="es-MX" sz="15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641958" y="4147398"/>
            <a:ext cx="368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chemeClr val="accent5">
                    <a:lumMod val="75000"/>
                  </a:schemeClr>
                </a:solidFill>
              </a:rPr>
              <a:t>Conciliación de saldos</a:t>
            </a:r>
            <a:endParaRPr lang="es-MX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94555"/>
              </p:ext>
            </p:extLst>
          </p:nvPr>
        </p:nvGraphicFramePr>
        <p:xfrm>
          <a:off x="5081662" y="4527128"/>
          <a:ext cx="33843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Cantidad de Organismos</a:t>
                      </a:r>
                      <a:endParaRPr lang="es-MX" sz="15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%</a:t>
                      </a:r>
                      <a:endParaRPr lang="es-MX" sz="15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500" dirty="0" smtClean="0"/>
                        <a:t>08   Proceso concluido</a:t>
                      </a:r>
                      <a:endParaRPr lang="es-MX" sz="15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9</a:t>
                      </a:r>
                      <a:endParaRPr lang="es-MX" sz="15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22   Reportan avance</a:t>
                      </a:r>
                      <a:endParaRPr lang="es-MX" sz="15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25</a:t>
                      </a:r>
                      <a:endParaRPr lang="es-MX" sz="15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57   Sin avance</a:t>
                      </a:r>
                      <a:endParaRPr lang="es-MX" sz="15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66</a:t>
                      </a:r>
                      <a:endParaRPr lang="es-MX" sz="15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87   Total</a:t>
                      </a:r>
                      <a:endParaRPr lang="es-MX" sz="15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100</a:t>
                      </a:r>
                      <a:endParaRPr lang="es-MX" sz="15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5796136" y="420947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chemeClr val="accent6">
                    <a:lumMod val="75000"/>
                  </a:schemeClr>
                </a:solidFill>
              </a:rPr>
              <a:t>Ajustes contables</a:t>
            </a:r>
            <a:endParaRPr lang="es-MX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14 CuadroTexto"/>
          <p:cNvSpPr txBox="1">
            <a:spLocks noChangeArrowheads="1"/>
          </p:cNvSpPr>
          <p:nvPr/>
        </p:nvSpPr>
        <p:spPr bwMode="auto">
          <a:xfrm>
            <a:off x="501173" y="929101"/>
            <a:ext cx="8642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.3. Incumplimiento en la implementación de las disposiciones emitidas por el CONAC.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927405" y="1196752"/>
            <a:ext cx="694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7030A0"/>
                </a:solidFill>
              </a:rPr>
              <a:t>Informe del Avance del Registro Patrimonial</a:t>
            </a:r>
            <a:endParaRPr lang="es-MX" sz="1800" dirty="0">
              <a:solidFill>
                <a:srgbClr val="7030A0"/>
              </a:solidFill>
            </a:endParaRPr>
          </a:p>
        </p:txBody>
      </p:sp>
      <p:sp>
        <p:nvSpPr>
          <p:cNvPr id="23" name="Flecha izquierda 22">
            <a:hlinkClick r:id="rId3" action="ppaction://hlinksldjump"/>
          </p:cNvPr>
          <p:cNvSpPr/>
          <p:nvPr/>
        </p:nvSpPr>
        <p:spPr>
          <a:xfrm>
            <a:off x="4037732" y="3942590"/>
            <a:ext cx="936104" cy="6238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435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31032" y="188640"/>
            <a:ext cx="73093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Informe del Proceso de Adopción e Implementación de la </a:t>
            </a:r>
          </a:p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   Armonización Contable        </a:t>
            </a:r>
          </a:p>
        </p:txBody>
      </p:sp>
      <p:sp>
        <p:nvSpPr>
          <p:cNvPr id="21" name="14 CuadroTexto"/>
          <p:cNvSpPr txBox="1">
            <a:spLocks noChangeArrowheads="1"/>
          </p:cNvSpPr>
          <p:nvPr/>
        </p:nvSpPr>
        <p:spPr bwMode="auto">
          <a:xfrm>
            <a:off x="501173" y="929101"/>
            <a:ext cx="8642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.3. Incumplimiento en la implementación de las disposiciones emitidas por el CONAC.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907704" y="169751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7030A0"/>
                </a:solidFill>
              </a:rPr>
              <a:t>Informe del Avance del Registro Patrimonial</a:t>
            </a:r>
            <a:endParaRPr lang="es-MX" sz="1800" dirty="0">
              <a:solidFill>
                <a:srgbClr val="7030A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411760" y="197981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0070C0"/>
                </a:solidFill>
              </a:rPr>
              <a:t>Organismos concluidos</a:t>
            </a:r>
            <a:endParaRPr lang="es-MX" sz="2800" dirty="0">
              <a:solidFill>
                <a:srgbClr val="0070C0"/>
              </a:solidFill>
            </a:endParaRPr>
          </a:p>
        </p:txBody>
      </p:sp>
      <p:sp>
        <p:nvSpPr>
          <p:cNvPr id="2" name="Flecha izquierda 1">
            <a:hlinkClick r:id="rId3" action="ppaction://hlinksldjump"/>
          </p:cNvPr>
          <p:cNvSpPr/>
          <p:nvPr/>
        </p:nvSpPr>
        <p:spPr>
          <a:xfrm>
            <a:off x="1187624" y="5437673"/>
            <a:ext cx="864096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140968"/>
            <a:ext cx="6984776" cy="7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880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31032" y="188640"/>
            <a:ext cx="73093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Informe del Proceso de Adopción e Implementación de la </a:t>
            </a:r>
          </a:p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   Armonización Contable        </a:t>
            </a:r>
          </a:p>
        </p:txBody>
      </p:sp>
      <p:sp>
        <p:nvSpPr>
          <p:cNvPr id="21" name="14 CuadroTexto"/>
          <p:cNvSpPr txBox="1">
            <a:spLocks noChangeArrowheads="1"/>
          </p:cNvSpPr>
          <p:nvPr/>
        </p:nvSpPr>
        <p:spPr bwMode="auto">
          <a:xfrm>
            <a:off x="501173" y="929101"/>
            <a:ext cx="8642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.3. Incumplimiento en la implementación de las disposiciones emitidas por el CONAC.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483768" y="134076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7030A0"/>
                </a:solidFill>
              </a:rPr>
              <a:t>Informe del Avance del Registro Patrimonial</a:t>
            </a:r>
            <a:endParaRPr lang="es-MX" sz="1800" dirty="0">
              <a:solidFill>
                <a:srgbClr val="7030A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843808" y="148478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0070C0"/>
                </a:solidFill>
              </a:rPr>
              <a:t>Organismos con avance</a:t>
            </a:r>
            <a:endParaRPr lang="es-MX" sz="2800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940157"/>
            <a:ext cx="6378347" cy="45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12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31032" y="188640"/>
            <a:ext cx="73093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Informe del Proceso de Adopción e Implementación de la </a:t>
            </a:r>
          </a:p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   Armonización Contable        </a:t>
            </a:r>
          </a:p>
        </p:txBody>
      </p:sp>
      <p:sp>
        <p:nvSpPr>
          <p:cNvPr id="21" name="14 CuadroTexto"/>
          <p:cNvSpPr txBox="1">
            <a:spLocks noChangeArrowheads="1"/>
          </p:cNvSpPr>
          <p:nvPr/>
        </p:nvSpPr>
        <p:spPr bwMode="auto">
          <a:xfrm>
            <a:off x="501173" y="929101"/>
            <a:ext cx="8642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.3. Incumplimiento en la implementación de las disposiciones emitidas por el CONAC.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267744" y="1384234"/>
            <a:ext cx="480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7030A0"/>
                </a:solidFill>
              </a:rPr>
              <a:t>Informe del Avance del Registro Patrimonial</a:t>
            </a:r>
            <a:endParaRPr lang="es-MX" sz="1800" dirty="0">
              <a:solidFill>
                <a:srgbClr val="7030A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483768" y="1528003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0070C0"/>
                </a:solidFill>
              </a:rPr>
              <a:t>Organismos con avance</a:t>
            </a:r>
            <a:endParaRPr lang="es-MX" sz="2800" dirty="0">
              <a:solidFill>
                <a:srgbClr val="0070C0"/>
              </a:solidFill>
            </a:endParaRPr>
          </a:p>
        </p:txBody>
      </p:sp>
      <p:sp>
        <p:nvSpPr>
          <p:cNvPr id="9" name="Flecha izquierda 8">
            <a:hlinkClick r:id="rId3" action="ppaction://hlinksldjump"/>
          </p:cNvPr>
          <p:cNvSpPr/>
          <p:nvPr/>
        </p:nvSpPr>
        <p:spPr>
          <a:xfrm>
            <a:off x="323528" y="5445224"/>
            <a:ext cx="79208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955332"/>
            <a:ext cx="6890175" cy="449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271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31032" y="188640"/>
            <a:ext cx="73093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 smtClean="0">
                <a:ln w="50800"/>
                <a:solidFill>
                  <a:srgbClr val="00863D"/>
                </a:solidFill>
              </a:rPr>
              <a:t>4. Informe del Proceso de Adopción e Implementación de la </a:t>
            </a:r>
          </a:p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   Armonización Contable        </a:t>
            </a:r>
          </a:p>
        </p:txBody>
      </p:sp>
      <p:sp>
        <p:nvSpPr>
          <p:cNvPr id="21" name="14 CuadroTexto"/>
          <p:cNvSpPr txBox="1">
            <a:spLocks noChangeArrowheads="1"/>
          </p:cNvSpPr>
          <p:nvPr/>
        </p:nvSpPr>
        <p:spPr bwMode="auto">
          <a:xfrm>
            <a:off x="501173" y="904977"/>
            <a:ext cx="8642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.3. Incumplimiento en la implementación de las disposiciones emitidas por el CONAC.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637634" y="1451545"/>
            <a:ext cx="494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7030A0"/>
                </a:solidFill>
              </a:rPr>
              <a:t>Informe del Avance del Registro Patrimonial</a:t>
            </a:r>
            <a:endParaRPr lang="es-MX" sz="1800" dirty="0">
              <a:solidFill>
                <a:srgbClr val="7030A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987824" y="1651491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0070C0"/>
                </a:solidFill>
              </a:rPr>
              <a:t>Organismos con avance</a:t>
            </a:r>
            <a:endParaRPr lang="es-MX" sz="2800" dirty="0">
              <a:solidFill>
                <a:srgbClr val="0070C0"/>
              </a:solidFill>
            </a:endParaRPr>
          </a:p>
        </p:txBody>
      </p:sp>
      <p:sp>
        <p:nvSpPr>
          <p:cNvPr id="9" name="Flecha izquierda 8">
            <a:hlinkClick r:id="rId3" action="ppaction://hlinksldjump"/>
          </p:cNvPr>
          <p:cNvSpPr/>
          <p:nvPr/>
        </p:nvSpPr>
        <p:spPr>
          <a:xfrm>
            <a:off x="251520" y="5517232"/>
            <a:ext cx="936104" cy="6238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167942"/>
            <a:ext cx="6890175" cy="416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74254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 bwMode="auto">
          <a:xfrm>
            <a:off x="497988" y="2108350"/>
            <a:ext cx="8178468" cy="2943770"/>
          </a:xfrm>
          <a:prstGeom prst="roundRect">
            <a:avLst>
              <a:gd name="adj" fmla="val 9447"/>
            </a:avLst>
          </a:prstGeom>
          <a:ln>
            <a:solidFill>
              <a:srgbClr val="FF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65100" prst="coolSlant"/>
            <a:bevelB/>
            <a:extrusionClr>
              <a:srgbClr val="FF6600"/>
            </a:extrusionClr>
            <a:contourClr>
              <a:srgbClr val="FF6600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3 CuadroTexto"/>
          <p:cNvSpPr txBox="1">
            <a:spLocks noChangeArrowheads="1"/>
          </p:cNvSpPr>
          <p:nvPr/>
        </p:nvSpPr>
        <p:spPr bwMode="auto">
          <a:xfrm>
            <a:off x="734794" y="2328904"/>
            <a:ext cx="7797646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sz="36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3600" b="1" dirty="0" smtClean="0">
                <a:ln w="50800"/>
                <a:solidFill>
                  <a:srgbClr val="00863D"/>
                </a:solidFill>
              </a:rPr>
              <a:t>.  Informe del Proceso de Adopción e Implementación de la Armonización Contable</a:t>
            </a:r>
            <a:endParaRPr lang="es-MX" sz="3600" b="1" dirty="0">
              <a:ln w="50800"/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9862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31032" y="188640"/>
            <a:ext cx="73093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Informe del Proceso de Adopción e Implementación de la </a:t>
            </a:r>
          </a:p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   Armonización Contable        </a:t>
            </a:r>
          </a:p>
        </p:txBody>
      </p:sp>
      <p:sp>
        <p:nvSpPr>
          <p:cNvPr id="21" name="14 CuadroTexto"/>
          <p:cNvSpPr txBox="1">
            <a:spLocks noChangeArrowheads="1"/>
          </p:cNvSpPr>
          <p:nvPr/>
        </p:nvSpPr>
        <p:spPr bwMode="auto">
          <a:xfrm>
            <a:off x="501173" y="929101"/>
            <a:ext cx="8642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.3. Incumplimiento en la implementación de las disposiciones emitidas por el CONAC.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927405" y="1196752"/>
            <a:ext cx="694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7030A0"/>
                </a:solidFill>
              </a:rPr>
              <a:t>Informe del Avance del Registro Patrimonial</a:t>
            </a:r>
            <a:endParaRPr lang="es-MX" sz="1800" dirty="0">
              <a:solidFill>
                <a:srgbClr val="7030A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195736" y="141277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0070C0"/>
                </a:solidFill>
              </a:rPr>
              <a:t>Organismos sin avance</a:t>
            </a:r>
            <a:endParaRPr lang="es-MX" sz="2800" dirty="0">
              <a:solidFill>
                <a:srgbClr val="0070C0"/>
              </a:solidFill>
            </a:endParaRPr>
          </a:p>
        </p:txBody>
      </p:sp>
      <p:sp>
        <p:nvSpPr>
          <p:cNvPr id="7" name="Flecha izquierda 6">
            <a:hlinkClick r:id="rId3" action="ppaction://hlinksldjump"/>
          </p:cNvPr>
          <p:cNvSpPr/>
          <p:nvPr/>
        </p:nvSpPr>
        <p:spPr>
          <a:xfrm>
            <a:off x="251520" y="6024087"/>
            <a:ext cx="72576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916832"/>
            <a:ext cx="6533027" cy="48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997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508591"/>
            <a:ext cx="7655841" cy="4918928"/>
          </a:xfrm>
          <a:prstGeom prst="rect">
            <a:avLst/>
          </a:prstGeom>
        </p:spPr>
      </p:pic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323528" y="247025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 smtClean="0">
                <a:ln w="50800"/>
                <a:solidFill>
                  <a:srgbClr val="00863D"/>
                </a:solidFill>
              </a:rPr>
              <a:t>5. Seguimiento de los acuerdos de la reunión del CACE realizada el 29 de marzo del ejercicio 2016</a:t>
            </a:r>
            <a:endParaRPr lang="es-MX" sz="1900" b="1" dirty="0">
              <a:ln w="50800"/>
              <a:solidFill>
                <a:srgbClr val="00863D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544" y="104344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C00000"/>
                </a:solidFill>
              </a:rPr>
              <a:t>5</a:t>
            </a:r>
            <a:r>
              <a:rPr lang="es-MX" sz="1800" dirty="0" smtClean="0">
                <a:solidFill>
                  <a:srgbClr val="C00000"/>
                </a:solidFill>
              </a:rPr>
              <a:t>.2</a:t>
            </a:r>
            <a:r>
              <a:rPr lang="es-MX" sz="1800" dirty="0">
                <a:solidFill>
                  <a:srgbClr val="C00000"/>
                </a:solidFill>
              </a:rPr>
              <a:t>. </a:t>
            </a:r>
            <a:r>
              <a:rPr lang="es-MX" sz="1800" dirty="0" smtClean="0">
                <a:solidFill>
                  <a:srgbClr val="C00000"/>
                </a:solidFill>
              </a:rPr>
              <a:t>Índice</a:t>
            </a:r>
            <a:r>
              <a:rPr lang="es-MX" sz="1800" b="1" dirty="0" smtClean="0"/>
              <a:t> </a:t>
            </a:r>
            <a:r>
              <a:rPr lang="es-MX" sz="1800" dirty="0">
                <a:solidFill>
                  <a:srgbClr val="C00000"/>
                </a:solidFill>
              </a:rPr>
              <a:t>de Calidad de Información de Recursos Federales 2016. SFU</a:t>
            </a:r>
          </a:p>
        </p:txBody>
      </p:sp>
      <p:sp>
        <p:nvSpPr>
          <p:cNvPr id="7" name="Flecha izquierda 6">
            <a:hlinkClick r:id="rId5" action="ppaction://hlinksldjump"/>
          </p:cNvPr>
          <p:cNvSpPr/>
          <p:nvPr/>
        </p:nvSpPr>
        <p:spPr>
          <a:xfrm>
            <a:off x="683568" y="5970766"/>
            <a:ext cx="72576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9801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303200"/>
              </p:ext>
            </p:extLst>
          </p:nvPr>
        </p:nvGraphicFramePr>
        <p:xfrm>
          <a:off x="539552" y="980728"/>
          <a:ext cx="8208912" cy="537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46521" y="78619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C00000"/>
                </a:solidFill>
              </a:rPr>
              <a:t>5</a:t>
            </a:r>
            <a:r>
              <a:rPr lang="es-MX" sz="1800" dirty="0" smtClean="0">
                <a:solidFill>
                  <a:srgbClr val="C00000"/>
                </a:solidFill>
              </a:rPr>
              <a:t>.2</a:t>
            </a:r>
            <a:r>
              <a:rPr lang="es-MX" sz="1800" dirty="0">
                <a:solidFill>
                  <a:srgbClr val="C00000"/>
                </a:solidFill>
              </a:rPr>
              <a:t>. </a:t>
            </a:r>
            <a:r>
              <a:rPr lang="es-MX" sz="1800" dirty="0" smtClean="0">
                <a:solidFill>
                  <a:srgbClr val="C00000"/>
                </a:solidFill>
              </a:rPr>
              <a:t>Índice</a:t>
            </a:r>
            <a:r>
              <a:rPr lang="es-MX" sz="1800" b="1" dirty="0" smtClean="0"/>
              <a:t> </a:t>
            </a:r>
            <a:r>
              <a:rPr lang="es-MX" sz="1800" dirty="0">
                <a:solidFill>
                  <a:srgbClr val="C00000"/>
                </a:solidFill>
              </a:rPr>
              <a:t>de Calidad de Información de Recursos Federales 2016. SFU</a:t>
            </a:r>
          </a:p>
        </p:txBody>
      </p:sp>
      <p:sp>
        <p:nvSpPr>
          <p:cNvPr id="7" name="Flecha izquierda 6">
            <a:hlinkClick r:id="rId3" action="ppaction://hlinksldjump"/>
          </p:cNvPr>
          <p:cNvSpPr/>
          <p:nvPr/>
        </p:nvSpPr>
        <p:spPr>
          <a:xfrm>
            <a:off x="683568" y="5970766"/>
            <a:ext cx="72576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323528" y="159604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5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Seguimiento de los acuerdos de la reunión del CACE realizada el 29 de marzo del ejercicio 2016</a:t>
            </a:r>
            <a:endParaRPr lang="es-MX" sz="1900" b="1" dirty="0">
              <a:ln w="50800"/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048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463106"/>
              </p:ext>
            </p:extLst>
          </p:nvPr>
        </p:nvGraphicFramePr>
        <p:xfrm>
          <a:off x="490536" y="908720"/>
          <a:ext cx="818591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46521" y="67551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C00000"/>
                </a:solidFill>
              </a:rPr>
              <a:t>5</a:t>
            </a:r>
            <a:r>
              <a:rPr lang="es-MX" sz="1800" dirty="0" smtClean="0">
                <a:solidFill>
                  <a:srgbClr val="C00000"/>
                </a:solidFill>
              </a:rPr>
              <a:t>.2</a:t>
            </a:r>
            <a:r>
              <a:rPr lang="es-MX" sz="1800" dirty="0">
                <a:solidFill>
                  <a:srgbClr val="C00000"/>
                </a:solidFill>
              </a:rPr>
              <a:t>. </a:t>
            </a:r>
            <a:r>
              <a:rPr lang="es-MX" sz="1800" dirty="0" smtClean="0">
                <a:solidFill>
                  <a:srgbClr val="C00000"/>
                </a:solidFill>
              </a:rPr>
              <a:t>Índice</a:t>
            </a:r>
            <a:r>
              <a:rPr lang="es-MX" sz="1800" b="1" dirty="0" smtClean="0"/>
              <a:t> </a:t>
            </a:r>
            <a:r>
              <a:rPr lang="es-MX" sz="1800" dirty="0">
                <a:solidFill>
                  <a:srgbClr val="C00000"/>
                </a:solidFill>
              </a:rPr>
              <a:t>de Calidad de Información de Recursos Federales 2016. SFU</a:t>
            </a:r>
          </a:p>
        </p:txBody>
      </p:sp>
      <p:sp>
        <p:nvSpPr>
          <p:cNvPr id="7" name="Flecha izquierda 6">
            <a:hlinkClick r:id="rId3" action="ppaction://hlinksldjump"/>
          </p:cNvPr>
          <p:cNvSpPr/>
          <p:nvPr/>
        </p:nvSpPr>
        <p:spPr>
          <a:xfrm>
            <a:off x="683568" y="5970766"/>
            <a:ext cx="72576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323528" y="116632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5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Seguimiento de los acuerdos de la reunión del CACE realizada el 29 de marzo del ejercicio 2016</a:t>
            </a:r>
            <a:endParaRPr lang="es-MX" sz="1900" b="1" dirty="0">
              <a:ln w="50800"/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383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170793"/>
              </p:ext>
            </p:extLst>
          </p:nvPr>
        </p:nvGraphicFramePr>
        <p:xfrm>
          <a:off x="399129" y="926762"/>
          <a:ext cx="816360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18191" y="76470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C00000"/>
                </a:solidFill>
              </a:rPr>
              <a:t>5.2</a:t>
            </a:r>
            <a:r>
              <a:rPr lang="es-MX" sz="1800" dirty="0">
                <a:solidFill>
                  <a:srgbClr val="C00000"/>
                </a:solidFill>
              </a:rPr>
              <a:t>. </a:t>
            </a:r>
            <a:r>
              <a:rPr lang="es-MX" sz="1800" dirty="0" smtClean="0">
                <a:solidFill>
                  <a:srgbClr val="C00000"/>
                </a:solidFill>
              </a:rPr>
              <a:t>Índice</a:t>
            </a:r>
            <a:r>
              <a:rPr lang="es-MX" sz="1800" b="1" dirty="0" smtClean="0"/>
              <a:t> </a:t>
            </a:r>
            <a:r>
              <a:rPr lang="es-MX" sz="1800" dirty="0">
                <a:solidFill>
                  <a:srgbClr val="C00000"/>
                </a:solidFill>
              </a:rPr>
              <a:t>de Calidad de Información de Recursos Federales 2016. SFU</a:t>
            </a:r>
          </a:p>
        </p:txBody>
      </p:sp>
      <p:sp>
        <p:nvSpPr>
          <p:cNvPr id="7" name="Flecha izquierda 6">
            <a:hlinkClick r:id="rId3" action="ppaction://hlinksldjump"/>
          </p:cNvPr>
          <p:cNvSpPr/>
          <p:nvPr/>
        </p:nvSpPr>
        <p:spPr>
          <a:xfrm>
            <a:off x="683568" y="5970766"/>
            <a:ext cx="72576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323528" y="116632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5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Seguimiento de los acuerdos de la reunión del CACE realizada el 29 de marzo del ejercicio 2016</a:t>
            </a:r>
            <a:endParaRPr lang="es-MX" sz="1900" b="1" dirty="0">
              <a:ln w="50800"/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7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043877"/>
              </p:ext>
            </p:extLst>
          </p:nvPr>
        </p:nvGraphicFramePr>
        <p:xfrm>
          <a:off x="515801" y="884326"/>
          <a:ext cx="8089404" cy="556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51228" y="69269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C00000"/>
                </a:solidFill>
              </a:rPr>
              <a:t>5</a:t>
            </a:r>
            <a:r>
              <a:rPr lang="es-MX" sz="1800" dirty="0" smtClean="0">
                <a:solidFill>
                  <a:srgbClr val="C00000"/>
                </a:solidFill>
              </a:rPr>
              <a:t>.2</a:t>
            </a:r>
            <a:r>
              <a:rPr lang="es-MX" sz="1800" dirty="0">
                <a:solidFill>
                  <a:srgbClr val="C00000"/>
                </a:solidFill>
              </a:rPr>
              <a:t>. </a:t>
            </a:r>
            <a:r>
              <a:rPr lang="es-MX" sz="1800" dirty="0" smtClean="0">
                <a:solidFill>
                  <a:srgbClr val="C00000"/>
                </a:solidFill>
              </a:rPr>
              <a:t>Índice</a:t>
            </a:r>
            <a:r>
              <a:rPr lang="es-MX" sz="1800" b="1" dirty="0" smtClean="0"/>
              <a:t> </a:t>
            </a:r>
            <a:r>
              <a:rPr lang="es-MX" sz="1800" dirty="0">
                <a:solidFill>
                  <a:srgbClr val="C00000"/>
                </a:solidFill>
              </a:rPr>
              <a:t>de Calidad de Información de Recursos Federales 2016. SFU</a:t>
            </a:r>
          </a:p>
        </p:txBody>
      </p:sp>
      <p:sp>
        <p:nvSpPr>
          <p:cNvPr id="7" name="Flecha izquierda 6">
            <a:hlinkClick r:id="rId3" action="ppaction://hlinksldjump"/>
          </p:cNvPr>
          <p:cNvSpPr/>
          <p:nvPr/>
        </p:nvSpPr>
        <p:spPr>
          <a:xfrm>
            <a:off x="683568" y="5970766"/>
            <a:ext cx="72576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323528" y="87596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5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Seguimiento de los acuerdos de la reunión del CACE realizada el 29 de marzo del ejercicio 2016</a:t>
            </a:r>
            <a:endParaRPr lang="es-MX" sz="1900" b="1" dirty="0">
              <a:ln w="50800"/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18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6445238" cy="21956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38135" y="18546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dirty="0" smtClean="0">
                <a:solidFill>
                  <a:srgbClr val="00863D"/>
                </a:solidFill>
              </a:rPr>
              <a:t>Recursos Federales</a:t>
            </a:r>
            <a:endParaRPr lang="es-MX" sz="1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64704" y="114623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C00000"/>
                </a:solidFill>
              </a:rPr>
              <a:t>5.2</a:t>
            </a:r>
            <a:r>
              <a:rPr lang="es-MX" sz="1800" dirty="0">
                <a:solidFill>
                  <a:srgbClr val="C00000"/>
                </a:solidFill>
              </a:rPr>
              <a:t>. </a:t>
            </a:r>
            <a:r>
              <a:rPr lang="es-MX" sz="1800" dirty="0" smtClean="0">
                <a:solidFill>
                  <a:srgbClr val="C00000"/>
                </a:solidFill>
              </a:rPr>
              <a:t>Índice</a:t>
            </a:r>
            <a:r>
              <a:rPr lang="es-MX" sz="1800" b="1" dirty="0" smtClean="0"/>
              <a:t> </a:t>
            </a:r>
            <a:r>
              <a:rPr lang="es-MX" sz="1800" dirty="0">
                <a:solidFill>
                  <a:srgbClr val="C00000"/>
                </a:solidFill>
              </a:rPr>
              <a:t>de Calidad de Información de Recursos Federales 2016. SFU</a:t>
            </a:r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323528" y="247025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5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Seguimiento de los acuerdos de la reunión del CACE realizada el 29 de marzo del ejercicio 2016</a:t>
            </a:r>
            <a:endParaRPr lang="es-MX" sz="1900" b="1" dirty="0">
              <a:ln w="50800"/>
              <a:solidFill>
                <a:srgbClr val="00863D"/>
              </a:solidFill>
            </a:endParaRPr>
          </a:p>
        </p:txBody>
      </p:sp>
      <p:sp>
        <p:nvSpPr>
          <p:cNvPr id="6" name="Flecha izquierda 5">
            <a:hlinkClick r:id="rId3" action="ppaction://hlinksldjump"/>
          </p:cNvPr>
          <p:cNvSpPr/>
          <p:nvPr/>
        </p:nvSpPr>
        <p:spPr>
          <a:xfrm>
            <a:off x="683568" y="5970766"/>
            <a:ext cx="72576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64413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323528" y="247025"/>
            <a:ext cx="847395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 smtClean="0">
                <a:ln w="50800"/>
                <a:solidFill>
                  <a:srgbClr val="00863D"/>
                </a:solidFill>
              </a:rPr>
              <a:t>Séptimo Punto: Acuerdos</a:t>
            </a:r>
            <a:endParaRPr lang="es-MX" sz="1900" b="1" dirty="0">
              <a:ln w="50800"/>
              <a:solidFill>
                <a:srgbClr val="00863D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3527" y="1340768"/>
            <a:ext cx="847395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400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MIEMBROS DEL CONSEJO, APRUEBAN POR UNANIMIDAD LO SIGUIENTE:</a:t>
            </a:r>
            <a:endParaRPr lang="es-MX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sz="14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s-MX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1.- PUBLICACIONES </a:t>
            </a:r>
            <a:r>
              <a:rPr lang="es-MX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 CONAC.</a:t>
            </a:r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LOS CONSEJEROS, PARTICIPARÁN EN EL ANÁLISIS DE LAS DISPOSICIONES EMITIDAS POR EL CONAC, QUE SEAN DE IMPLEMENTRACIÓN PARA EL ESTADO, CON LA FINALIDAD DE IDENTIFICAR POSIBLES INCUMPLIMIENTOS Y ENVIARÁN PROPUESTAS DE SOLUCIÓN AL SECRETARIO TÉCNICO DEL CACE A MÁS TARDAR EL ÚLTIMO DÍA HÁBIL DEL MES DE JULIO DEL 2016.</a:t>
            </a:r>
          </a:p>
          <a:p>
            <a:pPr algn="just">
              <a:spcAft>
                <a:spcPts val="0"/>
              </a:spcAft>
            </a:pPr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SECRETARÍA PONE A DISPOSICIÓN DE LOS CONSEJEROS UN CONCENTRADO DE LAS PUBLICACIONES EMITIDAS POR EL CONAC, EN EL SIGUIENTE LINK:</a:t>
            </a:r>
          </a:p>
          <a:p>
            <a:pPr algn="just">
              <a:spcAft>
                <a:spcPts val="0"/>
              </a:spcAft>
            </a:pPr>
            <a:r>
              <a:rPr lang="es-MX" sz="14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s-MX" sz="1400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www.haciendachiapas.gob.mx/informacion-interes/armonizacion-contable/informacion/avances-chis/ADOPCION/concentrado.pdf</a:t>
            </a:r>
            <a:endParaRPr lang="es-MX" sz="1400" u="sng" dirty="0" smtClean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MX" sz="14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es-MX" sz="1400" b="1" dirty="0" smtClean="0"/>
              <a:t>2.- INCUMPLIMIENTO </a:t>
            </a:r>
            <a:r>
              <a:rPr lang="es-MX" sz="1400" b="1" dirty="0"/>
              <a:t>EN LA IMPLEMENTACIÓN DE LAS DISPOSICIONES EMITIDAS POR EL CONAC:  </a:t>
            </a:r>
            <a:endParaRPr lang="es-MX" sz="1400" dirty="0"/>
          </a:p>
          <a:p>
            <a:pPr algn="just"/>
            <a:r>
              <a:rPr lang="es-MX" sz="1400" dirty="0"/>
              <a:t> </a:t>
            </a:r>
          </a:p>
          <a:p>
            <a:pPr algn="just"/>
            <a:r>
              <a:rPr lang="es-MX" sz="1400" dirty="0"/>
              <a:t>LA CONSEJERÍA JURÍDICA SE COMPROMETE A RETOMAR LAS DISPOSICIONES QUE LE COMPETEN.</a:t>
            </a:r>
          </a:p>
          <a:p>
            <a:pPr algn="just"/>
            <a:r>
              <a:rPr lang="es-MX" sz="1400" dirty="0"/>
              <a:t>LA SECRETARÍA DE LA FUNCIÓN PÚBLICA DARÁ SEGUIMIENTO DEL AVANCE EN LA IMPLEMENTACIÓN DE LA ARMONIZACIÓN CONTABLE EN LOS ORGANISMOS PÚBLICOS.</a:t>
            </a:r>
          </a:p>
          <a:p>
            <a:pPr algn="just"/>
            <a:r>
              <a:rPr lang="es-MX" sz="1400" dirty="0"/>
              <a:t>EL ÓRGANO DE FISCALIZACIÓN SUPERIOR DEL CONGRESO DEL ESTADO (OFSCE), REALIZARÁ LAS ACCIONES NECESARIAS PARA QUE LOS MUNICIPIOS DEN CUMPLIMIENTO A LAS NORMAS EMITIDAS POR EL CONAC.</a:t>
            </a:r>
          </a:p>
          <a:p>
            <a:pPr algn="just">
              <a:spcAft>
                <a:spcPts val="0"/>
              </a:spcAft>
            </a:pPr>
            <a:endParaRPr lang="es-MX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0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323528" y="247025"/>
            <a:ext cx="847395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 smtClean="0">
                <a:ln w="50800"/>
                <a:solidFill>
                  <a:srgbClr val="00863D"/>
                </a:solidFill>
              </a:rPr>
              <a:t>Séptimo Punto: Acuerdos</a:t>
            </a:r>
            <a:endParaRPr lang="es-MX" sz="1900" b="1" dirty="0">
              <a:ln w="50800"/>
              <a:solidFill>
                <a:srgbClr val="00863D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86000" y="-11438660"/>
            <a:ext cx="4572000" cy="11053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MX" sz="18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AVANCES EN LA ARMONIZACIÓN CONTABLE EN LOS MUNICIPIOS.</a:t>
            </a:r>
            <a:endParaRPr lang="es-MX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450215" algn="just">
              <a:spcAft>
                <a:spcPts val="0"/>
              </a:spcAft>
            </a:pP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APRUEBA POR UNANIMIDAD:</a:t>
            </a:r>
          </a:p>
          <a:p>
            <a:pPr marL="450215" algn="just">
              <a:spcAft>
                <a:spcPts val="0"/>
              </a:spcAft>
            </a:pPr>
            <a:r>
              <a:rPr lang="es-MX" sz="18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lphaLcPeriod"/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LA REPRESENTACIÓN DE LOS MUNICIPIOS EN EL CONSEJO DE ARMONIZACIÓN CONTABLE DEL ESTADO DE CHIAPAS  SEA A TRAVÉS DE LOS TRECE GRUPOS ZONALES QUE EXISTEN EN LA COMISIÓN PERMANENTE DE TESOREROS MUNICIPALES Y AUTORIDADES HACENDARIAS QUE SEÑALA LA FRACCIÓN II DEL ARTÍCULO 285 DEL CÓDIGO DE LA HACIENDA PÚBLICA PARA EL ESTADO DE CHIAPAS. </a:t>
            </a:r>
          </a:p>
          <a:p>
            <a:pPr marL="81026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lphaLcPeriod"/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MUNICIPIOS DE LOS GRUPOS ZONALES QUE PARTICIPEN EN EL CACE DURARÁN EN SU ENCARGO DOS AÑOS Y SERÁN ELEGIDOS DE MANERA ROTATIVA, CON  LA REPRESENTATIVIDAD  DE LOS PRESIDENTES MUNICIPALES COMO CONSEJEROS, QUIENES PODRÁN SER SUPLIDOS POR EL TESORERO.</a:t>
            </a:r>
          </a:p>
          <a:p>
            <a:pPr marL="81026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lphaLcPeriod"/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REPRESENTACIÓN MUNICIPAL EN EL CACE Y QUE DEBE SER INVITADOS EN LA TERCERA REUNIÓN DEL 2016 PROGRAMADA PARA EL 25 DE NOVIEMBRE DE 2016, QUEDA DE LA FORMA SIGUIENTE: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3527" y="1340768"/>
            <a:ext cx="847395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b="1" dirty="0" smtClean="0"/>
              <a:t>3.- AVANCES </a:t>
            </a:r>
            <a:r>
              <a:rPr lang="es-MX" sz="1400" b="1" dirty="0"/>
              <a:t>EN LA ARMONIZACIÓN CONTABLE EN LOS MUNICIPIOS.</a:t>
            </a:r>
            <a:endParaRPr lang="es-MX" sz="1400" dirty="0"/>
          </a:p>
          <a:p>
            <a:pPr algn="just"/>
            <a:r>
              <a:rPr lang="es-MX" sz="1400" dirty="0"/>
              <a:t> </a:t>
            </a:r>
          </a:p>
          <a:p>
            <a:pPr algn="just"/>
            <a:r>
              <a:rPr lang="es-MX" sz="1400" dirty="0"/>
              <a:t>SE APRUEBA POR UNANIMIDAD:</a:t>
            </a:r>
          </a:p>
          <a:p>
            <a:pPr algn="just"/>
            <a:r>
              <a:rPr lang="es-MX" sz="1400" b="1" dirty="0"/>
              <a:t> </a:t>
            </a:r>
            <a:endParaRPr lang="es-MX" sz="1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MX" sz="1400" dirty="0"/>
              <a:t>QUE LA REPRESENTACIÓN DE LOS MUNICIPIOS EN EL CONSEJO DE ARMONIZACIÓN CONTABLE DEL ESTADO DE CHIAPAS  SEA A TRAVÉS DE LOS TRECE GRUPOS ZONALES QUE EXISTEN EN LA COMISIÓN PERMANENTE DE TESOREROS MUNICIPALES Y AUTORIDADES HACENDARIAS QUE SEÑALA LA FRACCIÓN II DEL ARTÍCULO 285 DEL CÓDIGO DE LA HACIENDA PÚBLICA PARA EL ESTADO DE CHIAPAS. </a:t>
            </a:r>
            <a:endParaRPr lang="es-MX" sz="1400" dirty="0" smtClean="0"/>
          </a:p>
          <a:p>
            <a:pPr marL="342900" lvl="0" indent="-342900" algn="just">
              <a:buFont typeface="+mj-lt"/>
              <a:buAutoNum type="alphaLcParenR"/>
            </a:pPr>
            <a:endParaRPr lang="es-MX" sz="1400" dirty="0"/>
          </a:p>
          <a:p>
            <a:pPr marL="342900" lvl="0" indent="-342900" algn="just">
              <a:buFont typeface="+mj-lt"/>
              <a:buAutoNum type="alphaLcParenR"/>
            </a:pPr>
            <a:endParaRPr lang="es-MX" sz="1400" dirty="0" smtClean="0"/>
          </a:p>
          <a:p>
            <a:pPr marL="342900" lvl="0" indent="-342900" algn="just">
              <a:buFont typeface="+mj-lt"/>
              <a:buAutoNum type="alphaLcParenR"/>
            </a:pPr>
            <a:r>
              <a:rPr lang="es-MX" sz="1400" dirty="0" smtClean="0"/>
              <a:t>LOS </a:t>
            </a:r>
            <a:r>
              <a:rPr lang="es-MX" sz="1400" dirty="0"/>
              <a:t>MUNICIPIOS DE LOS GRUPOS ZONALES QUE PARTICIPEN EN EL CACE DURARÁN EN SU ENCARGO DOS AÑOS Y SERÁN ELEGIDOS DE MANERA ROTATIVA, CON  LA REPRESENTATIVIDAD  DE LOS PRESIDENTES MUNICIPALES COMO CONSEJEROS, QUIENES PODRÁN SER SUPLIDOS POR EL TESORERO</a:t>
            </a:r>
            <a:r>
              <a:rPr lang="es-MX" sz="1400" dirty="0" smtClean="0"/>
              <a:t>.</a:t>
            </a:r>
          </a:p>
          <a:p>
            <a:pPr marL="342900" lvl="0" indent="-342900" algn="just">
              <a:buFont typeface="+mj-lt"/>
              <a:buAutoNum type="alphaLcParenR"/>
            </a:pPr>
            <a:endParaRPr lang="es-MX" sz="1400" dirty="0"/>
          </a:p>
          <a:p>
            <a:pPr marL="342900" lvl="0" indent="-342900" algn="just">
              <a:buFont typeface="+mj-lt"/>
              <a:buAutoNum type="alphaLcParenR"/>
            </a:pPr>
            <a:endParaRPr lang="es-MX" sz="1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MX" sz="1400" dirty="0"/>
              <a:t>LA REPRESENTACIÓN MUNICIPAL EN EL CACE Y QUE DEBE SER INVITADOS EN LA TERCERA REUNIÓN DEL 2016 PROGRAMADA PARA EL 25 DE NOVIEMBRE DE 2016, QUEDA DE LA FORMA SIGUIENTE:</a:t>
            </a:r>
          </a:p>
          <a:p>
            <a:pPr algn="just">
              <a:spcAft>
                <a:spcPts val="0"/>
              </a:spcAft>
            </a:pPr>
            <a:endParaRPr lang="es-MX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13887"/>
              </p:ext>
            </p:extLst>
          </p:nvPr>
        </p:nvGraphicFramePr>
        <p:xfrm>
          <a:off x="683568" y="5733256"/>
          <a:ext cx="8113910" cy="543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192"/>
                <a:gridCol w="5172273"/>
                <a:gridCol w="1817445"/>
              </a:tblGrid>
              <a:tr h="401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GRUPOS ZONALES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INTEGRANTES DE LOS 13 GRUPOS ZONALES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MUNICIPIO REPRESENTANTE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4965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323528" y="247025"/>
            <a:ext cx="847395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 smtClean="0">
                <a:ln w="50800"/>
                <a:solidFill>
                  <a:srgbClr val="00863D"/>
                </a:solidFill>
              </a:rPr>
              <a:t>Séptimo Punto: Acuerdos</a:t>
            </a:r>
            <a:endParaRPr lang="es-MX" sz="1900" b="1" dirty="0">
              <a:ln w="50800"/>
              <a:solidFill>
                <a:srgbClr val="00863D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86000" y="-11438660"/>
            <a:ext cx="4572000" cy="11053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MX" sz="18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AVANCES EN LA ARMONIZACIÓN CONTABLE EN LOS MUNICIPIOS.</a:t>
            </a:r>
            <a:endParaRPr lang="es-MX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450215" algn="just">
              <a:spcAft>
                <a:spcPts val="0"/>
              </a:spcAft>
            </a:pP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APRUEBA POR UNANIMIDAD:</a:t>
            </a:r>
          </a:p>
          <a:p>
            <a:pPr marL="450215" algn="just">
              <a:spcAft>
                <a:spcPts val="0"/>
              </a:spcAft>
            </a:pPr>
            <a:r>
              <a:rPr lang="es-MX" sz="18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lphaLcPeriod"/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LA REPRESENTACIÓN DE LOS MUNICIPIOS EN EL CONSEJO DE ARMONIZACIÓN CONTABLE DEL ESTADO DE CHIAPAS  SEA A TRAVÉS DE LOS TRECE GRUPOS ZONALES QUE EXISTEN EN LA COMISIÓN PERMANENTE DE TESOREROS MUNICIPALES Y AUTORIDADES HACENDARIAS QUE SEÑALA LA FRACCIÓN II DEL ARTÍCULO 285 DEL CÓDIGO DE LA HACIENDA PÚBLICA PARA EL ESTADO DE CHIAPAS. </a:t>
            </a:r>
          </a:p>
          <a:p>
            <a:pPr marL="81026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lphaLcPeriod"/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MUNICIPIOS DE LOS GRUPOS ZONALES QUE PARTICIPEN EN EL CACE DURARÁN EN SU ENCARGO DOS AÑOS Y SERÁN ELEGIDOS DE MANERA ROTATIVA, CON  LA REPRESENTATIVIDAD  DE LOS PRESIDENTES MUNICIPALES COMO CONSEJEROS, QUIENES PODRÁN SER SUPLIDOS POR EL TESORERO.</a:t>
            </a:r>
          </a:p>
          <a:p>
            <a:pPr marL="81026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lphaLcPeriod"/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REPRESENTACIÓN MUNICIPAL EN EL CACE Y QUE DEBE SER INVITADOS EN LA TERCERA REUNIÓN DEL 2016 PROGRAMADA PARA EL 25 DE NOVIEMBRE DE 2016, QUEDA DE LA FORMA SIGUIENTE: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3527" y="1340768"/>
            <a:ext cx="84739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b="1" dirty="0" smtClean="0"/>
              <a:t>4.- OBLIGACIONES </a:t>
            </a:r>
            <a:r>
              <a:rPr lang="es-MX" sz="1400" b="1" dirty="0"/>
              <a:t>DE LA LEY GENERAL DE TRANSPARENCIA</a:t>
            </a:r>
            <a:r>
              <a:rPr lang="es-MX" sz="1400" b="1" dirty="0" smtClean="0"/>
              <a:t>:</a:t>
            </a:r>
          </a:p>
          <a:p>
            <a:pPr lvl="0" algn="just"/>
            <a:endParaRPr lang="es-MX" sz="1400" b="1" dirty="0" smtClean="0"/>
          </a:p>
          <a:p>
            <a:pPr lvl="0" algn="just"/>
            <a:r>
              <a:rPr lang="es-MX" sz="1400" dirty="0" smtClean="0"/>
              <a:t>SE EXHORTA A LOS ORGANISMOS PÚBLICOS QUE DEN CABAL CUMPLIMIENTO A LAS DISPOSICIONES DE LA LEY DE TRANSPARENCIA Y ACCESO A LA INFORMACIÓN PÚBLICA DEL ESTADO DE CHIAPAS.</a:t>
            </a:r>
          </a:p>
          <a:p>
            <a:pPr lvl="0" algn="just"/>
            <a:endParaRPr lang="es-MX" sz="1400" b="1" dirty="0" smtClean="0"/>
          </a:p>
          <a:p>
            <a:pPr lvl="0" algn="just"/>
            <a:endParaRPr lang="es-MX" sz="1400" b="1" dirty="0"/>
          </a:p>
          <a:p>
            <a:pPr lvl="0" algn="just"/>
            <a:r>
              <a:rPr lang="es-MX" sz="1400" b="1" dirty="0" smtClean="0"/>
              <a:t>5.- PROYECTO </a:t>
            </a:r>
            <a:r>
              <a:rPr lang="es-MX" sz="1400" b="1" dirty="0"/>
              <a:t>DE DECRETO DE CREACIÓN DEL CACE Y ESTATUTO</a:t>
            </a:r>
            <a:r>
              <a:rPr lang="es-MX" sz="1400" dirty="0"/>
              <a:t>: </a:t>
            </a:r>
          </a:p>
          <a:p>
            <a:pPr algn="just"/>
            <a:r>
              <a:rPr lang="es-MX" sz="1400" b="1" dirty="0"/>
              <a:t> </a:t>
            </a:r>
            <a:endParaRPr lang="es-MX" sz="1400" dirty="0"/>
          </a:p>
          <a:p>
            <a:pPr algn="just"/>
            <a:r>
              <a:rPr lang="es-MX" sz="1400" dirty="0"/>
              <a:t>SE APRUEBA POR UNANIMIDAD EL PROYECTO DE CREACIÓN DEL CACE, CON LAS PRESICIONES SIGUIENTES:</a:t>
            </a:r>
          </a:p>
          <a:p>
            <a:pPr algn="just"/>
            <a:r>
              <a:rPr lang="es-MX" sz="1400" dirty="0"/>
              <a:t> 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es-MX" sz="1400" dirty="0"/>
              <a:t>LA SECRETARÍA DE HACIENDA REALIZARÁ LAS GESTIONES NECESARIAS PARA SU PUBLICACIÓN EN EL PERIODICO OFICIAL</a:t>
            </a:r>
            <a:r>
              <a:rPr lang="es-MX" sz="1400" dirty="0" smtClean="0"/>
              <a:t>.</a:t>
            </a:r>
          </a:p>
          <a:p>
            <a:pPr marL="342900" lvl="0" indent="-342900" algn="just">
              <a:buFont typeface="+mj-lt"/>
              <a:buAutoNum type="alphaLcParenR"/>
            </a:pPr>
            <a:endParaRPr lang="es-MX" sz="1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MX" sz="1400" dirty="0"/>
              <a:t>PARTICIPARÁN 13 AYUNTAMIENTOS MUNICIPALES</a:t>
            </a:r>
            <a:r>
              <a:rPr lang="es-MX" sz="1400" dirty="0" smtClean="0"/>
              <a:t>.</a:t>
            </a:r>
            <a:r>
              <a:rPr lang="es-MX" sz="1400" dirty="0"/>
              <a:t> </a:t>
            </a:r>
            <a:endParaRPr lang="es-MX" sz="1400" dirty="0" smtClean="0"/>
          </a:p>
          <a:p>
            <a:pPr marL="342900" lvl="0" indent="-342900" algn="just">
              <a:buFont typeface="+mj-lt"/>
              <a:buAutoNum type="alphaLcParenR"/>
            </a:pPr>
            <a:endParaRPr lang="es-MX" sz="1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MX" sz="1400" dirty="0"/>
              <a:t>LA PARTICIPACIÓN DE LOS AYUNTAMIENTOS MUNICIPALES SERÁ DE FORMA ROTATIVA CADA DOS AÑOS. LAS ESPECIFICACIONES Y FUNCIONES DE LA REPRESENTACIÓN DE LOS MUNICIPIOS QUEDARA EN EL ESTATUTO INTERNO, MISMO QUE SE PRESENTARÁ PARA SU APROBACIÓN EN LA TERCERA REUNIÓN DEL CACE, A EFECTUARSE EL 25 DE NOVIEMBRE DE 2016.</a:t>
            </a:r>
          </a:p>
          <a:p>
            <a:pPr lvl="0" algn="just"/>
            <a:endParaRPr lang="es-MX" sz="1400" dirty="0"/>
          </a:p>
          <a:p>
            <a:pPr algn="just">
              <a:spcAft>
                <a:spcPts val="0"/>
              </a:spcAft>
            </a:pPr>
            <a:endParaRPr lang="es-MX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464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31032" y="188640"/>
            <a:ext cx="73093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Informe del Proceso de Adopción e Implementación de la </a:t>
            </a:r>
          </a:p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   Armonización Contable       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31032" y="1053984"/>
            <a:ext cx="694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solidFill>
                  <a:srgbClr val="C00000"/>
                </a:solidFill>
              </a:rPr>
              <a:t>.1. Publicaciones del CONAC</a:t>
            </a:r>
            <a:endParaRPr lang="es-MX" sz="1800" dirty="0">
              <a:solidFill>
                <a:srgbClr val="C00000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616648" y="2174086"/>
          <a:ext cx="3987800" cy="1863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/>
                <a:gridCol w="603424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</a:rPr>
                        <a:t>Cuadro de control de “Avances en la Armonización Contable “ de la S.H.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103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Menos: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</a:rPr>
                        <a:t>   Planes </a:t>
                      </a:r>
                      <a:r>
                        <a:rPr lang="es-MX" sz="1400" u="none" strike="noStrike" dirty="0">
                          <a:effectLst/>
                        </a:rPr>
                        <a:t>de Trabajo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</a:rPr>
                        <a:t>   Otras </a:t>
                      </a:r>
                      <a:r>
                        <a:rPr lang="es-MX" sz="1400" u="none" strike="noStrike" dirty="0">
                          <a:effectLst/>
                        </a:rPr>
                        <a:t>Publicaciones  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661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</a:rPr>
                        <a:t>   Derogadas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Publicaciones del CONAC vigentes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79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395536" y="2177505"/>
          <a:ext cx="3924300" cy="1871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/>
                <a:gridCol w="539924"/>
              </a:tblGrid>
              <a:tr h="38739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Sección Normatividad</a:t>
                      </a:r>
                      <a:r>
                        <a:rPr lang="es-MX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en página oficial del CONAC (ver columna fecha de publicación)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 smtClean="0">
                          <a:effectLst/>
                        </a:rPr>
                        <a:t>87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Menos: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con 4 reformas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Derogadas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4891"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Publicaciones del CONAC vigentes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5473852" y="170080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863D"/>
                </a:solidFill>
              </a:rPr>
              <a:t>CHIAPAS</a:t>
            </a:r>
            <a:endParaRPr lang="es-MX" dirty="0">
              <a:solidFill>
                <a:srgbClr val="00863D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331640" y="170080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CONAC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691680" y="4941168"/>
            <a:ext cx="5887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rgbClr val="0070C0"/>
                </a:solidFill>
              </a:rPr>
              <a:t>Chiapas vigila el cumplimiento de 79 publicaciones del CONAC, además de la LGCG.</a:t>
            </a:r>
            <a:endParaRPr lang="es-MX" sz="2000" dirty="0">
              <a:solidFill>
                <a:srgbClr val="0070C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788024" y="4268241"/>
            <a:ext cx="38884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hlinkClick r:id="rId3"/>
              </a:rPr>
              <a:t>http://</a:t>
            </a:r>
            <a:r>
              <a:rPr lang="es-MX" sz="900" dirty="0" smtClean="0">
                <a:hlinkClick r:id="rId3"/>
              </a:rPr>
              <a:t>www.haciendachiapas.gob.mx/informacion-interes/armonizacion-contable/armonizacion-cont.asp</a:t>
            </a:r>
            <a:endParaRPr lang="es-MX" sz="900" dirty="0" smtClean="0"/>
          </a:p>
          <a:p>
            <a:endParaRPr lang="es-MX" sz="9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40516" y="429499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hlinkClick r:id="rId4"/>
              </a:rPr>
              <a:t>http://</a:t>
            </a:r>
            <a:r>
              <a:rPr lang="es-MX" sz="900" dirty="0" smtClean="0">
                <a:hlinkClick r:id="rId4"/>
              </a:rPr>
              <a:t>www.conac.gob.mx/es/CONAC/Normatividad_Vigente</a:t>
            </a:r>
            <a:endParaRPr lang="es-MX" sz="900" dirty="0" smtClean="0"/>
          </a:p>
          <a:p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8789288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323528" y="247025"/>
            <a:ext cx="847395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 smtClean="0">
                <a:ln w="50800"/>
                <a:solidFill>
                  <a:srgbClr val="00863D"/>
                </a:solidFill>
              </a:rPr>
              <a:t>Séptimo Punto: Acuerdos</a:t>
            </a:r>
            <a:endParaRPr lang="es-MX" sz="1900" b="1" dirty="0">
              <a:ln w="50800"/>
              <a:solidFill>
                <a:srgbClr val="00863D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86000" y="-11438660"/>
            <a:ext cx="4572000" cy="11053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MX" sz="18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AVANCES EN LA ARMONIZACIÓN CONTABLE EN LOS MUNICIPIOS.</a:t>
            </a:r>
            <a:endParaRPr lang="es-MX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450215" algn="just">
              <a:spcAft>
                <a:spcPts val="0"/>
              </a:spcAft>
            </a:pP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APRUEBA POR UNANIMIDAD:</a:t>
            </a:r>
          </a:p>
          <a:p>
            <a:pPr marL="450215" algn="just">
              <a:spcAft>
                <a:spcPts val="0"/>
              </a:spcAft>
            </a:pPr>
            <a:r>
              <a:rPr lang="es-MX" sz="18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lphaLcPeriod"/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LA REPRESENTACIÓN DE LOS MUNICIPIOS EN EL CONSEJO DE ARMONIZACIÓN CONTABLE DEL ESTADO DE CHIAPAS  SEA A TRAVÉS DE LOS TRECE GRUPOS ZONALES QUE EXISTEN EN LA COMISIÓN PERMANENTE DE TESOREROS MUNICIPALES Y AUTORIDADES HACENDARIAS QUE SEÑALA LA FRACCIÓN II DEL ARTÍCULO 285 DEL CÓDIGO DE LA HACIENDA PÚBLICA PARA EL ESTADO DE CHIAPAS. </a:t>
            </a:r>
          </a:p>
          <a:p>
            <a:pPr marL="81026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lphaLcPeriod"/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MUNICIPIOS DE LOS GRUPOS ZONALES QUE PARTICIPEN EN EL CACE DURARÁN EN SU ENCARGO DOS AÑOS Y SERÁN ELEGIDOS DE MANERA ROTATIVA, CON  LA REPRESENTATIVIDAD  DE LOS PRESIDENTES MUNICIPALES COMO CONSEJEROS, QUIENES PODRÁN SER SUPLIDOS POR EL TESORERO.</a:t>
            </a:r>
          </a:p>
          <a:p>
            <a:pPr marL="81026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lphaLcPeriod"/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REPRESENTACIÓN MUNICIPAL EN EL CACE Y QUE DEBE SER INVITADOS EN LA TERCERA REUNIÓN DEL 2016 PROGRAMADA PARA EL 25 DE NOVIEMBRE DE 2016, QUEDA DE LA FORMA SIGUIENTE: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3527" y="1052736"/>
            <a:ext cx="84739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b="1" dirty="0" smtClean="0"/>
              <a:t>6.- ÍNDICE </a:t>
            </a:r>
            <a:r>
              <a:rPr lang="es-MX" sz="1400" b="1" dirty="0"/>
              <a:t>DE CALIDAD DE INFORMACIÓN DE LOS RECURSOS FEDERALES 2016, SFU:</a:t>
            </a:r>
            <a:r>
              <a:rPr lang="es-MX" sz="1400" dirty="0"/>
              <a:t>  LOS INTEGRANTES DE ESTE CONSEJO EN EL ÁMBITO DE SU COMPETENCIA, COADYUVARÁN A REALIZAR LAS GESTIONES NECESARIAS A EFECTOS QUE LA CALIFICACIÓN DEL ÍNDICE DE CALIDAD DE INFORMACIÓN DE LOS RECURSOS FEDERALES 2016, SE INCREMENTE EN LOS TRIMESTRES SIGUIENTES, DEBIENDO REALIZAR LO SIGUIENTE: </a:t>
            </a:r>
          </a:p>
          <a:p>
            <a:pPr algn="just"/>
            <a:r>
              <a:rPr lang="es-MX" sz="1400" b="1" dirty="0"/>
              <a:t> </a:t>
            </a:r>
            <a:endParaRPr lang="es-MX" sz="1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MX" sz="1400" dirty="0"/>
              <a:t>EXHORTAR A LOS ORGANISMOS PÚBLICOS, PARA QUE EN EL SEGUNDO TRIMESTRE DE 2016 CORRIJAN LAS INCONSISTENCIAS Y DEBILIDADES, A MÁS TARDAR EL 15 DE JULIO DEL AÑO EN CURSO</a:t>
            </a:r>
            <a:r>
              <a:rPr lang="es-MX" sz="1400" dirty="0" smtClean="0"/>
              <a:t>.</a:t>
            </a:r>
          </a:p>
          <a:p>
            <a:pPr marL="342900" lvl="0" indent="-342900" algn="just">
              <a:buFont typeface="+mj-lt"/>
              <a:buAutoNum type="alphaLcParenR"/>
            </a:pPr>
            <a:endParaRPr lang="es-MX" sz="1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MX" sz="1400" dirty="0"/>
              <a:t>OTORGAR A LOS ORGANISMOS PÚBLICOS LAS ASESORÍAS Y LA CAPACITACIÓN RELACIONADA CON LA OPERATIVIDAD DEL SFU Y LOS CRITERIOS PARA EL REGISTRO DE LA INFORMACIÓN EN EL MISMO</a:t>
            </a:r>
            <a:r>
              <a:rPr lang="es-MX" sz="1400" dirty="0" smtClean="0"/>
              <a:t>.</a:t>
            </a:r>
          </a:p>
          <a:p>
            <a:pPr marL="342900" lvl="0" indent="-342900" algn="just">
              <a:buFont typeface="+mj-lt"/>
              <a:buAutoNum type="alphaLcParenR"/>
            </a:pPr>
            <a:endParaRPr lang="es-MX" sz="1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MX" sz="1400" dirty="0"/>
              <a:t>LA SECRETARÍA DE LA FUNCIÓN PÚBLICA DARÁ SEGUIMIENTO PARA QUE LOS ORGANISMOS PÚBLICOS CORRIJAN LAS INCONSISTENCIAS Y DEBILIDADES. LOS PODERES LEGISLATIVO Y JUDICIAL, ASÍ COMO LOS ÓRGANOS AUTÓNOMOS QUE CUENTEN CON RECURSOS FEDERALES, DEBERÁN INSTRUIR A SUS ÁREAS ADMINISTRATIVAS PARA QUE REGISTREN DE MANERA CORRECTA LA INFORMACIÓN EN EL SFU</a:t>
            </a:r>
            <a:r>
              <a:rPr lang="es-MX" sz="1400" dirty="0" smtClean="0"/>
              <a:t>.</a:t>
            </a:r>
          </a:p>
          <a:p>
            <a:pPr marL="342900" lvl="0" indent="-342900" algn="just">
              <a:buFont typeface="+mj-lt"/>
              <a:buAutoNum type="alphaLcParenR"/>
            </a:pPr>
            <a:endParaRPr lang="es-MX" sz="1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MX" sz="1400" dirty="0"/>
              <a:t>EL OFSCE IMPLEMENTARÁ LAS ACCIONES Y ESTRATEGIAS NECESARIAS PARA QUE LOS MUNICIPIOS INFORMEN EN EL SFU LOS RECURSOS FEDERALES.</a:t>
            </a:r>
          </a:p>
          <a:p>
            <a:pPr algn="just">
              <a:spcAft>
                <a:spcPts val="0"/>
              </a:spcAft>
            </a:pPr>
            <a:endParaRPr lang="es-MX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835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323528" y="247025"/>
            <a:ext cx="847395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 smtClean="0">
                <a:ln w="50800"/>
                <a:solidFill>
                  <a:srgbClr val="00863D"/>
                </a:solidFill>
              </a:rPr>
              <a:t>Séptimo Punto: Acuerdos</a:t>
            </a:r>
            <a:endParaRPr lang="es-MX" sz="1900" b="1" dirty="0">
              <a:ln w="50800"/>
              <a:solidFill>
                <a:srgbClr val="00863D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86000" y="-11438660"/>
            <a:ext cx="4572000" cy="11053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MX" sz="18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AVANCES EN LA ARMONIZACIÓN CONTABLE EN LOS MUNICIPIOS.</a:t>
            </a:r>
            <a:endParaRPr lang="es-MX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450215" algn="just">
              <a:spcAft>
                <a:spcPts val="0"/>
              </a:spcAft>
            </a:pP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APRUEBA POR UNANIMIDAD:</a:t>
            </a:r>
          </a:p>
          <a:p>
            <a:pPr marL="450215" algn="just">
              <a:spcAft>
                <a:spcPts val="0"/>
              </a:spcAft>
            </a:pPr>
            <a:r>
              <a:rPr lang="es-MX" sz="18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lphaLcPeriod"/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LA REPRESENTACIÓN DE LOS MUNICIPIOS EN EL CONSEJO DE ARMONIZACIÓN CONTABLE DEL ESTADO DE CHIAPAS  SEA A TRAVÉS DE LOS TRECE GRUPOS ZONALES QUE EXISTEN EN LA COMISIÓN PERMANENTE DE TESOREROS MUNICIPALES Y AUTORIDADES HACENDARIAS QUE SEÑALA LA FRACCIÓN II DEL ARTÍCULO 285 DEL CÓDIGO DE LA HACIENDA PÚBLICA PARA EL ESTADO DE CHIAPAS. </a:t>
            </a:r>
          </a:p>
          <a:p>
            <a:pPr marL="81026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lphaLcPeriod"/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MUNICIPIOS DE LOS GRUPOS ZONALES QUE PARTICIPEN EN EL CACE DURARÁN EN SU ENCARGO DOS AÑOS Y SERÁN ELEGIDOS DE MANERA ROTATIVA, CON  LA REPRESENTATIVIDAD  DE LOS PRESIDENTES MUNICIPALES COMO CONSEJEROS, QUIENES PODRÁN SER SUPLIDOS POR EL TESORERO.</a:t>
            </a:r>
          </a:p>
          <a:p>
            <a:pPr marL="81026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lphaLcPeriod"/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REPRESENTACIÓN MUNICIPAL EN EL CACE Y QUE DEBE SER INVITADOS EN LA TERCERA REUNIÓN DEL 2016 PROGRAMADA PARA EL 25 DE NOVIEMBRE DE 2016, QUEDA DE LA FORMA SIGUIENTE: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3527" y="1340768"/>
            <a:ext cx="847395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b="1" dirty="0" smtClean="0"/>
              <a:t>7.- INFORME </a:t>
            </a:r>
            <a:r>
              <a:rPr lang="es-MX" sz="1400" b="1" dirty="0"/>
              <a:t>DEL AVANCE DE LAS EVALUACIONES DE DESEMPEÑO.</a:t>
            </a:r>
            <a:endParaRPr lang="es-MX" sz="1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MX" sz="1400" dirty="0"/>
              <a:t>EL CONSEJO DE INVESTIGACIÓN Y EVALUACIÓN DE LA POLÍTICA SOCIAL DEL ESTADO (CIEPSE), INTEGRARÁ Y DIVULGARÁ UN PLAN DE ACCIÓN ENFOCADO A LOS 8 FONDOS DEL RAMO 33, LOS CONVENIOS Y SUBSIDIOS DEL EJERCICIO 2015</a:t>
            </a:r>
            <a:r>
              <a:rPr lang="es-MX" sz="1400" dirty="0" smtClean="0"/>
              <a:t>.</a:t>
            </a:r>
          </a:p>
          <a:p>
            <a:pPr marL="342900" lvl="0" indent="-342900" algn="just">
              <a:buFont typeface="+mj-lt"/>
              <a:buAutoNum type="alphaLcParenR"/>
            </a:pPr>
            <a:endParaRPr lang="es-MX" sz="1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MX" sz="1400" dirty="0"/>
              <a:t>LA SECRETARÍA DE LA FUNCIÓN PÚBLICA Y EL OFSCE, DARÁN SEGUIMIENTO EN EL ÁMBITO DE SU COMPETENCIA AL CUMPLIMIENTO DEL PLAN DE ACCIÓN, IMPLEMENTADO POR EL CIEPSE. </a:t>
            </a:r>
            <a:endParaRPr lang="es-MX" sz="1400" dirty="0" smtClean="0"/>
          </a:p>
          <a:p>
            <a:pPr marL="342900" lvl="0" indent="-342900" algn="just">
              <a:buFont typeface="+mj-lt"/>
              <a:buAutoNum type="alphaLcParenR"/>
            </a:pPr>
            <a:endParaRPr lang="es-MX" sz="1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MX" sz="1400" dirty="0"/>
              <a:t>EL OFSCE DEBERÁ ESTABLECER COORDINACIÓN CON LOS AYUNTAMIENTOS MUNICIPALES, PARA QUE ÉSTOS EFECTÚEN LAS EVALUACIONES DEL DESEMPEÑO</a:t>
            </a:r>
            <a:r>
              <a:rPr lang="es-MX" sz="1400" dirty="0" smtClean="0"/>
              <a:t>.</a:t>
            </a:r>
          </a:p>
          <a:p>
            <a:pPr marL="342900" lvl="0" indent="-342900" algn="just">
              <a:buFont typeface="+mj-lt"/>
              <a:buAutoNum type="alphaLcParenR"/>
            </a:pPr>
            <a:endParaRPr lang="es-MX" sz="1400" dirty="0"/>
          </a:p>
          <a:p>
            <a:pPr lvl="0" algn="just"/>
            <a:r>
              <a:rPr lang="es-MX" sz="1400" b="1" dirty="0" smtClean="0"/>
              <a:t>8.- SEGUIMIENTO </a:t>
            </a:r>
            <a:r>
              <a:rPr lang="es-MX" sz="1400" b="1" dirty="0"/>
              <a:t>AL REGISTRO PATRIMONIAL (SFP</a:t>
            </a:r>
            <a:r>
              <a:rPr lang="es-MX" sz="1400" b="1" dirty="0" smtClean="0"/>
              <a:t>):</a:t>
            </a:r>
          </a:p>
          <a:p>
            <a:pPr lvl="0" algn="just"/>
            <a:endParaRPr lang="es-MX" sz="1400" dirty="0"/>
          </a:p>
          <a:p>
            <a:pPr algn="just"/>
            <a:r>
              <a:rPr lang="es-MX" sz="1400" dirty="0"/>
              <a:t>LA </a:t>
            </a:r>
            <a:r>
              <a:rPr lang="es-MX" sz="1400" dirty="0" smtClean="0"/>
              <a:t>SECRETARÍA </a:t>
            </a:r>
            <a:r>
              <a:rPr lang="es-MX" sz="1400" dirty="0"/>
              <a:t>DE LA FUNCIÓN PÚBLICA FORMARÁ EL GRUPO DE CONCERTACIÓN Y ESTABLECERÁ EL CALENDARIO DE REUNIONES DE TRABAJO, CON LAS UNIDADES DE APOYO ADMINISTRATIVO DE TODOS LOS ORGANISMOS PÚBLICOS, PARA ANALIZAR A NIVEL ESPECÍFICO LA SITUACIÓN DE CADA ENTE PÚBLICO, ASÍ MISMO INVITARÁ A PARTICIPAR EN DICHO GRUPO DE TRABAJO AL INSTITUTO DE LA CONSEJERÍA JURÍDICA Y DE ASISTENCIA LEGAL (DIRECCIÓN DE PATRIMONIO) Y SECRETARÍA DE HACIENDA, PARA QUE EN LA MEDIDA DE SUS COMPETENCIAS, ATIENDAN LA PROBLEMÁTICA DEL REGISTRO PATRIMONIAL A NIVEL INSTITUCIONAL.</a:t>
            </a:r>
          </a:p>
          <a:p>
            <a:pPr lvl="0" algn="just"/>
            <a:endParaRPr lang="es-MX" sz="14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683568" y="6100272"/>
            <a:ext cx="72576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353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31032" y="188640"/>
            <a:ext cx="73093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Informe del Proceso de Adopción e Implementación de la </a:t>
            </a:r>
          </a:p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   Armonización Contable       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31032" y="1115452"/>
            <a:ext cx="694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solidFill>
                  <a:srgbClr val="C00000"/>
                </a:solidFill>
              </a:rPr>
              <a:t>.1.  Publicaciones del CONAC</a:t>
            </a:r>
            <a:endParaRPr lang="es-MX" sz="1800" dirty="0">
              <a:solidFill>
                <a:srgbClr val="C00000"/>
              </a:solidFill>
            </a:endParaRPr>
          </a:p>
        </p:txBody>
      </p:sp>
      <p:sp>
        <p:nvSpPr>
          <p:cNvPr id="20" name="5 CuadroTexto"/>
          <p:cNvSpPr txBox="1"/>
          <p:nvPr/>
        </p:nvSpPr>
        <p:spPr>
          <a:xfrm>
            <a:off x="539552" y="2886325"/>
            <a:ext cx="835292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800" dirty="0">
                <a:solidFill>
                  <a:srgbClr val="0000FF"/>
                </a:solidFill>
                <a:hlinkClick r:id="rId3"/>
              </a:rPr>
              <a:t>http://</a:t>
            </a:r>
            <a:r>
              <a:rPr lang="es-MX" sz="1800" dirty="0" smtClean="0">
                <a:solidFill>
                  <a:srgbClr val="0000FF"/>
                </a:solidFill>
                <a:hlinkClick r:id="rId3"/>
              </a:rPr>
              <a:t>haciendachiapas.gob.mx/informacion-interes/armonizacion-contable/informacion/avances-chis/ADOPCION/concentrado.pdf</a:t>
            </a:r>
            <a:endParaRPr lang="es-MX" sz="1800" dirty="0" smtClean="0">
              <a:solidFill>
                <a:srgbClr val="0000FF"/>
              </a:solidFill>
            </a:endParaRPr>
          </a:p>
          <a:p>
            <a:pPr algn="just"/>
            <a:endParaRPr lang="es-MX" sz="1800" dirty="0">
              <a:solidFill>
                <a:srgbClr val="0000FF"/>
              </a:solidFill>
            </a:endParaRPr>
          </a:p>
        </p:txBody>
      </p:sp>
      <p:graphicFrame>
        <p:nvGraphicFramePr>
          <p:cNvPr id="21" name="6 Tabla"/>
          <p:cNvGraphicFramePr>
            <a:graphicFrameLocks noGrp="1"/>
          </p:cNvGraphicFramePr>
          <p:nvPr>
            <p:extLst/>
          </p:nvPr>
        </p:nvGraphicFramePr>
        <p:xfrm>
          <a:off x="323529" y="2070140"/>
          <a:ext cx="8568950" cy="720080"/>
        </p:xfrm>
        <a:graphic>
          <a:graphicData uri="http://schemas.openxmlformats.org/drawingml/2006/table">
            <a:tbl>
              <a:tblPr/>
              <a:tblGrid>
                <a:gridCol w="286943"/>
                <a:gridCol w="2213974"/>
                <a:gridCol w="1229921"/>
                <a:gridCol w="1312070"/>
                <a:gridCol w="1722236"/>
                <a:gridCol w="1803806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dirty="0" smtClean="0">
                        <a:latin typeface="Times New Roman"/>
                        <a:ea typeface="Times New Roman"/>
                      </a:endParaRPr>
                    </a:p>
                  </a:txBody>
                  <a:tcPr marL="28817" marR="2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</a:rPr>
                        <a:t>DOCUMENTO NORMATIVO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28817" marR="28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/>
                          <a:ea typeface="Times New Roman"/>
                        </a:rPr>
                        <a:t>D.O.F. CONAC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28817" marR="28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/>
                          <a:ea typeface="Times New Roman"/>
                        </a:rPr>
                        <a:t>P.O. CHIAPAS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28817" marR="28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/>
                          <a:ea typeface="Times New Roman"/>
                        </a:rPr>
                        <a:t>IMPLEMENTACIÓN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28817" marR="28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/>
                          <a:ea typeface="Times New Roman"/>
                        </a:rPr>
                        <a:t>DOCUMENTO NORMATIVO EN CHIAPAS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28817" marR="2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7 Rectángulo"/>
          <p:cNvSpPr/>
          <p:nvPr/>
        </p:nvSpPr>
        <p:spPr>
          <a:xfrm>
            <a:off x="611560" y="170080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 smtClean="0"/>
              <a:t>AVANCES EN LA ARMONIZACIÓN CONTABLE DEL ESTADO DE CHIAPAS</a:t>
            </a:r>
            <a:endParaRPr lang="es-MX" sz="1800" b="1" dirty="0"/>
          </a:p>
        </p:txBody>
      </p:sp>
      <p:grpSp>
        <p:nvGrpSpPr>
          <p:cNvPr id="23" name="Grupo 22"/>
          <p:cNvGrpSpPr/>
          <p:nvPr/>
        </p:nvGrpSpPr>
        <p:grpSpPr>
          <a:xfrm>
            <a:off x="539552" y="3789040"/>
            <a:ext cx="2592288" cy="1152128"/>
            <a:chOff x="971600" y="4221088"/>
            <a:chExt cx="2592288" cy="1152128"/>
          </a:xfrm>
        </p:grpSpPr>
        <p:sp>
          <p:nvSpPr>
            <p:cNvPr id="24" name="Rectángulo redondeado 23"/>
            <p:cNvSpPr/>
            <p:nvPr/>
          </p:nvSpPr>
          <p:spPr>
            <a:xfrm>
              <a:off x="971600" y="4221088"/>
              <a:ext cx="2592288" cy="1152128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1403648" y="4504764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Análisis</a:t>
              </a:r>
              <a:endParaRPr lang="es-MX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275856" y="4437112"/>
            <a:ext cx="2592288" cy="1152128"/>
            <a:chOff x="1007604" y="4184905"/>
            <a:chExt cx="2592288" cy="1152128"/>
          </a:xfrm>
        </p:grpSpPr>
        <p:sp>
          <p:nvSpPr>
            <p:cNvPr id="27" name="Rectángulo redondeado 26"/>
            <p:cNvSpPr/>
            <p:nvPr/>
          </p:nvSpPr>
          <p:spPr>
            <a:xfrm>
              <a:off x="1007604" y="4184905"/>
              <a:ext cx="2592288" cy="11521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1007604" y="4365104"/>
              <a:ext cx="259228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300" dirty="0" smtClean="0"/>
                <a:t>Detección  de  incumplimiento</a:t>
              </a:r>
              <a:endParaRPr lang="es-MX" sz="2300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6012160" y="5085184"/>
            <a:ext cx="2592288" cy="1152128"/>
            <a:chOff x="971600" y="4221088"/>
            <a:chExt cx="2592288" cy="1152128"/>
          </a:xfrm>
        </p:grpSpPr>
        <p:sp>
          <p:nvSpPr>
            <p:cNvPr id="30" name="Rectángulo redondeado 29"/>
            <p:cNvSpPr/>
            <p:nvPr/>
          </p:nvSpPr>
          <p:spPr>
            <a:xfrm>
              <a:off x="971600" y="4221088"/>
              <a:ext cx="2592288" cy="115212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971600" y="4446708"/>
              <a:ext cx="259228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300" dirty="0" smtClean="0"/>
                <a:t>Propuesta de solución</a:t>
              </a:r>
              <a:r>
                <a:rPr lang="es-MX" sz="2300" dirty="0" smtClean="0">
                  <a:solidFill>
                    <a:srgbClr val="7030A0"/>
                  </a:solidFill>
                </a:rPr>
                <a:t>*</a:t>
              </a:r>
              <a:endParaRPr lang="es-MX" sz="2300" dirty="0">
                <a:solidFill>
                  <a:srgbClr val="7030A0"/>
                </a:solidFill>
              </a:endParaRPr>
            </a:p>
          </p:txBody>
        </p:sp>
      </p:grpSp>
      <p:sp>
        <p:nvSpPr>
          <p:cNvPr id="32" name="Flecha doblada hacia arriba 31"/>
          <p:cNvSpPr/>
          <p:nvPr/>
        </p:nvSpPr>
        <p:spPr>
          <a:xfrm rot="5400000">
            <a:off x="1947573" y="4833654"/>
            <a:ext cx="551231" cy="8392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Flecha doblada hacia arriba 32"/>
          <p:cNvSpPr/>
          <p:nvPr/>
        </p:nvSpPr>
        <p:spPr>
          <a:xfrm rot="5400000">
            <a:off x="4596832" y="5521398"/>
            <a:ext cx="551231" cy="8392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585950" y="6361583"/>
            <a:ext cx="4994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7030A0"/>
                </a:solidFill>
              </a:rPr>
              <a:t>* A más tardar el último día hábil del mes de julio del 2016.</a:t>
            </a:r>
            <a:endParaRPr lang="es-MX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38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346521" y="116632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</a:t>
            </a:r>
            <a:r>
              <a:rPr lang="es-MX" sz="1900" b="1" dirty="0">
                <a:ln w="50800"/>
                <a:solidFill>
                  <a:srgbClr val="00863D"/>
                </a:solidFill>
              </a:rPr>
              <a:t>Informe del Proceso de Adopción e Implementación de la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Armonización </a:t>
            </a:r>
            <a:r>
              <a:rPr lang="es-MX" sz="1900" b="1" dirty="0">
                <a:ln w="50800"/>
                <a:solidFill>
                  <a:srgbClr val="00863D"/>
                </a:solidFill>
              </a:rPr>
              <a:t>Contable        </a:t>
            </a:r>
          </a:p>
        </p:txBody>
      </p:sp>
      <p:pic>
        <p:nvPicPr>
          <p:cNvPr id="13" name="Imagen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6" t="47725" r="20400" b="23863"/>
          <a:stretch/>
        </p:blipFill>
        <p:spPr bwMode="auto">
          <a:xfrm>
            <a:off x="755576" y="2008496"/>
            <a:ext cx="2940174" cy="2851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7 Flecha abajo"/>
          <p:cNvSpPr/>
          <p:nvPr/>
        </p:nvSpPr>
        <p:spPr>
          <a:xfrm rot="7712876">
            <a:off x="3814137" y="4529466"/>
            <a:ext cx="300017" cy="578814"/>
          </a:xfrm>
          <a:prstGeom prst="downArrow">
            <a:avLst>
              <a:gd name="adj1" fmla="val 50000"/>
              <a:gd name="adj2" fmla="val 47503"/>
            </a:avLst>
          </a:prstGeom>
          <a:solidFill>
            <a:srgbClr val="0086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2 Rectángulo"/>
          <p:cNvSpPr>
            <a:spLocks noChangeArrowheads="1"/>
          </p:cNvSpPr>
          <p:nvPr/>
        </p:nvSpPr>
        <p:spPr bwMode="auto">
          <a:xfrm>
            <a:off x="323528" y="5445224"/>
            <a:ext cx="8496944" cy="11182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Los informes se publican en las ligas siguientes:</a:t>
            </a:r>
          </a:p>
          <a:p>
            <a:pPr algn="just">
              <a:lnSpc>
                <a:spcPts val="2000"/>
              </a:lnSpc>
            </a:pPr>
            <a:r>
              <a:rPr lang="es-ES_tradnl" sz="1400" b="1" dirty="0">
                <a:latin typeface="Arial" pitchFamily="34" charset="0"/>
                <a:cs typeface="Arial" pitchFamily="34" charset="0"/>
              </a:rPr>
              <a:t>CONAC: </a:t>
            </a:r>
            <a:r>
              <a:rPr lang="es-ES_tradnl" sz="1400" b="1" dirty="0"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  <a:hlinkClick r:id="rId4"/>
              </a:rPr>
              <a:t>www.conac.gob.mx/es/CONAC/Transparencia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ts val="2000"/>
              </a:lnSpc>
            </a:pP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Secretaría de </a:t>
            </a:r>
            <a:r>
              <a:rPr lang="es-ES_tradnl" sz="1400" b="1" dirty="0">
                <a:latin typeface="Arial" pitchFamily="34" charset="0"/>
                <a:cs typeface="Arial" pitchFamily="34" charset="0"/>
              </a:rPr>
              <a:t>Hacienda: </a:t>
            </a:r>
            <a:r>
              <a:rPr lang="es-ES_tradnl" sz="1400" b="1" dirty="0"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  <a:hlinkClick r:id="rId5"/>
              </a:rPr>
              <a:t>www.haciendachiapas.gob.mx/rendicion-ctas/informe-finanzas-pub/informacion-financiera-EP.asp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. 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983782" y="2492896"/>
            <a:ext cx="5124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AutoNum type="arabicPeriod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Ayudas y Subsidios (4000)</a:t>
            </a:r>
          </a:p>
          <a:p>
            <a:pPr marL="177800" indent="-177800">
              <a:buAutoNum type="arabicPeriod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Federales por Orden de Gobierno.</a:t>
            </a:r>
          </a:p>
          <a:p>
            <a:pPr marL="177800" indent="-177800">
              <a:buFontTx/>
              <a:buAutoNum type="arabicPeriod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Fondos de Ayuda para la Seguridad Pública</a:t>
            </a:r>
          </a:p>
          <a:p>
            <a:pPr marL="177800" indent="-177800">
              <a:buAutoNum type="arabicPeriod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Aportaciones Federales en Materia de Salud (FASSA)</a:t>
            </a:r>
          </a:p>
          <a:p>
            <a:pPr marL="177800" indent="-177800">
              <a:buAutoNum type="arabicPeriod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Obligaciones Pagadas o Garantizadas con Fondos Federales (Deuda)</a:t>
            </a:r>
          </a:p>
          <a:p>
            <a:pPr marL="177800" indent="-177800">
              <a:buAutoNum type="arabicPeriod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 y Destino del Gasto Federalizado y Reintegros</a:t>
            </a:r>
          </a:p>
          <a:p>
            <a:pPr marL="177800" indent="-177800">
              <a:buAutoNum type="arabicPeriod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Aportaciones para Educación Tecnológica y de Adultos (FAETA)</a:t>
            </a:r>
          </a:p>
          <a:p>
            <a:pPr marL="228600" indent="-228600">
              <a:buAutoNum type="arabicPeriod"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3829499" y="1916832"/>
            <a:ext cx="3190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" rIns="10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b="1" dirty="0" smtClean="0">
                <a:ln w="50800"/>
              </a:rPr>
              <a:t>Primer Trimestre del 2016</a:t>
            </a:r>
            <a:endParaRPr lang="es-ES" sz="1800" b="1" dirty="0">
              <a:ln w="50800"/>
            </a:endParaRPr>
          </a:p>
        </p:txBody>
      </p:sp>
      <p:sp>
        <p:nvSpPr>
          <p:cNvPr id="20" name="8 CuadroTexto"/>
          <p:cNvSpPr txBox="1"/>
          <p:nvPr/>
        </p:nvSpPr>
        <p:spPr>
          <a:xfrm>
            <a:off x="4283968" y="49318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COMPLETO</a:t>
            </a:r>
            <a:endParaRPr lang="es-MX" sz="1800" b="1" dirty="0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262082" y="1128344"/>
            <a:ext cx="8642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.2. Cumplimiento en la difusión de la Información Financiera; normas del CONAC.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483768" y="1510537"/>
            <a:ext cx="3960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smtClean="0">
                <a:solidFill>
                  <a:srgbClr val="0000FF"/>
                </a:solidFill>
              </a:rPr>
              <a:t>Relativas al Título Quinto de la LGCG</a:t>
            </a:r>
            <a:endParaRPr lang="es-MX" sz="1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583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31032" y="188640"/>
            <a:ext cx="73093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Informe del Proceso de Adopción e Implementación de la </a:t>
            </a:r>
          </a:p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   Armonización Contable        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39552" y="2276872"/>
            <a:ext cx="84822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MX" sz="1700" dirty="0" smtClean="0"/>
              <a:t>Lineamientos para que el </a:t>
            </a:r>
            <a:r>
              <a:rPr lang="es-MX" sz="1700" b="1" dirty="0" smtClean="0"/>
              <a:t>Sistema facilite el Registro y Control de los Inventarios</a:t>
            </a:r>
            <a:r>
              <a:rPr lang="es-MX" sz="1700" dirty="0" smtClean="0"/>
              <a:t>. Se refiere a Sistema Informático.   </a:t>
            </a:r>
            <a:r>
              <a:rPr lang="es-MX" sz="1700" dirty="0" smtClean="0">
                <a:solidFill>
                  <a:srgbClr val="0070C0"/>
                </a:solidFill>
              </a:rPr>
              <a:t>D.O.F. 13 de diciembre de 2011.</a:t>
            </a:r>
            <a:endParaRPr lang="es-MX" sz="1700" dirty="0">
              <a:solidFill>
                <a:srgbClr val="0070C0"/>
              </a:solidFill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MX" sz="1700" dirty="0" smtClean="0">
              <a:solidFill>
                <a:srgbClr val="0070C0"/>
              </a:solidFill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700" dirty="0" smtClean="0"/>
              <a:t>Lineamientos para la elaboración del </a:t>
            </a:r>
            <a:r>
              <a:rPr lang="es-ES" sz="1700" b="1" dirty="0" smtClean="0"/>
              <a:t>Catálogo de Bienes Inmuebles</a:t>
            </a:r>
            <a:r>
              <a:rPr lang="es-ES" sz="1700" dirty="0" smtClean="0"/>
              <a:t>. Se refiere a hacer un registro único </a:t>
            </a:r>
            <a:r>
              <a:rPr lang="es-ES" sz="1700" dirty="0"/>
              <a:t>para el control de inventarios</a:t>
            </a:r>
            <a:r>
              <a:rPr lang="es-ES" sz="1700" dirty="0" smtClean="0"/>
              <a:t> (contable </a:t>
            </a:r>
            <a:r>
              <a:rPr lang="es-ES" sz="1700" dirty="0"/>
              <a:t>y </a:t>
            </a:r>
            <a:r>
              <a:rPr lang="es-ES" sz="1700" dirty="0" smtClean="0"/>
              <a:t>presupuestario).</a:t>
            </a:r>
            <a:r>
              <a:rPr lang="es-ES" sz="1700" dirty="0" smtClean="0">
                <a:solidFill>
                  <a:srgbClr val="0070C0"/>
                </a:solidFill>
              </a:rPr>
              <a:t>   </a:t>
            </a:r>
            <a:r>
              <a:rPr lang="es-MX" sz="1700" dirty="0" smtClean="0">
                <a:solidFill>
                  <a:srgbClr val="0070C0"/>
                </a:solidFill>
              </a:rPr>
              <a:t>D.O.F. 15 de agosto de 2012.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MX" sz="1700" dirty="0">
              <a:solidFill>
                <a:srgbClr val="0070C0"/>
              </a:solidFill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MX" sz="1700" dirty="0" smtClean="0">
              <a:solidFill>
                <a:srgbClr val="0070C0"/>
              </a:solidFill>
            </a:endParaRPr>
          </a:p>
          <a:p>
            <a:pPr algn="just"/>
            <a:r>
              <a:rPr lang="es-ES" sz="1700" dirty="0" smtClean="0"/>
              <a:t>Ambos son competencia del </a:t>
            </a:r>
            <a:r>
              <a:rPr lang="es-MX" sz="1700" dirty="0"/>
              <a:t>Instituto de la Consejería Jurídica y de Asistencia Legal/Dirección de </a:t>
            </a:r>
            <a:r>
              <a:rPr lang="es-MX" sz="1700" dirty="0" smtClean="0"/>
              <a:t>Patrimonio; toda vez que normativamente ya se encuentra adoptado.</a:t>
            </a:r>
            <a:endParaRPr lang="es-MX" sz="1700" dirty="0" smtClean="0">
              <a:solidFill>
                <a:srgbClr val="0070C0"/>
              </a:solidFill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MX" sz="1700" dirty="0">
              <a:solidFill>
                <a:srgbClr val="0070C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46634" y="1687796"/>
            <a:ext cx="43296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 smtClean="0">
                <a:solidFill>
                  <a:srgbClr val="0000FF"/>
                </a:solidFill>
              </a:rPr>
              <a:t>Relativas al Título Tercero de la LGCG </a:t>
            </a:r>
            <a:endParaRPr lang="es-MX" sz="1700" dirty="0">
              <a:solidFill>
                <a:srgbClr val="0000FF"/>
              </a:solidFill>
            </a:endParaRPr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755576" y="1041465"/>
            <a:ext cx="8642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.3. Incumplimiento en la implementación de las disposiciones </a:t>
            </a:r>
          </a:p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 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      emitidas por el CONAC.</a:t>
            </a:r>
          </a:p>
        </p:txBody>
      </p:sp>
    </p:spTree>
    <p:extLst>
      <p:ext uri="{BB962C8B-B14F-4D97-AF65-F5344CB8AC3E}">
        <p14:creationId xmlns:p14="http://schemas.microsoft.com/office/powerpoint/2010/main" val="1486813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31032" y="188640"/>
            <a:ext cx="73093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Informe del Proceso de Adopción e Implementación de la </a:t>
            </a:r>
          </a:p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   Armonización Contable       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11560" y="2076237"/>
            <a:ext cx="806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700" b="1" dirty="0" smtClean="0"/>
              <a:t>Relación </a:t>
            </a:r>
            <a:r>
              <a:rPr lang="es-ES" sz="1700" b="1" dirty="0"/>
              <a:t>de B</a:t>
            </a:r>
            <a:r>
              <a:rPr lang="es-ES" sz="1700" b="1" dirty="0" smtClean="0"/>
              <a:t>ienes</a:t>
            </a:r>
            <a:r>
              <a:rPr lang="es-ES" sz="1700" dirty="0" smtClean="0"/>
              <a:t>, para presentar en la </a:t>
            </a:r>
            <a:r>
              <a:rPr lang="es-MX" sz="1700" dirty="0"/>
              <a:t>Cuenta Pública del 2013</a:t>
            </a:r>
            <a:r>
              <a:rPr lang="es-MX" sz="1700" dirty="0" smtClean="0"/>
              <a:t>. Se refiere que a través del sistema informático se emita el reporte con núm</a:t>
            </a:r>
            <a:r>
              <a:rPr lang="es-MX" sz="1700" dirty="0"/>
              <a:t>ero</a:t>
            </a:r>
            <a:r>
              <a:rPr lang="es-MX" sz="1700" dirty="0" smtClean="0"/>
              <a:t>s de inventarios. </a:t>
            </a:r>
            <a:r>
              <a:rPr lang="es-MX" sz="1700" dirty="0" smtClean="0">
                <a:solidFill>
                  <a:srgbClr val="0070C0"/>
                </a:solidFill>
              </a:rPr>
              <a:t>D.O.F</a:t>
            </a:r>
            <a:r>
              <a:rPr lang="es-MX" sz="1700" dirty="0">
                <a:solidFill>
                  <a:srgbClr val="0070C0"/>
                </a:solidFill>
              </a:rPr>
              <a:t>. </a:t>
            </a:r>
            <a:r>
              <a:rPr lang="es-MX" sz="1700" dirty="0" smtClean="0">
                <a:solidFill>
                  <a:srgbClr val="0070C0"/>
                </a:solidFill>
              </a:rPr>
              <a:t>08 </a:t>
            </a:r>
            <a:r>
              <a:rPr lang="es-MX" sz="1700" dirty="0">
                <a:solidFill>
                  <a:srgbClr val="0070C0"/>
                </a:solidFill>
              </a:rPr>
              <a:t>de agosto de </a:t>
            </a:r>
            <a:r>
              <a:rPr lang="es-MX" sz="1700" dirty="0" smtClean="0">
                <a:solidFill>
                  <a:srgbClr val="0070C0"/>
                </a:solidFill>
              </a:rPr>
              <a:t>2013.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MX" sz="1700" dirty="0">
              <a:solidFill>
                <a:srgbClr val="0070C0"/>
              </a:solidFill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MX" sz="1700" dirty="0" smtClean="0"/>
              <a:t>Reglas Específicas de </a:t>
            </a:r>
            <a:r>
              <a:rPr lang="es-MX" sz="1700" b="1" dirty="0" smtClean="0"/>
              <a:t>Registro y Valoración del Patrimonio</a:t>
            </a:r>
            <a:r>
              <a:rPr lang="es-MX" sz="1700" dirty="0" smtClean="0"/>
              <a:t>. Se refiere al registro contable del patrimonio y levantamiento de inventario, a más tardar el 31 de diciembre del 2012, </a:t>
            </a:r>
            <a:r>
              <a:rPr lang="es-MX" sz="1700" u="sng" dirty="0" smtClean="0">
                <a:solidFill>
                  <a:srgbClr val="F6224F"/>
                </a:solidFill>
                <a:hlinkClick r:id="rId3" action="ppaction://hlinksldjump"/>
              </a:rPr>
              <a:t>conciliación del inventario vs. Contable </a:t>
            </a:r>
            <a:r>
              <a:rPr lang="es-MX" sz="1700" dirty="0" smtClean="0"/>
              <a:t>y valoración </a:t>
            </a:r>
            <a:r>
              <a:rPr lang="es-MX" sz="1700" dirty="0"/>
              <a:t>de </a:t>
            </a:r>
            <a:r>
              <a:rPr lang="es-MX" sz="1700" dirty="0" smtClean="0"/>
              <a:t>bienes (incluyendo el registro de ajustes) a más tardar el 31 de diciembre del 2014 para el estado y 31 de diciembre del 2015 para los municipios.</a:t>
            </a:r>
            <a:r>
              <a:rPr lang="es-MX" sz="1700" dirty="0">
                <a:solidFill>
                  <a:srgbClr val="0070C0"/>
                </a:solidFill>
              </a:rPr>
              <a:t> </a:t>
            </a:r>
            <a:r>
              <a:rPr lang="es-MX" sz="1700" dirty="0" smtClean="0">
                <a:solidFill>
                  <a:srgbClr val="0070C0"/>
                </a:solidFill>
              </a:rPr>
              <a:t>Transitorio tercero de LGCG., D.O.F</a:t>
            </a:r>
            <a:r>
              <a:rPr lang="es-MX" sz="1700" dirty="0">
                <a:solidFill>
                  <a:srgbClr val="0070C0"/>
                </a:solidFill>
              </a:rPr>
              <a:t>. </a:t>
            </a:r>
            <a:r>
              <a:rPr lang="es-MX" sz="1700" dirty="0" smtClean="0">
                <a:solidFill>
                  <a:srgbClr val="0070C0"/>
                </a:solidFill>
              </a:rPr>
              <a:t>27 de diciembre </a:t>
            </a:r>
            <a:r>
              <a:rPr lang="es-MX" sz="1700" dirty="0">
                <a:solidFill>
                  <a:srgbClr val="0070C0"/>
                </a:solidFill>
              </a:rPr>
              <a:t>de </a:t>
            </a:r>
            <a:r>
              <a:rPr lang="es-MX" sz="1700" dirty="0" smtClean="0">
                <a:solidFill>
                  <a:srgbClr val="0070C0"/>
                </a:solidFill>
              </a:rPr>
              <a:t>2010, </a:t>
            </a:r>
            <a:r>
              <a:rPr lang="es-MX" sz="1700" dirty="0">
                <a:solidFill>
                  <a:srgbClr val="0070C0"/>
                </a:solidFill>
              </a:rPr>
              <a:t>D.O.F. </a:t>
            </a:r>
            <a:r>
              <a:rPr lang="es-MX" sz="1700" dirty="0" smtClean="0">
                <a:solidFill>
                  <a:srgbClr val="0070C0"/>
                </a:solidFill>
              </a:rPr>
              <a:t>13 de diciembre de 2011</a:t>
            </a:r>
            <a:r>
              <a:rPr lang="es-MX" sz="1700" dirty="0">
                <a:solidFill>
                  <a:srgbClr val="0070C0"/>
                </a:solidFill>
              </a:rPr>
              <a:t>, D.O.F. </a:t>
            </a:r>
            <a:r>
              <a:rPr lang="es-MX" sz="1700" dirty="0" smtClean="0">
                <a:solidFill>
                  <a:srgbClr val="0070C0"/>
                </a:solidFill>
              </a:rPr>
              <a:t>02 </a:t>
            </a:r>
            <a:r>
              <a:rPr lang="es-MX" sz="1700" dirty="0">
                <a:solidFill>
                  <a:srgbClr val="0070C0"/>
                </a:solidFill>
              </a:rPr>
              <a:t>de </a:t>
            </a:r>
            <a:r>
              <a:rPr lang="es-MX" sz="1700" dirty="0" smtClean="0">
                <a:solidFill>
                  <a:srgbClr val="0070C0"/>
                </a:solidFill>
              </a:rPr>
              <a:t>enero </a:t>
            </a:r>
            <a:r>
              <a:rPr lang="es-MX" sz="1700" dirty="0">
                <a:solidFill>
                  <a:srgbClr val="0070C0"/>
                </a:solidFill>
              </a:rPr>
              <a:t>de 2013, D.O.F. 1</a:t>
            </a:r>
            <a:r>
              <a:rPr lang="es-MX" sz="1700" dirty="0" smtClean="0">
                <a:solidFill>
                  <a:srgbClr val="0070C0"/>
                </a:solidFill>
              </a:rPr>
              <a:t>6 </a:t>
            </a:r>
            <a:r>
              <a:rPr lang="es-MX" sz="1700" dirty="0">
                <a:solidFill>
                  <a:srgbClr val="0070C0"/>
                </a:solidFill>
              </a:rPr>
              <a:t>de </a:t>
            </a:r>
            <a:r>
              <a:rPr lang="es-MX" sz="1700" dirty="0" smtClean="0">
                <a:solidFill>
                  <a:srgbClr val="0070C0"/>
                </a:solidFill>
              </a:rPr>
              <a:t>mayo de 2013, 08 agosto 2013 (2</a:t>
            </a:r>
            <a:r>
              <a:rPr lang="es-MX" sz="1700" dirty="0">
                <a:solidFill>
                  <a:srgbClr val="0070C0"/>
                </a:solidFill>
              </a:rPr>
              <a:t>), D.O.F. </a:t>
            </a:r>
            <a:r>
              <a:rPr lang="es-MX" sz="1700" dirty="0" smtClean="0">
                <a:solidFill>
                  <a:srgbClr val="0070C0"/>
                </a:solidFill>
              </a:rPr>
              <a:t>06 </a:t>
            </a:r>
            <a:r>
              <a:rPr lang="es-MX" sz="1700" dirty="0">
                <a:solidFill>
                  <a:srgbClr val="0070C0"/>
                </a:solidFill>
              </a:rPr>
              <a:t>de </a:t>
            </a:r>
            <a:r>
              <a:rPr lang="es-MX" sz="1700" dirty="0" smtClean="0">
                <a:solidFill>
                  <a:srgbClr val="0070C0"/>
                </a:solidFill>
              </a:rPr>
              <a:t>octubre </a:t>
            </a:r>
            <a:r>
              <a:rPr lang="es-MX" sz="1700" dirty="0">
                <a:solidFill>
                  <a:srgbClr val="0070C0"/>
                </a:solidFill>
              </a:rPr>
              <a:t>de </a:t>
            </a:r>
            <a:r>
              <a:rPr lang="es-MX" sz="1700" dirty="0" smtClean="0">
                <a:solidFill>
                  <a:srgbClr val="0070C0"/>
                </a:solidFill>
              </a:rPr>
              <a:t>2014 y 22 diciembre de 2014.</a:t>
            </a:r>
            <a:endParaRPr lang="es-MX" sz="1700" dirty="0">
              <a:solidFill>
                <a:srgbClr val="0070C0"/>
              </a:solidFill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MX" sz="1700" dirty="0"/>
          </a:p>
          <a:p>
            <a:pPr lvl="0" algn="just"/>
            <a:r>
              <a:rPr lang="es-ES" sz="1700" dirty="0">
                <a:solidFill>
                  <a:prstClr val="black"/>
                </a:solidFill>
              </a:rPr>
              <a:t>Ambos </a:t>
            </a:r>
            <a:r>
              <a:rPr lang="es-ES" sz="1700" dirty="0" smtClean="0">
                <a:solidFill>
                  <a:prstClr val="black"/>
                </a:solidFill>
              </a:rPr>
              <a:t>son </a:t>
            </a:r>
            <a:r>
              <a:rPr lang="es-ES" sz="1700" dirty="0">
                <a:solidFill>
                  <a:prstClr val="black"/>
                </a:solidFill>
              </a:rPr>
              <a:t>competencia del </a:t>
            </a:r>
            <a:r>
              <a:rPr lang="es-MX" sz="1700" dirty="0">
                <a:solidFill>
                  <a:prstClr val="black"/>
                </a:solidFill>
              </a:rPr>
              <a:t>Instituto de la Consejería Jurídica y de Asistencia Legal/Dirección de Patrimonio; </a:t>
            </a:r>
            <a:r>
              <a:rPr lang="es-MX" sz="1700" dirty="0" smtClean="0">
                <a:solidFill>
                  <a:prstClr val="black"/>
                </a:solidFill>
              </a:rPr>
              <a:t> y el último lo es  también de los Organismos públicos, toda </a:t>
            </a:r>
            <a:r>
              <a:rPr lang="es-MX" sz="1700" dirty="0">
                <a:solidFill>
                  <a:prstClr val="black"/>
                </a:solidFill>
              </a:rPr>
              <a:t>vez que normativamente ya se encuentra adoptado</a:t>
            </a:r>
            <a:r>
              <a:rPr lang="es-MX" sz="1700" dirty="0" smtClean="0">
                <a:solidFill>
                  <a:prstClr val="black"/>
                </a:solidFill>
              </a:rPr>
              <a:t>.</a:t>
            </a:r>
            <a:endParaRPr lang="es-MX" sz="17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546634" y="1687796"/>
            <a:ext cx="43296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 smtClean="0">
                <a:solidFill>
                  <a:srgbClr val="0000FF"/>
                </a:solidFill>
              </a:rPr>
              <a:t>Relativas al Título Tercero de la LGCG </a:t>
            </a:r>
            <a:endParaRPr lang="es-MX" sz="1700" dirty="0">
              <a:solidFill>
                <a:srgbClr val="0000FF"/>
              </a:solidFill>
            </a:endParaRP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604753" y="1006967"/>
            <a:ext cx="8642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.3. Incumplimiento en la implementación de las disposiciones </a:t>
            </a:r>
          </a:p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 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      emitidas por el CONAC.</a:t>
            </a:r>
          </a:p>
        </p:txBody>
      </p:sp>
    </p:spTree>
    <p:extLst>
      <p:ext uri="{BB962C8B-B14F-4D97-AF65-F5344CB8AC3E}">
        <p14:creationId xmlns:p14="http://schemas.microsoft.com/office/powerpoint/2010/main" val="26447711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99592" y="2492896"/>
            <a:ext cx="73291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700" b="1" dirty="0"/>
              <a:t>Reformas a la Ley General de Contabilidad Gubernamental, Publicado en el Diario Oficial de la Federación el 12 de noviembre de 2012</a:t>
            </a:r>
            <a:r>
              <a:rPr lang="es-MX" sz="1700" dirty="0"/>
              <a:t>.</a:t>
            </a:r>
          </a:p>
          <a:p>
            <a:pPr algn="just"/>
            <a:r>
              <a:rPr lang="es-MX" sz="1700" dirty="0"/>
              <a:t>  </a:t>
            </a:r>
          </a:p>
          <a:p>
            <a:pPr algn="just"/>
            <a:r>
              <a:rPr lang="es-MX" sz="1700" dirty="0" smtClean="0"/>
              <a:t>Que</a:t>
            </a:r>
            <a:r>
              <a:rPr lang="x-none" sz="1700" dirty="0" smtClean="0"/>
              <a:t> </a:t>
            </a:r>
            <a:r>
              <a:rPr lang="x-none" sz="1700" dirty="0"/>
              <a:t>los entes públicos, </a:t>
            </a:r>
            <a:r>
              <a:rPr lang="x-none" sz="1700" b="1" u="sng" dirty="0">
                <a:solidFill>
                  <a:srgbClr val="FF0000"/>
                </a:solidFill>
              </a:rPr>
              <a:t>presenten </a:t>
            </a:r>
            <a:r>
              <a:rPr lang="x-none" sz="1700" dirty="0" smtClean="0"/>
              <a:t>y </a:t>
            </a:r>
            <a:r>
              <a:rPr lang="x-none" sz="1700" b="1" u="sng" dirty="0">
                <a:solidFill>
                  <a:srgbClr val="FF0000"/>
                </a:solidFill>
              </a:rPr>
              <a:t>cumplan </a:t>
            </a:r>
            <a:r>
              <a:rPr lang="x-none" sz="1700" dirty="0"/>
              <a:t>en su totalidad con </a:t>
            </a:r>
            <a:r>
              <a:rPr lang="x-none" sz="1700" dirty="0" smtClean="0"/>
              <a:t>l</a:t>
            </a:r>
            <a:r>
              <a:rPr lang="es-MX" sz="1700" dirty="0" smtClean="0"/>
              <a:t>as</a:t>
            </a:r>
            <a:r>
              <a:rPr lang="x-none" sz="1700" dirty="0" smtClean="0"/>
              <a:t> </a:t>
            </a:r>
            <a:r>
              <a:rPr lang="es-MX" sz="1700" b="1" u="sng" dirty="0" smtClean="0">
                <a:solidFill>
                  <a:srgbClr val="FF0000"/>
                </a:solidFill>
                <a:hlinkClick r:id="rId2" action="ppaction://hlinksldjump"/>
              </a:rPr>
              <a:t>16</a:t>
            </a:r>
            <a:r>
              <a:rPr lang="es-MX" sz="1700" b="1" u="sng" dirty="0" smtClean="0">
                <a:solidFill>
                  <a:srgbClr val="FF0000"/>
                </a:solidFill>
              </a:rPr>
              <a:t> </a:t>
            </a:r>
            <a:r>
              <a:rPr lang="es-MX" sz="1700" dirty="0" smtClean="0"/>
              <a:t>normas</a:t>
            </a:r>
            <a:r>
              <a:rPr lang="x-none" sz="1700" dirty="0" smtClean="0"/>
              <a:t>, </a:t>
            </a:r>
            <a:r>
              <a:rPr lang="x-none" sz="1700" dirty="0"/>
              <a:t>a más tardar </a:t>
            </a:r>
            <a:r>
              <a:rPr lang="x-none" sz="1700" b="1" u="sng" dirty="0">
                <a:solidFill>
                  <a:srgbClr val="FF0000"/>
                </a:solidFill>
              </a:rPr>
              <a:t>el 31 de diciembre de </a:t>
            </a:r>
            <a:r>
              <a:rPr lang="x-none" sz="1700" b="1" u="sng" dirty="0" smtClean="0">
                <a:solidFill>
                  <a:srgbClr val="FF0000"/>
                </a:solidFill>
              </a:rPr>
              <a:t>2013</a:t>
            </a:r>
            <a:r>
              <a:rPr lang="es-MX" sz="1700" dirty="0"/>
              <a:t> </a:t>
            </a:r>
            <a:r>
              <a:rPr lang="es-MX" sz="1700" dirty="0" smtClean="0"/>
              <a:t>para el estado y a más tardar el  </a:t>
            </a:r>
            <a:r>
              <a:rPr lang="es-MX" sz="1700" b="1" u="sng" dirty="0" smtClean="0">
                <a:solidFill>
                  <a:srgbClr val="FF0000"/>
                </a:solidFill>
              </a:rPr>
              <a:t>31 de diciembre del 2014</a:t>
            </a:r>
            <a:r>
              <a:rPr lang="es-MX" sz="1700" dirty="0" smtClean="0"/>
              <a:t> para los municipios. Éste último podrá ser a mas tardar el 31 de diciembre del 2015 siempre y cuando exista la solicitud del ente público municipal, considerando su tamaño poblacional, infraestructura y si su nivel de desarrollo institucional es bajo.</a:t>
            </a:r>
            <a:endParaRPr lang="es-MX" sz="1700" dirty="0"/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346521" y="116632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. </a:t>
            </a:r>
            <a:r>
              <a:rPr lang="es-MX" sz="1900" b="1" dirty="0">
                <a:ln w="50800"/>
                <a:solidFill>
                  <a:srgbClr val="00863D"/>
                </a:solidFill>
              </a:rPr>
              <a:t>Informe del Proceso de Adopción e Implementación de la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Armonización </a:t>
            </a:r>
            <a:r>
              <a:rPr lang="es-MX" sz="1900" b="1" dirty="0">
                <a:ln w="50800"/>
                <a:solidFill>
                  <a:srgbClr val="00863D"/>
                </a:solidFill>
              </a:rPr>
              <a:t>Contable        </a:t>
            </a:r>
          </a:p>
        </p:txBody>
      </p:sp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378985" y="1063388"/>
            <a:ext cx="8642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4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.3. Incumplimiento en la implementación de las disposiciones </a:t>
            </a:r>
          </a:p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 </a:t>
            </a:r>
            <a:r>
              <a:rPr lang="es-MX" sz="1800" dirty="0" smtClean="0">
                <a:ln w="50800"/>
                <a:solidFill>
                  <a:srgbClr val="C00000"/>
                </a:solidFill>
              </a:rPr>
              <a:t>      emitidas por el CONAC.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699792" y="1866310"/>
            <a:ext cx="3960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smtClean="0">
                <a:solidFill>
                  <a:srgbClr val="0000FF"/>
                </a:solidFill>
              </a:rPr>
              <a:t>Relativas al Título Quinto de la LGCG</a:t>
            </a:r>
            <a:endParaRPr lang="es-MX" sz="1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014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22329</TotalTime>
  <Words>2991</Words>
  <Application>Microsoft Office PowerPoint</Application>
  <PresentationFormat>Presentación en pantalla (4:3)</PresentationFormat>
  <Paragraphs>473</Paragraphs>
  <Slides>41</Slides>
  <Notes>16</Notes>
  <HiddenSlides>14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DE HACIENDA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jviart</dc:creator>
  <cp:lastModifiedBy>Roberto Coutiño Espinosa</cp:lastModifiedBy>
  <cp:revision>1893</cp:revision>
  <cp:lastPrinted>2016-06-16T18:06:49Z</cp:lastPrinted>
  <dcterms:created xsi:type="dcterms:W3CDTF">2010-09-20T19:30:30Z</dcterms:created>
  <dcterms:modified xsi:type="dcterms:W3CDTF">2016-06-17T17:09:02Z</dcterms:modified>
</cp:coreProperties>
</file>