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61" r:id="rId2"/>
    <p:sldId id="363" r:id="rId3"/>
    <p:sldId id="484" r:id="rId4"/>
    <p:sldId id="485" r:id="rId5"/>
    <p:sldId id="486" r:id="rId6"/>
    <p:sldId id="489" r:id="rId7"/>
    <p:sldId id="487" r:id="rId8"/>
    <p:sldId id="488" r:id="rId9"/>
    <p:sldId id="483" r:id="rId10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jvidalg" initials="j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224F"/>
    <a:srgbClr val="0000FF"/>
    <a:srgbClr val="FF0000"/>
    <a:srgbClr val="FF6600"/>
    <a:srgbClr val="99FF99"/>
    <a:srgbClr val="EAF18D"/>
    <a:srgbClr val="E8E896"/>
    <a:srgbClr val="CC3300"/>
    <a:srgbClr val="F9C6B1"/>
    <a:srgbClr val="F9A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494" autoAdjust="0"/>
  </p:normalViewPr>
  <p:slideViewPr>
    <p:cSldViewPr>
      <p:cViewPr varScale="1">
        <p:scale>
          <a:sx n="74" d="100"/>
          <a:sy n="74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29/03/2016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7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29/03/2016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6591"/>
            <a:ext cx="5436909" cy="446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7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LTStd-HvCn" pitchFamily="34" charset="0"/>
              </a:rPr>
              <a:t>2016 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LTStd-HvCn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03048" y="994857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1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ª </a:t>
            </a:r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Reunión 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Ordinaria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Marzo 29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2016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57158" y="4572008"/>
            <a:ext cx="7286676" cy="9787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 defTabSz="741363">
              <a:lnSpc>
                <a:spcPct val="90000"/>
              </a:lnSpc>
              <a:defRPr/>
            </a:pPr>
            <a:r>
              <a:rPr lang="es-MX" sz="32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Instalación y Capacitación </a:t>
            </a:r>
          </a:p>
          <a:p>
            <a:pPr algn="just" defTabSz="741363">
              <a:lnSpc>
                <a:spcPct val="90000"/>
              </a:lnSpc>
              <a:defRPr/>
            </a:pPr>
            <a:r>
              <a:rPr lang="es-MX" sz="32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SIAHM versi</a:t>
            </a:r>
            <a:r>
              <a:rPr lang="es-MX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ón 2016.</a:t>
            </a:r>
            <a:endParaRPr lang="es-MX" sz="32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27584" y="2420888"/>
            <a:ext cx="7286676" cy="10895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Sistema Integral de Administración Hacendaria Municipal (SIAHM).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28663" y="1340768"/>
            <a:ext cx="7286676" cy="5355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741363">
              <a:lnSpc>
                <a:spcPct val="90000"/>
              </a:lnSpc>
              <a:defRPr/>
            </a:pPr>
            <a:r>
              <a:rPr lang="es-MX" sz="32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Instalación</a:t>
            </a:r>
            <a:endParaRPr lang="es-MX" sz="32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683568" y="2708921"/>
            <a:ext cx="3416102" cy="1268292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Del 8 al 12 </a:t>
            </a:r>
            <a:r>
              <a:rPr lang="es-MX" sz="2800" dirty="0">
                <a:solidFill>
                  <a:schemeClr val="bg1"/>
                </a:solidFill>
              </a:rPr>
              <a:t>de </a:t>
            </a:r>
            <a:r>
              <a:rPr lang="es-MX" sz="2800" dirty="0" smtClean="0">
                <a:solidFill>
                  <a:schemeClr val="bg1"/>
                </a:solidFill>
              </a:rPr>
              <a:t>febrero de 2016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5005015" y="2312194"/>
            <a:ext cx="3527425" cy="2376487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122 municipios con SIAHM instalado versión 2016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4221410" y="3141340"/>
            <a:ext cx="782638" cy="647700"/>
          </a:xfrm>
          <a:prstGeom prst="rightArrow">
            <a:avLst>
              <a:gd name="adj1" fmla="val 50000"/>
              <a:gd name="adj2" fmla="val 45014"/>
            </a:avLst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0010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31541" y="2236339"/>
            <a:ext cx="8280920" cy="400097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Incorporación del nuevo clasificador por tipo de gasto.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Adecuación de los catálogos contables y presupuestales.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Actualización del Manual de Contabilidad.</a:t>
            </a:r>
          </a:p>
          <a:p>
            <a:pPr>
              <a:defRPr/>
            </a:pPr>
            <a:endParaRPr lang="es-MX" sz="2400" dirty="0" smtClean="0">
              <a:solidFill>
                <a:schemeClr val="bg1"/>
              </a:solidFill>
            </a:endParaRPr>
          </a:p>
          <a:p>
            <a:pPr algn="just"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Esta versión complementa el cumplimiento de las disposiciones normativas emitidas por el CONAC al 30 de diciembre de 2015, aplicables a los municipios.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endParaRPr lang="es-MX" sz="2000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sz="2400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28663" y="1340768"/>
            <a:ext cx="7286676" cy="5355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741363">
              <a:lnSpc>
                <a:spcPct val="90000"/>
              </a:lnSpc>
              <a:defRPr/>
            </a:pPr>
            <a:r>
              <a:rPr lang="es-MX" sz="32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Actualizaciones para esta versión</a:t>
            </a:r>
            <a:endParaRPr lang="es-MX" sz="32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06963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28663" y="1340768"/>
            <a:ext cx="7286676" cy="5355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741363">
              <a:lnSpc>
                <a:spcPct val="90000"/>
              </a:lnSpc>
              <a:defRPr/>
            </a:pPr>
            <a:r>
              <a:rPr lang="es-MX" sz="32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 Capacitación</a:t>
            </a:r>
            <a:r>
              <a:rPr lang="es-MX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.</a:t>
            </a:r>
            <a:endParaRPr lang="es-MX" sz="32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95537" y="2923902"/>
            <a:ext cx="3176338" cy="1513210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dirty="0">
                <a:solidFill>
                  <a:schemeClr val="bg1"/>
                </a:solidFill>
              </a:rPr>
              <a:t>Capacitación del SIAHM Versión </a:t>
            </a:r>
            <a:r>
              <a:rPr lang="es-MX" sz="2400" dirty="0" smtClean="0">
                <a:solidFill>
                  <a:schemeClr val="bg1"/>
                </a:solidFill>
              </a:rPr>
              <a:t>2016  </a:t>
            </a:r>
            <a:endParaRPr lang="es-MX" sz="2400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2400" dirty="0">
                <a:solidFill>
                  <a:schemeClr val="bg1"/>
                </a:solidFill>
              </a:rPr>
              <a:t>del </a:t>
            </a:r>
            <a:r>
              <a:rPr lang="es-MX" sz="2400" dirty="0" smtClean="0">
                <a:solidFill>
                  <a:schemeClr val="bg1"/>
                </a:solidFill>
              </a:rPr>
              <a:t>15 </a:t>
            </a:r>
            <a:r>
              <a:rPr lang="es-MX" sz="2400" dirty="0">
                <a:solidFill>
                  <a:schemeClr val="bg1"/>
                </a:solidFill>
              </a:rPr>
              <a:t>de </a:t>
            </a:r>
            <a:r>
              <a:rPr lang="es-MX" sz="2400" dirty="0" smtClean="0">
                <a:solidFill>
                  <a:schemeClr val="bg1"/>
                </a:solidFill>
              </a:rPr>
              <a:t>febrero </a:t>
            </a:r>
            <a:r>
              <a:rPr lang="es-MX" sz="2400" dirty="0">
                <a:solidFill>
                  <a:schemeClr val="bg1"/>
                </a:solidFill>
              </a:rPr>
              <a:t>al </a:t>
            </a:r>
            <a:r>
              <a:rPr lang="es-MX" sz="2400" dirty="0" smtClean="0">
                <a:solidFill>
                  <a:schemeClr val="bg1"/>
                </a:solidFill>
              </a:rPr>
              <a:t>4 </a:t>
            </a:r>
            <a:r>
              <a:rPr lang="es-MX" sz="2400" dirty="0">
                <a:solidFill>
                  <a:schemeClr val="bg1"/>
                </a:solidFill>
              </a:rPr>
              <a:t>de </a:t>
            </a:r>
            <a:r>
              <a:rPr lang="es-MX" sz="2400" dirty="0" smtClean="0">
                <a:solidFill>
                  <a:schemeClr val="bg1"/>
                </a:solidFill>
              </a:rPr>
              <a:t>marzo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500562" y="2420665"/>
            <a:ext cx="3815853" cy="2664519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bg1"/>
                </a:solidFill>
              </a:rPr>
              <a:t>Seis sedes Regionales</a:t>
            </a:r>
          </a:p>
          <a:p>
            <a:pPr algn="ctr">
              <a:defRPr/>
            </a:pPr>
            <a:endParaRPr lang="es-MX" sz="20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MX" sz="2000" dirty="0">
                <a:solidFill>
                  <a:schemeClr val="bg1"/>
                </a:solidFill>
              </a:rPr>
              <a:t>Tuxtla Gutiérrez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MX" sz="2000" dirty="0">
                <a:solidFill>
                  <a:schemeClr val="bg1"/>
                </a:solidFill>
              </a:rPr>
              <a:t>San Cristóbal de las Casas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MX" sz="2000" dirty="0">
                <a:solidFill>
                  <a:schemeClr val="bg1"/>
                </a:solidFill>
              </a:rPr>
              <a:t>Comitán de Domínguez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MX" sz="2000" dirty="0" err="1" smtClean="0">
                <a:solidFill>
                  <a:schemeClr val="bg1"/>
                </a:solidFill>
              </a:rPr>
              <a:t>Pichucalco</a:t>
            </a:r>
            <a:endParaRPr lang="es-MX" sz="20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MX" sz="2000" dirty="0">
                <a:solidFill>
                  <a:schemeClr val="bg1"/>
                </a:solidFill>
              </a:rPr>
              <a:t>Tapachula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es-MX" sz="2000" dirty="0" smtClean="0">
                <a:solidFill>
                  <a:schemeClr val="bg1"/>
                </a:solidFill>
              </a:rPr>
              <a:t>Ocosingo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3644900" y="3284265"/>
            <a:ext cx="782638" cy="647700"/>
          </a:xfrm>
          <a:prstGeom prst="rightArrow">
            <a:avLst>
              <a:gd name="adj1" fmla="val 50000"/>
              <a:gd name="adj2" fmla="val 45014"/>
            </a:avLst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3638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67545" y="1772816"/>
            <a:ext cx="8280920" cy="400097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Temas:</a:t>
            </a:r>
          </a:p>
          <a:p>
            <a:pPr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Obligaciones y cumplimiento a la LGCG.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400" dirty="0" err="1" smtClean="0">
                <a:solidFill>
                  <a:schemeClr val="bg1"/>
                </a:solidFill>
              </a:rPr>
              <a:t>Fincamiento</a:t>
            </a:r>
            <a:r>
              <a:rPr lang="es-MX" sz="2400" dirty="0" smtClean="0">
                <a:solidFill>
                  <a:schemeClr val="bg1"/>
                </a:solidFill>
              </a:rPr>
              <a:t> de Responsabilidades.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Obra Pública.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Sanciones por incumplimiento en la rendición de cuentas.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Actualización de la Normatividad Hacendaria Municipal 2016 y presentación de la Cuenta Pública 2015.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Resolución de Caso Práctico.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endParaRPr lang="es-MX" sz="2400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sz="2400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2590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87624" y="2491705"/>
            <a:ext cx="2889250" cy="2376488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dirty="0">
                <a:solidFill>
                  <a:schemeClr val="bg1"/>
                </a:solidFill>
              </a:rPr>
              <a:t>Servidores Públicos capacitados por Sedes Regionales</a:t>
            </a:r>
          </a:p>
        </p:txBody>
      </p:sp>
      <p:sp>
        <p:nvSpPr>
          <p:cNvPr id="11" name="10 Flecha derecha"/>
          <p:cNvSpPr/>
          <p:nvPr/>
        </p:nvSpPr>
        <p:spPr>
          <a:xfrm>
            <a:off x="4211811" y="3499768"/>
            <a:ext cx="784225" cy="649287"/>
          </a:xfrm>
          <a:prstGeom prst="rightArrow">
            <a:avLst>
              <a:gd name="adj1" fmla="val 50000"/>
              <a:gd name="adj2" fmla="val 45014"/>
            </a:avLst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7" name="16 Rectángulo redondeado"/>
          <p:cNvSpPr/>
          <p:nvPr/>
        </p:nvSpPr>
        <p:spPr>
          <a:xfrm>
            <a:off x="5067126" y="1269008"/>
            <a:ext cx="2889250" cy="719137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Tuxtla Gutiérrez</a:t>
            </a:r>
          </a:p>
          <a:p>
            <a:pPr algn="ctr">
              <a:defRPr/>
            </a:pPr>
            <a:r>
              <a:rPr lang="es-MX" sz="1400" b="1" dirty="0" smtClean="0">
                <a:solidFill>
                  <a:schemeClr val="bg1"/>
                </a:solidFill>
              </a:rPr>
              <a:t>129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De </a:t>
            </a:r>
            <a:r>
              <a:rPr lang="es-MX" sz="1400" b="1" dirty="0" smtClean="0">
                <a:solidFill>
                  <a:schemeClr val="bg1"/>
                </a:solidFill>
              </a:rPr>
              <a:t>21 </a:t>
            </a:r>
            <a:r>
              <a:rPr lang="es-MX" sz="1400" b="1" dirty="0">
                <a:solidFill>
                  <a:schemeClr val="bg1"/>
                </a:solidFill>
              </a:rPr>
              <a:t>municipios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5067126" y="2059583"/>
            <a:ext cx="2889250" cy="792162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San Cristóbal de las Casas</a:t>
            </a:r>
          </a:p>
          <a:p>
            <a:pPr algn="ctr">
              <a:defRPr/>
            </a:pPr>
            <a:r>
              <a:rPr lang="es-MX" sz="1400" b="1" dirty="0" smtClean="0">
                <a:solidFill>
                  <a:schemeClr val="bg1"/>
                </a:solidFill>
              </a:rPr>
              <a:t>90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De </a:t>
            </a:r>
            <a:r>
              <a:rPr lang="es-MX" sz="1400" b="1" dirty="0" smtClean="0">
                <a:solidFill>
                  <a:schemeClr val="bg1"/>
                </a:solidFill>
              </a:rPr>
              <a:t>23 </a:t>
            </a:r>
            <a:r>
              <a:rPr lang="es-MX" sz="1400" b="1" dirty="0">
                <a:solidFill>
                  <a:schemeClr val="bg1"/>
                </a:solidFill>
              </a:rPr>
              <a:t>municipios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5067126" y="2924770"/>
            <a:ext cx="2889250" cy="79216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Comitán de Domínguez</a:t>
            </a:r>
          </a:p>
          <a:p>
            <a:pPr algn="ctr">
              <a:defRPr/>
            </a:pPr>
            <a:r>
              <a:rPr lang="es-MX" sz="1400" b="1" dirty="0" smtClean="0">
                <a:solidFill>
                  <a:schemeClr val="bg1"/>
                </a:solidFill>
              </a:rPr>
              <a:t>93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De </a:t>
            </a:r>
            <a:r>
              <a:rPr lang="es-MX" sz="1400" b="1" dirty="0" smtClean="0">
                <a:solidFill>
                  <a:schemeClr val="bg1"/>
                </a:solidFill>
              </a:rPr>
              <a:t>19 </a:t>
            </a:r>
            <a:r>
              <a:rPr lang="es-MX" sz="1400" b="1" dirty="0">
                <a:solidFill>
                  <a:schemeClr val="bg1"/>
                </a:solidFill>
              </a:rPr>
              <a:t>municipios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5067126" y="3788370"/>
            <a:ext cx="2889250" cy="79216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400" b="1" dirty="0" err="1" smtClean="0">
                <a:solidFill>
                  <a:schemeClr val="bg1"/>
                </a:solidFill>
              </a:rPr>
              <a:t>Pichucalco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 smtClean="0">
                <a:solidFill>
                  <a:schemeClr val="bg1"/>
                </a:solidFill>
              </a:rPr>
              <a:t>75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De </a:t>
            </a:r>
            <a:r>
              <a:rPr lang="es-MX" sz="1400" b="1" dirty="0" smtClean="0">
                <a:solidFill>
                  <a:schemeClr val="bg1"/>
                </a:solidFill>
              </a:rPr>
              <a:t>20 </a:t>
            </a:r>
            <a:r>
              <a:rPr lang="es-MX" sz="1400" b="1" dirty="0">
                <a:solidFill>
                  <a:schemeClr val="bg1"/>
                </a:solidFill>
              </a:rPr>
              <a:t>municipios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5067126" y="4651970"/>
            <a:ext cx="2889250" cy="79216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Tapachula</a:t>
            </a:r>
          </a:p>
          <a:p>
            <a:pPr algn="ctr">
              <a:defRPr/>
            </a:pPr>
            <a:r>
              <a:rPr lang="es-MX" sz="1400" b="1" dirty="0" smtClean="0">
                <a:solidFill>
                  <a:schemeClr val="bg1"/>
                </a:solidFill>
              </a:rPr>
              <a:t>134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De </a:t>
            </a:r>
            <a:r>
              <a:rPr lang="es-MX" sz="1400" b="1" dirty="0" smtClean="0">
                <a:solidFill>
                  <a:schemeClr val="bg1"/>
                </a:solidFill>
              </a:rPr>
              <a:t>20 </a:t>
            </a:r>
            <a:r>
              <a:rPr lang="es-MX" sz="1400" b="1" dirty="0">
                <a:solidFill>
                  <a:schemeClr val="bg1"/>
                </a:solidFill>
              </a:rPr>
              <a:t>municipios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5067126" y="5517158"/>
            <a:ext cx="2889250" cy="792162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400" b="1" dirty="0" smtClean="0">
                <a:solidFill>
                  <a:schemeClr val="bg1"/>
                </a:solidFill>
              </a:rPr>
              <a:t>Ocosingo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 smtClean="0">
                <a:solidFill>
                  <a:schemeClr val="bg1"/>
                </a:solidFill>
              </a:rPr>
              <a:t>83</a:t>
            </a:r>
            <a:endParaRPr lang="es-MX" sz="14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400" b="1" dirty="0">
                <a:solidFill>
                  <a:schemeClr val="bg1"/>
                </a:solidFill>
              </a:rPr>
              <a:t>De </a:t>
            </a:r>
            <a:r>
              <a:rPr lang="es-MX" sz="1400" b="1" dirty="0" smtClean="0">
                <a:solidFill>
                  <a:schemeClr val="bg1"/>
                </a:solidFill>
              </a:rPr>
              <a:t>17 </a:t>
            </a:r>
            <a:r>
              <a:rPr lang="es-MX" sz="1400" b="1" dirty="0">
                <a:solidFill>
                  <a:schemeClr val="bg1"/>
                </a:solidFill>
              </a:rPr>
              <a:t>municipios</a:t>
            </a:r>
          </a:p>
        </p:txBody>
      </p:sp>
    </p:spTree>
    <p:extLst>
      <p:ext uri="{BB962C8B-B14F-4D97-AF65-F5344CB8AC3E}">
        <p14:creationId xmlns:p14="http://schemas.microsoft.com/office/powerpoint/2010/main" val="13807519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971600" y="1772817"/>
            <a:ext cx="3024956" cy="273568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dirty="0">
                <a:solidFill>
                  <a:schemeClr val="bg1"/>
                </a:solidFill>
              </a:rPr>
              <a:t>Total de Servidores Públicos capacitados</a:t>
            </a:r>
          </a:p>
          <a:p>
            <a:pPr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604</a:t>
            </a:r>
            <a:endParaRPr lang="es-MX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2000" dirty="0">
                <a:solidFill>
                  <a:schemeClr val="bg1"/>
                </a:solidFill>
              </a:rPr>
              <a:t>De </a:t>
            </a:r>
            <a:r>
              <a:rPr lang="es-MX" sz="2000" b="1" dirty="0" smtClean="0">
                <a:solidFill>
                  <a:schemeClr val="bg1"/>
                </a:solidFill>
              </a:rPr>
              <a:t>120</a:t>
            </a:r>
            <a:r>
              <a:rPr lang="es-MX" sz="2000" dirty="0" smtClean="0">
                <a:solidFill>
                  <a:schemeClr val="bg1"/>
                </a:solidFill>
              </a:rPr>
              <a:t> </a:t>
            </a:r>
            <a:r>
              <a:rPr lang="es-MX" sz="2000" dirty="0">
                <a:solidFill>
                  <a:schemeClr val="bg1"/>
                </a:solidFill>
              </a:rPr>
              <a:t>Municipios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5004048" y="1773436"/>
            <a:ext cx="3320553" cy="2735684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000" b="1" dirty="0">
                <a:solidFill>
                  <a:schemeClr val="bg1"/>
                </a:solidFill>
              </a:rPr>
              <a:t>Municipios que no asistieron a la capacitación</a:t>
            </a:r>
          </a:p>
          <a:p>
            <a:pPr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2</a:t>
            </a:r>
            <a:endParaRPr lang="es-MX" sz="20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es-MX" sz="20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s-MX" sz="2000" dirty="0" smtClean="0">
                <a:solidFill>
                  <a:schemeClr val="bg1"/>
                </a:solidFill>
              </a:rPr>
              <a:t>Belisario Domínguez</a:t>
            </a:r>
          </a:p>
          <a:p>
            <a:pPr>
              <a:defRPr/>
            </a:pPr>
            <a:r>
              <a:rPr lang="es-MX" sz="2000" dirty="0" smtClean="0">
                <a:solidFill>
                  <a:schemeClr val="bg1"/>
                </a:solidFill>
              </a:rPr>
              <a:t>Benemérito de las Américas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14" name="13 Flecha izquierda y derecha"/>
          <p:cNvSpPr/>
          <p:nvPr/>
        </p:nvSpPr>
        <p:spPr>
          <a:xfrm>
            <a:off x="3995936" y="2781300"/>
            <a:ext cx="992188" cy="647700"/>
          </a:xfrm>
          <a:prstGeom prst="leftRight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5" name="2 Rectángulo"/>
          <p:cNvSpPr>
            <a:spLocks noChangeArrowheads="1"/>
          </p:cNvSpPr>
          <p:nvPr/>
        </p:nvSpPr>
        <p:spPr bwMode="auto">
          <a:xfrm>
            <a:off x="684213" y="4872038"/>
            <a:ext cx="74882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sz="1800" dirty="0">
                <a:latin typeface="Tahoma" pitchFamily="34" charset="0"/>
                <a:cs typeface="Tahoma" pitchFamily="34" charset="0"/>
              </a:rPr>
              <a:t>Se desconocen las causas por las que no </a:t>
            </a:r>
            <a:r>
              <a:rPr lang="es-ES" sz="1800" dirty="0" smtClean="0">
                <a:latin typeface="Tahoma" pitchFamily="34" charset="0"/>
                <a:cs typeface="Tahoma" pitchFamily="34" charset="0"/>
              </a:rPr>
              <a:t>asistieron; </a:t>
            </a:r>
            <a:r>
              <a:rPr lang="es-ES" sz="1800" dirty="0">
                <a:latin typeface="Tahoma" pitchFamily="34" charset="0"/>
                <a:cs typeface="Tahoma" pitchFamily="34" charset="0"/>
              </a:rPr>
              <a:t>sin embargo, </a:t>
            </a:r>
            <a:r>
              <a:rPr lang="es-ES" sz="1800" dirty="0" smtClean="0">
                <a:latin typeface="Tahoma" pitchFamily="34" charset="0"/>
                <a:cs typeface="Tahoma" pitchFamily="34" charset="0"/>
              </a:rPr>
              <a:t>en el momento  que lo soliciten y especifiquen las causas, se les otorgará la capacitación correspondiente.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65365863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971600" y="2492896"/>
            <a:ext cx="74888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  <a:endParaRPr lang="es-MX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442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11375</TotalTime>
  <Words>412</Words>
  <Application>Microsoft Office PowerPoint</Application>
  <PresentationFormat>Presentación en pantalla (4:3)</PresentationFormat>
  <Paragraphs>97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Jesus Sotero Vidal Gomez</cp:lastModifiedBy>
  <cp:revision>1279</cp:revision>
  <cp:lastPrinted>2014-06-20T15:44:26Z</cp:lastPrinted>
  <dcterms:created xsi:type="dcterms:W3CDTF">2010-09-20T19:30:30Z</dcterms:created>
  <dcterms:modified xsi:type="dcterms:W3CDTF">2016-03-29T15:58:53Z</dcterms:modified>
</cp:coreProperties>
</file>