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61" r:id="rId2"/>
    <p:sldId id="363" r:id="rId3"/>
    <p:sldId id="484" r:id="rId4"/>
    <p:sldId id="485" r:id="rId5"/>
    <p:sldId id="486" r:id="rId6"/>
    <p:sldId id="489" r:id="rId7"/>
    <p:sldId id="487" r:id="rId8"/>
    <p:sldId id="488" r:id="rId9"/>
    <p:sldId id="483" r:id="rId10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jvidalg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4F"/>
    <a:srgbClr val="0000FF"/>
    <a:srgbClr val="FF0000"/>
    <a:srgbClr val="FF6600"/>
    <a:srgbClr val="99FF99"/>
    <a:srgbClr val="EAF18D"/>
    <a:srgbClr val="E8E896"/>
    <a:srgbClr val="CC3300"/>
    <a:srgbClr val="F9C6B1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494" autoAdjust="0"/>
  </p:normalViewPr>
  <p:slideViewPr>
    <p:cSldViewPr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29/03/2016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7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29/03/2016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6591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7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29/03/2016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/>
          <a:stretch/>
        </p:blipFill>
        <p:spPr>
          <a:xfrm>
            <a:off x="0" y="0"/>
            <a:ext cx="9467527" cy="685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7308304" y="6073170"/>
            <a:ext cx="1835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 smtClean="0">
                <a:solidFill>
                  <a:schemeClr val="tx1">
                    <a:alpha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Std-HvCn" pitchFamily="34" charset="0"/>
              </a:rPr>
              <a:t>2016 </a:t>
            </a:r>
            <a:endParaRPr lang="es-MX" sz="4500" dirty="0">
              <a:solidFill>
                <a:schemeClr val="tx1">
                  <a:alpha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Std-HvCn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03048" y="994857"/>
            <a:ext cx="6264696" cy="507831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Consejo de Armonización Contable del Estado de Chiapas (CACE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)</a:t>
            </a:r>
          </a:p>
          <a:p>
            <a:pPr algn="ctr" eaLnBrk="1" hangingPunct="1"/>
            <a:endParaRPr lang="es-MX" sz="36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ctr" eaLnBrk="1" hangingPunct="1"/>
            <a:endParaRPr lang="es-MX" sz="1800" b="1" dirty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1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ª </a:t>
            </a:r>
            <a:r>
              <a:rPr lang="es-MX" sz="3600" b="1" dirty="0">
                <a:solidFill>
                  <a:srgbClr val="00B050"/>
                </a:solidFill>
                <a:latin typeface="Calisto MT" pitchFamily="18" charset="0"/>
              </a:rPr>
              <a:t>Reunión </a:t>
            </a:r>
            <a:r>
              <a:rPr lang="es-MX" sz="3600" b="1" dirty="0" smtClean="0">
                <a:solidFill>
                  <a:srgbClr val="00B050"/>
                </a:solidFill>
                <a:latin typeface="Calisto MT" pitchFamily="18" charset="0"/>
              </a:rPr>
              <a:t>Ordinaria</a:t>
            </a:r>
          </a:p>
          <a:p>
            <a:pPr algn="r" eaLnBrk="1" hangingPunct="1"/>
            <a:endParaRPr lang="es-MX" sz="1400" b="1" dirty="0" smtClean="0">
              <a:solidFill>
                <a:srgbClr val="FF0000"/>
              </a:solidFill>
              <a:latin typeface="Calisto MT" pitchFamily="18" charset="0"/>
            </a:endParaRPr>
          </a:p>
          <a:p>
            <a:pPr algn="r" eaLnBrk="1" hangingPunct="1"/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Tuxtla Gutiérrez, Chiapas. </a:t>
            </a:r>
          </a:p>
          <a:p>
            <a:pPr algn="r" eaLnBrk="1" hangingPunct="1"/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Marzo 29 </a:t>
            </a:r>
            <a:r>
              <a:rPr lang="es-MX" sz="1400" b="1" dirty="0">
                <a:solidFill>
                  <a:schemeClr val="tx1"/>
                </a:solidFill>
                <a:latin typeface="Verdana" pitchFamily="34" charset="0"/>
              </a:rPr>
              <a:t>de </a:t>
            </a:r>
            <a:r>
              <a:rPr lang="es-MX" sz="1400" b="1" dirty="0" smtClean="0">
                <a:solidFill>
                  <a:schemeClr val="tx1"/>
                </a:solidFill>
                <a:latin typeface="Verdana" pitchFamily="34" charset="0"/>
              </a:rPr>
              <a:t>2016</a:t>
            </a:r>
            <a:endParaRPr lang="es-MX" sz="3600" b="1" dirty="0">
              <a:solidFill>
                <a:srgbClr val="FF0000"/>
              </a:solidFill>
              <a:latin typeface="Calisto MT" pitchFamily="18" charset="0"/>
            </a:endParaRPr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467544" y="3717031"/>
            <a:ext cx="2232249" cy="2127883"/>
          </a:xfrm>
          <a:custGeom>
            <a:avLst/>
            <a:gdLst/>
            <a:ahLst/>
            <a:cxnLst>
              <a:cxn ang="0">
                <a:pos x="485" y="146"/>
              </a:cxn>
              <a:cxn ang="0">
                <a:pos x="515" y="170"/>
              </a:cxn>
              <a:cxn ang="0">
                <a:pos x="540" y="194"/>
              </a:cxn>
              <a:cxn ang="0">
                <a:pos x="552" y="194"/>
              </a:cxn>
              <a:cxn ang="0">
                <a:pos x="558" y="201"/>
              </a:cxn>
              <a:cxn ang="0">
                <a:pos x="582" y="213"/>
              </a:cxn>
              <a:cxn ang="0">
                <a:pos x="612" y="237"/>
              </a:cxn>
              <a:cxn ang="0">
                <a:pos x="612" y="249"/>
              </a:cxn>
              <a:cxn ang="0">
                <a:pos x="619" y="261"/>
              </a:cxn>
              <a:cxn ang="0">
                <a:pos x="631" y="267"/>
              </a:cxn>
              <a:cxn ang="0">
                <a:pos x="643" y="279"/>
              </a:cxn>
              <a:cxn ang="0">
                <a:pos x="661" y="285"/>
              </a:cxn>
              <a:cxn ang="0">
                <a:pos x="655" y="292"/>
              </a:cxn>
              <a:cxn ang="0">
                <a:pos x="649" y="310"/>
              </a:cxn>
              <a:cxn ang="0">
                <a:pos x="649" y="322"/>
              </a:cxn>
              <a:cxn ang="0">
                <a:pos x="649" y="334"/>
              </a:cxn>
              <a:cxn ang="0">
                <a:pos x="424" y="340"/>
              </a:cxn>
              <a:cxn ang="0">
                <a:pos x="364" y="516"/>
              </a:cxn>
              <a:cxn ang="0">
                <a:pos x="352" y="546"/>
              </a:cxn>
              <a:cxn ang="0">
                <a:pos x="345" y="583"/>
              </a:cxn>
              <a:cxn ang="0">
                <a:pos x="333" y="607"/>
              </a:cxn>
              <a:cxn ang="0">
                <a:pos x="224" y="498"/>
              </a:cxn>
              <a:cxn ang="0">
                <a:pos x="242" y="510"/>
              </a:cxn>
              <a:cxn ang="0">
                <a:pos x="224" y="492"/>
              </a:cxn>
              <a:cxn ang="0">
                <a:pos x="200" y="480"/>
              </a:cxn>
              <a:cxn ang="0">
                <a:pos x="103" y="395"/>
              </a:cxn>
              <a:cxn ang="0">
                <a:pos x="36" y="346"/>
              </a:cxn>
              <a:cxn ang="0">
                <a:pos x="48" y="346"/>
              </a:cxn>
              <a:cxn ang="0">
                <a:pos x="12" y="328"/>
              </a:cxn>
              <a:cxn ang="0">
                <a:pos x="18" y="304"/>
              </a:cxn>
              <a:cxn ang="0">
                <a:pos x="18" y="237"/>
              </a:cxn>
              <a:cxn ang="0">
                <a:pos x="42" y="194"/>
              </a:cxn>
              <a:cxn ang="0">
                <a:pos x="48" y="176"/>
              </a:cxn>
              <a:cxn ang="0">
                <a:pos x="91" y="122"/>
              </a:cxn>
              <a:cxn ang="0">
                <a:pos x="109" y="85"/>
              </a:cxn>
              <a:cxn ang="0">
                <a:pos x="145" y="6"/>
              </a:cxn>
              <a:cxn ang="0">
                <a:pos x="176" y="12"/>
              </a:cxn>
              <a:cxn ang="0">
                <a:pos x="194" y="49"/>
              </a:cxn>
              <a:cxn ang="0">
                <a:pos x="218" y="85"/>
              </a:cxn>
              <a:cxn ang="0">
                <a:pos x="242" y="116"/>
              </a:cxn>
              <a:cxn ang="0">
                <a:pos x="309" y="49"/>
              </a:cxn>
              <a:cxn ang="0">
                <a:pos x="364" y="37"/>
              </a:cxn>
              <a:cxn ang="0">
                <a:pos x="376" y="19"/>
              </a:cxn>
              <a:cxn ang="0">
                <a:pos x="382" y="25"/>
              </a:cxn>
              <a:cxn ang="0">
                <a:pos x="406" y="19"/>
              </a:cxn>
              <a:cxn ang="0">
                <a:pos x="412" y="43"/>
              </a:cxn>
              <a:cxn ang="0">
                <a:pos x="424" y="49"/>
              </a:cxn>
              <a:cxn ang="0">
                <a:pos x="430" y="85"/>
              </a:cxn>
              <a:cxn ang="0">
                <a:pos x="461" y="103"/>
              </a:cxn>
              <a:cxn ang="0">
                <a:pos x="479" y="122"/>
              </a:cxn>
            </a:cxnLst>
            <a:rect l="0" t="0" r="r" b="b"/>
            <a:pathLst>
              <a:path w="661" h="607">
                <a:moveTo>
                  <a:pt x="473" y="134"/>
                </a:moveTo>
                <a:lnTo>
                  <a:pt x="485" y="146"/>
                </a:lnTo>
                <a:lnTo>
                  <a:pt x="503" y="146"/>
                </a:lnTo>
                <a:lnTo>
                  <a:pt x="515" y="170"/>
                </a:lnTo>
                <a:lnTo>
                  <a:pt x="528" y="176"/>
                </a:lnTo>
                <a:lnTo>
                  <a:pt x="540" y="194"/>
                </a:lnTo>
                <a:lnTo>
                  <a:pt x="552" y="201"/>
                </a:lnTo>
                <a:lnTo>
                  <a:pt x="552" y="194"/>
                </a:lnTo>
                <a:lnTo>
                  <a:pt x="558" y="194"/>
                </a:lnTo>
                <a:lnTo>
                  <a:pt x="558" y="201"/>
                </a:lnTo>
                <a:lnTo>
                  <a:pt x="564" y="207"/>
                </a:lnTo>
                <a:lnTo>
                  <a:pt x="582" y="213"/>
                </a:lnTo>
                <a:lnTo>
                  <a:pt x="600" y="225"/>
                </a:lnTo>
                <a:lnTo>
                  <a:pt x="612" y="237"/>
                </a:lnTo>
                <a:lnTo>
                  <a:pt x="606" y="249"/>
                </a:lnTo>
                <a:lnTo>
                  <a:pt x="612" y="249"/>
                </a:lnTo>
                <a:lnTo>
                  <a:pt x="612" y="261"/>
                </a:lnTo>
                <a:lnTo>
                  <a:pt x="619" y="261"/>
                </a:lnTo>
                <a:lnTo>
                  <a:pt x="612" y="267"/>
                </a:lnTo>
                <a:lnTo>
                  <a:pt x="631" y="267"/>
                </a:lnTo>
                <a:lnTo>
                  <a:pt x="643" y="273"/>
                </a:lnTo>
                <a:lnTo>
                  <a:pt x="643" y="279"/>
                </a:lnTo>
                <a:lnTo>
                  <a:pt x="655" y="279"/>
                </a:lnTo>
                <a:lnTo>
                  <a:pt x="661" y="285"/>
                </a:lnTo>
                <a:lnTo>
                  <a:pt x="649" y="285"/>
                </a:lnTo>
                <a:lnTo>
                  <a:pt x="655" y="292"/>
                </a:lnTo>
                <a:lnTo>
                  <a:pt x="643" y="310"/>
                </a:lnTo>
                <a:lnTo>
                  <a:pt x="649" y="310"/>
                </a:lnTo>
                <a:lnTo>
                  <a:pt x="643" y="316"/>
                </a:lnTo>
                <a:lnTo>
                  <a:pt x="649" y="322"/>
                </a:lnTo>
                <a:lnTo>
                  <a:pt x="643" y="334"/>
                </a:lnTo>
                <a:lnTo>
                  <a:pt x="649" y="334"/>
                </a:lnTo>
                <a:lnTo>
                  <a:pt x="643" y="340"/>
                </a:lnTo>
                <a:lnTo>
                  <a:pt x="424" y="340"/>
                </a:lnTo>
                <a:lnTo>
                  <a:pt x="339" y="480"/>
                </a:lnTo>
                <a:lnTo>
                  <a:pt x="364" y="516"/>
                </a:lnTo>
                <a:lnTo>
                  <a:pt x="345" y="528"/>
                </a:lnTo>
                <a:lnTo>
                  <a:pt x="352" y="546"/>
                </a:lnTo>
                <a:lnTo>
                  <a:pt x="339" y="552"/>
                </a:lnTo>
                <a:lnTo>
                  <a:pt x="345" y="583"/>
                </a:lnTo>
                <a:lnTo>
                  <a:pt x="339" y="601"/>
                </a:lnTo>
                <a:lnTo>
                  <a:pt x="333" y="607"/>
                </a:lnTo>
                <a:lnTo>
                  <a:pt x="236" y="510"/>
                </a:lnTo>
                <a:lnTo>
                  <a:pt x="224" y="498"/>
                </a:lnTo>
                <a:lnTo>
                  <a:pt x="236" y="498"/>
                </a:lnTo>
                <a:lnTo>
                  <a:pt x="242" y="510"/>
                </a:lnTo>
                <a:lnTo>
                  <a:pt x="236" y="498"/>
                </a:lnTo>
                <a:lnTo>
                  <a:pt x="224" y="492"/>
                </a:lnTo>
                <a:lnTo>
                  <a:pt x="224" y="498"/>
                </a:lnTo>
                <a:lnTo>
                  <a:pt x="200" y="480"/>
                </a:lnTo>
                <a:lnTo>
                  <a:pt x="163" y="443"/>
                </a:lnTo>
                <a:lnTo>
                  <a:pt x="103" y="395"/>
                </a:lnTo>
                <a:lnTo>
                  <a:pt x="36" y="352"/>
                </a:lnTo>
                <a:lnTo>
                  <a:pt x="36" y="346"/>
                </a:lnTo>
                <a:lnTo>
                  <a:pt x="42" y="352"/>
                </a:lnTo>
                <a:lnTo>
                  <a:pt x="48" y="346"/>
                </a:lnTo>
                <a:lnTo>
                  <a:pt x="42" y="334"/>
                </a:lnTo>
                <a:lnTo>
                  <a:pt x="12" y="328"/>
                </a:lnTo>
                <a:lnTo>
                  <a:pt x="6" y="328"/>
                </a:lnTo>
                <a:lnTo>
                  <a:pt x="18" y="304"/>
                </a:lnTo>
                <a:lnTo>
                  <a:pt x="0" y="261"/>
                </a:lnTo>
                <a:lnTo>
                  <a:pt x="18" y="237"/>
                </a:lnTo>
                <a:lnTo>
                  <a:pt x="18" y="213"/>
                </a:lnTo>
                <a:lnTo>
                  <a:pt x="42" y="194"/>
                </a:lnTo>
                <a:lnTo>
                  <a:pt x="42" y="176"/>
                </a:lnTo>
                <a:lnTo>
                  <a:pt x="48" y="176"/>
                </a:lnTo>
                <a:lnTo>
                  <a:pt x="48" y="152"/>
                </a:lnTo>
                <a:lnTo>
                  <a:pt x="91" y="122"/>
                </a:lnTo>
                <a:lnTo>
                  <a:pt x="97" y="110"/>
                </a:lnTo>
                <a:lnTo>
                  <a:pt x="109" y="85"/>
                </a:lnTo>
                <a:lnTo>
                  <a:pt x="127" y="67"/>
                </a:lnTo>
                <a:lnTo>
                  <a:pt x="145" y="6"/>
                </a:lnTo>
                <a:lnTo>
                  <a:pt x="151" y="0"/>
                </a:lnTo>
                <a:lnTo>
                  <a:pt x="176" y="12"/>
                </a:lnTo>
                <a:lnTo>
                  <a:pt x="200" y="12"/>
                </a:lnTo>
                <a:lnTo>
                  <a:pt x="194" y="49"/>
                </a:lnTo>
                <a:lnTo>
                  <a:pt x="200" y="79"/>
                </a:lnTo>
                <a:lnTo>
                  <a:pt x="218" y="85"/>
                </a:lnTo>
                <a:lnTo>
                  <a:pt x="230" y="103"/>
                </a:lnTo>
                <a:lnTo>
                  <a:pt x="242" y="116"/>
                </a:lnTo>
                <a:lnTo>
                  <a:pt x="309" y="61"/>
                </a:lnTo>
                <a:lnTo>
                  <a:pt x="309" y="49"/>
                </a:lnTo>
                <a:lnTo>
                  <a:pt x="345" y="37"/>
                </a:lnTo>
                <a:lnTo>
                  <a:pt x="364" y="37"/>
                </a:lnTo>
                <a:lnTo>
                  <a:pt x="358" y="31"/>
                </a:lnTo>
                <a:lnTo>
                  <a:pt x="376" y="19"/>
                </a:lnTo>
                <a:lnTo>
                  <a:pt x="382" y="19"/>
                </a:lnTo>
                <a:lnTo>
                  <a:pt x="382" y="25"/>
                </a:lnTo>
                <a:lnTo>
                  <a:pt x="388" y="19"/>
                </a:lnTo>
                <a:lnTo>
                  <a:pt x="406" y="19"/>
                </a:lnTo>
                <a:lnTo>
                  <a:pt x="412" y="25"/>
                </a:lnTo>
                <a:lnTo>
                  <a:pt x="412" y="43"/>
                </a:lnTo>
                <a:lnTo>
                  <a:pt x="412" y="49"/>
                </a:lnTo>
                <a:lnTo>
                  <a:pt x="424" y="49"/>
                </a:lnTo>
                <a:lnTo>
                  <a:pt x="430" y="61"/>
                </a:lnTo>
                <a:lnTo>
                  <a:pt x="430" y="85"/>
                </a:lnTo>
                <a:lnTo>
                  <a:pt x="461" y="91"/>
                </a:lnTo>
                <a:lnTo>
                  <a:pt x="461" y="103"/>
                </a:lnTo>
                <a:lnTo>
                  <a:pt x="473" y="110"/>
                </a:lnTo>
                <a:lnTo>
                  <a:pt x="479" y="122"/>
                </a:lnTo>
                <a:lnTo>
                  <a:pt x="473" y="134"/>
                </a:lnTo>
                <a:close/>
              </a:path>
            </a:pathLst>
          </a:custGeom>
          <a:blipFill>
            <a:blip r:embed="rId3" cstate="print"/>
            <a:tile tx="0" ty="0" sx="100000" sy="100000" flip="none" algn="tl"/>
          </a:blipFill>
          <a:ln w="19050" cap="flat" cmpd="sng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  <a:effectLst>
            <a:innerShdw blurRad="241300" dist="88900">
              <a:schemeClr val="tx1"/>
            </a:innerShdw>
            <a:softEdge rad="12700"/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Arial" charset="0"/>
              <a:cs typeface="Arial" pitchFamily="34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" y="86014"/>
            <a:ext cx="1801789" cy="135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95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57158" y="4572008"/>
            <a:ext cx="7286676" cy="9787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 defTabSz="741363">
              <a:lnSpc>
                <a:spcPct val="90000"/>
              </a:lnSpc>
              <a:defRPr/>
            </a:pPr>
            <a:r>
              <a:rPr lang="es-MX" sz="32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Instalación y Capacitación </a:t>
            </a:r>
          </a:p>
          <a:p>
            <a:pPr algn="just" defTabSz="741363">
              <a:lnSpc>
                <a:spcPct val="90000"/>
              </a:lnSpc>
              <a:defRPr/>
            </a:pPr>
            <a:r>
              <a:rPr lang="es-MX" sz="32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SIAHM versi</a:t>
            </a:r>
            <a:r>
              <a:rPr lang="es-MX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ón 2016.</a:t>
            </a:r>
            <a:endParaRPr lang="es-MX" sz="3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7584" y="2420888"/>
            <a:ext cx="7286676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6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Sistema Integral de Administración Hacendaria Municipal (SIAHM).</a:t>
            </a:r>
            <a:endParaRPr lang="es-MX" sz="36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28663" y="1340768"/>
            <a:ext cx="7286676" cy="5355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2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Instalación</a:t>
            </a:r>
            <a:endParaRPr lang="es-MX" sz="3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83568" y="2708921"/>
            <a:ext cx="3416102" cy="1268292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Del 8 al 12 </a:t>
            </a:r>
            <a:r>
              <a:rPr lang="es-MX" sz="2800" dirty="0">
                <a:solidFill>
                  <a:schemeClr val="bg1"/>
                </a:solidFill>
              </a:rPr>
              <a:t>de </a:t>
            </a:r>
            <a:r>
              <a:rPr lang="es-MX" sz="2800" dirty="0" smtClean="0">
                <a:solidFill>
                  <a:schemeClr val="bg1"/>
                </a:solidFill>
              </a:rPr>
              <a:t>febrero de 2016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5015" y="2312194"/>
            <a:ext cx="3527425" cy="2376487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122 municipios con SIAHM instalado versión 2016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221410" y="3141340"/>
            <a:ext cx="782638" cy="647700"/>
          </a:xfrm>
          <a:prstGeom prst="rightArrow">
            <a:avLst>
              <a:gd name="adj1" fmla="val 50000"/>
              <a:gd name="adj2" fmla="val 45014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00108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31541" y="2236339"/>
            <a:ext cx="8280920" cy="400097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Incorporación del nuevo clasificador por tipo de gasto.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Adecuación de los catálogos contables y presupuestales.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Actualización del Manual de Contabilidad.</a:t>
            </a:r>
          </a:p>
          <a:p>
            <a:pPr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Esta versión complementa el cumplimiento de las disposiciones normativas emitidas por el CONAC al 30 de diciembre de 2015, aplicables a los municipios.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endParaRPr lang="es-MX" sz="20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28663" y="1340768"/>
            <a:ext cx="7286676" cy="5355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2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Actualizaciones para esta versión</a:t>
            </a:r>
            <a:endParaRPr lang="es-MX" sz="3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6963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28663" y="1340768"/>
            <a:ext cx="7286676" cy="5355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741363">
              <a:lnSpc>
                <a:spcPct val="90000"/>
              </a:lnSpc>
              <a:defRPr/>
            </a:pPr>
            <a:r>
              <a:rPr lang="es-MX" sz="3200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 Capacitación</a:t>
            </a:r>
            <a:r>
              <a:rPr lang="es-MX" dirty="0" smtClean="0">
                <a:solidFill>
                  <a:srgbClr val="7F7F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ajan Pro" charset="0"/>
              </a:rPr>
              <a:t>.</a:t>
            </a:r>
            <a:endParaRPr lang="es-MX" sz="3200" b="1" dirty="0">
              <a:solidFill>
                <a:srgbClr val="40404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ajan Pro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95537" y="2923902"/>
            <a:ext cx="3176338" cy="1513210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bg1"/>
                </a:solidFill>
              </a:rPr>
              <a:t>Capacitación del SIAHM Versión </a:t>
            </a:r>
            <a:r>
              <a:rPr lang="es-MX" sz="2400" dirty="0" smtClean="0">
                <a:solidFill>
                  <a:schemeClr val="bg1"/>
                </a:solidFill>
              </a:rPr>
              <a:t>2016  </a:t>
            </a:r>
            <a:endParaRPr lang="es-MX" sz="2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2400" dirty="0">
                <a:solidFill>
                  <a:schemeClr val="bg1"/>
                </a:solidFill>
              </a:rPr>
              <a:t>del </a:t>
            </a:r>
            <a:r>
              <a:rPr lang="es-MX" sz="2400" dirty="0" smtClean="0">
                <a:solidFill>
                  <a:schemeClr val="bg1"/>
                </a:solidFill>
              </a:rPr>
              <a:t>15 </a:t>
            </a:r>
            <a:r>
              <a:rPr lang="es-MX" sz="2400" dirty="0">
                <a:solidFill>
                  <a:schemeClr val="bg1"/>
                </a:solidFill>
              </a:rPr>
              <a:t>de </a:t>
            </a:r>
            <a:r>
              <a:rPr lang="es-MX" sz="2400" dirty="0" smtClean="0">
                <a:solidFill>
                  <a:schemeClr val="bg1"/>
                </a:solidFill>
              </a:rPr>
              <a:t>febrero </a:t>
            </a:r>
            <a:r>
              <a:rPr lang="es-MX" sz="2400" dirty="0">
                <a:solidFill>
                  <a:schemeClr val="bg1"/>
                </a:solidFill>
              </a:rPr>
              <a:t>al </a:t>
            </a:r>
            <a:r>
              <a:rPr lang="es-MX" sz="2400" dirty="0" smtClean="0">
                <a:solidFill>
                  <a:schemeClr val="bg1"/>
                </a:solidFill>
              </a:rPr>
              <a:t>4 </a:t>
            </a:r>
            <a:r>
              <a:rPr lang="es-MX" sz="2400" dirty="0">
                <a:solidFill>
                  <a:schemeClr val="bg1"/>
                </a:solidFill>
              </a:rPr>
              <a:t>de </a:t>
            </a:r>
            <a:r>
              <a:rPr lang="es-MX" sz="2400" dirty="0" smtClean="0">
                <a:solidFill>
                  <a:schemeClr val="bg1"/>
                </a:solidFill>
              </a:rPr>
              <a:t>marzo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500562" y="2420665"/>
            <a:ext cx="3815853" cy="2664519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Seis sedes Regionales</a:t>
            </a:r>
          </a:p>
          <a:p>
            <a:pPr algn="ctr">
              <a:defRPr/>
            </a:pP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MX" sz="2000" dirty="0">
                <a:solidFill>
                  <a:schemeClr val="bg1"/>
                </a:solidFill>
              </a:rPr>
              <a:t>Tuxtla Gutiérrez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MX" sz="2000" dirty="0">
                <a:solidFill>
                  <a:schemeClr val="bg1"/>
                </a:solidFill>
              </a:rPr>
              <a:t>San Cristóbal de las Casas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MX" sz="2000" dirty="0">
                <a:solidFill>
                  <a:schemeClr val="bg1"/>
                </a:solidFill>
              </a:rPr>
              <a:t>Comitán de Domínguez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MX" sz="2000" dirty="0" err="1" smtClean="0">
                <a:solidFill>
                  <a:schemeClr val="bg1"/>
                </a:solidFill>
              </a:rPr>
              <a:t>Pichucalco</a:t>
            </a:r>
            <a:endParaRPr lang="es-MX" sz="20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MX" sz="2000" dirty="0">
                <a:solidFill>
                  <a:schemeClr val="bg1"/>
                </a:solidFill>
              </a:rPr>
              <a:t>Tapachula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Ocosingo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3644900" y="3284265"/>
            <a:ext cx="782638" cy="647700"/>
          </a:xfrm>
          <a:prstGeom prst="rightArrow">
            <a:avLst>
              <a:gd name="adj1" fmla="val 50000"/>
              <a:gd name="adj2" fmla="val 45014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3638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67545" y="1772816"/>
            <a:ext cx="8280920" cy="400097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Temas:</a:t>
            </a:r>
          </a:p>
          <a:p>
            <a:pPr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Obligaciones y cumplimiento a la LGCG.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400" dirty="0" err="1" smtClean="0">
                <a:solidFill>
                  <a:schemeClr val="bg1"/>
                </a:solidFill>
              </a:rPr>
              <a:t>Fincamiento</a:t>
            </a:r>
            <a:r>
              <a:rPr lang="es-MX" sz="2400" dirty="0" smtClean="0">
                <a:solidFill>
                  <a:schemeClr val="bg1"/>
                </a:solidFill>
              </a:rPr>
              <a:t> de Responsabilidades.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Obra Pública.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Sanciones por incumplimiento en la rendición de cuentas.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Actualización de la Normatividad Hacendaria Municipal 2016 y presentación de la Cuenta Pública 2015.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s-MX" sz="2400" dirty="0" smtClean="0">
                <a:solidFill>
                  <a:schemeClr val="bg1"/>
                </a:solidFill>
              </a:rPr>
              <a:t>Resolución de Caso Práctico.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endParaRPr lang="es-MX" sz="24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59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87624" y="2491705"/>
            <a:ext cx="2889250" cy="2376488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dirty="0">
                <a:solidFill>
                  <a:schemeClr val="bg1"/>
                </a:solidFill>
              </a:rPr>
              <a:t>Servidores Públicos capacitados por Sedes Regionales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4211811" y="3499768"/>
            <a:ext cx="784225" cy="649287"/>
          </a:xfrm>
          <a:prstGeom prst="rightArrow">
            <a:avLst>
              <a:gd name="adj1" fmla="val 50000"/>
              <a:gd name="adj2" fmla="val 45014"/>
            </a:avLst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7" name="16 Rectángulo redondeado"/>
          <p:cNvSpPr/>
          <p:nvPr/>
        </p:nvSpPr>
        <p:spPr>
          <a:xfrm>
            <a:off x="5067126" y="1269008"/>
            <a:ext cx="2889250" cy="719137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Tuxtla Gutiérrez</a:t>
            </a:r>
          </a:p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129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De </a:t>
            </a:r>
            <a:r>
              <a:rPr lang="es-MX" sz="1400" b="1" dirty="0" smtClean="0">
                <a:solidFill>
                  <a:schemeClr val="bg1"/>
                </a:solidFill>
              </a:rPr>
              <a:t>21 </a:t>
            </a:r>
            <a:r>
              <a:rPr lang="es-MX" sz="1400" b="1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18" name="17 Rectángulo redondeado"/>
          <p:cNvSpPr/>
          <p:nvPr/>
        </p:nvSpPr>
        <p:spPr>
          <a:xfrm>
            <a:off x="5067126" y="2059583"/>
            <a:ext cx="2889250" cy="792162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San Cristóbal de las Casas</a:t>
            </a:r>
          </a:p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90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De </a:t>
            </a:r>
            <a:r>
              <a:rPr lang="es-MX" sz="1400" b="1" dirty="0" smtClean="0">
                <a:solidFill>
                  <a:schemeClr val="bg1"/>
                </a:solidFill>
              </a:rPr>
              <a:t>23 </a:t>
            </a:r>
            <a:r>
              <a:rPr lang="es-MX" sz="1400" b="1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5067126" y="2924770"/>
            <a:ext cx="2889250" cy="79216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Comitán de Domínguez</a:t>
            </a:r>
          </a:p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93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De </a:t>
            </a:r>
            <a:r>
              <a:rPr lang="es-MX" sz="1400" b="1" dirty="0" smtClean="0">
                <a:solidFill>
                  <a:schemeClr val="bg1"/>
                </a:solidFill>
              </a:rPr>
              <a:t>19 </a:t>
            </a:r>
            <a:r>
              <a:rPr lang="es-MX" sz="1400" b="1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5067126" y="3788370"/>
            <a:ext cx="2889250" cy="79216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 err="1" smtClean="0">
                <a:solidFill>
                  <a:schemeClr val="bg1"/>
                </a:solidFill>
              </a:rPr>
              <a:t>Pichucalco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75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De </a:t>
            </a:r>
            <a:r>
              <a:rPr lang="es-MX" sz="1400" b="1" dirty="0" smtClean="0">
                <a:solidFill>
                  <a:schemeClr val="bg1"/>
                </a:solidFill>
              </a:rPr>
              <a:t>20 </a:t>
            </a:r>
            <a:r>
              <a:rPr lang="es-MX" sz="1400" b="1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5067126" y="4651970"/>
            <a:ext cx="2889250" cy="79216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Tapachula</a:t>
            </a:r>
          </a:p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134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De </a:t>
            </a:r>
            <a:r>
              <a:rPr lang="es-MX" sz="1400" b="1" dirty="0" smtClean="0">
                <a:solidFill>
                  <a:schemeClr val="bg1"/>
                </a:solidFill>
              </a:rPr>
              <a:t>20 </a:t>
            </a:r>
            <a:r>
              <a:rPr lang="es-MX" sz="1400" b="1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5067126" y="5517158"/>
            <a:ext cx="2889250" cy="792162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Ocosingo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 smtClean="0">
                <a:solidFill>
                  <a:schemeClr val="bg1"/>
                </a:solidFill>
              </a:rPr>
              <a:t>83</a:t>
            </a:r>
            <a:endParaRPr lang="es-MX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1400" b="1" dirty="0">
                <a:solidFill>
                  <a:schemeClr val="bg1"/>
                </a:solidFill>
              </a:rPr>
              <a:t>De </a:t>
            </a:r>
            <a:r>
              <a:rPr lang="es-MX" sz="1400" b="1" dirty="0" smtClean="0">
                <a:solidFill>
                  <a:schemeClr val="bg1"/>
                </a:solidFill>
              </a:rPr>
              <a:t>17 </a:t>
            </a:r>
            <a:r>
              <a:rPr lang="es-MX" sz="1400" b="1" dirty="0">
                <a:solidFill>
                  <a:schemeClr val="bg1"/>
                </a:solidFill>
              </a:rPr>
              <a:t>municipios</a:t>
            </a:r>
          </a:p>
        </p:txBody>
      </p:sp>
    </p:spTree>
    <p:extLst>
      <p:ext uri="{BB962C8B-B14F-4D97-AF65-F5344CB8AC3E}">
        <p14:creationId xmlns:p14="http://schemas.microsoft.com/office/powerpoint/2010/main" val="1380751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971600" y="1772817"/>
            <a:ext cx="3024956" cy="2735683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dirty="0">
                <a:solidFill>
                  <a:schemeClr val="bg1"/>
                </a:solidFill>
              </a:rPr>
              <a:t>Total de Servidores Públicos capacitados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604</a:t>
            </a:r>
            <a:endParaRPr lang="es-MX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MX" sz="2000" dirty="0">
                <a:solidFill>
                  <a:schemeClr val="bg1"/>
                </a:solidFill>
              </a:rPr>
              <a:t>De </a:t>
            </a:r>
            <a:r>
              <a:rPr lang="es-MX" sz="2000" b="1" dirty="0" smtClean="0">
                <a:solidFill>
                  <a:schemeClr val="bg1"/>
                </a:solidFill>
              </a:rPr>
              <a:t>120</a:t>
            </a:r>
            <a:r>
              <a:rPr lang="es-MX" sz="2000" dirty="0" smtClean="0">
                <a:solidFill>
                  <a:schemeClr val="bg1"/>
                </a:solidFill>
              </a:rPr>
              <a:t> </a:t>
            </a:r>
            <a:r>
              <a:rPr lang="es-MX" sz="2000" dirty="0">
                <a:solidFill>
                  <a:schemeClr val="bg1"/>
                </a:solidFill>
              </a:rPr>
              <a:t>Municipios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004048" y="1773436"/>
            <a:ext cx="3320553" cy="2735684"/>
          </a:xfrm>
          <a:prstGeom prst="roundRect">
            <a:avLst/>
          </a:prstGeom>
          <a:solidFill>
            <a:srgbClr val="9933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Municipios que no asistieron a la capacitación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2</a:t>
            </a:r>
            <a:endParaRPr lang="es-MX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MX" sz="2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Belisario Domínguez</a:t>
            </a:r>
          </a:p>
          <a:p>
            <a:pPr>
              <a:defRPr/>
            </a:pPr>
            <a:r>
              <a:rPr lang="es-MX" sz="2000" dirty="0" smtClean="0">
                <a:solidFill>
                  <a:schemeClr val="bg1"/>
                </a:solidFill>
              </a:rPr>
              <a:t>Benemérito de las Américas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4" name="13 Flecha izquierda y derecha"/>
          <p:cNvSpPr/>
          <p:nvPr/>
        </p:nvSpPr>
        <p:spPr>
          <a:xfrm>
            <a:off x="3995936" y="2781300"/>
            <a:ext cx="992188" cy="647700"/>
          </a:xfrm>
          <a:prstGeom prst="leftRigh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5" name="2 Rectángulo"/>
          <p:cNvSpPr>
            <a:spLocks noChangeArrowheads="1"/>
          </p:cNvSpPr>
          <p:nvPr/>
        </p:nvSpPr>
        <p:spPr bwMode="auto">
          <a:xfrm>
            <a:off x="684213" y="4872038"/>
            <a:ext cx="74882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1800" dirty="0">
                <a:latin typeface="Tahoma" pitchFamily="34" charset="0"/>
                <a:cs typeface="Tahoma" pitchFamily="34" charset="0"/>
              </a:rPr>
              <a:t>Se desconocen las causas por las que no </a:t>
            </a:r>
            <a:r>
              <a:rPr lang="es-ES" sz="1800" dirty="0" smtClean="0">
                <a:latin typeface="Tahoma" pitchFamily="34" charset="0"/>
                <a:cs typeface="Tahoma" pitchFamily="34" charset="0"/>
              </a:rPr>
              <a:t>asistieron; </a:t>
            </a:r>
            <a:r>
              <a:rPr lang="es-ES" sz="1800" dirty="0">
                <a:latin typeface="Tahoma" pitchFamily="34" charset="0"/>
                <a:cs typeface="Tahoma" pitchFamily="34" charset="0"/>
              </a:rPr>
              <a:t>sin embargo, </a:t>
            </a:r>
            <a:r>
              <a:rPr lang="es-ES" sz="1800" dirty="0" smtClean="0">
                <a:latin typeface="Tahoma" pitchFamily="34" charset="0"/>
                <a:cs typeface="Tahoma" pitchFamily="34" charset="0"/>
              </a:rPr>
              <a:t>en el momento  que lo soliciten y especifiquen las causas, se les otorgará la capacitación correspondiente.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65365863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971600" y="2492896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Primera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442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11375</TotalTime>
  <Words>412</Words>
  <Application>Microsoft Office PowerPoint</Application>
  <PresentationFormat>Presentación en pantalla (4:3)</PresentationFormat>
  <Paragraphs>97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Jesus Sotero Vidal Gomez</cp:lastModifiedBy>
  <cp:revision>1279</cp:revision>
  <cp:lastPrinted>2014-06-20T15:44:26Z</cp:lastPrinted>
  <dcterms:created xsi:type="dcterms:W3CDTF">2010-09-20T19:30:30Z</dcterms:created>
  <dcterms:modified xsi:type="dcterms:W3CDTF">2016-03-29T15:58:53Z</dcterms:modified>
</cp:coreProperties>
</file>