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787" r:id="rId2"/>
    <p:sldId id="521" r:id="rId3"/>
    <p:sldId id="936" r:id="rId4"/>
    <p:sldId id="447" r:id="rId5"/>
    <p:sldId id="864" r:id="rId6"/>
    <p:sldId id="824" r:id="rId7"/>
    <p:sldId id="825" r:id="rId8"/>
    <p:sldId id="907" r:id="rId9"/>
    <p:sldId id="909" r:id="rId10"/>
    <p:sldId id="923" r:id="rId11"/>
    <p:sldId id="930" r:id="rId12"/>
    <p:sldId id="913" r:id="rId13"/>
    <p:sldId id="914" r:id="rId14"/>
    <p:sldId id="915" r:id="rId15"/>
    <p:sldId id="925" r:id="rId16"/>
    <p:sldId id="833" r:id="rId17"/>
    <p:sldId id="887" r:id="rId18"/>
    <p:sldId id="893" r:id="rId19"/>
    <p:sldId id="841" r:id="rId20"/>
    <p:sldId id="940" r:id="rId21"/>
    <p:sldId id="942" r:id="rId22"/>
    <p:sldId id="842" r:id="rId23"/>
    <p:sldId id="843" r:id="rId24"/>
    <p:sldId id="844" r:id="rId25"/>
    <p:sldId id="929" r:id="rId26"/>
    <p:sldId id="939" r:id="rId27"/>
    <p:sldId id="937" r:id="rId28"/>
    <p:sldId id="938" r:id="rId29"/>
    <p:sldId id="916" r:id="rId30"/>
    <p:sldId id="932" r:id="rId31"/>
    <p:sldId id="934" r:id="rId32"/>
    <p:sldId id="941" r:id="rId33"/>
    <p:sldId id="933" r:id="rId34"/>
    <p:sldId id="935" r:id="rId35"/>
  </p:sldIdLst>
  <p:sldSz cx="9144000" cy="6858000" type="screen4x3"/>
  <p:notesSz cx="7010400" cy="92964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men Molina Pérez" initials="CMP" lastIdx="2" clrIdx="0"/>
  <p:cmAuthor id="1" name="Maritza Campos Fernández" initials="MCF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  <a:srgbClr val="FFCC99"/>
    <a:srgbClr val="D1FEA4"/>
    <a:srgbClr val="FFFFFF"/>
    <a:srgbClr val="F6224F"/>
    <a:srgbClr val="FF0000"/>
    <a:srgbClr val="00863D"/>
    <a:srgbClr val="A8F97B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26" autoAdjust="0"/>
    <p:restoredTop sz="94689" autoAdjust="0"/>
  </p:normalViewPr>
  <p:slideViewPr>
    <p:cSldViewPr>
      <p:cViewPr varScale="1">
        <p:scale>
          <a:sx n="79" d="100"/>
          <a:sy n="79" d="100"/>
        </p:scale>
        <p:origin x="900" y="60"/>
      </p:cViewPr>
      <p:guideLst>
        <p:guide orient="horz" pos="2160"/>
        <p:guide pos="2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7" y="11"/>
            <a:ext cx="3038604" cy="465267"/>
          </a:xfrm>
          <a:prstGeom prst="rect">
            <a:avLst/>
          </a:prstGeom>
        </p:spPr>
        <p:txBody>
          <a:bodyPr vert="horz" lIns="95277" tIns="47637" rIns="95277" bIns="47637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162" y="11"/>
            <a:ext cx="3038604" cy="465267"/>
          </a:xfrm>
          <a:prstGeom prst="rect">
            <a:avLst/>
          </a:prstGeom>
        </p:spPr>
        <p:txBody>
          <a:bodyPr vert="horz" lIns="95277" tIns="47637" rIns="95277" bIns="47637" rtlCol="0"/>
          <a:lstStyle>
            <a:lvl1pPr algn="r">
              <a:defRPr sz="1200"/>
            </a:lvl1pPr>
          </a:lstStyle>
          <a:p>
            <a:fld id="{CC4F6868-89E0-4B44-B97A-B37412D0148B}" type="datetimeFigureOut">
              <a:rPr lang="es-MX" smtClean="0"/>
              <a:pPr/>
              <a:t>24/11/2017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7" y="8829659"/>
            <a:ext cx="3038604" cy="465267"/>
          </a:xfrm>
          <a:prstGeom prst="rect">
            <a:avLst/>
          </a:prstGeom>
        </p:spPr>
        <p:txBody>
          <a:bodyPr vert="horz" lIns="95277" tIns="47637" rIns="95277" bIns="47637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162" y="8829659"/>
            <a:ext cx="3038604" cy="465267"/>
          </a:xfrm>
          <a:prstGeom prst="rect">
            <a:avLst/>
          </a:prstGeom>
        </p:spPr>
        <p:txBody>
          <a:bodyPr vert="horz" lIns="95277" tIns="47637" rIns="95277" bIns="47637" rtlCol="0" anchor="b"/>
          <a:lstStyle>
            <a:lvl1pPr algn="r">
              <a:defRPr sz="1200"/>
            </a:lvl1pPr>
          </a:lstStyle>
          <a:p>
            <a:fld id="{60A4639C-3C0E-4812-9F03-FF001F7F804E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15795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2" y="6"/>
            <a:ext cx="3038475" cy="465137"/>
          </a:xfrm>
          <a:prstGeom prst="rect">
            <a:avLst/>
          </a:prstGeom>
        </p:spPr>
        <p:txBody>
          <a:bodyPr vert="horz" lIns="95277" tIns="47637" rIns="95277" bIns="47637" rtlCol="0"/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46" y="6"/>
            <a:ext cx="3038475" cy="465137"/>
          </a:xfrm>
          <a:prstGeom prst="rect">
            <a:avLst/>
          </a:prstGeom>
        </p:spPr>
        <p:txBody>
          <a:bodyPr vert="horz" lIns="95277" tIns="47637" rIns="95277" bIns="47637" rtlCol="0"/>
          <a:lstStyle>
            <a:lvl1pPr algn="r">
              <a:defRPr sz="1200"/>
            </a:lvl1pPr>
          </a:lstStyle>
          <a:p>
            <a:pPr>
              <a:defRPr/>
            </a:pPr>
            <a:fld id="{05E6CAA4-701C-4B63-8C2F-E504D71746CC}" type="datetimeFigureOut">
              <a:rPr lang="es-ES"/>
              <a:pPr>
                <a:defRPr/>
              </a:pPr>
              <a:t>24/11/2017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77" tIns="47637" rIns="95277" bIns="47637" rtlCol="0" anchor="ctr"/>
          <a:lstStyle/>
          <a:p>
            <a:pPr lvl="0"/>
            <a:endParaRPr lang="es-ES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81" y="4416435"/>
            <a:ext cx="5607050" cy="4183064"/>
          </a:xfrm>
          <a:prstGeom prst="rect">
            <a:avLst/>
          </a:prstGeom>
        </p:spPr>
        <p:txBody>
          <a:bodyPr vert="horz" lIns="95277" tIns="47637" rIns="95277" bIns="47637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2" y="8829684"/>
            <a:ext cx="3038475" cy="465137"/>
          </a:xfrm>
          <a:prstGeom prst="rect">
            <a:avLst/>
          </a:prstGeom>
        </p:spPr>
        <p:txBody>
          <a:bodyPr vert="horz" lIns="95277" tIns="47637" rIns="95277" bIns="4763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46" y="8829684"/>
            <a:ext cx="3038475" cy="465137"/>
          </a:xfrm>
          <a:prstGeom prst="rect">
            <a:avLst/>
          </a:prstGeom>
        </p:spPr>
        <p:txBody>
          <a:bodyPr vert="horz" lIns="95277" tIns="47637" rIns="95277" bIns="47637" rtlCol="0" anchor="b"/>
          <a:lstStyle>
            <a:lvl1pPr algn="r">
              <a:defRPr sz="1200"/>
            </a:lvl1pPr>
          </a:lstStyle>
          <a:p>
            <a:pPr>
              <a:defRPr/>
            </a:pPr>
            <a:fld id="{8CF22D1E-EF90-43AE-8A74-E8F1D77E835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0954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4584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2663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9488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7142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3091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17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68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63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26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71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12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51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44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DF91BAD2-8126-426E-AAC0-3938D75372BB}" type="datetimeFigureOut">
              <a:rPr lang="es-MX"/>
              <a:pPr>
                <a:defRPr/>
              </a:pPr>
              <a:t>24/11/2017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B22A0FEE-18F3-437C-9BDD-8432828CDEA5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8618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A315574B-EDF3-4653-8E84-6FE297F46F70}" type="datetimeFigureOut">
              <a:rPr lang="es-MX"/>
              <a:pPr>
                <a:defRPr/>
              </a:pPr>
              <a:t>24/11/2017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F926B2A9-C2C1-4057-9C5E-4E4927F2CEF6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596224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87E6106E-23F6-4A15-9597-14CCEACCBC7E}" type="datetimeFigureOut">
              <a:rPr lang="es-MX"/>
              <a:pPr>
                <a:defRPr/>
              </a:pPr>
              <a:t>24/11/2017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A83734EF-E674-4E79-90AB-D2BC8A183807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86905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C0BCFADF-EF9B-47CF-9A84-D872396C3937}" type="datetimeFigureOut">
              <a:rPr lang="es-MX"/>
              <a:pPr>
                <a:defRPr/>
              </a:pPr>
              <a:t>24/11/2017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116B9106-D787-476B-8CB3-3B8BE9ACF554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93516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F08DE222-427F-423E-B817-A2E449774EFF}" type="datetimeFigureOut">
              <a:rPr lang="es-MX"/>
              <a:pPr>
                <a:defRPr/>
              </a:pPr>
              <a:t>24/11/2017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DBF63D4E-C6EF-49CC-8705-906984CA8E7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765754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6DE10F44-E3DA-4CAD-85D6-925EA419EBCE}" type="datetimeFigureOut">
              <a:rPr lang="es-MX"/>
              <a:pPr>
                <a:defRPr/>
              </a:pPr>
              <a:t>24/11/2017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1EDC1540-6171-40C6-975B-BC00D1F23F20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231666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921A9FB0-D015-48E6-B1DC-E9A622BC0E4B}" type="datetimeFigureOut">
              <a:rPr lang="es-MX"/>
              <a:pPr>
                <a:defRPr/>
              </a:pPr>
              <a:t>24/11/2017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5D371154-AE5A-4CC2-AA29-1C8A867D40FC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6712923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B469A238-ECF1-4CEC-A734-068A0409F763}" type="datetimeFigureOut">
              <a:rPr lang="es-MX"/>
              <a:pPr>
                <a:defRPr/>
              </a:pPr>
              <a:t>24/11/2017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800F4020-4EB0-4B6F-B483-706F9A35AA0D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830276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70DBDFDB-BC1C-420D-825F-9D442B96D1CA}" type="datetimeFigureOut">
              <a:rPr lang="es-MX"/>
              <a:pPr>
                <a:defRPr/>
              </a:pPr>
              <a:t>24/11/2017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412CC7FE-C1E9-45B5-8B96-EF7C8CD6797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558212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1F944C15-C512-445C-A280-A3092F2A3CBF}" type="datetimeFigureOut">
              <a:rPr lang="es-MX"/>
              <a:pPr>
                <a:defRPr/>
              </a:pPr>
              <a:t>24/11/2017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995850A9-4827-45E3-B8E6-6A63AACF581F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758704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1574A55E-854A-4A00-9377-9DE1F4825A43}" type="datetimeFigureOut">
              <a:rPr lang="es-MX"/>
              <a:pPr>
                <a:defRPr/>
              </a:pPr>
              <a:t>24/11/2017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86BD5F5E-DE5E-416B-AF78-D2C613F804A7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954924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 userDrawn="1"/>
        </p:nvPicPr>
        <p:blipFill rotWithShape="1"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3"/>
          <a:stretch/>
        </p:blipFill>
        <p:spPr>
          <a:xfrm>
            <a:off x="163285" y="1078302"/>
            <a:ext cx="8817429" cy="577969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 userDrawn="1"/>
        </p:nvPicPr>
        <p:blipFill rotWithShape="1">
          <a:blip r:embed="rId14" cstate="print">
            <a:grayscl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" t="3801" r="1817" b="86750"/>
          <a:stretch/>
        </p:blipFill>
        <p:spPr>
          <a:xfrm>
            <a:off x="163285" y="44624"/>
            <a:ext cx="8817429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14" y="6417692"/>
            <a:ext cx="2857500" cy="419100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163285" y="44624"/>
            <a:ext cx="8817429" cy="576064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3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cace@haciendachiapas.gob.m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aciendachiapas.gob.mx/rendicion-ctas/informacion-LDF/trimestrales/3er-trimestre17.as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/>
          <a:stretch/>
        </p:blipFill>
        <p:spPr>
          <a:xfrm>
            <a:off x="0" y="0"/>
            <a:ext cx="9467527" cy="685800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7308304" y="6073170"/>
            <a:ext cx="18356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 smtClean="0">
                <a:solidFill>
                  <a:schemeClr val="tx1">
                    <a:alpha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2017</a:t>
            </a:r>
            <a:endParaRPr lang="es-MX" sz="4500" dirty="0">
              <a:solidFill>
                <a:schemeClr val="tx1">
                  <a:alpha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699792" y="726951"/>
            <a:ext cx="6264696" cy="507831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hangingPunct="1"/>
            <a:r>
              <a:rPr lang="es-MX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Consejo de Armonización Contable del Estado de Chiapas (CACE</a:t>
            </a:r>
            <a:r>
              <a:rPr lang="es-MX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 eaLnBrk="1" hangingPunct="1"/>
            <a:endParaRPr lang="es-MX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endParaRPr lang="es-MX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endParaRPr lang="es-MX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endParaRPr lang="es-MX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 eaLnBrk="1" hangingPunct="1"/>
            <a:r>
              <a:rPr lang="es-MX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s-MX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ª. Reunión</a:t>
            </a:r>
          </a:p>
          <a:p>
            <a:pPr algn="r" eaLnBrk="1" hangingPunct="1"/>
            <a:endParaRPr lang="es-MX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 eaLnBrk="1" hangingPunct="1"/>
            <a:r>
              <a:rPr lang="es-MX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Tuxtla Gutiérrez, </a:t>
            </a:r>
            <a:r>
              <a:rPr lang="es-MX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Chiapas </a:t>
            </a:r>
            <a:endParaRPr lang="es-MX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 eaLnBrk="1" hangingPunct="1"/>
            <a:r>
              <a:rPr lang="es-MX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Viernes 24 de noviembre</a:t>
            </a:r>
            <a:endParaRPr lang="es-MX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44"/>
          <p:cNvSpPr>
            <a:spLocks/>
          </p:cNvSpPr>
          <p:nvPr/>
        </p:nvSpPr>
        <p:spPr bwMode="auto">
          <a:xfrm>
            <a:off x="467544" y="3717031"/>
            <a:ext cx="2232249" cy="2127883"/>
          </a:xfrm>
          <a:custGeom>
            <a:avLst/>
            <a:gdLst/>
            <a:ahLst/>
            <a:cxnLst>
              <a:cxn ang="0">
                <a:pos x="485" y="146"/>
              </a:cxn>
              <a:cxn ang="0">
                <a:pos x="515" y="170"/>
              </a:cxn>
              <a:cxn ang="0">
                <a:pos x="540" y="194"/>
              </a:cxn>
              <a:cxn ang="0">
                <a:pos x="552" y="194"/>
              </a:cxn>
              <a:cxn ang="0">
                <a:pos x="558" y="201"/>
              </a:cxn>
              <a:cxn ang="0">
                <a:pos x="582" y="213"/>
              </a:cxn>
              <a:cxn ang="0">
                <a:pos x="612" y="237"/>
              </a:cxn>
              <a:cxn ang="0">
                <a:pos x="612" y="249"/>
              </a:cxn>
              <a:cxn ang="0">
                <a:pos x="619" y="261"/>
              </a:cxn>
              <a:cxn ang="0">
                <a:pos x="631" y="267"/>
              </a:cxn>
              <a:cxn ang="0">
                <a:pos x="643" y="279"/>
              </a:cxn>
              <a:cxn ang="0">
                <a:pos x="661" y="285"/>
              </a:cxn>
              <a:cxn ang="0">
                <a:pos x="655" y="292"/>
              </a:cxn>
              <a:cxn ang="0">
                <a:pos x="649" y="310"/>
              </a:cxn>
              <a:cxn ang="0">
                <a:pos x="649" y="322"/>
              </a:cxn>
              <a:cxn ang="0">
                <a:pos x="649" y="334"/>
              </a:cxn>
              <a:cxn ang="0">
                <a:pos x="424" y="340"/>
              </a:cxn>
              <a:cxn ang="0">
                <a:pos x="364" y="516"/>
              </a:cxn>
              <a:cxn ang="0">
                <a:pos x="352" y="546"/>
              </a:cxn>
              <a:cxn ang="0">
                <a:pos x="345" y="583"/>
              </a:cxn>
              <a:cxn ang="0">
                <a:pos x="333" y="607"/>
              </a:cxn>
              <a:cxn ang="0">
                <a:pos x="224" y="498"/>
              </a:cxn>
              <a:cxn ang="0">
                <a:pos x="242" y="510"/>
              </a:cxn>
              <a:cxn ang="0">
                <a:pos x="224" y="492"/>
              </a:cxn>
              <a:cxn ang="0">
                <a:pos x="200" y="480"/>
              </a:cxn>
              <a:cxn ang="0">
                <a:pos x="103" y="395"/>
              </a:cxn>
              <a:cxn ang="0">
                <a:pos x="36" y="346"/>
              </a:cxn>
              <a:cxn ang="0">
                <a:pos x="48" y="346"/>
              </a:cxn>
              <a:cxn ang="0">
                <a:pos x="12" y="328"/>
              </a:cxn>
              <a:cxn ang="0">
                <a:pos x="18" y="304"/>
              </a:cxn>
              <a:cxn ang="0">
                <a:pos x="18" y="237"/>
              </a:cxn>
              <a:cxn ang="0">
                <a:pos x="42" y="194"/>
              </a:cxn>
              <a:cxn ang="0">
                <a:pos x="48" y="176"/>
              </a:cxn>
              <a:cxn ang="0">
                <a:pos x="91" y="122"/>
              </a:cxn>
              <a:cxn ang="0">
                <a:pos x="109" y="85"/>
              </a:cxn>
              <a:cxn ang="0">
                <a:pos x="145" y="6"/>
              </a:cxn>
              <a:cxn ang="0">
                <a:pos x="176" y="12"/>
              </a:cxn>
              <a:cxn ang="0">
                <a:pos x="194" y="49"/>
              </a:cxn>
              <a:cxn ang="0">
                <a:pos x="218" y="85"/>
              </a:cxn>
              <a:cxn ang="0">
                <a:pos x="242" y="116"/>
              </a:cxn>
              <a:cxn ang="0">
                <a:pos x="309" y="49"/>
              </a:cxn>
              <a:cxn ang="0">
                <a:pos x="364" y="37"/>
              </a:cxn>
              <a:cxn ang="0">
                <a:pos x="376" y="19"/>
              </a:cxn>
              <a:cxn ang="0">
                <a:pos x="382" y="25"/>
              </a:cxn>
              <a:cxn ang="0">
                <a:pos x="406" y="19"/>
              </a:cxn>
              <a:cxn ang="0">
                <a:pos x="412" y="43"/>
              </a:cxn>
              <a:cxn ang="0">
                <a:pos x="424" y="49"/>
              </a:cxn>
              <a:cxn ang="0">
                <a:pos x="430" y="85"/>
              </a:cxn>
              <a:cxn ang="0">
                <a:pos x="461" y="103"/>
              </a:cxn>
              <a:cxn ang="0">
                <a:pos x="479" y="122"/>
              </a:cxn>
            </a:cxnLst>
            <a:rect l="0" t="0" r="r" b="b"/>
            <a:pathLst>
              <a:path w="661" h="607">
                <a:moveTo>
                  <a:pt x="473" y="134"/>
                </a:moveTo>
                <a:lnTo>
                  <a:pt x="485" y="146"/>
                </a:lnTo>
                <a:lnTo>
                  <a:pt x="503" y="146"/>
                </a:lnTo>
                <a:lnTo>
                  <a:pt x="515" y="170"/>
                </a:lnTo>
                <a:lnTo>
                  <a:pt x="528" y="176"/>
                </a:lnTo>
                <a:lnTo>
                  <a:pt x="540" y="194"/>
                </a:lnTo>
                <a:lnTo>
                  <a:pt x="552" y="201"/>
                </a:lnTo>
                <a:lnTo>
                  <a:pt x="552" y="194"/>
                </a:lnTo>
                <a:lnTo>
                  <a:pt x="558" y="194"/>
                </a:lnTo>
                <a:lnTo>
                  <a:pt x="558" y="201"/>
                </a:lnTo>
                <a:lnTo>
                  <a:pt x="564" y="207"/>
                </a:lnTo>
                <a:lnTo>
                  <a:pt x="582" y="213"/>
                </a:lnTo>
                <a:lnTo>
                  <a:pt x="600" y="225"/>
                </a:lnTo>
                <a:lnTo>
                  <a:pt x="612" y="237"/>
                </a:lnTo>
                <a:lnTo>
                  <a:pt x="606" y="249"/>
                </a:lnTo>
                <a:lnTo>
                  <a:pt x="612" y="249"/>
                </a:lnTo>
                <a:lnTo>
                  <a:pt x="612" y="261"/>
                </a:lnTo>
                <a:lnTo>
                  <a:pt x="619" y="261"/>
                </a:lnTo>
                <a:lnTo>
                  <a:pt x="612" y="267"/>
                </a:lnTo>
                <a:lnTo>
                  <a:pt x="631" y="267"/>
                </a:lnTo>
                <a:lnTo>
                  <a:pt x="643" y="273"/>
                </a:lnTo>
                <a:lnTo>
                  <a:pt x="643" y="279"/>
                </a:lnTo>
                <a:lnTo>
                  <a:pt x="655" y="279"/>
                </a:lnTo>
                <a:lnTo>
                  <a:pt x="661" y="285"/>
                </a:lnTo>
                <a:lnTo>
                  <a:pt x="649" y="285"/>
                </a:lnTo>
                <a:lnTo>
                  <a:pt x="655" y="292"/>
                </a:lnTo>
                <a:lnTo>
                  <a:pt x="643" y="310"/>
                </a:lnTo>
                <a:lnTo>
                  <a:pt x="649" y="310"/>
                </a:lnTo>
                <a:lnTo>
                  <a:pt x="643" y="316"/>
                </a:lnTo>
                <a:lnTo>
                  <a:pt x="649" y="322"/>
                </a:lnTo>
                <a:lnTo>
                  <a:pt x="643" y="334"/>
                </a:lnTo>
                <a:lnTo>
                  <a:pt x="649" y="334"/>
                </a:lnTo>
                <a:lnTo>
                  <a:pt x="643" y="340"/>
                </a:lnTo>
                <a:lnTo>
                  <a:pt x="424" y="340"/>
                </a:lnTo>
                <a:lnTo>
                  <a:pt x="339" y="480"/>
                </a:lnTo>
                <a:lnTo>
                  <a:pt x="364" y="516"/>
                </a:lnTo>
                <a:lnTo>
                  <a:pt x="345" y="528"/>
                </a:lnTo>
                <a:lnTo>
                  <a:pt x="352" y="546"/>
                </a:lnTo>
                <a:lnTo>
                  <a:pt x="339" y="552"/>
                </a:lnTo>
                <a:lnTo>
                  <a:pt x="345" y="583"/>
                </a:lnTo>
                <a:lnTo>
                  <a:pt x="339" y="601"/>
                </a:lnTo>
                <a:lnTo>
                  <a:pt x="333" y="607"/>
                </a:lnTo>
                <a:lnTo>
                  <a:pt x="236" y="510"/>
                </a:lnTo>
                <a:lnTo>
                  <a:pt x="224" y="498"/>
                </a:lnTo>
                <a:lnTo>
                  <a:pt x="236" y="498"/>
                </a:lnTo>
                <a:lnTo>
                  <a:pt x="242" y="510"/>
                </a:lnTo>
                <a:lnTo>
                  <a:pt x="236" y="498"/>
                </a:lnTo>
                <a:lnTo>
                  <a:pt x="224" y="492"/>
                </a:lnTo>
                <a:lnTo>
                  <a:pt x="224" y="498"/>
                </a:lnTo>
                <a:lnTo>
                  <a:pt x="200" y="480"/>
                </a:lnTo>
                <a:lnTo>
                  <a:pt x="163" y="443"/>
                </a:lnTo>
                <a:lnTo>
                  <a:pt x="103" y="395"/>
                </a:lnTo>
                <a:lnTo>
                  <a:pt x="36" y="352"/>
                </a:lnTo>
                <a:lnTo>
                  <a:pt x="36" y="346"/>
                </a:lnTo>
                <a:lnTo>
                  <a:pt x="42" y="352"/>
                </a:lnTo>
                <a:lnTo>
                  <a:pt x="48" y="346"/>
                </a:lnTo>
                <a:lnTo>
                  <a:pt x="42" y="334"/>
                </a:lnTo>
                <a:lnTo>
                  <a:pt x="12" y="328"/>
                </a:lnTo>
                <a:lnTo>
                  <a:pt x="6" y="328"/>
                </a:lnTo>
                <a:lnTo>
                  <a:pt x="18" y="304"/>
                </a:lnTo>
                <a:lnTo>
                  <a:pt x="0" y="261"/>
                </a:lnTo>
                <a:lnTo>
                  <a:pt x="18" y="237"/>
                </a:lnTo>
                <a:lnTo>
                  <a:pt x="18" y="213"/>
                </a:lnTo>
                <a:lnTo>
                  <a:pt x="42" y="194"/>
                </a:lnTo>
                <a:lnTo>
                  <a:pt x="42" y="176"/>
                </a:lnTo>
                <a:lnTo>
                  <a:pt x="48" y="176"/>
                </a:lnTo>
                <a:lnTo>
                  <a:pt x="48" y="152"/>
                </a:lnTo>
                <a:lnTo>
                  <a:pt x="91" y="122"/>
                </a:lnTo>
                <a:lnTo>
                  <a:pt x="97" y="110"/>
                </a:lnTo>
                <a:lnTo>
                  <a:pt x="109" y="85"/>
                </a:lnTo>
                <a:lnTo>
                  <a:pt x="127" y="67"/>
                </a:lnTo>
                <a:lnTo>
                  <a:pt x="145" y="6"/>
                </a:lnTo>
                <a:lnTo>
                  <a:pt x="151" y="0"/>
                </a:lnTo>
                <a:lnTo>
                  <a:pt x="176" y="12"/>
                </a:lnTo>
                <a:lnTo>
                  <a:pt x="200" y="12"/>
                </a:lnTo>
                <a:lnTo>
                  <a:pt x="194" y="49"/>
                </a:lnTo>
                <a:lnTo>
                  <a:pt x="200" y="79"/>
                </a:lnTo>
                <a:lnTo>
                  <a:pt x="218" y="85"/>
                </a:lnTo>
                <a:lnTo>
                  <a:pt x="230" y="103"/>
                </a:lnTo>
                <a:lnTo>
                  <a:pt x="242" y="116"/>
                </a:lnTo>
                <a:lnTo>
                  <a:pt x="309" y="61"/>
                </a:lnTo>
                <a:lnTo>
                  <a:pt x="309" y="49"/>
                </a:lnTo>
                <a:lnTo>
                  <a:pt x="345" y="37"/>
                </a:lnTo>
                <a:lnTo>
                  <a:pt x="364" y="37"/>
                </a:lnTo>
                <a:lnTo>
                  <a:pt x="358" y="31"/>
                </a:lnTo>
                <a:lnTo>
                  <a:pt x="376" y="19"/>
                </a:lnTo>
                <a:lnTo>
                  <a:pt x="382" y="19"/>
                </a:lnTo>
                <a:lnTo>
                  <a:pt x="382" y="25"/>
                </a:lnTo>
                <a:lnTo>
                  <a:pt x="388" y="19"/>
                </a:lnTo>
                <a:lnTo>
                  <a:pt x="406" y="19"/>
                </a:lnTo>
                <a:lnTo>
                  <a:pt x="412" y="25"/>
                </a:lnTo>
                <a:lnTo>
                  <a:pt x="412" y="43"/>
                </a:lnTo>
                <a:lnTo>
                  <a:pt x="412" y="49"/>
                </a:lnTo>
                <a:lnTo>
                  <a:pt x="424" y="49"/>
                </a:lnTo>
                <a:lnTo>
                  <a:pt x="430" y="61"/>
                </a:lnTo>
                <a:lnTo>
                  <a:pt x="430" y="85"/>
                </a:lnTo>
                <a:lnTo>
                  <a:pt x="461" y="91"/>
                </a:lnTo>
                <a:lnTo>
                  <a:pt x="461" y="103"/>
                </a:lnTo>
                <a:lnTo>
                  <a:pt x="473" y="110"/>
                </a:lnTo>
                <a:lnTo>
                  <a:pt x="479" y="122"/>
                </a:lnTo>
                <a:lnTo>
                  <a:pt x="473" y="134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19050" cap="flat" cmpd="sng">
            <a:solidFill>
              <a:srgbClr val="00642D"/>
            </a:solidFill>
            <a:prstDash val="solid"/>
            <a:round/>
            <a:headEnd type="none" w="med" len="med"/>
            <a:tailEnd type="none" w="med" len="med"/>
          </a:ln>
          <a:effectLst>
            <a:innerShdw blurRad="241300" dist="88900">
              <a:schemeClr val="tx1"/>
            </a:innerShdw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Arial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9" y="86014"/>
            <a:ext cx="1801789" cy="135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32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4 CuadroTexto"/>
          <p:cNvSpPr txBox="1">
            <a:spLocks noChangeArrowheads="1"/>
          </p:cNvSpPr>
          <p:nvPr/>
        </p:nvSpPr>
        <p:spPr bwMode="auto">
          <a:xfrm>
            <a:off x="249451" y="731883"/>
            <a:ext cx="7058853" cy="35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 algn="just">
              <a:lnSpc>
                <a:spcPts val="2000"/>
              </a:lnSpc>
            </a:pPr>
            <a:r>
              <a:rPr lang="es-MX" sz="2000" dirty="0">
                <a:ln w="50800"/>
                <a:solidFill>
                  <a:srgbClr val="C00000"/>
                </a:solidFill>
                <a:latin typeface="Calibri"/>
              </a:rPr>
              <a:t>6</a:t>
            </a:r>
            <a:r>
              <a:rPr lang="es-MX" sz="2000" dirty="0" smtClean="0">
                <a:ln w="50800"/>
                <a:solidFill>
                  <a:srgbClr val="C00000"/>
                </a:solidFill>
                <a:latin typeface="Calibri"/>
              </a:rPr>
              <a:t>.3. </a:t>
            </a:r>
            <a:r>
              <a:rPr lang="es-MX" sz="2000" dirty="0" smtClean="0">
                <a:solidFill>
                  <a:srgbClr val="C00000"/>
                </a:solidFill>
                <a:latin typeface="Calibri"/>
              </a:rPr>
              <a:t>Sistema </a:t>
            </a:r>
            <a:r>
              <a:rPr lang="es-MX" sz="2000" dirty="0">
                <a:solidFill>
                  <a:srgbClr val="C00000"/>
                </a:solidFill>
                <a:latin typeface="Calibri"/>
              </a:rPr>
              <a:t>de Evaluaciones de </a:t>
            </a:r>
            <a:r>
              <a:rPr lang="es-MX" sz="2000" dirty="0" smtClean="0">
                <a:solidFill>
                  <a:srgbClr val="C00000"/>
                </a:solidFill>
                <a:latin typeface="Calibri"/>
              </a:rPr>
              <a:t>la Armonización </a:t>
            </a:r>
            <a:r>
              <a:rPr lang="es-MX" sz="2000" dirty="0">
                <a:solidFill>
                  <a:srgbClr val="C00000"/>
                </a:solidFill>
                <a:latin typeface="Calibri"/>
              </a:rPr>
              <a:t>Contable (</a:t>
            </a:r>
            <a:r>
              <a:rPr lang="es-MX" sz="2000" dirty="0" err="1">
                <a:solidFill>
                  <a:srgbClr val="C00000"/>
                </a:solidFill>
                <a:latin typeface="Calibri"/>
              </a:rPr>
              <a:t>SEvAC</a:t>
            </a:r>
            <a:r>
              <a:rPr lang="es-MX" sz="2000" dirty="0" smtClean="0">
                <a:solidFill>
                  <a:srgbClr val="C00000"/>
                </a:solidFill>
                <a:latin typeface="Calibri"/>
              </a:rPr>
              <a:t>).</a:t>
            </a:r>
            <a:endParaRPr lang="es-MX" sz="20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0" name="14 CuadroTexto"/>
          <p:cNvSpPr txBox="1">
            <a:spLocks noChangeArrowheads="1"/>
          </p:cNvSpPr>
          <p:nvPr/>
        </p:nvSpPr>
        <p:spPr bwMode="auto">
          <a:xfrm>
            <a:off x="314650" y="-4777"/>
            <a:ext cx="66677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6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. </a:t>
            </a: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Informe del Proceso de Adopción e Implementación de 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la </a:t>
            </a: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Armonización 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Contable.        </a:t>
            </a:r>
            <a:endParaRPr lang="es-MX" sz="1800" b="1" dirty="0">
              <a:ln w="50800"/>
              <a:solidFill>
                <a:srgbClr val="00863D"/>
              </a:solidFill>
              <a:latin typeface="HelveticaNeueLT Std Blk" panose="020B0904020202020204" pitchFamily="34" charset="0"/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3" t="11765" r="21152" b="7802"/>
          <a:stretch/>
        </p:blipFill>
        <p:spPr bwMode="auto">
          <a:xfrm>
            <a:off x="611560" y="2420888"/>
            <a:ext cx="3045697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" t="30972" r="49419" b="51369"/>
          <a:stretch/>
        </p:blipFill>
        <p:spPr bwMode="auto">
          <a:xfrm>
            <a:off x="4104520" y="1628800"/>
            <a:ext cx="4368800" cy="13455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Conector recto de flecha 2"/>
          <p:cNvCxnSpPr/>
          <p:nvPr/>
        </p:nvCxnSpPr>
        <p:spPr>
          <a:xfrm flipH="1">
            <a:off x="2987824" y="2132856"/>
            <a:ext cx="1304166" cy="324036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 rot="18131137">
            <a:off x="4256812" y="5327250"/>
            <a:ext cx="986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rgbClr val="FFFFFF"/>
                </a:solidFill>
              </a:rPr>
              <a:t>Registros</a:t>
            </a:r>
          </a:p>
          <a:p>
            <a:r>
              <a:rPr lang="es-MX" sz="1200" dirty="0" smtClean="0">
                <a:solidFill>
                  <a:srgbClr val="FFFFFF"/>
                </a:solidFill>
              </a:rPr>
              <a:t>Contables</a:t>
            </a:r>
            <a:endParaRPr lang="es-MX" sz="1200" dirty="0">
              <a:solidFill>
                <a:srgbClr val="FFFFFF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 rot="17799621">
            <a:off x="4853905" y="5125261"/>
            <a:ext cx="1425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rgbClr val="FFFFFF"/>
                </a:solidFill>
              </a:rPr>
              <a:t>Registros</a:t>
            </a:r>
          </a:p>
          <a:p>
            <a:r>
              <a:rPr lang="es-MX" sz="1200" dirty="0" smtClean="0">
                <a:solidFill>
                  <a:srgbClr val="FFFFFF"/>
                </a:solidFill>
              </a:rPr>
              <a:t>Presupuestarios</a:t>
            </a:r>
            <a:endParaRPr lang="es-MX" sz="1200" dirty="0">
              <a:solidFill>
                <a:srgbClr val="FFFFFF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 rot="17799621">
            <a:off x="5740579" y="5125262"/>
            <a:ext cx="1425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rgbClr val="FFFFFF"/>
                </a:solidFill>
              </a:rPr>
              <a:t>Registros</a:t>
            </a:r>
          </a:p>
          <a:p>
            <a:r>
              <a:rPr lang="es-MX" sz="1200" dirty="0" smtClean="0">
                <a:solidFill>
                  <a:srgbClr val="FFFFFF"/>
                </a:solidFill>
              </a:rPr>
              <a:t>Administrativos</a:t>
            </a:r>
            <a:endParaRPr lang="es-MX" sz="1200" dirty="0">
              <a:solidFill>
                <a:srgbClr val="FFFFFF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 rot="17799621">
            <a:off x="6458445" y="5401217"/>
            <a:ext cx="1425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rgbClr val="FFFFFF"/>
                </a:solidFill>
              </a:rPr>
              <a:t>Transparencia</a:t>
            </a:r>
            <a:endParaRPr lang="es-MX" sz="1200" dirty="0">
              <a:solidFill>
                <a:srgbClr val="FFFFFF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 rot="17799621">
            <a:off x="7158819" y="5400075"/>
            <a:ext cx="1493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rgbClr val="FFFFFF"/>
                </a:solidFill>
              </a:rPr>
              <a:t>Cuenta Pública</a:t>
            </a:r>
            <a:endParaRPr lang="es-MX" sz="1200" dirty="0">
              <a:solidFill>
                <a:srgbClr val="FFFFFF"/>
              </a:solidFill>
            </a:endParaRPr>
          </a:p>
        </p:txBody>
      </p:sp>
      <p:sp>
        <p:nvSpPr>
          <p:cNvPr id="16" name="12 Rectángulo"/>
          <p:cNvSpPr>
            <a:spLocks noChangeArrowheads="1"/>
          </p:cNvSpPr>
          <p:nvPr/>
        </p:nvSpPr>
        <p:spPr bwMode="auto">
          <a:xfrm>
            <a:off x="660816" y="6018406"/>
            <a:ext cx="8496944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_tradnl" sz="1400" b="1" dirty="0" smtClean="0">
                <a:solidFill>
                  <a:srgbClr val="00863D"/>
                </a:solidFill>
                <a:latin typeface="Calibri"/>
                <a:cs typeface="Arial" pitchFamily="34" charset="0"/>
              </a:rPr>
              <a:t>CONAC:</a:t>
            </a:r>
          </a:p>
          <a:p>
            <a:r>
              <a:rPr lang="es-ES_tradnl" sz="1400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http</a:t>
            </a:r>
            <a:r>
              <a:rPr lang="es-ES_tradnl" sz="1400" dirty="0">
                <a:solidFill>
                  <a:srgbClr val="0000FF"/>
                </a:solidFill>
                <a:latin typeface="Calibri"/>
                <a:cs typeface="Arial" pitchFamily="34" charset="0"/>
              </a:rPr>
              <a:t>://www.conac.gob.mx/es/CONAC/Transparencia</a:t>
            </a:r>
            <a:endParaRPr lang="es-ES_tradnl" sz="1400" dirty="0" smtClean="0">
              <a:solidFill>
                <a:srgbClr val="0000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98172" y="1630541"/>
            <a:ext cx="253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chemeClr val="accent4">
                    <a:lumMod val="75000"/>
                  </a:schemeClr>
                </a:solidFill>
              </a:rPr>
              <a:t>CALIFICACIÓN NACIONAL: </a:t>
            </a:r>
            <a:r>
              <a:rPr lang="es-MX" sz="1800" b="1" dirty="0" smtClean="0">
                <a:solidFill>
                  <a:srgbClr val="0000FF"/>
                </a:solidFill>
              </a:rPr>
              <a:t>70.23%</a:t>
            </a:r>
            <a:endParaRPr lang="es-MX" sz="1800" b="1" dirty="0">
              <a:solidFill>
                <a:srgbClr val="0000FF"/>
              </a:solidFill>
            </a:endParaRPr>
          </a:p>
        </p:txBody>
      </p:sp>
      <p:sp>
        <p:nvSpPr>
          <p:cNvPr id="19" name="14 CuadroTexto"/>
          <p:cNvSpPr txBox="1">
            <a:spLocks noChangeArrowheads="1"/>
          </p:cNvSpPr>
          <p:nvPr/>
        </p:nvSpPr>
        <p:spPr bwMode="auto">
          <a:xfrm>
            <a:off x="491717" y="1023506"/>
            <a:ext cx="8544779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>
              <a:lnSpc>
                <a:spcPts val="2000"/>
              </a:lnSpc>
            </a:pPr>
            <a:r>
              <a:rPr lang="es-MX" sz="1800" b="1" dirty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6</a:t>
            </a:r>
            <a:r>
              <a:rPr lang="es-MX" sz="1800" b="1" dirty="0" smtClean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.3.1 Resultados de la 2ª evaluación, aplicada a Entes Públicos Estatales y Municipales.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/>
          <a:srcRect l="10054" t="10964" r="10475" b="17772"/>
          <a:stretch/>
        </p:blipFill>
        <p:spPr>
          <a:xfrm>
            <a:off x="4139952" y="3140967"/>
            <a:ext cx="4333368" cy="310872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95515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4 CuadroTexto"/>
          <p:cNvSpPr txBox="1">
            <a:spLocks noChangeArrowheads="1"/>
          </p:cNvSpPr>
          <p:nvPr/>
        </p:nvSpPr>
        <p:spPr bwMode="auto">
          <a:xfrm>
            <a:off x="249451" y="620688"/>
            <a:ext cx="7058853" cy="35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 algn="just">
              <a:lnSpc>
                <a:spcPts val="2000"/>
              </a:lnSpc>
            </a:pPr>
            <a:r>
              <a:rPr lang="es-MX" sz="2000" dirty="0">
                <a:ln w="50800"/>
                <a:solidFill>
                  <a:srgbClr val="C00000"/>
                </a:solidFill>
                <a:latin typeface="Calibri"/>
              </a:rPr>
              <a:t>6</a:t>
            </a:r>
            <a:r>
              <a:rPr lang="es-MX" sz="2000" dirty="0" smtClean="0">
                <a:ln w="50800"/>
                <a:solidFill>
                  <a:srgbClr val="C00000"/>
                </a:solidFill>
                <a:latin typeface="Calibri"/>
              </a:rPr>
              <a:t>.3. </a:t>
            </a:r>
            <a:r>
              <a:rPr lang="es-MX" sz="2000" dirty="0" smtClean="0">
                <a:solidFill>
                  <a:srgbClr val="C00000"/>
                </a:solidFill>
                <a:latin typeface="Calibri"/>
              </a:rPr>
              <a:t>Sistema </a:t>
            </a:r>
            <a:r>
              <a:rPr lang="es-MX" sz="2000" dirty="0">
                <a:solidFill>
                  <a:srgbClr val="C00000"/>
                </a:solidFill>
                <a:latin typeface="Calibri"/>
              </a:rPr>
              <a:t>de Evaluaciones de </a:t>
            </a:r>
            <a:r>
              <a:rPr lang="es-MX" sz="2000" dirty="0" smtClean="0">
                <a:solidFill>
                  <a:srgbClr val="C00000"/>
                </a:solidFill>
                <a:latin typeface="Calibri"/>
              </a:rPr>
              <a:t>la Armonización </a:t>
            </a:r>
            <a:r>
              <a:rPr lang="es-MX" sz="2000" dirty="0">
                <a:solidFill>
                  <a:srgbClr val="C00000"/>
                </a:solidFill>
                <a:latin typeface="Calibri"/>
              </a:rPr>
              <a:t>Contable (</a:t>
            </a:r>
            <a:r>
              <a:rPr lang="es-MX" sz="2000" dirty="0" err="1">
                <a:solidFill>
                  <a:srgbClr val="C00000"/>
                </a:solidFill>
                <a:latin typeface="Calibri"/>
              </a:rPr>
              <a:t>SEvAC</a:t>
            </a:r>
            <a:r>
              <a:rPr lang="es-MX" sz="2000" dirty="0" smtClean="0">
                <a:solidFill>
                  <a:srgbClr val="C00000"/>
                </a:solidFill>
                <a:latin typeface="Calibri"/>
              </a:rPr>
              <a:t>).</a:t>
            </a:r>
            <a:endParaRPr lang="es-MX" sz="20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0" name="14 CuadroTexto"/>
          <p:cNvSpPr txBox="1">
            <a:spLocks noChangeArrowheads="1"/>
          </p:cNvSpPr>
          <p:nvPr/>
        </p:nvSpPr>
        <p:spPr bwMode="auto">
          <a:xfrm>
            <a:off x="314650" y="-4777"/>
            <a:ext cx="66677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6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. </a:t>
            </a: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Informe del Proceso de Adopción e Implementación de 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la </a:t>
            </a: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Armonización 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Contable.        </a:t>
            </a:r>
            <a:endParaRPr lang="es-MX" sz="1800" b="1" dirty="0">
              <a:ln w="50800"/>
              <a:solidFill>
                <a:srgbClr val="00863D"/>
              </a:solidFill>
              <a:latin typeface="HelveticaNeueLT Std Blk" panose="020B0904020202020204" pitchFamily="34" charset="0"/>
            </a:endParaRPr>
          </a:p>
        </p:txBody>
      </p:sp>
      <p:sp>
        <p:nvSpPr>
          <p:cNvPr id="19" name="14 CuadroTexto"/>
          <p:cNvSpPr txBox="1">
            <a:spLocks noChangeArrowheads="1"/>
          </p:cNvSpPr>
          <p:nvPr/>
        </p:nvSpPr>
        <p:spPr bwMode="auto">
          <a:xfrm>
            <a:off x="491717" y="908720"/>
            <a:ext cx="8544779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>
              <a:lnSpc>
                <a:spcPts val="2000"/>
              </a:lnSpc>
            </a:pPr>
            <a:r>
              <a:rPr lang="es-MX" sz="1800" b="1" dirty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6</a:t>
            </a:r>
            <a:r>
              <a:rPr lang="es-MX" sz="1800" b="1" dirty="0" smtClean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.3.1 Resultados de la 2ª evaluación, aplicada a Entes Públicos Estatales y Municipales.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627784" y="1196752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Entes participantes</a:t>
            </a:r>
            <a:endParaRPr lang="es-MX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/>
          </p:nvPr>
        </p:nvGraphicFramePr>
        <p:xfrm>
          <a:off x="249451" y="3824421"/>
          <a:ext cx="2594357" cy="32613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5943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8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611610" algn="l"/>
                        </a:tabLst>
                      </a:pPr>
                      <a:r>
                        <a:rPr lang="es-MX" sz="2000" dirty="0" smtClean="0">
                          <a:effectLst/>
                        </a:rPr>
                        <a:t>Poderes y Autónomos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376607"/>
              </p:ext>
            </p:extLst>
          </p:nvPr>
        </p:nvGraphicFramePr>
        <p:xfrm>
          <a:off x="3644404" y="2227492"/>
          <a:ext cx="4392488" cy="32613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89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611610" algn="l"/>
                        </a:tabLst>
                      </a:pPr>
                      <a:r>
                        <a:rPr lang="es-MX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Congreso</a:t>
                      </a:r>
                      <a:r>
                        <a:rPr lang="es-MX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del Estado</a:t>
                      </a:r>
                      <a:endParaRPr lang="es-MX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611610" algn="l"/>
                        </a:tabLst>
                      </a:pPr>
                      <a:r>
                        <a:rPr lang="es-MX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OFSCE</a:t>
                      </a:r>
                      <a:endParaRPr lang="es-MX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611610" algn="l"/>
                        </a:tabLst>
                      </a:pPr>
                      <a:r>
                        <a:rPr lang="es-MX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Consejo de la Judicatura</a:t>
                      </a:r>
                      <a:endParaRPr lang="es-MX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611610" algn="l"/>
                        </a:tabLst>
                      </a:pPr>
                      <a:r>
                        <a:rPr lang="es-MX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Tribunal</a:t>
                      </a:r>
                      <a:r>
                        <a:rPr lang="es-MX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Trabajo Burocrático</a:t>
                      </a:r>
                      <a:endParaRPr lang="es-MX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611610" algn="l"/>
                        </a:tabLst>
                      </a:pPr>
                      <a:r>
                        <a:rPr lang="es-MX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Tribunal Constitucional</a:t>
                      </a:r>
                      <a:endParaRPr lang="es-MX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611610" algn="l"/>
                        </a:tabLst>
                      </a:pPr>
                      <a:r>
                        <a:rPr lang="es-MX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IEPC</a:t>
                      </a:r>
                      <a:endParaRPr lang="es-MX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611610" algn="l"/>
                        </a:tabLst>
                      </a:pPr>
                      <a:r>
                        <a:rPr lang="es-MX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CEDH</a:t>
                      </a:r>
                      <a:endParaRPr lang="es-MX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611610" algn="l"/>
                        </a:tabLst>
                      </a:pPr>
                      <a:r>
                        <a:rPr lang="es-MX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Fiscalía</a:t>
                      </a:r>
                      <a:r>
                        <a:rPr lang="es-MX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General del Estado</a:t>
                      </a:r>
                      <a:endParaRPr lang="es-MX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611610" algn="l"/>
                        </a:tabLst>
                      </a:pPr>
                      <a:r>
                        <a:rPr lang="es-MX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Tribunal Electoral del Estado de Chiapas</a:t>
                      </a:r>
                      <a:endParaRPr lang="es-MX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611610" algn="l"/>
                        </a:tabLst>
                      </a:pPr>
                      <a:r>
                        <a:rPr lang="es-MX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IAIP</a:t>
                      </a:r>
                      <a:endParaRPr lang="es-MX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130724"/>
              </p:ext>
            </p:extLst>
          </p:nvPr>
        </p:nvGraphicFramePr>
        <p:xfrm>
          <a:off x="3639353" y="1757650"/>
          <a:ext cx="4325531" cy="32613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3255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89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611610" algn="l"/>
                        </a:tabLst>
                      </a:pPr>
                      <a:r>
                        <a:rPr lang="es-MX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Secretaría</a:t>
                      </a:r>
                      <a:r>
                        <a:rPr lang="es-MX" sz="20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de Hacienda</a:t>
                      </a:r>
                      <a:endParaRPr lang="es-MX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093260"/>
              </p:ext>
            </p:extLst>
          </p:nvPr>
        </p:nvGraphicFramePr>
        <p:xfrm>
          <a:off x="3620020" y="5589240"/>
          <a:ext cx="4560888" cy="32613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560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89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611610" algn="l"/>
                        </a:tabLst>
                      </a:pPr>
                      <a:r>
                        <a:rPr lang="es-MX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122 Municipios</a:t>
                      </a:r>
                      <a:endParaRPr lang="es-MX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9" name="Conector recto de flecha 8"/>
          <p:cNvCxnSpPr>
            <a:stCxn id="29" idx="3"/>
            <a:endCxn id="21" idx="1"/>
          </p:cNvCxnSpPr>
          <p:nvPr/>
        </p:nvCxnSpPr>
        <p:spPr>
          <a:xfrm flipV="1">
            <a:off x="2411760" y="1920718"/>
            <a:ext cx="1227593" cy="1194306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2405452" y="4902904"/>
            <a:ext cx="1086428" cy="758344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>
            <a:stCxn id="17" idx="3"/>
          </p:cNvCxnSpPr>
          <p:nvPr/>
        </p:nvCxnSpPr>
        <p:spPr>
          <a:xfrm flipV="1">
            <a:off x="2843808" y="3942348"/>
            <a:ext cx="576064" cy="4514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a 28"/>
          <p:cNvGraphicFramePr>
            <a:graphicFrameLocks noGrp="1"/>
          </p:cNvGraphicFramePr>
          <p:nvPr>
            <p:extLst/>
          </p:nvPr>
        </p:nvGraphicFramePr>
        <p:xfrm>
          <a:off x="537483" y="2951956"/>
          <a:ext cx="1874277" cy="32613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8742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896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611610" algn="l"/>
                        </a:tabLst>
                      </a:pPr>
                      <a:r>
                        <a:rPr lang="es-MX" sz="2000" dirty="0">
                          <a:effectLst/>
                        </a:rPr>
                        <a:t>Poder Ejecutivo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0" name="Tabla 29"/>
          <p:cNvGraphicFramePr>
            <a:graphicFrameLocks noGrp="1"/>
          </p:cNvGraphicFramePr>
          <p:nvPr>
            <p:extLst/>
          </p:nvPr>
        </p:nvGraphicFramePr>
        <p:xfrm>
          <a:off x="512341" y="2137345"/>
          <a:ext cx="2016224" cy="32613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8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611610" algn="l"/>
                        </a:tabLst>
                      </a:pPr>
                      <a:r>
                        <a:rPr lang="es-MX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TIPO DE ENTE</a:t>
                      </a:r>
                      <a:endParaRPr lang="es-MX" sz="2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1" name="Tabla 30"/>
          <p:cNvGraphicFramePr>
            <a:graphicFrameLocks noGrp="1"/>
          </p:cNvGraphicFramePr>
          <p:nvPr>
            <p:extLst/>
          </p:nvPr>
        </p:nvGraphicFramePr>
        <p:xfrm>
          <a:off x="537483" y="4662428"/>
          <a:ext cx="1874277" cy="32613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8742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8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611610" algn="l"/>
                        </a:tabLst>
                      </a:pPr>
                      <a:r>
                        <a:rPr lang="es-MX" sz="2000" dirty="0" smtClean="0">
                          <a:effectLst/>
                        </a:rPr>
                        <a:t>Municipios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Abrir llave 2"/>
          <p:cNvSpPr/>
          <p:nvPr/>
        </p:nvSpPr>
        <p:spPr>
          <a:xfrm>
            <a:off x="3428380" y="2286164"/>
            <a:ext cx="210973" cy="3024336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Abrir llave 23"/>
          <p:cNvSpPr/>
          <p:nvPr/>
        </p:nvSpPr>
        <p:spPr>
          <a:xfrm flipH="1">
            <a:off x="7820868" y="2286164"/>
            <a:ext cx="360040" cy="3024336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7964884" y="17008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rgbClr val="0000FF"/>
                </a:solidFill>
              </a:rPr>
              <a:t>98.10</a:t>
            </a:r>
            <a:endParaRPr lang="es-MX" sz="1800" dirty="0">
              <a:solidFill>
                <a:srgbClr val="0000FF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8117284" y="35730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rgbClr val="0000FF"/>
                </a:solidFill>
              </a:rPr>
              <a:t>86.05</a:t>
            </a:r>
            <a:endParaRPr lang="es-MX" sz="1800" dirty="0">
              <a:solidFill>
                <a:srgbClr val="0000FF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8214816" y="55892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rgbClr val="0000FF"/>
                </a:solidFill>
              </a:rPr>
              <a:t>75.27</a:t>
            </a:r>
            <a:endParaRPr lang="es-MX" sz="1800" dirty="0">
              <a:solidFill>
                <a:srgbClr val="0000FF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23528" y="6021288"/>
            <a:ext cx="7200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/>
              <a:t>Se notificó a cada Ente Público participante la calificación obtenida.</a:t>
            </a:r>
            <a:r>
              <a:rPr lang="es-MX" sz="1200" dirty="0">
                <a:solidFill>
                  <a:srgbClr val="0000FF"/>
                </a:solidFill>
              </a:rPr>
              <a:t> (</a:t>
            </a:r>
            <a:r>
              <a:rPr lang="es-MX" sz="1200" dirty="0">
                <a:solidFill>
                  <a:srgbClr val="0000FF"/>
                </a:solidFill>
                <a:hlinkClick r:id="rId3" action="ppaction://hlinksldjump"/>
              </a:rPr>
              <a:t>Vínculo</a:t>
            </a:r>
            <a:r>
              <a:rPr lang="es-MX" sz="1200" dirty="0" smtClean="0">
                <a:solidFill>
                  <a:srgbClr val="0000FF"/>
                </a:solidFill>
              </a:rPr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00" dirty="0" smtClean="0">
              <a:solidFill>
                <a:srgbClr val="0000FF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/>
              <a:t>Participaron únicamente 94 municipios de los 122;  28 no informaron </a:t>
            </a:r>
            <a:r>
              <a:rPr lang="es-MX" sz="1200" dirty="0" smtClean="0">
                <a:solidFill>
                  <a:srgbClr val="0000FF"/>
                </a:solidFill>
              </a:rPr>
              <a:t>(</a:t>
            </a:r>
            <a:r>
              <a:rPr lang="es-MX" sz="1200" dirty="0" smtClean="0">
                <a:solidFill>
                  <a:srgbClr val="0000FF"/>
                </a:solidFill>
                <a:hlinkClick r:id="rId4" action="ppaction://hlinksldjump"/>
              </a:rPr>
              <a:t>Vínculo</a:t>
            </a:r>
            <a:r>
              <a:rPr lang="es-MX" sz="1200" dirty="0" smtClean="0">
                <a:solidFill>
                  <a:srgbClr val="0000FF"/>
                </a:solidFill>
              </a:rPr>
              <a:t>).</a:t>
            </a:r>
            <a:endParaRPr lang="es-MX" sz="12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7676852" y="1351801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rgbClr val="0000FF"/>
                </a:solidFill>
              </a:rPr>
              <a:t>CALIFICACIÓN</a:t>
            </a:r>
            <a:endParaRPr lang="es-MX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81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4 CuadroTexto"/>
          <p:cNvSpPr txBox="1">
            <a:spLocks noChangeArrowheads="1"/>
          </p:cNvSpPr>
          <p:nvPr/>
        </p:nvSpPr>
        <p:spPr bwMode="auto">
          <a:xfrm>
            <a:off x="314650" y="-4777"/>
            <a:ext cx="66677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6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. </a:t>
            </a: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Informe del Proceso de Adopción e Implementación de 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la </a:t>
            </a: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Armonización 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Contable.        </a:t>
            </a:r>
            <a:endParaRPr lang="es-MX" sz="1800" b="1" dirty="0">
              <a:ln w="50800"/>
              <a:solidFill>
                <a:srgbClr val="00863D"/>
              </a:solidFill>
              <a:latin typeface="HelveticaNeueLT Std Blk" panose="020B0904020202020204" pitchFamily="34" charset="0"/>
            </a:endParaRPr>
          </a:p>
        </p:txBody>
      </p:sp>
      <p:sp>
        <p:nvSpPr>
          <p:cNvPr id="6" name="14 CuadroTexto"/>
          <p:cNvSpPr txBox="1">
            <a:spLocks noChangeArrowheads="1"/>
          </p:cNvSpPr>
          <p:nvPr/>
        </p:nvSpPr>
        <p:spPr bwMode="auto">
          <a:xfrm>
            <a:off x="249451" y="620688"/>
            <a:ext cx="7058853" cy="35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 algn="just">
              <a:lnSpc>
                <a:spcPts val="2000"/>
              </a:lnSpc>
            </a:pPr>
            <a:r>
              <a:rPr lang="es-MX" sz="2000" dirty="0">
                <a:ln w="50800"/>
                <a:solidFill>
                  <a:srgbClr val="C00000"/>
                </a:solidFill>
                <a:latin typeface="Calibri"/>
              </a:rPr>
              <a:t>6</a:t>
            </a:r>
            <a:r>
              <a:rPr lang="es-MX" sz="2000" dirty="0" smtClean="0">
                <a:ln w="50800"/>
                <a:solidFill>
                  <a:srgbClr val="C00000"/>
                </a:solidFill>
                <a:latin typeface="Calibri"/>
              </a:rPr>
              <a:t>.3. </a:t>
            </a:r>
            <a:r>
              <a:rPr lang="es-MX" sz="2000" dirty="0" smtClean="0">
                <a:solidFill>
                  <a:srgbClr val="C00000"/>
                </a:solidFill>
                <a:latin typeface="Calibri"/>
              </a:rPr>
              <a:t>Sistema </a:t>
            </a:r>
            <a:r>
              <a:rPr lang="es-MX" sz="2000" dirty="0">
                <a:solidFill>
                  <a:srgbClr val="C00000"/>
                </a:solidFill>
                <a:latin typeface="Calibri"/>
              </a:rPr>
              <a:t>de Evaluaciones de </a:t>
            </a:r>
            <a:r>
              <a:rPr lang="es-MX" sz="2000" dirty="0" smtClean="0">
                <a:solidFill>
                  <a:srgbClr val="C00000"/>
                </a:solidFill>
                <a:latin typeface="Calibri"/>
              </a:rPr>
              <a:t>la Armonización </a:t>
            </a:r>
            <a:r>
              <a:rPr lang="es-MX" sz="2000" dirty="0">
                <a:solidFill>
                  <a:srgbClr val="C00000"/>
                </a:solidFill>
                <a:latin typeface="Calibri"/>
              </a:rPr>
              <a:t>Contable (</a:t>
            </a:r>
            <a:r>
              <a:rPr lang="es-MX" sz="2000" dirty="0" err="1">
                <a:solidFill>
                  <a:srgbClr val="C00000"/>
                </a:solidFill>
                <a:latin typeface="Calibri"/>
              </a:rPr>
              <a:t>SEvAC</a:t>
            </a:r>
            <a:r>
              <a:rPr lang="es-MX" sz="2000" dirty="0" smtClean="0">
                <a:solidFill>
                  <a:srgbClr val="C00000"/>
                </a:solidFill>
                <a:latin typeface="Calibri"/>
              </a:rPr>
              <a:t>).</a:t>
            </a:r>
            <a:endParaRPr lang="es-MX" sz="20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8" name="14 CuadroTexto"/>
          <p:cNvSpPr txBox="1">
            <a:spLocks noChangeArrowheads="1"/>
          </p:cNvSpPr>
          <p:nvPr/>
        </p:nvSpPr>
        <p:spPr bwMode="auto">
          <a:xfrm>
            <a:off x="491717" y="912311"/>
            <a:ext cx="7981603" cy="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>
              <a:lnSpc>
                <a:spcPts val="2000"/>
              </a:lnSpc>
            </a:pPr>
            <a:r>
              <a:rPr lang="es-MX" sz="1800" b="1" dirty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6</a:t>
            </a:r>
            <a:r>
              <a:rPr lang="es-MX" sz="1800" b="1" dirty="0" smtClean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.3.2. Tercera evaluación 2017. Evaluaciones</a:t>
            </a:r>
            <a:r>
              <a:rPr lang="es-MX" sz="1800" b="1" dirty="0" smtClean="0">
                <a:ln w="50800"/>
                <a:solidFill>
                  <a:srgbClr val="C00000"/>
                </a:solidFill>
                <a:latin typeface="Calibri"/>
              </a:rPr>
              <a:t> </a:t>
            </a:r>
            <a:r>
              <a:rPr lang="es-MX" sz="1800" b="1" dirty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aplicadas a Entes Públicos Estatales </a:t>
            </a:r>
            <a:r>
              <a:rPr lang="es-MX" sz="1800" b="1" dirty="0" smtClean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y</a:t>
            </a:r>
          </a:p>
          <a:p>
            <a:pPr>
              <a:lnSpc>
                <a:spcPts val="2000"/>
              </a:lnSpc>
            </a:pPr>
            <a:r>
              <a:rPr lang="es-MX" sz="1800" b="1" dirty="0" smtClean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          Municipales</a:t>
            </a:r>
          </a:p>
        </p:txBody>
      </p:sp>
      <p:pic>
        <p:nvPicPr>
          <p:cNvPr id="12" name="Imagen 11" descr="D:\Respaldos Carmen\Frecuentemente usado\1ARMONIZACIÓN\2017\REUNIONES\24 NOVIEMBRE 17\presentación\material de apoyo\fotos\IMG-20171027-WA0001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bright="28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580" r="9858" b="12903"/>
          <a:stretch/>
        </p:blipFill>
        <p:spPr bwMode="auto">
          <a:xfrm>
            <a:off x="522438" y="2564903"/>
            <a:ext cx="3545506" cy="158417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1270000" dist="50800" dir="11400000" algn="ctr" rotWithShape="0">
              <a:srgbClr val="000000">
                <a:alpha val="3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 descr="D:\Respaldos Carmen\Frecuentemente usado\1ARMONIZACIÓN\2017\REUNIONES\24 NOVIEMBRE 17\presentación\material de apoyo\fotos\IMG-20171027-WA000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t="16128" b="12904"/>
          <a:stretch/>
        </p:blipFill>
        <p:spPr bwMode="auto">
          <a:xfrm>
            <a:off x="5220072" y="2191528"/>
            <a:ext cx="3312368" cy="15841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251520" y="1400584"/>
            <a:ext cx="8499012" cy="78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 algn="just">
              <a:lnSpc>
                <a:spcPts val="1800"/>
              </a:lnSpc>
            </a:pPr>
            <a:r>
              <a:rPr lang="es-MX" sz="1800" dirty="0" smtClean="0">
                <a:ln w="50800"/>
                <a:solidFill>
                  <a:srgbClr val="3399FF"/>
                </a:solidFill>
                <a:latin typeface="Calibri"/>
              </a:rPr>
              <a:t>Los Enlaces de los poderes Ejecutivo, Legislativo y Judicial, y Órganos Autónomos, así como el Enlace fiscalizador, fueron convocados a presenciar la videoconferencia en la cual la Secretaria Técnica del CONAC anunció la tercera evaluación.</a:t>
            </a:r>
          </a:p>
        </p:txBody>
      </p:sp>
      <p:sp>
        <p:nvSpPr>
          <p:cNvPr id="3" name="Datos 2"/>
          <p:cNvSpPr/>
          <p:nvPr/>
        </p:nvSpPr>
        <p:spPr>
          <a:xfrm rot="5400000" flipH="1">
            <a:off x="3788187" y="2820175"/>
            <a:ext cx="1740490" cy="844168"/>
          </a:xfrm>
          <a:prstGeom prst="flowChartInputOutpu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 rot="20273816">
            <a:off x="4067045" y="2996170"/>
            <a:ext cx="106733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dirty="0" smtClean="0">
                <a:solidFill>
                  <a:srgbClr val="3399FF"/>
                </a:solidFill>
              </a:rPr>
              <a:t>24 </a:t>
            </a:r>
          </a:p>
          <a:p>
            <a:pPr algn="ctr"/>
            <a:r>
              <a:rPr lang="es-MX" sz="1300" dirty="0" smtClean="0">
                <a:solidFill>
                  <a:srgbClr val="3399FF"/>
                </a:solidFill>
              </a:rPr>
              <a:t>DE</a:t>
            </a:r>
          </a:p>
          <a:p>
            <a:pPr algn="ctr"/>
            <a:r>
              <a:rPr lang="es-MX" sz="1300" dirty="0" smtClean="0">
                <a:solidFill>
                  <a:srgbClr val="3399FF"/>
                </a:solidFill>
              </a:rPr>
              <a:t>OCTUBRE</a:t>
            </a:r>
            <a:endParaRPr lang="es-MX" sz="1300" dirty="0">
              <a:solidFill>
                <a:srgbClr val="3399FF"/>
              </a:solidFill>
            </a:endParaRPr>
          </a:p>
        </p:txBody>
      </p:sp>
      <p:sp>
        <p:nvSpPr>
          <p:cNvPr id="14" name="14 CuadroTexto"/>
          <p:cNvSpPr txBox="1">
            <a:spLocks noChangeArrowheads="1"/>
          </p:cNvSpPr>
          <p:nvPr/>
        </p:nvSpPr>
        <p:spPr bwMode="auto">
          <a:xfrm>
            <a:off x="539552" y="4552456"/>
            <a:ext cx="2448272" cy="182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 algn="just">
              <a:lnSpc>
                <a:spcPts val="1500"/>
              </a:lnSpc>
            </a:pPr>
            <a:r>
              <a:rPr lang="es-MX" sz="1500" dirty="0" smtClean="0">
                <a:ln w="50800"/>
                <a:solidFill>
                  <a:srgbClr val="00B050"/>
                </a:solidFill>
                <a:latin typeface="Calibri"/>
              </a:rPr>
              <a:t>Con un máximo de 28 reactivos se evaluó la información de periodicidad trimestral del </a:t>
            </a:r>
            <a:r>
              <a:rPr lang="es-MX" sz="1500" dirty="0" smtClean="0">
                <a:ln w="50800"/>
                <a:solidFill>
                  <a:schemeClr val="accent6">
                    <a:lumMod val="75000"/>
                  </a:schemeClr>
                </a:solidFill>
                <a:latin typeface="Calibri"/>
              </a:rPr>
              <a:t>apartado de Transparencia</a:t>
            </a:r>
            <a:r>
              <a:rPr lang="es-MX" sz="1500" dirty="0" smtClean="0">
                <a:ln w="50800"/>
                <a:solidFill>
                  <a:srgbClr val="00B050"/>
                </a:solidFill>
                <a:latin typeface="Calibri"/>
              </a:rPr>
              <a:t>, de acuerdo al calendario de actividades. </a:t>
            </a:r>
          </a:p>
          <a:p>
            <a:pPr algn="just">
              <a:lnSpc>
                <a:spcPts val="1500"/>
              </a:lnSpc>
            </a:pPr>
            <a:r>
              <a:rPr lang="es-MX" sz="1500" dirty="0" smtClean="0">
                <a:ln w="50800"/>
                <a:solidFill>
                  <a:srgbClr val="00B050"/>
                </a:solidFill>
                <a:latin typeface="Calibri"/>
              </a:rPr>
              <a:t>De los 122 municipios, 14 no cumplieron, de los cuales 9 son reincidentes. </a:t>
            </a:r>
            <a:r>
              <a:rPr lang="es-MX" sz="1500" dirty="0" smtClean="0">
                <a:ln w="50800"/>
                <a:solidFill>
                  <a:srgbClr val="0000FF"/>
                </a:solidFill>
                <a:latin typeface="Calibri"/>
              </a:rPr>
              <a:t>(</a:t>
            </a:r>
            <a:r>
              <a:rPr lang="es-MX" sz="1500" dirty="0" smtClean="0">
                <a:ln w="50800"/>
                <a:solidFill>
                  <a:srgbClr val="0000FF"/>
                </a:solidFill>
                <a:latin typeface="Calibri"/>
                <a:hlinkClick r:id="rId6" action="ppaction://hlinksldjump"/>
              </a:rPr>
              <a:t>vínculo</a:t>
            </a:r>
            <a:r>
              <a:rPr lang="es-MX" sz="1500" dirty="0" smtClean="0">
                <a:ln w="50800"/>
                <a:solidFill>
                  <a:srgbClr val="0000FF"/>
                </a:solidFill>
                <a:latin typeface="Calibri"/>
              </a:rPr>
              <a:t>)</a:t>
            </a: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751621"/>
              </p:ext>
            </p:extLst>
          </p:nvPr>
        </p:nvGraphicFramePr>
        <p:xfrm>
          <a:off x="3179464" y="4393272"/>
          <a:ext cx="5776343" cy="1844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78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00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3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ACTIVIDAD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RESPONSABLE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FECHADE INICIO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FECHA DE TÉRMINO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Capacitación a través de la plataforma </a:t>
                      </a:r>
                      <a:r>
                        <a:rPr lang="es-MX" sz="1100" dirty="0" err="1">
                          <a:effectLst/>
                        </a:rPr>
                        <a:t>Blackboard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Los tres Poderes, Órganos Autónomos y Municipios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25/10/2017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30/10/2017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Apertura </a:t>
                      </a:r>
                      <a:r>
                        <a:rPr lang="es-MX" sz="1100" dirty="0" smtClean="0">
                          <a:effectLst/>
                        </a:rPr>
                        <a:t>y llenado de </a:t>
                      </a:r>
                      <a:r>
                        <a:rPr lang="es-MX" sz="1100" dirty="0">
                          <a:effectLst/>
                        </a:rPr>
                        <a:t>la evaluación en el </a:t>
                      </a:r>
                      <a:r>
                        <a:rPr lang="es-MX" sz="1100" dirty="0" err="1">
                          <a:effectLst/>
                        </a:rPr>
                        <a:t>SEvAC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Los tres Poderes, Órganos Autónomos y Municipios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highlight>
                            <a:srgbClr val="FFFF00"/>
                          </a:highlight>
                        </a:rPr>
                        <a:t>31/10/2017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highlight>
                            <a:srgbClr val="FFFF00"/>
                          </a:highlight>
                        </a:rPr>
                        <a:t>09/11/2017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Validar la información y evidencia de cumplimiento presentadas a través del SEvAC (periodo 3)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OFSCE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10/11/2017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17/11/2017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effectLst/>
                        </a:rPr>
                        <a:t>Enviar informe generado el </a:t>
                      </a:r>
                      <a:r>
                        <a:rPr lang="es-MX" sz="1100" dirty="0" err="1">
                          <a:effectLst/>
                        </a:rPr>
                        <a:t>el</a:t>
                      </a:r>
                      <a:r>
                        <a:rPr lang="es-MX" sz="1100" dirty="0">
                          <a:effectLst/>
                        </a:rPr>
                        <a:t> </a:t>
                      </a:r>
                      <a:r>
                        <a:rPr lang="es-MX" sz="1100" dirty="0" err="1">
                          <a:effectLst/>
                        </a:rPr>
                        <a:t>SEvAC</a:t>
                      </a:r>
                      <a:r>
                        <a:rPr lang="es-MX" sz="1100" dirty="0">
                          <a:effectLst/>
                        </a:rPr>
                        <a:t> al CONAC (periodo 3</a:t>
                      </a:r>
                      <a:r>
                        <a:rPr lang="es-MX" sz="1100" dirty="0" smtClean="0">
                          <a:effectLst/>
                        </a:rPr>
                        <a:t>)</a:t>
                      </a:r>
                      <a:r>
                        <a:rPr lang="es-MX" sz="1100" dirty="0" smtClean="0">
                          <a:ln w="50800"/>
                          <a:solidFill>
                            <a:srgbClr val="0000FF"/>
                          </a:solidFill>
                          <a:latin typeface="+mn-lt"/>
                        </a:rPr>
                        <a:t> (</a:t>
                      </a:r>
                      <a:r>
                        <a:rPr lang="es-MX" sz="1100" dirty="0" smtClean="0">
                          <a:ln w="50800"/>
                          <a:solidFill>
                            <a:srgbClr val="0000FF"/>
                          </a:solidFill>
                          <a:latin typeface="+mn-lt"/>
                          <a:hlinkClick r:id="rId7" action="ppaction://hlinksldjump"/>
                        </a:rPr>
                        <a:t>vínculo</a:t>
                      </a:r>
                      <a:r>
                        <a:rPr lang="es-MX" sz="1100" dirty="0" smtClean="0">
                          <a:ln w="50800"/>
                          <a:solidFill>
                            <a:srgbClr val="0000FF"/>
                          </a:solidFill>
                          <a:latin typeface="+mn-lt"/>
                        </a:rPr>
                        <a:t>)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CACE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20/11/2017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23/11/2017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796136" y="406340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rgbClr val="0000FF"/>
                </a:solidFill>
              </a:rPr>
              <a:t>Calendario</a:t>
            </a:r>
            <a:endParaRPr lang="es-MX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87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4 CuadroTexto"/>
          <p:cNvSpPr txBox="1">
            <a:spLocks noChangeArrowheads="1"/>
          </p:cNvSpPr>
          <p:nvPr/>
        </p:nvSpPr>
        <p:spPr bwMode="auto">
          <a:xfrm>
            <a:off x="314650" y="-4777"/>
            <a:ext cx="66677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6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. </a:t>
            </a: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Informe del Proceso de Adopción e Implementación de 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la </a:t>
            </a: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Armonización 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Contable.        </a:t>
            </a:r>
            <a:endParaRPr lang="es-MX" sz="1800" b="1" dirty="0">
              <a:ln w="50800"/>
              <a:solidFill>
                <a:srgbClr val="00863D"/>
              </a:solidFill>
              <a:latin typeface="HelveticaNeueLT Std Blk" panose="020B0904020202020204" pitchFamily="34" charset="0"/>
            </a:endParaRPr>
          </a:p>
        </p:txBody>
      </p:sp>
      <p:sp>
        <p:nvSpPr>
          <p:cNvPr id="6" name="14 CuadroTexto"/>
          <p:cNvSpPr txBox="1">
            <a:spLocks noChangeArrowheads="1"/>
          </p:cNvSpPr>
          <p:nvPr/>
        </p:nvSpPr>
        <p:spPr bwMode="auto">
          <a:xfrm>
            <a:off x="249451" y="731883"/>
            <a:ext cx="7058853" cy="35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 algn="just">
              <a:lnSpc>
                <a:spcPts val="2000"/>
              </a:lnSpc>
            </a:pPr>
            <a:r>
              <a:rPr lang="es-MX" sz="2000" dirty="0">
                <a:ln w="50800"/>
                <a:solidFill>
                  <a:srgbClr val="C00000"/>
                </a:solidFill>
                <a:latin typeface="Calibri"/>
              </a:rPr>
              <a:t>6</a:t>
            </a:r>
            <a:r>
              <a:rPr lang="es-MX" sz="2000" dirty="0" smtClean="0">
                <a:ln w="50800"/>
                <a:solidFill>
                  <a:srgbClr val="C00000"/>
                </a:solidFill>
                <a:latin typeface="Calibri"/>
              </a:rPr>
              <a:t>.3. </a:t>
            </a:r>
            <a:r>
              <a:rPr lang="es-MX" sz="2000" dirty="0" smtClean="0">
                <a:solidFill>
                  <a:srgbClr val="C00000"/>
                </a:solidFill>
                <a:latin typeface="Calibri"/>
              </a:rPr>
              <a:t>Sistema </a:t>
            </a:r>
            <a:r>
              <a:rPr lang="es-MX" sz="2000" dirty="0">
                <a:solidFill>
                  <a:srgbClr val="C00000"/>
                </a:solidFill>
                <a:latin typeface="Calibri"/>
              </a:rPr>
              <a:t>de Evaluaciones de </a:t>
            </a:r>
            <a:r>
              <a:rPr lang="es-MX" sz="2000" dirty="0" smtClean="0">
                <a:solidFill>
                  <a:srgbClr val="C00000"/>
                </a:solidFill>
                <a:latin typeface="Calibri"/>
              </a:rPr>
              <a:t>la Armonización </a:t>
            </a:r>
            <a:r>
              <a:rPr lang="es-MX" sz="2000" dirty="0">
                <a:solidFill>
                  <a:srgbClr val="C00000"/>
                </a:solidFill>
                <a:latin typeface="Calibri"/>
              </a:rPr>
              <a:t>Contable (</a:t>
            </a:r>
            <a:r>
              <a:rPr lang="es-MX" sz="2000" dirty="0" err="1">
                <a:solidFill>
                  <a:srgbClr val="C00000"/>
                </a:solidFill>
                <a:latin typeface="Calibri"/>
              </a:rPr>
              <a:t>SEvAC</a:t>
            </a:r>
            <a:r>
              <a:rPr lang="es-MX" sz="2000" dirty="0" smtClean="0">
                <a:solidFill>
                  <a:srgbClr val="C00000"/>
                </a:solidFill>
                <a:latin typeface="Calibri"/>
              </a:rPr>
              <a:t>).</a:t>
            </a:r>
            <a:endParaRPr lang="es-MX" sz="20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8" name="14 CuadroTexto"/>
          <p:cNvSpPr txBox="1">
            <a:spLocks noChangeArrowheads="1"/>
          </p:cNvSpPr>
          <p:nvPr/>
        </p:nvSpPr>
        <p:spPr bwMode="auto">
          <a:xfrm>
            <a:off x="491717" y="1023506"/>
            <a:ext cx="3360203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>
              <a:lnSpc>
                <a:spcPts val="2000"/>
              </a:lnSpc>
            </a:pPr>
            <a:r>
              <a:rPr lang="es-MX" sz="1800" b="1" dirty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6</a:t>
            </a:r>
            <a:r>
              <a:rPr lang="es-MX" sz="1800" b="1" dirty="0" smtClean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.3.3. Cuarta evaluación 2017.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400427" y="3026982"/>
            <a:ext cx="4896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500" dirty="0" smtClean="0">
                <a:solidFill>
                  <a:schemeClr val="accent2">
                    <a:lumMod val="75000"/>
                  </a:schemeClr>
                </a:solidFill>
              </a:rPr>
              <a:t>Registros Contables.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500" dirty="0" smtClean="0">
                <a:solidFill>
                  <a:schemeClr val="accent2">
                    <a:lumMod val="75000"/>
                  </a:schemeClr>
                </a:solidFill>
              </a:rPr>
              <a:t>Registros Presupuestarios.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500" dirty="0" smtClean="0">
                <a:solidFill>
                  <a:schemeClr val="accent2">
                    <a:lumMod val="75000"/>
                  </a:schemeClr>
                </a:solidFill>
              </a:rPr>
              <a:t>Registros Administrativos.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500" dirty="0" smtClean="0">
                <a:solidFill>
                  <a:schemeClr val="accent2">
                    <a:lumMod val="75000"/>
                  </a:schemeClr>
                </a:solidFill>
              </a:rPr>
              <a:t>Transparencia. </a:t>
            </a:r>
            <a:endParaRPr lang="es-MX" sz="2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08224" y="5301208"/>
            <a:ext cx="7056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 smtClean="0">
                <a:solidFill>
                  <a:schemeClr val="accent4">
                    <a:lumMod val="75000"/>
                  </a:schemeClr>
                </a:solidFill>
              </a:rPr>
              <a:t>Fecha estimada: </a:t>
            </a:r>
            <a:r>
              <a:rPr lang="es-MX" sz="2500" dirty="0" smtClean="0">
                <a:solidFill>
                  <a:srgbClr val="0070C0"/>
                </a:solidFill>
              </a:rPr>
              <a:t>finales del mes de enero/2018.</a:t>
            </a:r>
            <a:endParaRPr lang="es-MX" sz="2500" dirty="0">
              <a:solidFill>
                <a:srgbClr val="0070C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91717" y="1579963"/>
            <a:ext cx="828979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500" dirty="0" smtClean="0">
                <a:solidFill>
                  <a:schemeClr val="accent4">
                    <a:lumMod val="75000"/>
                  </a:schemeClr>
                </a:solidFill>
              </a:rPr>
              <a:t>Con 124 reactivos se evaluará información  de periodicidad trimestral y semestral de los siguientes apartados</a:t>
            </a:r>
            <a:r>
              <a:rPr lang="es-MX" sz="25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endParaRPr lang="es-MX" sz="25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08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4 CuadroTexto"/>
          <p:cNvSpPr txBox="1">
            <a:spLocks noChangeArrowheads="1"/>
          </p:cNvSpPr>
          <p:nvPr/>
        </p:nvSpPr>
        <p:spPr bwMode="auto">
          <a:xfrm>
            <a:off x="314650" y="-4777"/>
            <a:ext cx="66677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6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. </a:t>
            </a: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Informe del Proceso de Adopción e Implementación de 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la </a:t>
            </a: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Armonización 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Contable.        </a:t>
            </a:r>
            <a:endParaRPr lang="es-MX" sz="1800" b="1" dirty="0">
              <a:ln w="50800"/>
              <a:solidFill>
                <a:srgbClr val="00863D"/>
              </a:solidFill>
              <a:latin typeface="HelveticaNeueLT Std Blk" panose="020B0904020202020204" pitchFamily="34" charset="0"/>
            </a:endParaRPr>
          </a:p>
        </p:txBody>
      </p:sp>
      <p:sp>
        <p:nvSpPr>
          <p:cNvPr id="6" name="14 CuadroTexto"/>
          <p:cNvSpPr txBox="1">
            <a:spLocks noChangeArrowheads="1"/>
          </p:cNvSpPr>
          <p:nvPr/>
        </p:nvSpPr>
        <p:spPr bwMode="auto">
          <a:xfrm>
            <a:off x="249451" y="731883"/>
            <a:ext cx="7058853" cy="35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 algn="just">
              <a:lnSpc>
                <a:spcPts val="2000"/>
              </a:lnSpc>
            </a:pPr>
            <a:r>
              <a:rPr lang="es-MX" sz="2000" dirty="0">
                <a:ln w="50800"/>
                <a:solidFill>
                  <a:srgbClr val="C00000"/>
                </a:solidFill>
                <a:latin typeface="Calibri"/>
              </a:rPr>
              <a:t>6</a:t>
            </a:r>
            <a:r>
              <a:rPr lang="es-MX" sz="2000" dirty="0" smtClean="0">
                <a:ln w="50800"/>
                <a:solidFill>
                  <a:srgbClr val="C00000"/>
                </a:solidFill>
                <a:latin typeface="Calibri"/>
              </a:rPr>
              <a:t>.3. </a:t>
            </a:r>
            <a:r>
              <a:rPr lang="es-MX" sz="2000" dirty="0" smtClean="0">
                <a:solidFill>
                  <a:srgbClr val="C00000"/>
                </a:solidFill>
                <a:latin typeface="Calibri"/>
              </a:rPr>
              <a:t>Sistema </a:t>
            </a:r>
            <a:r>
              <a:rPr lang="es-MX" sz="2000" dirty="0">
                <a:solidFill>
                  <a:srgbClr val="C00000"/>
                </a:solidFill>
                <a:latin typeface="Calibri"/>
              </a:rPr>
              <a:t>de Evaluaciones de </a:t>
            </a:r>
            <a:r>
              <a:rPr lang="es-MX" sz="2000" dirty="0" smtClean="0">
                <a:solidFill>
                  <a:srgbClr val="C00000"/>
                </a:solidFill>
                <a:latin typeface="Calibri"/>
              </a:rPr>
              <a:t>la Armonización </a:t>
            </a:r>
            <a:r>
              <a:rPr lang="es-MX" sz="2000" dirty="0">
                <a:solidFill>
                  <a:srgbClr val="C00000"/>
                </a:solidFill>
                <a:latin typeface="Calibri"/>
              </a:rPr>
              <a:t>Contable (</a:t>
            </a:r>
            <a:r>
              <a:rPr lang="es-MX" sz="2000" dirty="0" err="1">
                <a:solidFill>
                  <a:srgbClr val="C00000"/>
                </a:solidFill>
                <a:latin typeface="Calibri"/>
              </a:rPr>
              <a:t>SEvAC</a:t>
            </a:r>
            <a:r>
              <a:rPr lang="es-MX" sz="2000" dirty="0" smtClean="0">
                <a:solidFill>
                  <a:srgbClr val="C00000"/>
                </a:solidFill>
                <a:latin typeface="Calibri"/>
              </a:rPr>
              <a:t>).</a:t>
            </a:r>
            <a:endParaRPr lang="es-MX" sz="20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8" name="14 CuadroTexto"/>
          <p:cNvSpPr txBox="1">
            <a:spLocks noChangeArrowheads="1"/>
          </p:cNvSpPr>
          <p:nvPr/>
        </p:nvSpPr>
        <p:spPr bwMode="auto">
          <a:xfrm>
            <a:off x="491717" y="1023506"/>
            <a:ext cx="6710469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>
              <a:lnSpc>
                <a:spcPts val="2000"/>
              </a:lnSpc>
            </a:pPr>
            <a:r>
              <a:rPr lang="es-MX" sz="1800" b="1" dirty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6</a:t>
            </a:r>
            <a:r>
              <a:rPr lang="es-MX" sz="1800" b="1" dirty="0" smtClean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.3.4. Acciones previas a la evaluación del ejercicio 2018.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886030" y="3790201"/>
            <a:ext cx="4502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 smtClean="0">
                <a:solidFill>
                  <a:schemeClr val="accent4">
                    <a:lumMod val="75000"/>
                  </a:schemeClr>
                </a:solidFill>
              </a:rPr>
              <a:t>Se evaluarán los siguientes Entes</a:t>
            </a:r>
            <a:r>
              <a:rPr lang="es-MX" sz="22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s-MX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12459" y="1601035"/>
            <a:ext cx="2797507" cy="217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es-MX" sz="2000" dirty="0" smtClean="0">
                <a:solidFill>
                  <a:schemeClr val="accent4">
                    <a:lumMod val="75000"/>
                  </a:schemeClr>
                </a:solidFill>
              </a:rPr>
              <a:t>Se actualizarán los </a:t>
            </a:r>
            <a:r>
              <a:rPr lang="es-MX" sz="2000" b="1" dirty="0" smtClean="0">
                <a:solidFill>
                  <a:srgbClr val="FF0000"/>
                </a:solidFill>
              </a:rPr>
              <a:t>datos</a:t>
            </a:r>
            <a:r>
              <a:rPr lang="es-MX" sz="2000" dirty="0" smtClean="0">
                <a:solidFill>
                  <a:schemeClr val="accent4">
                    <a:lumMod val="75000"/>
                  </a:schemeClr>
                </a:solidFill>
              </a:rPr>
              <a:t> en el Inventario de Entes Públicos a partir del mes de noviembre 2017, principalmente los Entes Públicos </a:t>
            </a:r>
            <a:r>
              <a:rPr lang="es-MX" sz="2000" b="1" dirty="0" smtClean="0">
                <a:solidFill>
                  <a:srgbClr val="FF0000"/>
                </a:solidFill>
              </a:rPr>
              <a:t>Paraestatales</a:t>
            </a:r>
            <a:r>
              <a:rPr lang="es-MX" sz="2000" b="1" dirty="0">
                <a:solidFill>
                  <a:srgbClr val="FF0000"/>
                </a:solidFill>
              </a:rPr>
              <a:t> </a:t>
            </a:r>
            <a:r>
              <a:rPr lang="es-MX" sz="2000" b="1" dirty="0" smtClean="0">
                <a:solidFill>
                  <a:srgbClr val="FF0000"/>
                </a:solidFill>
              </a:rPr>
              <a:t>y Paramunicipales.</a:t>
            </a:r>
            <a:endParaRPr lang="es-MX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04328"/>
              </p:ext>
            </p:extLst>
          </p:nvPr>
        </p:nvGraphicFramePr>
        <p:xfrm>
          <a:off x="4365913" y="4270844"/>
          <a:ext cx="3744416" cy="205447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0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PODER EJECUTIVO</a:t>
                      </a:r>
                      <a:endParaRPr lang="es-MX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PODER LEGISLATIVO</a:t>
                      </a:r>
                      <a:endParaRPr lang="es-MX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0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PODER JUDICIAL</a:t>
                      </a:r>
                      <a:endParaRPr lang="es-MX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0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ORGANISMOS AUTÓNOMOS</a:t>
                      </a:r>
                      <a:endParaRPr lang="es-MX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0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kern="12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ENTIDADES</a:t>
                      </a:r>
                      <a:r>
                        <a:rPr lang="es-MX" sz="1800" b="1" kern="1200" baseline="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PARAESTATALES</a:t>
                      </a:r>
                      <a:endParaRPr lang="es-MX" sz="1800" b="1" kern="12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00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MUNICIPIOS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00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ENTES</a:t>
                      </a:r>
                      <a:r>
                        <a:rPr lang="es-MX" sz="1800" b="1" kern="1200" baseline="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PARAMUNICIPALES</a:t>
                      </a:r>
                      <a:endParaRPr lang="es-MX" sz="1800" b="1" kern="1200" dirty="0" smtClean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Elipse 6"/>
          <p:cNvSpPr/>
          <p:nvPr/>
        </p:nvSpPr>
        <p:spPr>
          <a:xfrm rot="20175837">
            <a:off x="4331577" y="1441156"/>
            <a:ext cx="3390602" cy="18380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 rot="20128820">
            <a:off x="4615713" y="1714336"/>
            <a:ext cx="306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1800" dirty="0" smtClean="0">
                <a:solidFill>
                  <a:srgbClr val="0000FF"/>
                </a:solidFill>
              </a:rPr>
              <a:t>Nombre del Enlace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1800" dirty="0" smtClean="0">
                <a:solidFill>
                  <a:srgbClr val="0000FF"/>
                </a:solidFill>
              </a:rPr>
              <a:t>Cuenta de correo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1800" dirty="0" smtClean="0">
                <a:solidFill>
                  <a:srgbClr val="0000FF"/>
                </a:solidFill>
              </a:rPr>
              <a:t>Números telefónicos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1800" dirty="0" smtClean="0">
                <a:solidFill>
                  <a:srgbClr val="0000FF"/>
                </a:solidFill>
              </a:rPr>
              <a:t>Otros</a:t>
            </a:r>
            <a:endParaRPr lang="es-MX" sz="1800" dirty="0">
              <a:solidFill>
                <a:srgbClr val="0000FF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512459" y="4581128"/>
            <a:ext cx="2797507" cy="18722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/>
          <p:cNvSpPr txBox="1"/>
          <p:nvPr/>
        </p:nvSpPr>
        <p:spPr>
          <a:xfrm>
            <a:off x="514484" y="4725144"/>
            <a:ext cx="2797507" cy="1939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es-MX" sz="2000" dirty="0" smtClean="0">
                <a:solidFill>
                  <a:schemeClr val="accent6">
                    <a:lumMod val="50000"/>
                  </a:schemeClr>
                </a:solidFill>
              </a:rPr>
              <a:t>La Secretaría Técnica del  CACE emitió circular solicitando a las Entidades Paraestatales los datos de los Enlaces </a:t>
            </a:r>
            <a:r>
              <a:rPr lang="es-MX" sz="2000" dirty="0" smtClean="0">
                <a:hlinkClick r:id="rId3" action="ppaction://hlinksldjump"/>
              </a:rPr>
              <a:t>(vínculo</a:t>
            </a:r>
            <a:r>
              <a:rPr lang="es-MX" sz="2000" dirty="0">
                <a:hlinkClick r:id="rId3" action="ppaction://hlinksldjump"/>
              </a:rPr>
              <a:t>)</a:t>
            </a:r>
            <a:r>
              <a:rPr lang="es-MX" sz="2000" dirty="0">
                <a:solidFill>
                  <a:srgbClr val="C00000"/>
                </a:solidFill>
              </a:rPr>
              <a:t> </a:t>
            </a:r>
          </a:p>
          <a:p>
            <a:pPr algn="just">
              <a:lnSpc>
                <a:spcPts val="1800"/>
              </a:lnSpc>
            </a:pPr>
            <a:endParaRPr lang="es-MX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3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4 CuadroTexto"/>
          <p:cNvSpPr txBox="1">
            <a:spLocks noChangeArrowheads="1"/>
          </p:cNvSpPr>
          <p:nvPr/>
        </p:nvSpPr>
        <p:spPr bwMode="auto">
          <a:xfrm>
            <a:off x="314650" y="-4777"/>
            <a:ext cx="66677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6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. </a:t>
            </a: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Informe del Proceso de Adopción e Implementación de 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la </a:t>
            </a: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Armonización 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Contable.        </a:t>
            </a:r>
            <a:endParaRPr lang="es-MX" sz="1800" b="1" dirty="0">
              <a:ln w="50800"/>
              <a:solidFill>
                <a:srgbClr val="00863D"/>
              </a:solidFill>
              <a:latin typeface="HelveticaNeueLT Std Blk" panose="020B0904020202020204" pitchFamily="34" charset="0"/>
            </a:endParaRPr>
          </a:p>
        </p:txBody>
      </p:sp>
      <p:sp>
        <p:nvSpPr>
          <p:cNvPr id="6" name="14 CuadroTexto"/>
          <p:cNvSpPr txBox="1">
            <a:spLocks noChangeArrowheads="1"/>
          </p:cNvSpPr>
          <p:nvPr/>
        </p:nvSpPr>
        <p:spPr bwMode="auto">
          <a:xfrm>
            <a:off x="249451" y="731883"/>
            <a:ext cx="7058853" cy="35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 algn="just">
              <a:lnSpc>
                <a:spcPts val="2000"/>
              </a:lnSpc>
            </a:pPr>
            <a:r>
              <a:rPr lang="es-MX" sz="2000" dirty="0">
                <a:ln w="50800"/>
                <a:solidFill>
                  <a:srgbClr val="C00000"/>
                </a:solidFill>
                <a:latin typeface="Calibri"/>
              </a:rPr>
              <a:t>6</a:t>
            </a:r>
            <a:r>
              <a:rPr lang="es-MX" sz="2000" dirty="0" smtClean="0">
                <a:ln w="50800"/>
                <a:solidFill>
                  <a:srgbClr val="C00000"/>
                </a:solidFill>
                <a:latin typeface="Calibri"/>
              </a:rPr>
              <a:t>.3. </a:t>
            </a:r>
            <a:r>
              <a:rPr lang="es-MX" sz="2000" dirty="0" smtClean="0">
                <a:solidFill>
                  <a:srgbClr val="C00000"/>
                </a:solidFill>
                <a:latin typeface="Calibri"/>
              </a:rPr>
              <a:t>Sistema </a:t>
            </a:r>
            <a:r>
              <a:rPr lang="es-MX" sz="2000" dirty="0">
                <a:solidFill>
                  <a:srgbClr val="C00000"/>
                </a:solidFill>
                <a:latin typeface="Calibri"/>
              </a:rPr>
              <a:t>de Evaluaciones de </a:t>
            </a:r>
            <a:r>
              <a:rPr lang="es-MX" sz="2000" dirty="0" smtClean="0">
                <a:solidFill>
                  <a:srgbClr val="C00000"/>
                </a:solidFill>
                <a:latin typeface="Calibri"/>
              </a:rPr>
              <a:t>la Armonización </a:t>
            </a:r>
            <a:r>
              <a:rPr lang="es-MX" sz="2000" dirty="0">
                <a:solidFill>
                  <a:srgbClr val="C00000"/>
                </a:solidFill>
                <a:latin typeface="Calibri"/>
              </a:rPr>
              <a:t>Contable (</a:t>
            </a:r>
            <a:r>
              <a:rPr lang="es-MX" sz="2000" dirty="0" err="1">
                <a:solidFill>
                  <a:srgbClr val="C00000"/>
                </a:solidFill>
                <a:latin typeface="Calibri"/>
              </a:rPr>
              <a:t>SEvAC</a:t>
            </a:r>
            <a:r>
              <a:rPr lang="es-MX" sz="2000" dirty="0" smtClean="0">
                <a:solidFill>
                  <a:srgbClr val="C00000"/>
                </a:solidFill>
                <a:latin typeface="Calibri"/>
              </a:rPr>
              <a:t>).</a:t>
            </a:r>
            <a:endParaRPr lang="es-MX" sz="20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8" name="14 CuadroTexto"/>
          <p:cNvSpPr txBox="1">
            <a:spLocks noChangeArrowheads="1"/>
          </p:cNvSpPr>
          <p:nvPr/>
        </p:nvSpPr>
        <p:spPr bwMode="auto">
          <a:xfrm>
            <a:off x="491717" y="1023506"/>
            <a:ext cx="3144179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>
              <a:lnSpc>
                <a:spcPts val="2000"/>
              </a:lnSpc>
            </a:pPr>
            <a:r>
              <a:rPr lang="es-MX" sz="1800" b="1" dirty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6</a:t>
            </a:r>
            <a:r>
              <a:rPr lang="es-MX" sz="1800" b="1" dirty="0" smtClean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.3.5. Informe de Resultados.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20471" y="1663810"/>
            <a:ext cx="3267453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solidFill>
                  <a:schemeClr val="accent2">
                    <a:lumMod val="75000"/>
                  </a:schemeClr>
                </a:solidFill>
              </a:rPr>
              <a:t>En la Regla 12, fracción VIII de las Reglas Operación de los Consejos de Armonización contable de las Entidades Federativas.</a:t>
            </a:r>
            <a:endParaRPr lang="es-MX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139952" y="1268760"/>
            <a:ext cx="4680520" cy="3970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algn="just"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s-ES" sz="1800" dirty="0">
                <a:solidFill>
                  <a:schemeClr val="accent3">
                    <a:lumMod val="50000"/>
                  </a:schemeClr>
                </a:solidFill>
              </a:rPr>
              <a:t>El Secretario Técnico tendrá las siguientes funciones:</a:t>
            </a:r>
          </a:p>
          <a:p>
            <a:endParaRPr lang="es-ES" sz="1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MX" sz="1800" dirty="0">
                <a:solidFill>
                  <a:schemeClr val="accent3">
                    <a:lumMod val="50000"/>
                  </a:schemeClr>
                </a:solidFill>
              </a:rPr>
              <a:t>VIII.	</a:t>
            </a:r>
            <a:r>
              <a:rPr lang="es-MX" sz="1800" u="sng" dirty="0">
                <a:solidFill>
                  <a:schemeClr val="accent3">
                    <a:lumMod val="50000"/>
                  </a:schemeClr>
                </a:solidFill>
              </a:rPr>
              <a:t>Presentar a los Consejos para su aprobación</a:t>
            </a:r>
            <a:r>
              <a:rPr lang="es-MX" sz="1800" dirty="0">
                <a:solidFill>
                  <a:schemeClr val="accent3">
                    <a:lumMod val="50000"/>
                  </a:schemeClr>
                </a:solidFill>
              </a:rPr>
              <a:t>, previamente validado por la Entidad de Fiscalización Superior de la Entidad Federativa, </a:t>
            </a:r>
            <a:r>
              <a:rPr lang="es-MX" sz="1800" u="sng" dirty="0">
                <a:solidFill>
                  <a:schemeClr val="accent3">
                    <a:lumMod val="50000"/>
                  </a:schemeClr>
                </a:solidFill>
              </a:rPr>
              <a:t>el informe de resultados </a:t>
            </a:r>
            <a:r>
              <a:rPr lang="es-MX" sz="1800" dirty="0">
                <a:solidFill>
                  <a:schemeClr val="accent3">
                    <a:lumMod val="50000"/>
                  </a:schemeClr>
                </a:solidFill>
              </a:rPr>
              <a:t>sobre los </a:t>
            </a:r>
            <a:r>
              <a:rPr lang="es-ES" sz="1800" dirty="0">
                <a:solidFill>
                  <a:schemeClr val="accent3">
                    <a:lumMod val="50000"/>
                  </a:schemeClr>
                </a:solidFill>
              </a:rPr>
              <a:t>avances en la armonización de </a:t>
            </a:r>
            <a:r>
              <a:rPr lang="es-MX" sz="1800" dirty="0">
                <a:solidFill>
                  <a:schemeClr val="accent3">
                    <a:lumMod val="50000"/>
                  </a:schemeClr>
                </a:solidFill>
              </a:rPr>
              <a:t>la</a:t>
            </a:r>
            <a:r>
              <a:rPr lang="es-ES" sz="1800" dirty="0">
                <a:solidFill>
                  <a:schemeClr val="accent3">
                    <a:lumMod val="50000"/>
                  </a:schemeClr>
                </a:solidFill>
              </a:rPr>
              <a:t> contabilidad conforme a las normas contables emitidas por el </a:t>
            </a:r>
            <a:r>
              <a:rPr lang="es-MX" sz="1800" dirty="0">
                <a:solidFill>
                  <a:schemeClr val="accent3">
                    <a:lumMod val="50000"/>
                  </a:schemeClr>
                </a:solidFill>
              </a:rPr>
              <a:t>CONAC de </a:t>
            </a:r>
            <a:r>
              <a:rPr lang="es-ES" sz="1800" dirty="0">
                <a:solidFill>
                  <a:schemeClr val="accent3">
                    <a:lumMod val="50000"/>
                  </a:schemeClr>
                </a:solidFill>
              </a:rPr>
              <a:t>los entes públicos de </a:t>
            </a:r>
            <a:r>
              <a:rPr lang="es-MX" sz="1800" dirty="0">
                <a:solidFill>
                  <a:schemeClr val="accent3">
                    <a:lumMod val="50000"/>
                  </a:schemeClr>
                </a:solidFill>
              </a:rPr>
              <a:t>la</a:t>
            </a:r>
            <a:r>
              <a:rPr lang="es-ES" sz="1800" dirty="0">
                <a:solidFill>
                  <a:schemeClr val="accent3">
                    <a:lumMod val="50000"/>
                  </a:schemeClr>
                </a:solidFill>
              </a:rPr>
              <a:t> entidad federativa y de los municipios de su Estado o de la Ciudad de M</a:t>
            </a:r>
            <a:r>
              <a:rPr lang="es-MX" sz="1800" dirty="0" err="1">
                <a:solidFill>
                  <a:schemeClr val="accent3">
                    <a:lumMod val="50000"/>
                  </a:schemeClr>
                </a:solidFill>
              </a:rPr>
              <a:t>éxico</a:t>
            </a:r>
            <a:r>
              <a:rPr lang="es-MX" sz="1800" dirty="0">
                <a:solidFill>
                  <a:schemeClr val="accent3">
                    <a:lumMod val="50000"/>
                  </a:schemeClr>
                </a:solidFill>
              </a:rPr>
              <a:t> y sus </a:t>
            </a:r>
            <a:r>
              <a:rPr lang="es-ES" sz="1800" dirty="0">
                <a:solidFill>
                  <a:schemeClr val="accent3">
                    <a:lumMod val="50000"/>
                  </a:schemeClr>
                </a:solidFill>
              </a:rPr>
              <a:t>demarcaciones territoriales, según corresponda</a:t>
            </a:r>
            <a:r>
              <a:rPr lang="es-MX" sz="1800" dirty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10654" y="5062437"/>
            <a:ext cx="8165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800" dirty="0" smtClean="0">
                <a:solidFill>
                  <a:srgbClr val="0000FF"/>
                </a:solidFill>
              </a:rPr>
              <a:t>Propuesta:</a:t>
            </a:r>
          </a:p>
          <a:p>
            <a:pPr algn="just"/>
            <a:r>
              <a:rPr lang="es-MX" sz="1800" dirty="0" smtClean="0">
                <a:solidFill>
                  <a:srgbClr val="0000FF"/>
                </a:solidFill>
              </a:rPr>
              <a:t>Que el Consejo </a:t>
            </a:r>
            <a:r>
              <a:rPr lang="es-MX" sz="1800" u="sng" dirty="0" smtClean="0">
                <a:solidFill>
                  <a:srgbClr val="0000FF"/>
                </a:solidFill>
              </a:rPr>
              <a:t>autorice</a:t>
            </a:r>
            <a:r>
              <a:rPr lang="es-MX" sz="1800" dirty="0" smtClean="0">
                <a:solidFill>
                  <a:srgbClr val="0000FF"/>
                </a:solidFill>
              </a:rPr>
              <a:t> al Secretario Técnico el envío del Informe de Resultados al CONAC, únicamente con la validación del OFSCE.</a:t>
            </a:r>
            <a:endParaRPr lang="es-MX" sz="1800" dirty="0">
              <a:solidFill>
                <a:srgbClr val="0000F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607742" y="4470358"/>
            <a:ext cx="11336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800"/>
              </a:lnSpc>
            </a:pPr>
            <a:r>
              <a:rPr lang="es-MX" sz="1800" dirty="0">
                <a:hlinkClick r:id="rId3" action="ppaction://hlinksldjump"/>
              </a:rPr>
              <a:t>(vínculo)</a:t>
            </a:r>
            <a:r>
              <a:rPr lang="es-MX" sz="1800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1406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4 CuadroTexto"/>
          <p:cNvSpPr txBox="1">
            <a:spLocks noChangeArrowheads="1"/>
          </p:cNvSpPr>
          <p:nvPr/>
        </p:nvSpPr>
        <p:spPr bwMode="auto">
          <a:xfrm>
            <a:off x="249451" y="692696"/>
            <a:ext cx="6122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2000" dirty="0">
                <a:ln w="50800"/>
                <a:solidFill>
                  <a:srgbClr val="C00000"/>
                </a:solidFill>
                <a:latin typeface="+mj-lt"/>
              </a:rPr>
              <a:t>6</a:t>
            </a:r>
            <a:r>
              <a:rPr lang="es-MX" sz="2000" dirty="0" smtClean="0">
                <a:ln w="50800"/>
                <a:solidFill>
                  <a:srgbClr val="C00000"/>
                </a:solidFill>
                <a:latin typeface="+mj-lt"/>
              </a:rPr>
              <a:t>.4. Índice de Calidad de Información Obtenida del SFU. </a:t>
            </a:r>
          </a:p>
        </p:txBody>
      </p:sp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314650" y="-4777"/>
            <a:ext cx="66677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6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. </a:t>
            </a: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Informe del Proceso de Adopción e Implementación de 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la </a:t>
            </a: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Armonización 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Contable.        </a:t>
            </a:r>
            <a:endParaRPr lang="es-MX" sz="1800" b="1" dirty="0">
              <a:ln w="50800"/>
              <a:solidFill>
                <a:srgbClr val="00863D"/>
              </a:solidFill>
              <a:latin typeface="HelveticaNeueLT Std Blk" panose="020B09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56" y="1268760"/>
            <a:ext cx="7925487" cy="4895512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857178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4 CuadroTexto"/>
          <p:cNvSpPr txBox="1">
            <a:spLocks noChangeArrowheads="1"/>
          </p:cNvSpPr>
          <p:nvPr/>
        </p:nvSpPr>
        <p:spPr bwMode="auto">
          <a:xfrm>
            <a:off x="249450" y="764704"/>
            <a:ext cx="78509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>
            <a:defPPr>
              <a:defRPr lang="es-MX"/>
            </a:defPPr>
            <a:lvl1pPr>
              <a:defRPr sz="2000">
                <a:ln w="50800"/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es-MX" dirty="0"/>
              <a:t>6</a:t>
            </a:r>
            <a:r>
              <a:rPr lang="es-MX" dirty="0" smtClean="0"/>
              <a:t>.4. </a:t>
            </a:r>
            <a:r>
              <a:rPr lang="es-MX" dirty="0"/>
              <a:t>Índice de Calidad de Información Obtenida del </a:t>
            </a:r>
            <a:r>
              <a:rPr lang="es-MX" dirty="0" smtClean="0"/>
              <a:t>SFU. </a:t>
            </a:r>
            <a:endParaRPr lang="es-MX" dirty="0"/>
          </a:p>
        </p:txBody>
      </p:sp>
      <p:sp>
        <p:nvSpPr>
          <p:cNvPr id="2" name="CuadroTexto 1"/>
          <p:cNvSpPr txBox="1"/>
          <p:nvPr/>
        </p:nvSpPr>
        <p:spPr>
          <a:xfrm>
            <a:off x="467544" y="1179904"/>
            <a:ext cx="835292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dirty="0" smtClean="0"/>
              <a:t>Acciones para corregir las debilidades encontradas en los informes trimestrales del SFU, normas del CONAC y Formatos de la LDF.</a:t>
            </a:r>
          </a:p>
          <a:p>
            <a:pPr algn="just"/>
            <a:endParaRPr lang="es-MX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La Dirección de Política del Gasto deberá notificar a los Organismos </a:t>
            </a:r>
            <a:r>
              <a:rPr lang="es-MX" sz="2000" dirty="0"/>
              <a:t>P</a:t>
            </a:r>
            <a:r>
              <a:rPr lang="es-MX" sz="2000" dirty="0" smtClean="0"/>
              <a:t>úblicos las debilidades encontradas.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1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La Dirección de Política del Gasto, enviará al Consejero Suplente del CACE de la Secretaría de la Contraloría General, la relación de oficios de los organismos incumplidos.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1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La Secretaría de la Contraloría General y OFSCE, deberán dar seguimiento para que los </a:t>
            </a:r>
            <a:r>
              <a:rPr lang="es-MX" sz="2000" dirty="0"/>
              <a:t>O</a:t>
            </a:r>
            <a:r>
              <a:rPr lang="es-MX" sz="2000" dirty="0" smtClean="0"/>
              <a:t>rganismos Públicos corrijan dichas debilidades.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1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El OFSCE deberá solicitar a los 122 Municipios para que éstos cumplan con los avances de los informes trimestrales</a:t>
            </a:r>
            <a:endParaRPr lang="es-MX" sz="2000" dirty="0"/>
          </a:p>
        </p:txBody>
      </p:sp>
      <p:sp>
        <p:nvSpPr>
          <p:cNvPr id="6" name="14 CuadroTexto"/>
          <p:cNvSpPr txBox="1">
            <a:spLocks noChangeArrowheads="1"/>
          </p:cNvSpPr>
          <p:nvPr/>
        </p:nvSpPr>
        <p:spPr bwMode="auto">
          <a:xfrm>
            <a:off x="314650" y="-4777"/>
            <a:ext cx="66677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6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. </a:t>
            </a: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Informe del Proceso de Adopción e Implementación de 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la </a:t>
            </a: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Armonización 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Contable.        </a:t>
            </a:r>
            <a:endParaRPr lang="es-MX" sz="1800" b="1" dirty="0">
              <a:ln w="50800"/>
              <a:solidFill>
                <a:srgbClr val="00863D"/>
              </a:solidFill>
              <a:latin typeface="HelveticaNeueLT Std Blk" panose="020B09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902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4 CuadroTexto"/>
          <p:cNvSpPr txBox="1">
            <a:spLocks noChangeArrowheads="1"/>
          </p:cNvSpPr>
          <p:nvPr/>
        </p:nvSpPr>
        <p:spPr bwMode="auto">
          <a:xfrm>
            <a:off x="249450" y="476672"/>
            <a:ext cx="8499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>
            <a:defPPr>
              <a:defRPr lang="es-MX"/>
            </a:defPPr>
            <a:lvl1pPr>
              <a:defRPr sz="2000">
                <a:ln w="50800"/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es-MX" dirty="0"/>
              <a:t>6</a:t>
            </a:r>
            <a:r>
              <a:rPr lang="es-MX" dirty="0" smtClean="0"/>
              <a:t>.5. Grupo </a:t>
            </a:r>
            <a:r>
              <a:rPr lang="es-MX" dirty="0"/>
              <a:t>de Trabajo </a:t>
            </a:r>
            <a:r>
              <a:rPr lang="es-MX" dirty="0" err="1" smtClean="0"/>
              <a:t>PbR</a:t>
            </a:r>
            <a:r>
              <a:rPr lang="es-MX" dirty="0" smtClean="0"/>
              <a:t>-SED (Evaluaciones de Desempeño).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683568" y="86865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u="sng" dirty="0" smtClean="0"/>
              <a:t>Acciones a realizar:</a:t>
            </a:r>
            <a:endParaRPr lang="es-MX" sz="2000" u="sng" dirty="0"/>
          </a:p>
        </p:txBody>
      </p:sp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314650" y="-4777"/>
            <a:ext cx="66677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6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. </a:t>
            </a: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Informe del Proceso de Adopción e Implementación de 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la </a:t>
            </a: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Armonización 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Contable.        </a:t>
            </a:r>
            <a:endParaRPr lang="es-MX" sz="1800" b="1" dirty="0">
              <a:ln w="50800"/>
              <a:solidFill>
                <a:srgbClr val="00863D"/>
              </a:solidFill>
              <a:latin typeface="HelveticaNeueLT Std Blk" panose="020B09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23528" y="1196752"/>
            <a:ext cx="8352928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MX" sz="1800" dirty="0"/>
              <a:t>Participar en las evaluaciones de desempeño que </a:t>
            </a:r>
            <a:r>
              <a:rPr lang="es-MX" sz="1800" dirty="0" smtClean="0"/>
              <a:t>realicen </a:t>
            </a:r>
            <a:r>
              <a:rPr lang="es-MX" sz="1800" dirty="0"/>
              <a:t>la SHCP y el CONEVAL, en la medida que éstas </a:t>
            </a:r>
            <a:r>
              <a:rPr lang="es-MX" sz="1800" dirty="0" smtClean="0"/>
              <a:t>lo </a:t>
            </a:r>
            <a:r>
              <a:rPr lang="es-MX" sz="1800" dirty="0"/>
              <a:t>soliciten</a:t>
            </a:r>
            <a:r>
              <a:rPr lang="es-MX" sz="18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s-MX" sz="7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MX" sz="1800" dirty="0" smtClean="0"/>
              <a:t>Integrar el PAE 2018.</a:t>
            </a:r>
          </a:p>
          <a:p>
            <a:pPr marL="342900" indent="-342900" algn="just">
              <a:buFont typeface="+mj-lt"/>
              <a:buAutoNum type="arabicPeriod"/>
            </a:pPr>
            <a:endParaRPr lang="es-MX" sz="700" dirty="0"/>
          </a:p>
          <a:p>
            <a:pPr marL="342900" indent="-342900" algn="just">
              <a:buFont typeface="+mj-lt"/>
              <a:buAutoNum type="arabicPeriod"/>
            </a:pPr>
            <a:r>
              <a:rPr lang="es-MX" sz="1800" dirty="0" smtClean="0"/>
              <a:t>Exhortar a los </a:t>
            </a:r>
            <a:r>
              <a:rPr lang="es-MX" sz="1800" dirty="0"/>
              <a:t>organismos públicos </a:t>
            </a:r>
            <a:r>
              <a:rPr lang="es-MX" sz="1800" dirty="0" smtClean="0"/>
              <a:t>a que corrijan </a:t>
            </a:r>
            <a:r>
              <a:rPr lang="es-MX" sz="1800" dirty="0"/>
              <a:t>las </a:t>
            </a:r>
            <a:r>
              <a:rPr lang="es-MX" sz="1800" dirty="0" smtClean="0"/>
              <a:t>debilidades encontradas en los informes trimestrales del SFU, formatos-LGCG y formatos-LDF.</a:t>
            </a:r>
          </a:p>
          <a:p>
            <a:pPr marL="342900" indent="-342900" algn="just">
              <a:buFont typeface="+mj-lt"/>
              <a:buAutoNum type="arabicPeriod"/>
            </a:pPr>
            <a:endParaRPr lang="es-MX" sz="7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MX" sz="1800" dirty="0" smtClean="0"/>
              <a:t>Vigilar que los Organismos </a:t>
            </a:r>
            <a:r>
              <a:rPr lang="es-MX" sz="1800" dirty="0"/>
              <a:t>P</a:t>
            </a:r>
            <a:r>
              <a:rPr lang="es-MX" sz="1800" dirty="0" smtClean="0"/>
              <a:t>úblicos eliminen las debilidades encontradas en el SFU, LGCG y LDF, a fin de que los </a:t>
            </a:r>
            <a:r>
              <a:rPr lang="es-MX" sz="1800" dirty="0"/>
              <a:t>reportes se informen con calidad y consistencia</a:t>
            </a:r>
            <a:r>
              <a:rPr lang="es-MX" sz="18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s-MX" sz="700" dirty="0"/>
          </a:p>
          <a:p>
            <a:pPr marL="342900" indent="-342900" algn="just">
              <a:buFont typeface="+mj-lt"/>
              <a:buAutoNum type="arabicPeriod"/>
            </a:pPr>
            <a:r>
              <a:rPr lang="es-MX" sz="1800" dirty="0" smtClean="0"/>
              <a:t>Cuando sea necesario requerir </a:t>
            </a:r>
            <a:r>
              <a:rPr lang="es-MX" sz="1800" dirty="0"/>
              <a:t>la colaboración de la Coordinación de Unidades Administrativas, para que a través de </a:t>
            </a:r>
            <a:r>
              <a:rPr lang="es-MX" sz="1800" dirty="0" smtClean="0"/>
              <a:t>ésta </a:t>
            </a:r>
            <a:r>
              <a:rPr lang="es-MX" sz="1800" dirty="0"/>
              <a:t>se convoque a reunión a los Jefes de Unidades de Apoyo Administrativo </a:t>
            </a:r>
            <a:r>
              <a:rPr lang="es-MX" sz="1800" dirty="0" smtClean="0"/>
              <a:t>y/o </a:t>
            </a:r>
            <a:r>
              <a:rPr lang="es-MX" sz="1800" dirty="0"/>
              <a:t>de Planeación u homólogos, para corregir las debilidades</a:t>
            </a:r>
            <a:r>
              <a:rPr lang="es-MX" sz="18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s-MX" sz="7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MX" sz="1800" dirty="0" smtClean="0"/>
              <a:t>Emitir </a:t>
            </a:r>
            <a:r>
              <a:rPr lang="es-MX" sz="1800" dirty="0"/>
              <a:t>las recomendaciones de mejoras de la información cualitativa, principalmente la matriz de indicadores para resultados (MIR</a:t>
            </a:r>
            <a:r>
              <a:rPr lang="es-MX" sz="18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endParaRPr lang="es-MX" sz="700" dirty="0"/>
          </a:p>
          <a:p>
            <a:pPr marL="342900" indent="-342900" algn="just">
              <a:buFont typeface="+mj-lt"/>
              <a:buAutoNum type="arabicPeriod"/>
            </a:pPr>
            <a:endParaRPr lang="es-MX" sz="7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MX" sz="1800" dirty="0" smtClean="0"/>
              <a:t>Coordinar la implementación de acciones para corregir las debilidades encontradas en el diagnóstico </a:t>
            </a:r>
            <a:r>
              <a:rPr lang="es-MX" sz="1800" dirty="0" err="1" smtClean="0"/>
              <a:t>PbR</a:t>
            </a:r>
            <a:r>
              <a:rPr lang="es-MX" sz="1800" dirty="0" smtClean="0"/>
              <a:t>-SED.</a:t>
            </a:r>
            <a:endParaRPr lang="es-MX" sz="900" dirty="0"/>
          </a:p>
        </p:txBody>
      </p:sp>
    </p:spTree>
    <p:extLst>
      <p:ext uri="{BB962C8B-B14F-4D97-AF65-F5344CB8AC3E}">
        <p14:creationId xmlns:p14="http://schemas.microsoft.com/office/powerpoint/2010/main" val="1024097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31032" y="1115452"/>
            <a:ext cx="6949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>
            <a:defPPr>
              <a:defRPr lang="es-MX"/>
            </a:defPPr>
            <a:lvl1pPr>
              <a:defRPr sz="2000">
                <a:ln w="50800"/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es-MX" dirty="0"/>
              <a:t>6</a:t>
            </a:r>
            <a:r>
              <a:rPr lang="es-MX" dirty="0" smtClean="0"/>
              <a:t>.6.  </a:t>
            </a:r>
            <a:r>
              <a:rPr lang="es-MX" dirty="0"/>
              <a:t>Informe de la armonización contable en los </a:t>
            </a:r>
            <a:r>
              <a:rPr lang="es-MX" dirty="0" smtClean="0"/>
              <a:t>Municipios</a:t>
            </a:r>
            <a:r>
              <a:rPr lang="es-MX" dirty="0"/>
              <a:t>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275856" y="3068960"/>
            <a:ext cx="201622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+mj-lt"/>
              </a:rPr>
              <a:t>PARTICIPA </a:t>
            </a:r>
            <a:r>
              <a:rPr lang="es-MX" sz="2000" dirty="0" err="1" smtClean="0">
                <a:latin typeface="+mj-lt"/>
              </a:rPr>
              <a:t>OFSCE</a:t>
            </a:r>
            <a:endParaRPr lang="es-MX" sz="2000" dirty="0">
              <a:latin typeface="+mj-lt"/>
            </a:endParaRPr>
          </a:p>
        </p:txBody>
      </p:sp>
      <p:sp>
        <p:nvSpPr>
          <p:cNvPr id="6" name="14 CuadroTexto"/>
          <p:cNvSpPr txBox="1">
            <a:spLocks noChangeArrowheads="1"/>
          </p:cNvSpPr>
          <p:nvPr/>
        </p:nvSpPr>
        <p:spPr bwMode="auto">
          <a:xfrm>
            <a:off x="314650" y="-4777"/>
            <a:ext cx="66677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6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. </a:t>
            </a: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Informe del Proceso de Adopción e Implementación de 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la </a:t>
            </a: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Armonización 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Contable.        </a:t>
            </a:r>
            <a:endParaRPr lang="es-MX" sz="1800" b="1" dirty="0">
              <a:ln w="50800"/>
              <a:solidFill>
                <a:srgbClr val="00863D"/>
              </a:solidFill>
              <a:latin typeface="HelveticaNeueLT Std Blk" panose="020B09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85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CuadroTexto"/>
          <p:cNvSpPr txBox="1"/>
          <p:nvPr/>
        </p:nvSpPr>
        <p:spPr>
          <a:xfrm>
            <a:off x="395536" y="1340768"/>
            <a:ext cx="8568952" cy="450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013" lvl="0" indent="-354013" algn="just">
              <a:lnSpc>
                <a:spcPts val="1900"/>
              </a:lnSpc>
              <a:buFont typeface="+mj-lt"/>
              <a:buAutoNum type="arabicPeriod"/>
            </a:pPr>
            <a:r>
              <a:rPr lang="es-ES" sz="1800" dirty="0" smtClean="0">
                <a:latin typeface="+mn-lt"/>
                <a:cs typeface="Arial" pitchFamily="34" charset="0"/>
              </a:rPr>
              <a:t>Bienvenida.</a:t>
            </a:r>
          </a:p>
          <a:p>
            <a:pPr marL="354013" lvl="0" indent="-354013" algn="just">
              <a:lnSpc>
                <a:spcPts val="1900"/>
              </a:lnSpc>
              <a:buFont typeface="+mj-lt"/>
              <a:buAutoNum type="arabicPeriod"/>
            </a:pPr>
            <a:r>
              <a:rPr lang="es-ES" sz="1800" dirty="0" smtClean="0">
                <a:latin typeface="+mn-lt"/>
                <a:cs typeface="Arial" pitchFamily="34" charset="0"/>
              </a:rPr>
              <a:t>Lista de asistencia y verificación </a:t>
            </a:r>
            <a:r>
              <a:rPr lang="es-ES" sz="1800" dirty="0">
                <a:latin typeface="+mn-lt"/>
                <a:cs typeface="Arial" pitchFamily="34" charset="0"/>
              </a:rPr>
              <a:t>de Quórum Legal</a:t>
            </a:r>
            <a:r>
              <a:rPr lang="es-ES" sz="1800" dirty="0" smtClean="0">
                <a:latin typeface="+mn-lt"/>
                <a:cs typeface="Arial" pitchFamily="34" charset="0"/>
              </a:rPr>
              <a:t>.</a:t>
            </a:r>
          </a:p>
          <a:p>
            <a:pPr marL="354013" lvl="0" indent="-354013" algn="just">
              <a:lnSpc>
                <a:spcPts val="1900"/>
              </a:lnSpc>
              <a:buFont typeface="+mj-lt"/>
              <a:buAutoNum type="arabicPeriod"/>
            </a:pPr>
            <a:r>
              <a:rPr lang="es-ES" sz="1800" dirty="0" smtClean="0">
                <a:latin typeface="+mn-lt"/>
                <a:cs typeface="Arial" pitchFamily="34" charset="0"/>
              </a:rPr>
              <a:t>Aprobación del Orden del Día.</a:t>
            </a:r>
          </a:p>
          <a:p>
            <a:pPr marL="354013" indent="-354013" algn="just">
              <a:lnSpc>
                <a:spcPts val="1900"/>
              </a:lnSpc>
              <a:buFont typeface="+mj-lt"/>
              <a:buAutoNum type="arabicPeriod"/>
            </a:pPr>
            <a:r>
              <a:rPr lang="es-MX" sz="1800" dirty="0">
                <a:latin typeface="+mn-lt"/>
                <a:cs typeface="Arial" pitchFamily="34" charset="0"/>
              </a:rPr>
              <a:t>Integrantes del CACE.</a:t>
            </a:r>
          </a:p>
          <a:p>
            <a:pPr marL="354013" lvl="0" indent="-354013" algn="just">
              <a:lnSpc>
                <a:spcPts val="1900"/>
              </a:lnSpc>
              <a:buFont typeface="+mj-lt"/>
              <a:buAutoNum type="arabicPeriod"/>
            </a:pPr>
            <a:r>
              <a:rPr lang="es-MX" sz="1800" dirty="0" smtClean="0">
                <a:latin typeface="+mn-lt"/>
                <a:cs typeface="Arial" pitchFamily="34" charset="0"/>
              </a:rPr>
              <a:t>Informe de seguimiento a los </a:t>
            </a:r>
            <a:r>
              <a:rPr lang="es-MX" sz="1800" dirty="0">
                <a:latin typeface="+mn-lt"/>
                <a:cs typeface="Arial" pitchFamily="34" charset="0"/>
              </a:rPr>
              <a:t>acuerdos de la </a:t>
            </a:r>
            <a:r>
              <a:rPr lang="es-MX" sz="1800" dirty="0" smtClean="0">
                <a:latin typeface="+mn-lt"/>
                <a:cs typeface="Arial" pitchFamily="34" charset="0"/>
              </a:rPr>
              <a:t>reunión anterior, realizada el 21/julio/17.</a:t>
            </a:r>
            <a:endParaRPr lang="es-MX" sz="1800" dirty="0">
              <a:latin typeface="+mn-lt"/>
              <a:cs typeface="Arial" pitchFamily="34" charset="0"/>
            </a:endParaRPr>
          </a:p>
          <a:p>
            <a:pPr marL="452438" algn="just">
              <a:lnSpc>
                <a:spcPts val="1600"/>
              </a:lnSpc>
              <a:tabLst>
                <a:tab pos="541338" algn="l"/>
              </a:tabLst>
            </a:pPr>
            <a:r>
              <a:rPr lang="es-MX" sz="1300" dirty="0">
                <a:latin typeface="+mn-lt"/>
                <a:cs typeface="Arial" pitchFamily="34" charset="0"/>
              </a:rPr>
              <a:t>5</a:t>
            </a:r>
            <a:r>
              <a:rPr lang="es-MX" sz="1300" dirty="0" smtClean="0">
                <a:latin typeface="+mn-lt"/>
                <a:cs typeface="Arial" pitchFamily="34" charset="0"/>
              </a:rPr>
              <a:t>.1. Índice </a:t>
            </a:r>
            <a:r>
              <a:rPr lang="es-MX" sz="1300" dirty="0">
                <a:latin typeface="+mn-lt"/>
                <a:cs typeface="Arial" pitchFamily="34" charset="0"/>
              </a:rPr>
              <a:t>de Calidad de Información del  SFU. </a:t>
            </a:r>
          </a:p>
          <a:p>
            <a:pPr marL="452438" algn="just">
              <a:lnSpc>
                <a:spcPts val="1600"/>
              </a:lnSpc>
              <a:tabLst>
                <a:tab pos="541338" algn="l"/>
              </a:tabLst>
            </a:pPr>
            <a:r>
              <a:rPr lang="es-MX" sz="1300" dirty="0">
                <a:latin typeface="+mn-lt"/>
                <a:cs typeface="Arial" pitchFamily="34" charset="0"/>
              </a:rPr>
              <a:t>5</a:t>
            </a:r>
            <a:r>
              <a:rPr lang="es-MX" sz="1300" dirty="0" smtClean="0">
                <a:latin typeface="+mn-lt"/>
                <a:cs typeface="Arial" pitchFamily="34" charset="0"/>
              </a:rPr>
              <a:t>.2. Bienes Patrimoniales. </a:t>
            </a:r>
          </a:p>
          <a:p>
            <a:pPr marL="452438" algn="just">
              <a:lnSpc>
                <a:spcPts val="1600"/>
              </a:lnSpc>
              <a:tabLst>
                <a:tab pos="541338" algn="l"/>
              </a:tabLst>
            </a:pPr>
            <a:r>
              <a:rPr lang="es-MX" sz="1300" dirty="0">
                <a:latin typeface="+mn-lt"/>
                <a:cs typeface="Arial" pitchFamily="34" charset="0"/>
              </a:rPr>
              <a:t>5</a:t>
            </a:r>
            <a:r>
              <a:rPr lang="es-MX" sz="1300" dirty="0" smtClean="0">
                <a:latin typeface="+mn-lt"/>
                <a:cs typeface="Arial" pitchFamily="34" charset="0"/>
              </a:rPr>
              <a:t>.3</a:t>
            </a:r>
            <a:r>
              <a:rPr lang="es-MX" sz="1300" dirty="0">
                <a:latin typeface="+mn-lt"/>
                <a:cs typeface="Arial" pitchFamily="34" charset="0"/>
              </a:rPr>
              <a:t>. Distribución de la Información del </a:t>
            </a:r>
            <a:r>
              <a:rPr lang="es-MX" sz="1300" dirty="0" err="1">
                <a:latin typeface="+mn-lt"/>
                <a:cs typeface="Arial" pitchFamily="34" charset="0"/>
              </a:rPr>
              <a:t>SEvAC</a:t>
            </a:r>
            <a:r>
              <a:rPr lang="es-MX" sz="1300" dirty="0">
                <a:latin typeface="+mn-lt"/>
                <a:cs typeface="Arial" pitchFamily="34" charset="0"/>
              </a:rPr>
              <a:t> a los Municipios.</a:t>
            </a:r>
            <a:endParaRPr lang="es-ES" sz="1300" dirty="0">
              <a:latin typeface="+mn-lt"/>
              <a:cs typeface="Arial" pitchFamily="34" charset="0"/>
            </a:endParaRPr>
          </a:p>
          <a:p>
            <a:pPr marL="447675" algn="just">
              <a:lnSpc>
                <a:spcPts val="1600"/>
              </a:lnSpc>
            </a:pPr>
            <a:r>
              <a:rPr lang="es-MX" sz="1300" dirty="0">
                <a:latin typeface="+mn-lt"/>
                <a:cs typeface="Arial" pitchFamily="34" charset="0"/>
              </a:rPr>
              <a:t>5</a:t>
            </a:r>
            <a:r>
              <a:rPr lang="es-MX" sz="1300" dirty="0" smtClean="0">
                <a:latin typeface="+mn-lt"/>
                <a:cs typeface="Arial" pitchFamily="34" charset="0"/>
              </a:rPr>
              <a:t>.4</a:t>
            </a:r>
            <a:r>
              <a:rPr lang="es-MX" sz="1300" dirty="0">
                <a:latin typeface="+mn-lt"/>
                <a:cs typeface="Arial" pitchFamily="34" charset="0"/>
              </a:rPr>
              <a:t>. Acciones del Grupo de Trabajo </a:t>
            </a:r>
            <a:r>
              <a:rPr lang="es-MX" sz="1300" dirty="0" err="1">
                <a:latin typeface="+mn-lt"/>
                <a:cs typeface="Arial" pitchFamily="34" charset="0"/>
              </a:rPr>
              <a:t>PbR</a:t>
            </a:r>
            <a:r>
              <a:rPr lang="es-MX" sz="1300" dirty="0">
                <a:latin typeface="+mn-lt"/>
                <a:cs typeface="Arial" pitchFamily="34" charset="0"/>
              </a:rPr>
              <a:t>-SED.</a:t>
            </a:r>
          </a:p>
          <a:p>
            <a:pPr marL="452438" algn="just">
              <a:lnSpc>
                <a:spcPts val="1600"/>
              </a:lnSpc>
              <a:tabLst>
                <a:tab pos="541338" algn="l"/>
              </a:tabLst>
            </a:pPr>
            <a:r>
              <a:rPr lang="es-MX" sz="1300" dirty="0">
                <a:latin typeface="+mn-lt"/>
                <a:cs typeface="Arial" pitchFamily="34" charset="0"/>
              </a:rPr>
              <a:t>5</a:t>
            </a:r>
            <a:r>
              <a:rPr lang="es-MX" sz="1300" dirty="0" smtClean="0">
                <a:latin typeface="+mn-lt"/>
                <a:cs typeface="Arial" pitchFamily="34" charset="0"/>
              </a:rPr>
              <a:t>.5. Contribución de los Municipios para incrementar la Transparencia y la difusión de Información.</a:t>
            </a:r>
          </a:p>
          <a:p>
            <a:pPr marL="354013" lvl="0" indent="-354013" algn="just">
              <a:lnSpc>
                <a:spcPts val="1900"/>
              </a:lnSpc>
              <a:buFont typeface="+mj-lt"/>
              <a:buAutoNum type="arabicPeriod" startAt="6"/>
            </a:pPr>
            <a:r>
              <a:rPr lang="es-MX" sz="1800" dirty="0" smtClean="0">
                <a:latin typeface="+mn-lt"/>
                <a:cs typeface="Arial" pitchFamily="34" charset="0"/>
              </a:rPr>
              <a:t>Informe del Proceso de Adopción e Implementación de la Armonización Contable.</a:t>
            </a:r>
          </a:p>
          <a:p>
            <a:pPr marL="444500" lvl="0" algn="just">
              <a:lnSpc>
                <a:spcPts val="1600"/>
              </a:lnSpc>
            </a:pPr>
            <a:r>
              <a:rPr lang="es-ES" sz="1300" dirty="0">
                <a:latin typeface="+mn-lt"/>
                <a:cs typeface="Arial" pitchFamily="34" charset="0"/>
              </a:rPr>
              <a:t>6</a:t>
            </a:r>
            <a:r>
              <a:rPr lang="es-ES" sz="1300" dirty="0" smtClean="0">
                <a:latin typeface="+mn-lt"/>
                <a:cs typeface="Arial" pitchFamily="34" charset="0"/>
              </a:rPr>
              <a:t>.1</a:t>
            </a:r>
            <a:r>
              <a:rPr lang="es-ES" sz="1300" dirty="0">
                <a:latin typeface="+mn-lt"/>
                <a:cs typeface="Arial" pitchFamily="34" charset="0"/>
              </a:rPr>
              <a:t>. Control de publicaciones del CONAC.</a:t>
            </a:r>
          </a:p>
          <a:p>
            <a:pPr marL="444500" lvl="0" algn="just">
              <a:lnSpc>
                <a:spcPts val="1600"/>
              </a:lnSpc>
            </a:pPr>
            <a:r>
              <a:rPr lang="es-MX" sz="1300" dirty="0">
                <a:latin typeface="+mn-lt"/>
                <a:cs typeface="Arial" pitchFamily="34" charset="0"/>
              </a:rPr>
              <a:t>6</a:t>
            </a:r>
            <a:r>
              <a:rPr lang="es-MX" sz="1300" dirty="0" smtClean="0">
                <a:latin typeface="+mn-lt"/>
                <a:cs typeface="Arial" pitchFamily="34" charset="0"/>
              </a:rPr>
              <a:t>.2</a:t>
            </a:r>
            <a:r>
              <a:rPr lang="es-MX" sz="1300" dirty="0">
                <a:latin typeface="+mn-lt"/>
                <a:cs typeface="Arial" pitchFamily="34" charset="0"/>
              </a:rPr>
              <a:t>. Cumplimiento en la integración y d</a:t>
            </a:r>
            <a:r>
              <a:rPr lang="es-MX" sz="1300" dirty="0" smtClean="0">
                <a:latin typeface="+mn-lt"/>
                <a:cs typeface="Arial" pitchFamily="34" charset="0"/>
              </a:rPr>
              <a:t>ifusión </a:t>
            </a:r>
            <a:r>
              <a:rPr lang="es-MX" sz="1300" dirty="0">
                <a:latin typeface="+mn-lt"/>
                <a:cs typeface="Arial" pitchFamily="34" charset="0"/>
              </a:rPr>
              <a:t>de la Información de los Entes Públicos Estatales.</a:t>
            </a:r>
          </a:p>
          <a:p>
            <a:pPr marL="444500" lvl="0" algn="just">
              <a:lnSpc>
                <a:spcPts val="1600"/>
              </a:lnSpc>
            </a:pPr>
            <a:r>
              <a:rPr lang="es-MX" sz="1300" dirty="0">
                <a:latin typeface="+mn-lt"/>
                <a:cs typeface="Arial" pitchFamily="34" charset="0"/>
              </a:rPr>
              <a:t>6</a:t>
            </a:r>
            <a:r>
              <a:rPr lang="es-MX" sz="1300" dirty="0" smtClean="0">
                <a:latin typeface="+mn-lt"/>
                <a:cs typeface="Arial" pitchFamily="34" charset="0"/>
              </a:rPr>
              <a:t>.3</a:t>
            </a:r>
            <a:r>
              <a:rPr lang="es-MX" sz="1300" dirty="0">
                <a:latin typeface="+mn-lt"/>
                <a:cs typeface="Arial" pitchFamily="34" charset="0"/>
              </a:rPr>
              <a:t>. </a:t>
            </a:r>
            <a:r>
              <a:rPr lang="es-MX" sz="1300" dirty="0" smtClean="0">
                <a:latin typeface="+mn-lt"/>
                <a:cs typeface="Arial" pitchFamily="34" charset="0"/>
              </a:rPr>
              <a:t>Sistema </a:t>
            </a:r>
            <a:r>
              <a:rPr lang="es-MX" sz="1300" dirty="0">
                <a:latin typeface="+mn-lt"/>
                <a:cs typeface="Arial" pitchFamily="34" charset="0"/>
              </a:rPr>
              <a:t>de Evaluaciones de la Armonización Contable (</a:t>
            </a:r>
            <a:r>
              <a:rPr lang="es-MX" sz="1300" dirty="0" err="1" smtClean="0">
                <a:latin typeface="+mn-lt"/>
                <a:cs typeface="Arial" pitchFamily="34" charset="0"/>
              </a:rPr>
              <a:t>SEvAC</a:t>
            </a:r>
            <a:r>
              <a:rPr lang="es-MX" sz="1300" dirty="0" smtClean="0">
                <a:latin typeface="+mn-lt"/>
                <a:cs typeface="Arial" pitchFamily="34" charset="0"/>
              </a:rPr>
              <a:t>).</a:t>
            </a:r>
          </a:p>
          <a:p>
            <a:pPr marL="444500" lvl="0" algn="just">
              <a:lnSpc>
                <a:spcPts val="1600"/>
              </a:lnSpc>
            </a:pPr>
            <a:r>
              <a:rPr lang="es-MX" sz="1300" dirty="0">
                <a:latin typeface="+mn-lt"/>
                <a:cs typeface="Arial" pitchFamily="34" charset="0"/>
              </a:rPr>
              <a:t>6</a:t>
            </a:r>
            <a:r>
              <a:rPr lang="es-MX" sz="1300" dirty="0" smtClean="0">
                <a:latin typeface="+mn-lt"/>
                <a:cs typeface="Arial" pitchFamily="34" charset="0"/>
              </a:rPr>
              <a:t>.4</a:t>
            </a:r>
            <a:r>
              <a:rPr lang="es-MX" sz="1300" dirty="0">
                <a:latin typeface="+mn-lt"/>
                <a:cs typeface="Arial" pitchFamily="34" charset="0"/>
              </a:rPr>
              <a:t>. Índice de Calidad de Información Obtenida del SFU</a:t>
            </a:r>
            <a:r>
              <a:rPr lang="es-MX" sz="1300" dirty="0" smtClean="0">
                <a:latin typeface="+mn-lt"/>
                <a:cs typeface="Arial" pitchFamily="34" charset="0"/>
              </a:rPr>
              <a:t>.</a:t>
            </a:r>
          </a:p>
          <a:p>
            <a:pPr marL="444500" lvl="0" algn="just">
              <a:lnSpc>
                <a:spcPts val="1600"/>
              </a:lnSpc>
            </a:pPr>
            <a:r>
              <a:rPr lang="es-MX" sz="1300" dirty="0">
                <a:latin typeface="+mn-lt"/>
                <a:cs typeface="Arial" pitchFamily="34" charset="0"/>
              </a:rPr>
              <a:t>6</a:t>
            </a:r>
            <a:r>
              <a:rPr lang="es-MX" sz="1300" dirty="0" smtClean="0">
                <a:latin typeface="+mn-lt"/>
                <a:cs typeface="Arial" pitchFamily="34" charset="0"/>
              </a:rPr>
              <a:t>.5. Grupo </a:t>
            </a:r>
            <a:r>
              <a:rPr lang="es-MX" sz="1300" dirty="0">
                <a:latin typeface="+mn-lt"/>
                <a:cs typeface="Arial" pitchFamily="34" charset="0"/>
              </a:rPr>
              <a:t>de Trabajo </a:t>
            </a:r>
            <a:r>
              <a:rPr lang="es-MX" sz="1300" dirty="0" err="1">
                <a:latin typeface="+mn-lt"/>
                <a:cs typeface="Arial" pitchFamily="34" charset="0"/>
              </a:rPr>
              <a:t>PbR</a:t>
            </a:r>
            <a:r>
              <a:rPr lang="es-MX" sz="1300" dirty="0">
                <a:latin typeface="+mn-lt"/>
                <a:cs typeface="Arial" pitchFamily="34" charset="0"/>
              </a:rPr>
              <a:t>-SED (Evaluaciones de </a:t>
            </a:r>
            <a:r>
              <a:rPr lang="es-MX" sz="1300" dirty="0" smtClean="0">
                <a:latin typeface="+mn-lt"/>
                <a:cs typeface="Arial" pitchFamily="34" charset="0"/>
              </a:rPr>
              <a:t>Desempeño).</a:t>
            </a:r>
            <a:endParaRPr lang="es-MX" sz="1300" dirty="0">
              <a:latin typeface="+mn-lt"/>
              <a:cs typeface="Arial" pitchFamily="34" charset="0"/>
            </a:endParaRPr>
          </a:p>
          <a:p>
            <a:pPr marL="447675" algn="just">
              <a:lnSpc>
                <a:spcPts val="1600"/>
              </a:lnSpc>
            </a:pPr>
            <a:r>
              <a:rPr lang="es-ES" sz="1300" dirty="0">
                <a:latin typeface="+mn-lt"/>
                <a:cs typeface="Arial" pitchFamily="34" charset="0"/>
              </a:rPr>
              <a:t>6</a:t>
            </a:r>
            <a:r>
              <a:rPr lang="es-ES" sz="1300" dirty="0" smtClean="0">
                <a:latin typeface="+mn-lt"/>
                <a:cs typeface="Arial" pitchFamily="34" charset="0"/>
              </a:rPr>
              <a:t>.6. Informe de</a:t>
            </a:r>
            <a:r>
              <a:rPr lang="es-MX" sz="1300" dirty="0" smtClean="0">
                <a:latin typeface="+mn-lt"/>
                <a:cs typeface="Arial" pitchFamily="34" charset="0"/>
              </a:rPr>
              <a:t> </a:t>
            </a:r>
            <a:r>
              <a:rPr lang="es-MX" sz="1300" dirty="0">
                <a:latin typeface="+mn-lt"/>
                <a:cs typeface="Arial" pitchFamily="34" charset="0"/>
              </a:rPr>
              <a:t>la armonización contable en los M</a:t>
            </a:r>
            <a:r>
              <a:rPr lang="es-MX" sz="1300" dirty="0" smtClean="0">
                <a:latin typeface="+mn-lt"/>
                <a:cs typeface="Arial" pitchFamily="34" charset="0"/>
              </a:rPr>
              <a:t>unicipios.</a:t>
            </a:r>
          </a:p>
          <a:p>
            <a:pPr marL="447675" algn="just">
              <a:lnSpc>
                <a:spcPts val="1600"/>
              </a:lnSpc>
            </a:pPr>
            <a:r>
              <a:rPr lang="es-MX" sz="1300" dirty="0" smtClean="0">
                <a:latin typeface="+mn-lt"/>
                <a:cs typeface="Arial" pitchFamily="34" charset="0"/>
              </a:rPr>
              <a:t>6.7. Avance en el Registro Patrimonial </a:t>
            </a:r>
          </a:p>
          <a:p>
            <a:pPr marL="354013" indent="-354013" algn="just">
              <a:lnSpc>
                <a:spcPts val="1900"/>
              </a:lnSpc>
              <a:buFont typeface="+mj-lt"/>
              <a:buAutoNum type="arabicPeriod" startAt="7"/>
              <a:tabLst>
                <a:tab pos="354013" algn="l"/>
              </a:tabLst>
            </a:pPr>
            <a:r>
              <a:rPr lang="es-MX" sz="1800" dirty="0" smtClean="0">
                <a:latin typeface="+mn-lt"/>
                <a:cs typeface="Arial" pitchFamily="34" charset="0"/>
              </a:rPr>
              <a:t>Asuntos Generales.</a:t>
            </a:r>
          </a:p>
          <a:p>
            <a:pPr marL="354013" indent="-354013" algn="just">
              <a:lnSpc>
                <a:spcPts val="1900"/>
              </a:lnSpc>
              <a:buFont typeface="+mj-lt"/>
              <a:buAutoNum type="arabicPeriod" startAt="7"/>
              <a:tabLst>
                <a:tab pos="354013" algn="l"/>
              </a:tabLst>
            </a:pPr>
            <a:r>
              <a:rPr lang="es-MX" sz="1800" dirty="0" smtClean="0">
                <a:latin typeface="+mn-lt"/>
                <a:cs typeface="Arial" pitchFamily="34" charset="0"/>
              </a:rPr>
              <a:t>Firma del acta de la 3ª. Reunión del CACE, del ejercicio 2017.</a:t>
            </a:r>
            <a:endParaRPr lang="es-MX" sz="2400" dirty="0">
              <a:latin typeface="+mn-lt"/>
            </a:endParaRP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751833" y="-99392"/>
            <a:ext cx="7797646" cy="68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5000"/>
              </a:lnSpc>
              <a:defRPr/>
            </a:pPr>
            <a:r>
              <a:rPr lang="es-MX" sz="2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Orden del Día</a:t>
            </a:r>
            <a:endParaRPr lang="es-MX" sz="2800" b="1" dirty="0">
              <a:ln w="50800"/>
              <a:solidFill>
                <a:srgbClr val="00863D"/>
              </a:solidFill>
              <a:latin typeface="HelveticaNeueLT Std Blk" panose="020B09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751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4 CuadroTexto"/>
          <p:cNvSpPr txBox="1">
            <a:spLocks noChangeArrowheads="1"/>
          </p:cNvSpPr>
          <p:nvPr/>
        </p:nvSpPr>
        <p:spPr bwMode="auto">
          <a:xfrm>
            <a:off x="249451" y="692696"/>
            <a:ext cx="6122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2000" dirty="0" smtClean="0">
                <a:ln w="50800"/>
                <a:solidFill>
                  <a:srgbClr val="C00000"/>
                </a:solidFill>
                <a:latin typeface="+mj-lt"/>
              </a:rPr>
              <a:t>6.7. Avance en el Registro Patrimonial. </a:t>
            </a:r>
          </a:p>
        </p:txBody>
      </p:sp>
      <p:sp>
        <p:nvSpPr>
          <p:cNvPr id="3" name="CuadroTexto 3"/>
          <p:cNvSpPr txBox="1"/>
          <p:nvPr/>
        </p:nvSpPr>
        <p:spPr>
          <a:xfrm>
            <a:off x="3275856" y="3068960"/>
            <a:ext cx="201622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+mj-lt"/>
              </a:rPr>
              <a:t>PARTICIPA </a:t>
            </a:r>
            <a:r>
              <a:rPr lang="es-MX" sz="2000" smtClean="0">
                <a:latin typeface="+mj-lt"/>
              </a:rPr>
              <a:t>ICJyAL</a:t>
            </a:r>
            <a:endParaRPr lang="es-MX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2404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4 CuadroTexto"/>
          <p:cNvSpPr txBox="1">
            <a:spLocks noChangeArrowheads="1"/>
          </p:cNvSpPr>
          <p:nvPr/>
        </p:nvSpPr>
        <p:spPr bwMode="auto">
          <a:xfrm>
            <a:off x="249450" y="692696"/>
            <a:ext cx="85710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2000" dirty="0" smtClean="0">
                <a:ln w="50800"/>
                <a:solidFill>
                  <a:srgbClr val="C00000"/>
                </a:solidFill>
                <a:latin typeface="+mj-lt"/>
              </a:rPr>
              <a:t>6.8. </a:t>
            </a:r>
            <a:r>
              <a:rPr lang="es-MX" sz="2000" dirty="0" smtClean="0">
                <a:ln w="50800"/>
                <a:solidFill>
                  <a:srgbClr val="C00000"/>
                </a:solidFill>
                <a:latin typeface="+mj-lt"/>
              </a:rPr>
              <a:t>A</a:t>
            </a:r>
            <a:r>
              <a:rPr lang="es-MX" sz="2000" dirty="0" smtClean="0">
                <a:ln w="50800"/>
                <a:solidFill>
                  <a:srgbClr val="C00000"/>
                </a:solidFill>
                <a:latin typeface="+mj-lt"/>
              </a:rPr>
              <a:t>vances de las Obligaciones de la Ley de Transparencia y Acceso a la Información Pública del Estado de Chiapas. </a:t>
            </a:r>
            <a:endParaRPr lang="es-MX" sz="2000" dirty="0" smtClean="0">
              <a:ln w="50800"/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CuadroTexto 3"/>
          <p:cNvSpPr txBox="1"/>
          <p:nvPr/>
        </p:nvSpPr>
        <p:spPr>
          <a:xfrm>
            <a:off x="3275856" y="3068960"/>
            <a:ext cx="201622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+mj-lt"/>
              </a:rPr>
              <a:t>PARTICIPA </a:t>
            </a:r>
            <a:r>
              <a:rPr lang="es-MX" sz="2000" dirty="0" smtClean="0">
                <a:latin typeface="+mj-lt"/>
              </a:rPr>
              <a:t>IAIP</a:t>
            </a:r>
            <a:endParaRPr lang="es-MX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5557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 redondeado"/>
          <p:cNvSpPr/>
          <p:nvPr/>
        </p:nvSpPr>
        <p:spPr bwMode="auto">
          <a:xfrm>
            <a:off x="487597" y="1473866"/>
            <a:ext cx="8178468" cy="2943770"/>
          </a:xfrm>
          <a:prstGeom prst="roundRect">
            <a:avLst>
              <a:gd name="adj" fmla="val 9447"/>
            </a:avLst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5400000" scaled="1"/>
            <a:tileRect/>
          </a:gra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3 CuadroTexto"/>
          <p:cNvSpPr txBox="1">
            <a:spLocks noChangeArrowheads="1"/>
          </p:cNvSpPr>
          <p:nvPr/>
        </p:nvSpPr>
        <p:spPr bwMode="auto">
          <a:xfrm>
            <a:off x="719207" y="2420888"/>
            <a:ext cx="7715247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5000"/>
              </a:lnSpc>
              <a:defRPr/>
            </a:pPr>
            <a:r>
              <a:rPr lang="es-MX" sz="36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7</a:t>
            </a:r>
            <a:r>
              <a:rPr lang="es-MX" sz="36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. Asuntos Generales.</a:t>
            </a:r>
            <a:endParaRPr lang="es-MX" sz="3600" b="1" dirty="0">
              <a:ln w="50800"/>
              <a:solidFill>
                <a:srgbClr val="00863D"/>
              </a:solidFill>
              <a:latin typeface="HelveticaNeueLT Std Blk" panose="020B09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5496" y="15346"/>
            <a:ext cx="9001000" cy="67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5940152" y="6381328"/>
            <a:ext cx="3096344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0015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55576" y="1772816"/>
            <a:ext cx="75524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200" dirty="0">
                <a:latin typeface="+mj-lt"/>
              </a:rPr>
              <a:t>Recordatorio importante: La cuenta de correo electrónico del Secretario </a:t>
            </a:r>
            <a:r>
              <a:rPr lang="es-MX" sz="2200" dirty="0" smtClean="0">
                <a:latin typeface="+mj-lt"/>
              </a:rPr>
              <a:t>Técnico </a:t>
            </a:r>
            <a:r>
              <a:rPr lang="es-MX" sz="2200" dirty="0">
                <a:hlinkClick r:id="rId2"/>
              </a:rPr>
              <a:t>cace@haciendachiapas.gob.mx</a:t>
            </a:r>
            <a:r>
              <a:rPr lang="es-MX" sz="2200" dirty="0" smtClean="0">
                <a:latin typeface="+mj-lt"/>
              </a:rPr>
              <a:t>, es el medio oficial para comunicar asuntos relativos </a:t>
            </a:r>
            <a:r>
              <a:rPr lang="es-MX" sz="2200" dirty="0">
                <a:latin typeface="+mj-lt"/>
              </a:rPr>
              <a:t>al </a:t>
            </a:r>
            <a:r>
              <a:rPr lang="es-MX" sz="2200" dirty="0" smtClean="0">
                <a:latin typeface="+mj-lt"/>
              </a:rPr>
              <a:t>CACE entre los </a:t>
            </a:r>
            <a:r>
              <a:rPr lang="es-MX" sz="2200" dirty="0">
                <a:latin typeface="+mj-lt"/>
              </a:rPr>
              <a:t>integrantes del </a:t>
            </a:r>
            <a:r>
              <a:rPr lang="es-MX" sz="2200" dirty="0" smtClean="0">
                <a:latin typeface="+mj-lt"/>
              </a:rPr>
              <a:t>mismo y el Secretario Técnico; así como asuntos relacionados al  </a:t>
            </a:r>
            <a:r>
              <a:rPr lang="es-MX" sz="2200" dirty="0" err="1" smtClean="0">
                <a:latin typeface="+mj-lt"/>
              </a:rPr>
              <a:t>SEvAC</a:t>
            </a:r>
            <a:r>
              <a:rPr lang="es-MX" sz="2200" dirty="0" smtClean="0">
                <a:latin typeface="+mj-lt"/>
              </a:rPr>
              <a:t>, entre Secretario Técnico del CACE y enlaces oficiales de cada Ente Público.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2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200" dirty="0">
                <a:latin typeface="+mj-lt"/>
              </a:rPr>
              <a:t>Se propone que la primera reunión del CACE del ejercicio </a:t>
            </a:r>
            <a:r>
              <a:rPr lang="es-MX" sz="2200" dirty="0" smtClean="0">
                <a:latin typeface="+mj-lt"/>
              </a:rPr>
              <a:t>2018, </a:t>
            </a:r>
            <a:r>
              <a:rPr lang="es-MX" sz="2200" dirty="0">
                <a:latin typeface="+mj-lt"/>
              </a:rPr>
              <a:t>se celebre el día viernes </a:t>
            </a:r>
            <a:r>
              <a:rPr lang="es-MX" sz="2200" dirty="0" smtClean="0">
                <a:latin typeface="+mj-lt"/>
              </a:rPr>
              <a:t>16 de marzo </a:t>
            </a:r>
            <a:r>
              <a:rPr lang="es-MX" sz="2200" dirty="0">
                <a:latin typeface="+mj-lt"/>
              </a:rPr>
              <a:t>del </a:t>
            </a:r>
            <a:r>
              <a:rPr lang="es-MX" sz="2200" dirty="0" smtClean="0">
                <a:latin typeface="+mj-lt"/>
              </a:rPr>
              <a:t>2018.</a:t>
            </a:r>
            <a:endParaRPr lang="es-MX" sz="2200" dirty="0">
              <a:latin typeface="+mj-lt"/>
            </a:endParaRPr>
          </a:p>
        </p:txBody>
      </p:sp>
      <p:sp>
        <p:nvSpPr>
          <p:cNvPr id="4" name="14 CuadroTexto"/>
          <p:cNvSpPr txBox="1">
            <a:spLocks noChangeArrowheads="1"/>
          </p:cNvSpPr>
          <p:nvPr/>
        </p:nvSpPr>
        <p:spPr bwMode="auto">
          <a:xfrm>
            <a:off x="314650" y="116632"/>
            <a:ext cx="66677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7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. </a:t>
            </a: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Asuntos 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Generales.</a:t>
            </a:r>
            <a:endParaRPr lang="es-MX" sz="1800" b="1" dirty="0">
              <a:ln w="50800"/>
              <a:solidFill>
                <a:srgbClr val="00863D"/>
              </a:solidFill>
              <a:latin typeface="HelveticaNeueLT Std Blk" panose="020B09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954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 redondeado"/>
          <p:cNvSpPr/>
          <p:nvPr/>
        </p:nvSpPr>
        <p:spPr bwMode="auto">
          <a:xfrm>
            <a:off x="2879811" y="2846209"/>
            <a:ext cx="3384377" cy="1174318"/>
          </a:xfrm>
          <a:prstGeom prst="roundRect">
            <a:avLst>
              <a:gd name="adj" fmla="val 9447"/>
            </a:avLst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5400000" scaled="1"/>
            <a:tileRect/>
          </a:gradFill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2879811" y="3062233"/>
            <a:ext cx="3384377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5000"/>
              </a:lnSpc>
              <a:defRPr/>
            </a:pPr>
            <a:r>
              <a:rPr lang="es-MX" sz="36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G R A C I A S</a:t>
            </a:r>
            <a:endParaRPr lang="es-MX" sz="3600" b="1" dirty="0">
              <a:ln w="50800"/>
              <a:solidFill>
                <a:srgbClr val="00863D"/>
              </a:solidFill>
              <a:latin typeface="HelveticaNeueLT Std Blk" panose="020B09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5496" y="15346"/>
            <a:ext cx="9001000" cy="67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9503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 CuadroTexto"/>
          <p:cNvSpPr txBox="1">
            <a:spLocks noChangeArrowheads="1"/>
          </p:cNvSpPr>
          <p:nvPr/>
        </p:nvSpPr>
        <p:spPr bwMode="auto">
          <a:xfrm>
            <a:off x="418529" y="44624"/>
            <a:ext cx="84739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HelveticaNeueLT Std Blk" panose="020B0904020202020204" pitchFamily="34" charset="0"/>
              </a:rPr>
              <a:t>5</a:t>
            </a:r>
            <a:r>
              <a:rPr lang="es-MX" sz="18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. </a:t>
            </a:r>
            <a:r>
              <a:rPr lang="es-MX" sz="18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HelveticaNeueLT Std Blk" panose="020B0904020202020204" pitchFamily="34" charset="0"/>
              </a:rPr>
              <a:t> </a:t>
            </a: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HelveticaNeueLT Std Blk" panose="020B0904020202020204" pitchFamily="34" charset="0"/>
              </a:rPr>
              <a:t>Informe de seguimiento a los acuerdos de la </a:t>
            </a:r>
            <a:r>
              <a:rPr lang="es-MX" sz="18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HelveticaNeueLT Std Blk" panose="020B0904020202020204" pitchFamily="34" charset="0"/>
              </a:rPr>
              <a:t>reunión anterior, </a:t>
            </a: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HelveticaNeueLT Std Blk" panose="020B0904020202020204" pitchFamily="34" charset="0"/>
              </a:rPr>
              <a:t>realizada </a:t>
            </a:r>
            <a:r>
              <a:rPr lang="es-MX" sz="18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HelveticaNeueLT Std Blk" panose="020B0904020202020204" pitchFamily="34" charset="0"/>
              </a:rPr>
              <a:t>el 21/julio/2017.</a:t>
            </a:r>
            <a:endParaRPr lang="es-MX" sz="1800" b="1" spc="50" dirty="0">
              <a:ln w="9525" cmpd="sng">
                <a:noFill/>
                <a:prstDash val="solid"/>
              </a:ln>
              <a:solidFill>
                <a:srgbClr val="00863D"/>
              </a:solidFill>
              <a:effectLst/>
              <a:latin typeface="HelveticaNeueLT Std Blk" panose="020B09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43218" y="940658"/>
            <a:ext cx="5011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C00000"/>
                </a:solidFill>
                <a:latin typeface="+mj-lt"/>
              </a:rPr>
              <a:t>5</a:t>
            </a:r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.1</a:t>
            </a:r>
            <a:r>
              <a:rPr lang="es-MX" sz="2000" dirty="0">
                <a:solidFill>
                  <a:srgbClr val="C00000"/>
                </a:solidFill>
                <a:latin typeface="+mj-lt"/>
              </a:rPr>
              <a:t>. </a:t>
            </a:r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Índice de Calidad de Información del SFU.</a:t>
            </a:r>
            <a:endParaRPr lang="es-MX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CuadroTexto 11"/>
          <p:cNvSpPr txBox="1"/>
          <p:nvPr/>
        </p:nvSpPr>
        <p:spPr>
          <a:xfrm>
            <a:off x="0" y="1916832"/>
            <a:ext cx="896448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550" b="1" u="sng" dirty="0" smtClean="0"/>
              <a:t>Información </a:t>
            </a:r>
            <a:r>
              <a:rPr lang="es-MX" sz="1550" b="1" u="sng" dirty="0"/>
              <a:t>del segundo trimestre del </a:t>
            </a:r>
            <a:r>
              <a:rPr lang="es-MX" sz="1550" b="1" u="sng" dirty="0" smtClean="0"/>
              <a:t>SFU</a:t>
            </a:r>
            <a:r>
              <a:rPr lang="es-MX" sz="1550" dirty="0" smtClean="0"/>
              <a:t>. Se </a:t>
            </a:r>
            <a:r>
              <a:rPr lang="es-MX" sz="1550" dirty="0"/>
              <a:t>enviaron a los organismos públicos oficios y circular, solicitando corrijan las </a:t>
            </a:r>
            <a:r>
              <a:rPr lang="es-MX" sz="1550" dirty="0" smtClean="0"/>
              <a:t>debilidades.</a:t>
            </a:r>
            <a:endParaRPr lang="es-MX" sz="1550" dirty="0"/>
          </a:p>
        </p:txBody>
      </p:sp>
      <p:sp>
        <p:nvSpPr>
          <p:cNvPr id="9" name="Flecha izquierda 8">
            <a:hlinkClick r:id="rId2" action="ppaction://hlinksldjump"/>
          </p:cNvPr>
          <p:cNvSpPr/>
          <p:nvPr/>
        </p:nvSpPr>
        <p:spPr>
          <a:xfrm>
            <a:off x="971600" y="5805264"/>
            <a:ext cx="576064" cy="4106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5706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1"/>
          <p:cNvSpPr txBox="1"/>
          <p:nvPr/>
        </p:nvSpPr>
        <p:spPr>
          <a:xfrm>
            <a:off x="0" y="1124744"/>
            <a:ext cx="896448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550" dirty="0" smtClean="0"/>
              <a:t>Participar </a:t>
            </a:r>
            <a:r>
              <a:rPr lang="es-MX" sz="1550" dirty="0"/>
              <a:t>en las </a:t>
            </a:r>
            <a:r>
              <a:rPr lang="es-MX" sz="1550" b="1" u="sng" dirty="0"/>
              <a:t>evaluaciones de desempeño </a:t>
            </a:r>
            <a:r>
              <a:rPr lang="es-MX" sz="1550" dirty="0"/>
              <a:t>que realice la SHCP y el </a:t>
            </a:r>
            <a:r>
              <a:rPr lang="es-MX" sz="1550" dirty="0" smtClean="0"/>
              <a:t>CONEVAL. A </a:t>
            </a:r>
            <a:r>
              <a:rPr lang="es-MX" sz="1550" dirty="0"/>
              <a:t>la fecha estas no han solicitado la colaboración</a:t>
            </a:r>
            <a:r>
              <a:rPr lang="es-MX" sz="155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550" b="1" u="sng" dirty="0"/>
              <a:t>Establecer comunicación con las universidades</a:t>
            </a:r>
            <a:r>
              <a:rPr lang="es-MX" sz="1550" dirty="0"/>
              <a:t>, para ver la posibilidad de que éstas realicen </a:t>
            </a:r>
            <a:r>
              <a:rPr lang="es-MX" sz="1550" dirty="0" smtClean="0"/>
              <a:t>evaluaciones. De </a:t>
            </a:r>
            <a:r>
              <a:rPr lang="es-MX" sz="1550" dirty="0"/>
              <a:t>manera telefónica se contactó al Director de Seguimiento y Evaluación de la UNACH, </a:t>
            </a:r>
            <a:r>
              <a:rPr lang="es-MX" sz="1550" dirty="0" smtClean="0"/>
              <a:t>quien señaló </a:t>
            </a:r>
            <a:r>
              <a:rPr lang="es-MX" sz="1550" dirty="0"/>
              <a:t>que no realizan el tipo de evaluación que se requiere</a:t>
            </a:r>
            <a:r>
              <a:rPr lang="es-MX" sz="155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550" b="1" u="sng" dirty="0"/>
              <a:t>Realizar la evaluación del Fondo FAIS</a:t>
            </a:r>
            <a:r>
              <a:rPr lang="es-MX" sz="1550" dirty="0" smtClean="0"/>
              <a:t>. Por </a:t>
            </a:r>
            <a:r>
              <a:rPr lang="es-MX" sz="1550" dirty="0"/>
              <a:t>extinción de la Secretaría de Planeación, Gestión Pública y Programa de Gobierno ésta no se </a:t>
            </a:r>
            <a:r>
              <a:rPr lang="es-MX" sz="1550" dirty="0" smtClean="0"/>
              <a:t>realizó.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550" b="1" u="sng" dirty="0"/>
              <a:t>Emitir las recomendaciones de mejora a la información cualitativa</a:t>
            </a:r>
            <a:r>
              <a:rPr lang="es-MX" sz="1550" dirty="0"/>
              <a:t>, principalmente la matriz para indicadores de resultados (MIR</a:t>
            </a:r>
            <a:r>
              <a:rPr lang="es-MX" sz="1550" dirty="0" smtClean="0"/>
              <a:t>). Anualmente </a:t>
            </a:r>
            <a:r>
              <a:rPr lang="es-MX" sz="1550" dirty="0"/>
              <a:t>se entregan a los organismos públicos hojas de valoración de la información, para efectos de avanzar en el mejoramiento de la misma</a:t>
            </a:r>
            <a:r>
              <a:rPr lang="es-MX" sz="155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550" b="1" u="sng" dirty="0"/>
              <a:t>Dar Seguimiento a los informes de la </a:t>
            </a:r>
            <a:r>
              <a:rPr lang="es-MX" sz="1550" b="1" u="sng" dirty="0" smtClean="0"/>
              <a:t>MIR</a:t>
            </a:r>
            <a:r>
              <a:rPr lang="es-MX" sz="1550" dirty="0" smtClean="0"/>
              <a:t>. De </a:t>
            </a:r>
            <a:r>
              <a:rPr lang="es-MX" sz="1550" dirty="0"/>
              <a:t>manera permanente se revisa y da seguimiento a la información cualitativa, buscando siempre una rendición de cuentas claras y transparentes</a:t>
            </a:r>
            <a:r>
              <a:rPr lang="es-MX" sz="155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550" b="1" u="sng" dirty="0"/>
              <a:t>En los meses de agosto y septiembre, otorgar capacitación </a:t>
            </a:r>
            <a:r>
              <a:rPr lang="es-MX" sz="1550" dirty="0"/>
              <a:t>en temas: LGCG-Normas del CONAC, LDF-Formatos y </a:t>
            </a:r>
            <a:r>
              <a:rPr lang="es-MX" sz="1550" dirty="0" err="1" smtClean="0"/>
              <a:t>PbR</a:t>
            </a:r>
            <a:r>
              <a:rPr lang="es-MX" sz="1550" dirty="0" smtClean="0"/>
              <a:t>-SED. Los </a:t>
            </a:r>
            <a:r>
              <a:rPr lang="es-MX" sz="1550" dirty="0"/>
              <a:t>cursos se impartieron del 4 de septiembre al 12 de octubre. Se logró la asistencia de 1,179 servidores públicos provenientes de 97 municipios y de 79 organismos </a:t>
            </a:r>
            <a:r>
              <a:rPr lang="es-MX" sz="1550" dirty="0" smtClean="0"/>
              <a:t>públicos.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550" b="1" u="sng" dirty="0"/>
              <a:t>Coordinar la implementación de acciones para corregir las debilidades </a:t>
            </a:r>
            <a:r>
              <a:rPr lang="es-MX" sz="1550" dirty="0"/>
              <a:t>encontradas en el diagnóstico </a:t>
            </a:r>
            <a:r>
              <a:rPr lang="es-MX" sz="1550" dirty="0" err="1"/>
              <a:t>PbR</a:t>
            </a:r>
            <a:r>
              <a:rPr lang="es-MX" sz="1550" dirty="0"/>
              <a:t>-SED. </a:t>
            </a:r>
            <a:r>
              <a:rPr lang="es-MX" sz="1550" dirty="0" smtClean="0"/>
              <a:t>A cada </a:t>
            </a:r>
            <a:r>
              <a:rPr lang="es-MX" sz="1550" dirty="0"/>
              <a:t>área responsable se le remitió el resultado de la evaluación 2017, para que en sus competencias corrijan lo que les corresponda</a:t>
            </a:r>
            <a:r>
              <a:rPr lang="es-MX" sz="1550" dirty="0" smtClean="0"/>
              <a:t>.</a:t>
            </a:r>
            <a:endParaRPr lang="es-MX" sz="1550" dirty="0"/>
          </a:p>
        </p:txBody>
      </p:sp>
      <p:sp>
        <p:nvSpPr>
          <p:cNvPr id="3" name="CuadroTexto 5"/>
          <p:cNvSpPr txBox="1"/>
          <p:nvPr/>
        </p:nvSpPr>
        <p:spPr>
          <a:xfrm>
            <a:off x="251520" y="692696"/>
            <a:ext cx="4756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C00000"/>
                </a:solidFill>
                <a:latin typeface="+mj-lt"/>
              </a:rPr>
              <a:t>5</a:t>
            </a:r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.4</a:t>
            </a:r>
            <a:r>
              <a:rPr lang="es-MX" sz="2000" dirty="0">
                <a:solidFill>
                  <a:srgbClr val="C00000"/>
                </a:solidFill>
                <a:latin typeface="+mj-lt"/>
              </a:rPr>
              <a:t>. Acciones del Grupo de Trabajo </a:t>
            </a:r>
            <a:r>
              <a:rPr lang="es-MX" sz="2000" dirty="0" err="1">
                <a:solidFill>
                  <a:srgbClr val="C00000"/>
                </a:solidFill>
                <a:latin typeface="+mj-lt"/>
              </a:rPr>
              <a:t>PbR</a:t>
            </a:r>
            <a:r>
              <a:rPr lang="es-MX" sz="2000" dirty="0">
                <a:solidFill>
                  <a:srgbClr val="C00000"/>
                </a:solidFill>
                <a:latin typeface="+mj-lt"/>
              </a:rPr>
              <a:t>-SED</a:t>
            </a:r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.</a:t>
            </a:r>
            <a:r>
              <a:rPr lang="es-MX" sz="2000" dirty="0"/>
              <a:t> </a:t>
            </a:r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 </a:t>
            </a:r>
            <a:endParaRPr lang="es-MX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Flecha izquierda 8">
            <a:hlinkClick r:id="rId2" action="ppaction://hlinksldjump"/>
          </p:cNvPr>
          <p:cNvSpPr/>
          <p:nvPr/>
        </p:nvSpPr>
        <p:spPr>
          <a:xfrm>
            <a:off x="971600" y="6309320"/>
            <a:ext cx="576064" cy="4106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14 CuadroTexto"/>
          <p:cNvSpPr txBox="1">
            <a:spLocks noChangeArrowheads="1"/>
          </p:cNvSpPr>
          <p:nvPr/>
        </p:nvSpPr>
        <p:spPr bwMode="auto">
          <a:xfrm>
            <a:off x="418529" y="44624"/>
            <a:ext cx="84739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HelveticaNeueLT Std Blk" panose="020B0904020202020204" pitchFamily="34" charset="0"/>
              </a:rPr>
              <a:t>5</a:t>
            </a:r>
            <a:r>
              <a:rPr lang="es-MX" sz="18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. </a:t>
            </a:r>
            <a:r>
              <a:rPr lang="es-MX" sz="18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HelveticaNeueLT Std Blk" panose="020B0904020202020204" pitchFamily="34" charset="0"/>
              </a:rPr>
              <a:t> </a:t>
            </a: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HelveticaNeueLT Std Blk" panose="020B0904020202020204" pitchFamily="34" charset="0"/>
              </a:rPr>
              <a:t>Informe de seguimiento a los acuerdos de la </a:t>
            </a:r>
            <a:r>
              <a:rPr lang="es-MX" sz="18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HelveticaNeueLT Std Blk" panose="020B0904020202020204" pitchFamily="34" charset="0"/>
              </a:rPr>
              <a:t>reunión anterior, </a:t>
            </a: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HelveticaNeueLT Std Blk" panose="020B0904020202020204" pitchFamily="34" charset="0"/>
              </a:rPr>
              <a:t>realizada </a:t>
            </a:r>
            <a:r>
              <a:rPr lang="es-MX" sz="18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HelveticaNeueLT Std Blk" panose="020B0904020202020204" pitchFamily="34" charset="0"/>
              </a:rPr>
              <a:t>el 21/julio/2017.</a:t>
            </a:r>
            <a:endParaRPr lang="es-MX" sz="1800" b="1" spc="50" dirty="0">
              <a:ln w="9525" cmpd="sng">
                <a:noFill/>
                <a:prstDash val="solid"/>
              </a:ln>
              <a:solidFill>
                <a:srgbClr val="00863D"/>
              </a:solidFill>
              <a:effectLst/>
              <a:latin typeface="HelveticaNeueLT Std Blk" panose="020B09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086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 CuadroTexto"/>
          <p:cNvSpPr txBox="1">
            <a:spLocks noChangeArrowheads="1"/>
          </p:cNvSpPr>
          <p:nvPr/>
        </p:nvSpPr>
        <p:spPr bwMode="auto">
          <a:xfrm>
            <a:off x="418529" y="44624"/>
            <a:ext cx="84739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HelveticaNeueLT Std Blk" panose="020B0904020202020204" pitchFamily="34" charset="0"/>
              </a:rPr>
              <a:t>5</a:t>
            </a:r>
            <a:r>
              <a:rPr lang="es-MX" sz="18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. </a:t>
            </a:r>
            <a:r>
              <a:rPr lang="es-MX" sz="18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HelveticaNeueLT Std Blk" panose="020B0904020202020204" pitchFamily="34" charset="0"/>
              </a:rPr>
              <a:t> </a:t>
            </a: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HelveticaNeueLT Std Blk" panose="020B0904020202020204" pitchFamily="34" charset="0"/>
              </a:rPr>
              <a:t>Informe de seguimiento a los acuerdos de la </a:t>
            </a:r>
            <a:r>
              <a:rPr lang="es-MX" sz="18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HelveticaNeueLT Std Blk" panose="020B0904020202020204" pitchFamily="34" charset="0"/>
              </a:rPr>
              <a:t>reunión anterior, </a:t>
            </a: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HelveticaNeueLT Std Blk" panose="020B0904020202020204" pitchFamily="34" charset="0"/>
              </a:rPr>
              <a:t>realizada </a:t>
            </a:r>
            <a:r>
              <a:rPr lang="es-MX" sz="18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HelveticaNeueLT Std Blk" panose="020B0904020202020204" pitchFamily="34" charset="0"/>
              </a:rPr>
              <a:t>el 21/julio/2017.</a:t>
            </a:r>
            <a:endParaRPr lang="es-MX" sz="1800" b="1" spc="50" dirty="0">
              <a:ln w="9525" cmpd="sng">
                <a:noFill/>
                <a:prstDash val="solid"/>
              </a:ln>
              <a:solidFill>
                <a:srgbClr val="00863D"/>
              </a:solidFill>
              <a:effectLst/>
              <a:latin typeface="HelveticaNeueLT Std Blk" panose="020B09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39552" y="1196752"/>
            <a:ext cx="3046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C00000"/>
                </a:solidFill>
                <a:latin typeface="+mj-lt"/>
              </a:rPr>
              <a:t>5</a:t>
            </a:r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.2. Bienes Patrimoniales. </a:t>
            </a:r>
            <a:endParaRPr lang="es-MX" sz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97783" y="2132856"/>
            <a:ext cx="3188657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/>
              <a:t>La </a:t>
            </a:r>
            <a:r>
              <a:rPr lang="es-MX" sz="2000" b="1" dirty="0" smtClean="0"/>
              <a:t>Coordinación de </a:t>
            </a:r>
            <a:r>
              <a:rPr lang="es-MX" sz="2000" b="1" dirty="0"/>
              <a:t>Unidades de Apoyo </a:t>
            </a:r>
            <a:r>
              <a:rPr lang="es-MX" sz="2000" b="1" dirty="0" smtClean="0"/>
              <a:t>Administrativo </a:t>
            </a:r>
            <a:r>
              <a:rPr lang="es-MX" sz="2000" b="1" dirty="0"/>
              <a:t>de </a:t>
            </a:r>
            <a:r>
              <a:rPr lang="es-MX" sz="2000" b="1" dirty="0" smtClean="0"/>
              <a:t>la SH </a:t>
            </a:r>
            <a:r>
              <a:rPr lang="es-MX" sz="2000" dirty="0" smtClean="0"/>
              <a:t>convocó a reunión a los Jefes de Unidad de Apoyo Administrativo, vía correo electrónico. </a:t>
            </a:r>
            <a:endParaRPr lang="es-MX" sz="2000" dirty="0">
              <a:solidFill>
                <a:srgbClr val="0000FF"/>
              </a:solidFill>
            </a:endParaRPr>
          </a:p>
        </p:txBody>
      </p:sp>
      <p:sp>
        <p:nvSpPr>
          <p:cNvPr id="7" name="Flecha izquierda 6">
            <a:hlinkClick r:id="rId2" action="ppaction://hlinksldjump"/>
          </p:cNvPr>
          <p:cNvSpPr/>
          <p:nvPr/>
        </p:nvSpPr>
        <p:spPr>
          <a:xfrm>
            <a:off x="899592" y="5877272"/>
            <a:ext cx="576064" cy="4106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26966" t="13086" r="24603" b="64660"/>
          <a:stretch/>
        </p:blipFill>
        <p:spPr>
          <a:xfrm>
            <a:off x="4355976" y="1745873"/>
            <a:ext cx="4108650" cy="1510367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9837" t="26228" r="8657" b="25638"/>
          <a:stretch/>
        </p:blipFill>
        <p:spPr>
          <a:xfrm>
            <a:off x="4355976" y="3503690"/>
            <a:ext cx="4109416" cy="1941534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7059651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 CuadroTexto"/>
          <p:cNvSpPr txBox="1">
            <a:spLocks noChangeArrowheads="1"/>
          </p:cNvSpPr>
          <p:nvPr/>
        </p:nvSpPr>
        <p:spPr bwMode="auto">
          <a:xfrm>
            <a:off x="418529" y="44624"/>
            <a:ext cx="84739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HelveticaNeueLT Std Blk" panose="020B0904020202020204" pitchFamily="34" charset="0"/>
              </a:rPr>
              <a:t>5</a:t>
            </a:r>
            <a:r>
              <a:rPr lang="es-MX" sz="18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. </a:t>
            </a:r>
            <a:r>
              <a:rPr lang="es-MX" sz="18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HelveticaNeueLT Std Blk" panose="020B0904020202020204" pitchFamily="34" charset="0"/>
              </a:rPr>
              <a:t> </a:t>
            </a: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HelveticaNeueLT Std Blk" panose="020B0904020202020204" pitchFamily="34" charset="0"/>
              </a:rPr>
              <a:t>Informe de seguimiento a los acuerdos de la </a:t>
            </a:r>
            <a:r>
              <a:rPr lang="es-MX" sz="18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HelveticaNeueLT Std Blk" panose="020B0904020202020204" pitchFamily="34" charset="0"/>
              </a:rPr>
              <a:t>reunión anterior, </a:t>
            </a: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HelveticaNeueLT Std Blk" panose="020B0904020202020204" pitchFamily="34" charset="0"/>
              </a:rPr>
              <a:t>realizada </a:t>
            </a:r>
            <a:r>
              <a:rPr lang="es-MX" sz="18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HelveticaNeueLT Std Blk" panose="020B0904020202020204" pitchFamily="34" charset="0"/>
              </a:rPr>
              <a:t>el 21/julio/2017.</a:t>
            </a:r>
            <a:endParaRPr lang="es-MX" sz="1800" b="1" spc="50" dirty="0">
              <a:ln w="9525" cmpd="sng">
                <a:noFill/>
                <a:prstDash val="solid"/>
              </a:ln>
              <a:solidFill>
                <a:srgbClr val="00863D"/>
              </a:solidFill>
              <a:effectLst/>
              <a:latin typeface="HelveticaNeueLT Std Blk" panose="020B09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51520" y="836712"/>
            <a:ext cx="6688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C00000"/>
                </a:solidFill>
                <a:latin typeface="+mj-lt"/>
              </a:rPr>
              <a:t>5</a:t>
            </a:r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.3. </a:t>
            </a:r>
            <a:r>
              <a:rPr lang="es-MX" sz="2000" dirty="0">
                <a:solidFill>
                  <a:srgbClr val="C00000"/>
                </a:solidFill>
                <a:latin typeface="+mj-lt"/>
              </a:rPr>
              <a:t>Distribución de la Información del </a:t>
            </a:r>
            <a:r>
              <a:rPr lang="es-MX" sz="2000" dirty="0" err="1">
                <a:solidFill>
                  <a:srgbClr val="C00000"/>
                </a:solidFill>
                <a:latin typeface="+mj-lt"/>
              </a:rPr>
              <a:t>SEvAC</a:t>
            </a:r>
            <a:r>
              <a:rPr lang="es-MX" sz="2000" dirty="0">
                <a:solidFill>
                  <a:srgbClr val="C00000"/>
                </a:solidFill>
                <a:latin typeface="+mj-lt"/>
              </a:rPr>
              <a:t> a los Municipios</a:t>
            </a:r>
            <a:r>
              <a:rPr lang="es-MX" sz="2000" dirty="0" smtClean="0">
                <a:cs typeface="Arial" pitchFamily="34" charset="0"/>
              </a:rPr>
              <a:t>.</a:t>
            </a:r>
            <a:endParaRPr lang="es-ES" sz="2000" dirty="0">
              <a:cs typeface="Arial" pitchFamily="34" charset="0"/>
            </a:endParaRPr>
          </a:p>
        </p:txBody>
      </p:sp>
      <p:sp>
        <p:nvSpPr>
          <p:cNvPr id="7" name="Flecha izquierda 6">
            <a:hlinkClick r:id="rId2" action="ppaction://hlinksldjump"/>
          </p:cNvPr>
          <p:cNvSpPr/>
          <p:nvPr/>
        </p:nvSpPr>
        <p:spPr>
          <a:xfrm>
            <a:off x="899592" y="5805264"/>
            <a:ext cx="576064" cy="4106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9919" t="12348" r="25194" b="7918"/>
          <a:stretch/>
        </p:blipFill>
        <p:spPr>
          <a:xfrm>
            <a:off x="3711016" y="1433111"/>
            <a:ext cx="3228864" cy="45883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CuadroTexto 7"/>
          <p:cNvSpPr txBox="1"/>
          <p:nvPr/>
        </p:nvSpPr>
        <p:spPr>
          <a:xfrm>
            <a:off x="418529" y="1916832"/>
            <a:ext cx="2785319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/>
              <a:t>El OFSCE, comunicó  mediante circular a los Municipios, el Procedimiento de la Evaluación en el </a:t>
            </a:r>
            <a:r>
              <a:rPr lang="es-MX" sz="2000" dirty="0" err="1" smtClean="0"/>
              <a:t>SEvAC</a:t>
            </a:r>
            <a:r>
              <a:rPr lang="es-MX" sz="2000" dirty="0" smtClean="0"/>
              <a:t>, y proporcionó las herramientas necesarias para llevarla a cabo.  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506451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5496" y="15346"/>
            <a:ext cx="9001000" cy="67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6375" t="9395" r="23422" b="10133"/>
          <a:stretch/>
        </p:blipFill>
        <p:spPr>
          <a:xfrm>
            <a:off x="2522817" y="1196753"/>
            <a:ext cx="4026357" cy="5163211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3" name="Flecha izquierda 2">
            <a:hlinkClick r:id="rId3" action="ppaction://hlinksldjump"/>
          </p:cNvPr>
          <p:cNvSpPr/>
          <p:nvPr/>
        </p:nvSpPr>
        <p:spPr>
          <a:xfrm>
            <a:off x="899592" y="5661248"/>
            <a:ext cx="576064" cy="4106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14 CuadroTexto"/>
          <p:cNvSpPr txBox="1">
            <a:spLocks noChangeArrowheads="1"/>
          </p:cNvSpPr>
          <p:nvPr/>
        </p:nvSpPr>
        <p:spPr bwMode="auto">
          <a:xfrm>
            <a:off x="491717" y="443463"/>
            <a:ext cx="8544779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>
              <a:lnSpc>
                <a:spcPts val="2000"/>
              </a:lnSpc>
            </a:pPr>
            <a:r>
              <a:rPr lang="es-MX" sz="1800" b="1" dirty="0" smtClean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6.3.1 Resultados de la 2ª evaluación, aplicada a Entes Públicos Estatales y Municipales.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99592" y="184482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/>
              <a:t>Ejemplo de notificación</a:t>
            </a: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602308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2987824" y="-27378"/>
            <a:ext cx="3024336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5000"/>
              </a:lnSpc>
              <a:defRPr/>
            </a:pPr>
            <a:r>
              <a:rPr lang="es-MX" sz="2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4. Integrantes del CACE</a:t>
            </a:r>
            <a:endParaRPr lang="es-MX" sz="2800" b="1" dirty="0">
              <a:ln w="50800"/>
              <a:solidFill>
                <a:srgbClr val="00863D"/>
              </a:solidFill>
              <a:latin typeface="HelveticaNeueLT Std Blk" panose="020B09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484873"/>
              </p:ext>
            </p:extLst>
          </p:nvPr>
        </p:nvGraphicFramePr>
        <p:xfrm>
          <a:off x="251520" y="548680"/>
          <a:ext cx="8568952" cy="4430980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4159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796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377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85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71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72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NO.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NOMBRE/ADSCRIPCIÓN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CARGO EN EL CACE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94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PODER EJECUTIVO (3)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1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effectLst/>
                        </a:rPr>
                        <a:t>Lic. </a:t>
                      </a:r>
                      <a:r>
                        <a:rPr lang="es-MX" sz="900" kern="1200" dirty="0" err="1">
                          <a:effectLst/>
                        </a:rPr>
                        <a:t>Borsalino</a:t>
                      </a:r>
                      <a:r>
                        <a:rPr lang="es-MX" sz="900" kern="1200" dirty="0">
                          <a:effectLst/>
                        </a:rPr>
                        <a:t>  González Andrade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effectLst/>
                        </a:rPr>
                        <a:t>Coordinador Técnico de la Secretaría de Hacienda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Presidente </a:t>
                      </a:r>
                      <a:r>
                        <a:rPr lang="es-MX" sz="900" dirty="0" smtClean="0">
                          <a:effectLst/>
                        </a:rPr>
                        <a:t>Suplente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2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 smtClean="0">
                          <a:effectLst/>
                        </a:rPr>
                        <a:t>Ing. </a:t>
                      </a:r>
                      <a:r>
                        <a:rPr lang="es-MX" sz="900" kern="1200" dirty="0">
                          <a:effectLst/>
                        </a:rPr>
                        <a:t>Marco Antonio </a:t>
                      </a:r>
                      <a:r>
                        <a:rPr lang="es-MX" sz="900" kern="1200" dirty="0" err="1">
                          <a:effectLst/>
                        </a:rPr>
                        <a:t>Brofft</a:t>
                      </a:r>
                      <a:r>
                        <a:rPr lang="es-MX" sz="900" kern="1200" dirty="0">
                          <a:effectLst/>
                        </a:rPr>
                        <a:t> Aguilar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effectLst/>
                        </a:rPr>
                        <a:t>Director General de Presupuesto y Cuenta Pública de la Secretaría de </a:t>
                      </a:r>
                      <a:r>
                        <a:rPr lang="es-MX" sz="900" kern="1200" dirty="0" err="1">
                          <a:effectLst/>
                        </a:rPr>
                        <a:t>Hda</a:t>
                      </a:r>
                      <a:r>
                        <a:rPr lang="es-MX" sz="900" kern="1200" dirty="0">
                          <a:effectLst/>
                        </a:rPr>
                        <a:t>.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Consejero </a:t>
                      </a:r>
                      <a:r>
                        <a:rPr lang="es-MX" sz="900" dirty="0" smtClean="0">
                          <a:effectLst/>
                        </a:rPr>
                        <a:t>Suplente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3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 smtClean="0">
                          <a:effectLst/>
                        </a:rPr>
                        <a:t>C.P.</a:t>
                      </a:r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 Antonio Ovando Ocaña</a:t>
                      </a:r>
                      <a:endParaRPr lang="es-MX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97" marR="60797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Subsecretario de Auditoría Pública para la Administración Centralizada de la SCG</a:t>
                      </a:r>
                      <a:endParaRPr lang="es-MX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97" marR="6079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Consejero </a:t>
                      </a:r>
                      <a:r>
                        <a:rPr lang="es-MX" sz="900" dirty="0" smtClean="0">
                          <a:effectLst/>
                        </a:rPr>
                        <a:t>Suplente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 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C.P. Roberto Coutiño Espinosa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Director de Contabilidad Gubernamental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Secretario Técnico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494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PODER LEGISLATIVO (3)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4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err="1">
                          <a:effectLst/>
                        </a:rPr>
                        <a:t>Dip</a:t>
                      </a:r>
                      <a:r>
                        <a:rPr lang="es-MX" sz="900" dirty="0">
                          <a:effectLst/>
                        </a:rPr>
                        <a:t>. Mauricio Cordero Rodríguez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Presidente de la Comisión de </a:t>
                      </a:r>
                      <a:r>
                        <a:rPr lang="es-MX" sz="900" dirty="0" smtClean="0">
                          <a:effectLst/>
                        </a:rPr>
                        <a:t>Hacienda del Congreso del Estado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Consejero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5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C.P. Fernando de Jesús Cano de la Torre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Auditor </a:t>
                      </a:r>
                      <a:r>
                        <a:rPr lang="es-MX" sz="900" dirty="0">
                          <a:effectLst/>
                        </a:rPr>
                        <a:t>Especial de Planeación e Informes del OFSCE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Consejero </a:t>
                      </a:r>
                      <a:r>
                        <a:rPr lang="es-MX" sz="900" dirty="0" smtClean="0">
                          <a:effectLst/>
                        </a:rPr>
                        <a:t>Suplente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6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Ing. </a:t>
                      </a:r>
                      <a:r>
                        <a:rPr lang="es-MX" sz="900" dirty="0">
                          <a:effectLst/>
                        </a:rPr>
                        <a:t>Roberto Carlos López Albores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Director de Análisis y Desarrollo de la Hacienda Pública del OFSCE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Consejero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494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PODER JUDICIAL (1)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7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Dr. Javier Jiménez </a:t>
                      </a:r>
                      <a:r>
                        <a:rPr lang="es-MX" sz="900" dirty="0" err="1">
                          <a:effectLst/>
                        </a:rPr>
                        <a:t>Jiménez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Oficial Mayor del Consejo de la </a:t>
                      </a:r>
                      <a:r>
                        <a:rPr lang="es-MX" sz="900" dirty="0" smtClean="0">
                          <a:effectLst/>
                        </a:rPr>
                        <a:t>Judicatura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Consejero </a:t>
                      </a:r>
                      <a:r>
                        <a:rPr lang="es-MX" sz="900" dirty="0" smtClean="0">
                          <a:effectLst/>
                        </a:rPr>
                        <a:t>Suplente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494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ÓRGANOS AUTÓNOMOS (5)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8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Lic. Ana Elisa López Coello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Comisionada </a:t>
                      </a:r>
                      <a:r>
                        <a:rPr lang="es-MX" sz="900" dirty="0">
                          <a:effectLst/>
                        </a:rPr>
                        <a:t>Presidenta del Instituto de Acceso a la Información Pública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Consejera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9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Lic. </a:t>
                      </a:r>
                      <a:r>
                        <a:rPr lang="es-MX" sz="900" dirty="0" smtClean="0">
                          <a:effectLst/>
                        </a:rPr>
                        <a:t>Nidia Ivette Barrios</a:t>
                      </a:r>
                      <a:r>
                        <a:rPr lang="es-MX" sz="900" baseline="0" dirty="0" smtClean="0">
                          <a:effectLst/>
                        </a:rPr>
                        <a:t> Domínguez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Secretaria</a:t>
                      </a:r>
                      <a:r>
                        <a:rPr lang="es-MX" sz="900" baseline="0" dirty="0" smtClean="0">
                          <a:effectLst/>
                        </a:rPr>
                        <a:t> Particular del IEPC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Consejera</a:t>
                      </a:r>
                      <a:r>
                        <a:rPr lang="es-MX" sz="900" baseline="0" dirty="0" smtClean="0">
                          <a:effectLst/>
                        </a:rPr>
                        <a:t> Suplente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10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5810" algn="l"/>
                        </a:tabLst>
                      </a:pPr>
                      <a:r>
                        <a:rPr lang="es-MX" sz="900">
                          <a:effectLst/>
                        </a:rPr>
                        <a:t>Lic. Benigno Jesús Velasco Santiago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Coordinador General de Administración y Finanzas de la </a:t>
                      </a:r>
                      <a:r>
                        <a:rPr lang="es-MX" sz="900" dirty="0" smtClean="0">
                          <a:effectLst/>
                        </a:rPr>
                        <a:t>Fiscalía General del Estado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Consejero </a:t>
                      </a:r>
                      <a:r>
                        <a:rPr lang="es-MX" sz="900" dirty="0" smtClean="0">
                          <a:effectLst/>
                        </a:rPr>
                        <a:t>Suplente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11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Lic. Delia Toledo Cruz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Directora de Evaluación y </a:t>
                      </a:r>
                      <a:r>
                        <a:rPr lang="es-MX" sz="900" dirty="0" smtClean="0">
                          <a:effectLst/>
                        </a:rPr>
                        <a:t>Seguimiento </a:t>
                      </a:r>
                      <a:r>
                        <a:rPr lang="es-MX" sz="900" dirty="0">
                          <a:effectLst/>
                        </a:rPr>
                        <a:t>Institucional de la CEDH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Consejera </a:t>
                      </a:r>
                      <a:r>
                        <a:rPr lang="es-MX" sz="900" dirty="0" smtClean="0">
                          <a:effectLst/>
                        </a:rPr>
                        <a:t>Suplente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12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C.P.C. Felipe de Jesús Gamboa García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Secretario Administrativo del</a:t>
                      </a:r>
                      <a:r>
                        <a:rPr lang="es-MX" sz="900" baseline="0" dirty="0" smtClean="0">
                          <a:effectLst/>
                        </a:rPr>
                        <a:t> Tribunal Electoral de</a:t>
                      </a:r>
                      <a:r>
                        <a:rPr lang="es-MX" sz="900" dirty="0" smtClean="0">
                          <a:effectLst/>
                        </a:rPr>
                        <a:t>l </a:t>
                      </a:r>
                      <a:r>
                        <a:rPr lang="es-MX" sz="900" dirty="0">
                          <a:effectLst/>
                        </a:rPr>
                        <a:t>Estado de Chiapas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Consejero</a:t>
                      </a:r>
                      <a:r>
                        <a:rPr lang="es-MX" sz="900" baseline="0" dirty="0" smtClean="0">
                          <a:effectLst/>
                        </a:rPr>
                        <a:t> S</a:t>
                      </a:r>
                      <a:r>
                        <a:rPr lang="es-MX" sz="900" dirty="0" smtClean="0">
                          <a:effectLst/>
                        </a:rPr>
                        <a:t>uplente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494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MUNICIPIOS (8)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13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Lic. Luis Fernando Castellanos Cal y Mayor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Presidente Municipal Constitucional de Tuxtla Gutiérrez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Consejero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14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L.A.E. Luis Fernando Pereyra López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Presidente Municipal Constitucional de Villaflores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Consejero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15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Ing. Marco Antonio Cancino González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Presidente Municipal Constitucional de San Cristóbal de las Casas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Consejero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16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Lic. Ángel Iván Hidalgo Morales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Presidente Municipal Constitucional de </a:t>
                      </a:r>
                      <a:r>
                        <a:rPr lang="es-MX" sz="900" dirty="0" err="1">
                          <a:effectLst/>
                        </a:rPr>
                        <a:t>Simojovel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Consejero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17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L.I.A. Herminio Valdéz Castillo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Presidente Municipal Constitucional de Reforma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Consejero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18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Lic. Neftalí del Toro Guzmán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Presidente Municipal Constitucional de Tapachula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Consejero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19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L.A.E. Mario Antonio Guillén Domínguez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Presidente Municipal Constitucional de Comitán de Domínguez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Consejero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20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Ing. Héctor Albores Cruz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Presidente Municipal Constitucional de Ocosingo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Consejero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014382"/>
              </p:ext>
            </p:extLst>
          </p:nvPr>
        </p:nvGraphicFramePr>
        <p:xfrm>
          <a:off x="683568" y="6335954"/>
          <a:ext cx="1870809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25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s-MX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Nuevos Integrantes</a:t>
                      </a:r>
                      <a:endParaRPr lang="es-MX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209015"/>
              </p:ext>
            </p:extLst>
          </p:nvPr>
        </p:nvGraphicFramePr>
        <p:xfrm>
          <a:off x="248174" y="5006484"/>
          <a:ext cx="8568952" cy="1354321"/>
        </p:xfrm>
        <a:graphic>
          <a:graphicData uri="http://schemas.openxmlformats.org/drawingml/2006/table">
            <a:tbl>
              <a:tblPr firstCol="1" bandRow="1">
                <a:tableStyleId>{85BE263C-DBD7-4A20-BB59-AAB30ACAA65A}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2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1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C. Obed Cruz Santiago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Concejal Presidente de Belisario Domínguez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Invitado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0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2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C. </a:t>
                      </a:r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Ángel Méndez Pérez</a:t>
                      </a:r>
                      <a:endParaRPr lang="es-MX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40" marR="6084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Concejal Presidente de Nicolás Ruiz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Invitado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0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3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C. Juana López </a:t>
                      </a:r>
                      <a:r>
                        <a:rPr lang="es-MX" sz="900" dirty="0" err="1">
                          <a:effectLst/>
                        </a:rPr>
                        <a:t>Sántiz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Presidenta Municipal Constitucional de Santiago El Pinar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Invitada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0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4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Lic. Mario Humberto González Vázquez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Presidente Municipal Constitucional de Tapalapa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Invitado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0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5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C. David Hernández </a:t>
                      </a:r>
                      <a:r>
                        <a:rPr lang="es-MX" sz="900" dirty="0" err="1">
                          <a:effectLst/>
                        </a:rPr>
                        <a:t>Sangeado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Presidente Municipal Constitucional de </a:t>
                      </a:r>
                      <a:r>
                        <a:rPr lang="es-MX" sz="900" dirty="0" err="1">
                          <a:effectLst/>
                        </a:rPr>
                        <a:t>Sunuapa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Invitado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0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6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C. María Sonia Tapia Pineda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Presidenta Municipal Constitucional de Metapa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Invitada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0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7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C.P. Margorio Rosendo Ramos Gutiérrez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Presidente Municipal Constitucional de La Grandeza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Invitado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0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8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Ing. Gamaliel López Arcos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Presidente Municipal Constitucional de La Libertad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Invitado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740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5496" y="15346"/>
            <a:ext cx="9001000" cy="67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Flecha izquierda 2">
            <a:hlinkClick r:id="rId2" action="ppaction://hlinksldjump"/>
          </p:cNvPr>
          <p:cNvSpPr/>
          <p:nvPr/>
        </p:nvSpPr>
        <p:spPr>
          <a:xfrm>
            <a:off x="899592" y="5949280"/>
            <a:ext cx="576064" cy="4106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14 CuadroTexto"/>
          <p:cNvSpPr txBox="1">
            <a:spLocks noChangeArrowheads="1"/>
          </p:cNvSpPr>
          <p:nvPr/>
        </p:nvSpPr>
        <p:spPr bwMode="auto">
          <a:xfrm>
            <a:off x="491717" y="443463"/>
            <a:ext cx="8544779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>
              <a:lnSpc>
                <a:spcPts val="2000"/>
              </a:lnSpc>
            </a:pPr>
            <a:r>
              <a:rPr lang="es-MX" sz="1800" b="1" dirty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6</a:t>
            </a:r>
            <a:r>
              <a:rPr lang="es-MX" sz="1800" b="1" dirty="0" smtClean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.3.1 Resultados de la 2ª evaluación, aplicada a Entes Públicos Estatales y Municipales.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699791" y="1029447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/>
              <a:t>Municipios que no participaron</a:t>
            </a:r>
            <a:endParaRPr lang="es-MX" sz="1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45" y="1425099"/>
            <a:ext cx="8441101" cy="4467376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700831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637" y="2226287"/>
            <a:ext cx="2974725" cy="3578977"/>
          </a:xfrm>
          <a:prstGeom prst="rect">
            <a:avLst/>
          </a:prstGeom>
        </p:spPr>
      </p:pic>
      <p:sp>
        <p:nvSpPr>
          <p:cNvPr id="5" name="Flecha izquierda 4">
            <a:hlinkClick r:id="rId3" action="ppaction://hlinksldjump"/>
          </p:cNvPr>
          <p:cNvSpPr/>
          <p:nvPr/>
        </p:nvSpPr>
        <p:spPr>
          <a:xfrm>
            <a:off x="1259632" y="5373216"/>
            <a:ext cx="576064" cy="4106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14 CuadroTexto"/>
          <p:cNvSpPr txBox="1">
            <a:spLocks noChangeArrowheads="1"/>
          </p:cNvSpPr>
          <p:nvPr/>
        </p:nvSpPr>
        <p:spPr bwMode="auto">
          <a:xfrm>
            <a:off x="491717" y="912311"/>
            <a:ext cx="7981603" cy="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>
              <a:lnSpc>
                <a:spcPts val="2000"/>
              </a:lnSpc>
            </a:pPr>
            <a:r>
              <a:rPr lang="es-MX" sz="1800" b="1" dirty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6</a:t>
            </a:r>
            <a:r>
              <a:rPr lang="es-MX" sz="1800" b="1" dirty="0" smtClean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.3.2. Tercera evaluación 2017. Evaluaciones</a:t>
            </a:r>
            <a:r>
              <a:rPr lang="es-MX" sz="1800" b="1" dirty="0" smtClean="0">
                <a:ln w="50800"/>
                <a:solidFill>
                  <a:srgbClr val="C00000"/>
                </a:solidFill>
                <a:latin typeface="Calibri"/>
              </a:rPr>
              <a:t> </a:t>
            </a:r>
            <a:r>
              <a:rPr lang="es-MX" sz="1800" b="1" dirty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aplicadas a Entes Públicos Estatales </a:t>
            </a:r>
            <a:r>
              <a:rPr lang="es-MX" sz="1800" b="1" dirty="0" smtClean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y</a:t>
            </a:r>
          </a:p>
          <a:p>
            <a:pPr>
              <a:lnSpc>
                <a:spcPts val="2000"/>
              </a:lnSpc>
            </a:pPr>
            <a:r>
              <a:rPr lang="es-MX" sz="1800" b="1" dirty="0" smtClean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          Municipales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699791" y="183553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/>
              <a:t>Municipios que no participaron</a:t>
            </a: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653962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 CuadroTexto"/>
          <p:cNvSpPr txBox="1">
            <a:spLocks noChangeArrowheads="1"/>
          </p:cNvSpPr>
          <p:nvPr/>
        </p:nvSpPr>
        <p:spPr bwMode="auto">
          <a:xfrm>
            <a:off x="539552" y="332656"/>
            <a:ext cx="7981603" cy="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>
              <a:lnSpc>
                <a:spcPts val="2000"/>
              </a:lnSpc>
            </a:pPr>
            <a:r>
              <a:rPr lang="es-MX" sz="1800" b="1" dirty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6</a:t>
            </a:r>
            <a:r>
              <a:rPr lang="es-MX" sz="1800" b="1" dirty="0" smtClean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.3.2. Tercera evaluación 2017. Evaluaciones</a:t>
            </a:r>
            <a:r>
              <a:rPr lang="es-MX" sz="1800" b="1" dirty="0" smtClean="0">
                <a:ln w="50800"/>
                <a:solidFill>
                  <a:srgbClr val="C00000"/>
                </a:solidFill>
                <a:latin typeface="Calibri"/>
              </a:rPr>
              <a:t> </a:t>
            </a:r>
            <a:r>
              <a:rPr lang="es-MX" sz="1800" b="1" dirty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aplicadas a Entes Públicos Estatales </a:t>
            </a:r>
            <a:r>
              <a:rPr lang="es-MX" sz="1800" b="1" dirty="0" smtClean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y</a:t>
            </a:r>
          </a:p>
          <a:p>
            <a:pPr>
              <a:lnSpc>
                <a:spcPts val="2000"/>
              </a:lnSpc>
            </a:pPr>
            <a:r>
              <a:rPr lang="es-MX" sz="1800" b="1" dirty="0" smtClean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          Municipales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8"/>
            <a:ext cx="8087708" cy="469055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243145" y="1331476"/>
            <a:ext cx="468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/>
              <a:t>119 Informes de Resultados Enviados</a:t>
            </a:r>
            <a:endParaRPr lang="es-MX" sz="1800" dirty="0"/>
          </a:p>
        </p:txBody>
      </p:sp>
      <p:sp>
        <p:nvSpPr>
          <p:cNvPr id="9" name="Flecha izquierda 8">
            <a:hlinkClick r:id="rId3" action="ppaction://hlinksldjump"/>
          </p:cNvPr>
          <p:cNvSpPr/>
          <p:nvPr/>
        </p:nvSpPr>
        <p:spPr>
          <a:xfrm>
            <a:off x="1835696" y="5661248"/>
            <a:ext cx="576064" cy="4106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7414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 CuadroTexto"/>
          <p:cNvSpPr txBox="1">
            <a:spLocks noChangeArrowheads="1"/>
          </p:cNvSpPr>
          <p:nvPr/>
        </p:nvSpPr>
        <p:spPr bwMode="auto">
          <a:xfrm>
            <a:off x="1187624" y="620688"/>
            <a:ext cx="6710469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>
              <a:lnSpc>
                <a:spcPts val="2000"/>
              </a:lnSpc>
            </a:pPr>
            <a:r>
              <a:rPr lang="es-MX" sz="1800" b="1" dirty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6</a:t>
            </a:r>
            <a:r>
              <a:rPr lang="es-MX" sz="1800" b="1" dirty="0" smtClean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.3.4. Acciones previas a la evaluación del ejercicio 2018. </a:t>
            </a:r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899592" y="5877272"/>
            <a:ext cx="576064" cy="4106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6375" t="10134" r="24603" b="7180"/>
          <a:stretch/>
        </p:blipFill>
        <p:spPr>
          <a:xfrm>
            <a:off x="2593346" y="1144568"/>
            <a:ext cx="3899023" cy="52613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81638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375" t="9395" r="24013" b="10133"/>
          <a:stretch/>
        </p:blipFill>
        <p:spPr>
          <a:xfrm>
            <a:off x="2339752" y="692696"/>
            <a:ext cx="4383900" cy="56886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14 CuadroTexto"/>
          <p:cNvSpPr txBox="1">
            <a:spLocks noChangeArrowheads="1"/>
          </p:cNvSpPr>
          <p:nvPr/>
        </p:nvSpPr>
        <p:spPr bwMode="auto">
          <a:xfrm>
            <a:off x="611560" y="343883"/>
            <a:ext cx="3144179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>
              <a:lnSpc>
                <a:spcPts val="2000"/>
              </a:lnSpc>
            </a:pPr>
            <a:r>
              <a:rPr lang="es-MX" sz="1800" b="1" dirty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6</a:t>
            </a:r>
            <a:r>
              <a:rPr lang="es-MX" sz="1800" b="1" dirty="0" smtClean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.3.5. Informe de Resultados. </a:t>
            </a:r>
          </a:p>
        </p:txBody>
      </p:sp>
      <p:sp>
        <p:nvSpPr>
          <p:cNvPr id="6" name="Flecha izquierda 5">
            <a:hlinkClick r:id="rId3" action="ppaction://hlinksldjump"/>
          </p:cNvPr>
          <p:cNvSpPr/>
          <p:nvPr/>
        </p:nvSpPr>
        <p:spPr>
          <a:xfrm>
            <a:off x="971600" y="5445224"/>
            <a:ext cx="576064" cy="4106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8296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 bwMode="auto">
          <a:xfrm>
            <a:off x="569996" y="1556792"/>
            <a:ext cx="8178468" cy="3312368"/>
          </a:xfrm>
          <a:prstGeom prst="roundRect">
            <a:avLst>
              <a:gd name="adj" fmla="val 9447"/>
            </a:avLst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5400000" scaled="1"/>
            <a:tileRect/>
          </a:gra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3 CuadroTexto"/>
          <p:cNvSpPr txBox="1">
            <a:spLocks noChangeArrowheads="1"/>
          </p:cNvSpPr>
          <p:nvPr/>
        </p:nvSpPr>
        <p:spPr bwMode="auto">
          <a:xfrm>
            <a:off x="672736" y="2314587"/>
            <a:ext cx="7988057" cy="137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5000"/>
              </a:lnSpc>
              <a:defRPr/>
            </a:pPr>
            <a:r>
              <a:rPr lang="es-MX" sz="36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5</a:t>
            </a:r>
            <a:r>
              <a:rPr lang="es-MX" sz="36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. Informe de seguimiento </a:t>
            </a:r>
            <a:r>
              <a:rPr lang="es-MX" sz="36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a los acuerdos de la </a:t>
            </a:r>
            <a:r>
              <a:rPr lang="es-MX" sz="36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reunión anterior, realizada </a:t>
            </a:r>
            <a:r>
              <a:rPr lang="es-MX" sz="36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el </a:t>
            </a:r>
            <a:r>
              <a:rPr lang="es-MX" sz="36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21/julio/2017.</a:t>
            </a:r>
            <a:endParaRPr lang="es-MX" sz="3600" b="1" dirty="0">
              <a:ln w="50800"/>
              <a:solidFill>
                <a:srgbClr val="00863D"/>
              </a:solidFill>
              <a:latin typeface="HelveticaNeueLT Std Blk" panose="020B09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496" y="15346"/>
            <a:ext cx="9001000" cy="67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5940152" y="6381328"/>
            <a:ext cx="3096344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598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4 CuadroTexto"/>
          <p:cNvSpPr txBox="1">
            <a:spLocks noChangeArrowheads="1"/>
          </p:cNvSpPr>
          <p:nvPr/>
        </p:nvSpPr>
        <p:spPr bwMode="auto">
          <a:xfrm>
            <a:off x="267777" y="179348"/>
            <a:ext cx="84739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HelveticaNeueLT Std Blk" panose="020B0904020202020204" pitchFamily="34" charset="0"/>
              </a:rPr>
              <a:t>5</a:t>
            </a:r>
            <a:r>
              <a:rPr lang="es-MX" sz="18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HelveticaNeueLT Std Blk" panose="020B0904020202020204" pitchFamily="34" charset="0"/>
              </a:rPr>
              <a:t>. </a:t>
            </a:r>
            <a:r>
              <a:rPr lang="es-MX" sz="18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HelveticaNeueLT Std Blk" panose="020B0904020202020204" pitchFamily="34" charset="0"/>
              </a:rPr>
              <a:t> </a:t>
            </a: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HelveticaNeueLT Std Blk" panose="020B0904020202020204" pitchFamily="34" charset="0"/>
              </a:rPr>
              <a:t>Informe de seguimiento a los acuerdos de la </a:t>
            </a:r>
            <a:r>
              <a:rPr lang="es-MX" sz="18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HelveticaNeueLT Std Blk" panose="020B0904020202020204" pitchFamily="34" charset="0"/>
              </a:rPr>
              <a:t>reunión anterior, </a:t>
            </a:r>
            <a:r>
              <a:rPr lang="es-MX" sz="18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HelveticaNeueLT Std Blk" panose="020B0904020202020204" pitchFamily="34" charset="0"/>
              </a:rPr>
              <a:t>realizada </a:t>
            </a:r>
            <a:r>
              <a:rPr lang="es-MX" sz="18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HelveticaNeueLT Std Blk" panose="020B0904020202020204" pitchFamily="34" charset="0"/>
              </a:rPr>
              <a:t>el 21/julio/2017.</a:t>
            </a:r>
            <a:endParaRPr lang="es-MX" sz="1800" b="1" spc="50" dirty="0">
              <a:ln w="9525" cmpd="sng">
                <a:noFill/>
                <a:prstDash val="solid"/>
              </a:ln>
              <a:solidFill>
                <a:srgbClr val="00863D"/>
              </a:solidFill>
              <a:effectLst/>
              <a:latin typeface="HelveticaNeueLT Std Blk" panose="020B09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7504" y="1661319"/>
            <a:ext cx="66977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C00000"/>
                </a:solidFill>
                <a:latin typeface="+mj-lt"/>
              </a:rPr>
              <a:t>5</a:t>
            </a:r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.2. Bienes Patrimoniales. </a:t>
            </a:r>
            <a:r>
              <a:rPr lang="es-MX" sz="2000" dirty="0" smtClean="0">
                <a:solidFill>
                  <a:srgbClr val="0070C0"/>
                </a:solidFill>
                <a:latin typeface="+mj-lt"/>
              </a:rPr>
              <a:t>(C.U.A.) </a:t>
            </a:r>
            <a:r>
              <a:rPr lang="es-MX" sz="2000" dirty="0">
                <a:hlinkClick r:id="rId2" action="ppaction://hlinksldjump"/>
              </a:rPr>
              <a:t>(vínculo)</a:t>
            </a:r>
            <a:endParaRPr lang="es-MX" sz="2000" dirty="0">
              <a:solidFill>
                <a:srgbClr val="C00000"/>
              </a:solidFill>
            </a:endParaRPr>
          </a:p>
          <a:p>
            <a:endParaRPr lang="es-MX" sz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16932" y="2328624"/>
            <a:ext cx="927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C00000"/>
                </a:solidFill>
                <a:latin typeface="+mj-lt"/>
              </a:rPr>
              <a:t>5</a:t>
            </a:r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.3. </a:t>
            </a:r>
            <a:r>
              <a:rPr lang="es-MX" sz="2000" dirty="0">
                <a:solidFill>
                  <a:srgbClr val="C00000"/>
                </a:solidFill>
                <a:latin typeface="+mj-lt"/>
              </a:rPr>
              <a:t>Distribución de la Información del </a:t>
            </a:r>
            <a:r>
              <a:rPr lang="es-MX" sz="2000" dirty="0" err="1">
                <a:solidFill>
                  <a:srgbClr val="C00000"/>
                </a:solidFill>
                <a:latin typeface="+mj-lt"/>
              </a:rPr>
              <a:t>SEvAC</a:t>
            </a:r>
            <a:r>
              <a:rPr lang="es-MX" sz="2000" dirty="0">
                <a:solidFill>
                  <a:srgbClr val="C00000"/>
                </a:solidFill>
                <a:latin typeface="+mj-lt"/>
              </a:rPr>
              <a:t> a los Municipios</a:t>
            </a:r>
            <a:r>
              <a:rPr lang="es-MX" sz="2000" dirty="0" smtClean="0">
                <a:cs typeface="Arial" pitchFamily="34" charset="0"/>
              </a:rPr>
              <a:t>. </a:t>
            </a:r>
            <a:r>
              <a:rPr lang="es-MX" sz="2000" dirty="0" smtClean="0">
                <a:solidFill>
                  <a:srgbClr val="0070C0"/>
                </a:solidFill>
                <a:cs typeface="Arial" pitchFamily="34" charset="0"/>
              </a:rPr>
              <a:t>(O.F.S.C.E.) </a:t>
            </a:r>
            <a:r>
              <a:rPr lang="es-MX" sz="2000" dirty="0">
                <a:hlinkClick r:id="rId3" action="ppaction://hlinksldjump"/>
              </a:rPr>
              <a:t>(vínculo)</a:t>
            </a:r>
            <a:endParaRPr lang="es-MX" sz="2000" dirty="0">
              <a:solidFill>
                <a:srgbClr val="C00000"/>
              </a:solidFill>
            </a:endParaRPr>
          </a:p>
          <a:p>
            <a:endParaRPr lang="es-ES" sz="2000" dirty="0">
              <a:cs typeface="Arial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7505" y="1124744"/>
            <a:ext cx="6935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C00000"/>
                </a:solidFill>
                <a:latin typeface="+mj-lt"/>
              </a:rPr>
              <a:t>5</a:t>
            </a:r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.1</a:t>
            </a:r>
            <a:r>
              <a:rPr lang="es-MX" sz="2000" dirty="0">
                <a:solidFill>
                  <a:srgbClr val="C00000"/>
                </a:solidFill>
                <a:latin typeface="+mj-lt"/>
              </a:rPr>
              <a:t>. </a:t>
            </a:r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Índice de Calidad de información del SFU. </a:t>
            </a:r>
            <a:r>
              <a:rPr lang="es-MX" sz="2000" dirty="0" smtClean="0">
                <a:solidFill>
                  <a:srgbClr val="0070C0"/>
                </a:solidFill>
                <a:latin typeface="+mj-lt"/>
              </a:rPr>
              <a:t>(D.P.G.)</a:t>
            </a:r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s-MX" sz="2000" dirty="0">
                <a:hlinkClick r:id="rId4" action="ppaction://hlinksldjump"/>
              </a:rPr>
              <a:t>(vínculo</a:t>
            </a:r>
            <a:r>
              <a:rPr lang="es-MX" sz="2000" dirty="0" smtClean="0">
                <a:hlinkClick r:id="rId4" action="ppaction://hlinksldjump"/>
              </a:rPr>
              <a:t>)</a:t>
            </a:r>
            <a:endParaRPr lang="es-MX" sz="2000" dirty="0">
              <a:solidFill>
                <a:srgbClr val="C0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9636" y="2884874"/>
            <a:ext cx="6695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C00000"/>
                </a:solidFill>
                <a:latin typeface="+mj-lt"/>
              </a:rPr>
              <a:t>5</a:t>
            </a:r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.4</a:t>
            </a:r>
            <a:r>
              <a:rPr lang="es-MX" sz="2000" dirty="0">
                <a:solidFill>
                  <a:srgbClr val="C00000"/>
                </a:solidFill>
                <a:latin typeface="+mj-lt"/>
              </a:rPr>
              <a:t>. Acciones del Grupo de Trabajo </a:t>
            </a:r>
            <a:r>
              <a:rPr lang="es-MX" sz="2000" dirty="0" err="1">
                <a:solidFill>
                  <a:srgbClr val="C00000"/>
                </a:solidFill>
                <a:latin typeface="+mj-lt"/>
              </a:rPr>
              <a:t>PbR</a:t>
            </a:r>
            <a:r>
              <a:rPr lang="es-MX" sz="2000" dirty="0">
                <a:solidFill>
                  <a:srgbClr val="C00000"/>
                </a:solidFill>
                <a:latin typeface="+mj-lt"/>
              </a:rPr>
              <a:t>-SED</a:t>
            </a:r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. </a:t>
            </a:r>
            <a:r>
              <a:rPr lang="es-MX" sz="2000" dirty="0" smtClean="0">
                <a:solidFill>
                  <a:srgbClr val="0070C0"/>
                </a:solidFill>
                <a:latin typeface="+mj-lt"/>
              </a:rPr>
              <a:t>(D.P.G.) </a:t>
            </a:r>
            <a:r>
              <a:rPr lang="es-MX" sz="2000" dirty="0" smtClean="0">
                <a:solidFill>
                  <a:srgbClr val="0070C0"/>
                </a:solidFill>
              </a:rPr>
              <a:t> </a:t>
            </a:r>
            <a:r>
              <a:rPr lang="es-MX" sz="2000" dirty="0"/>
              <a:t>(</a:t>
            </a:r>
            <a:r>
              <a:rPr lang="es-MX" sz="2000" dirty="0">
                <a:hlinkClick r:id="rId5" action="ppaction://hlinksldjump"/>
              </a:rPr>
              <a:t>vínculo</a:t>
            </a:r>
            <a:r>
              <a:rPr lang="es-MX" sz="2000" dirty="0" smtClean="0"/>
              <a:t>)</a:t>
            </a:r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 </a:t>
            </a:r>
            <a:endParaRPr lang="es-MX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28948" y="3570401"/>
            <a:ext cx="101316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MX" sz="2000" dirty="0">
                <a:solidFill>
                  <a:srgbClr val="C00000"/>
                </a:solidFill>
                <a:latin typeface="+mj-lt"/>
              </a:rPr>
              <a:t>5</a:t>
            </a:r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.5. </a:t>
            </a:r>
            <a:r>
              <a:rPr lang="es-MX" sz="2000" dirty="0">
                <a:solidFill>
                  <a:srgbClr val="C00000"/>
                </a:solidFill>
                <a:latin typeface="+mj-lt"/>
              </a:rPr>
              <a:t>Contribución de los Municipios para incrementar la </a:t>
            </a:r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Transparencia</a:t>
            </a:r>
          </a:p>
          <a:p>
            <a:pPr>
              <a:lnSpc>
                <a:spcPts val="2200"/>
              </a:lnSpc>
            </a:pPr>
            <a:r>
              <a:rPr lang="es-MX" sz="2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       </a:t>
            </a:r>
            <a:r>
              <a:rPr lang="es-MX" sz="2000" dirty="0">
                <a:solidFill>
                  <a:srgbClr val="C00000"/>
                </a:solidFill>
                <a:latin typeface="+mj-lt"/>
              </a:rPr>
              <a:t>y la d</a:t>
            </a:r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ifusión </a:t>
            </a:r>
            <a:r>
              <a:rPr lang="es-MX" sz="2000" dirty="0">
                <a:solidFill>
                  <a:srgbClr val="C00000"/>
                </a:solidFill>
                <a:latin typeface="+mj-lt"/>
              </a:rPr>
              <a:t>de Información</a:t>
            </a:r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. </a:t>
            </a:r>
            <a:r>
              <a:rPr lang="es-MX" sz="2000" dirty="0">
                <a:solidFill>
                  <a:srgbClr val="0070C0"/>
                </a:solidFill>
              </a:rPr>
              <a:t>No se contó con la información de los Municipios.</a:t>
            </a:r>
          </a:p>
          <a:p>
            <a:pPr>
              <a:lnSpc>
                <a:spcPts val="2200"/>
              </a:lnSpc>
            </a:pPr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 </a:t>
            </a:r>
            <a:endParaRPr lang="es-MX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67777" y="4365104"/>
            <a:ext cx="8696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solidFill>
                  <a:srgbClr val="00B050"/>
                </a:solidFill>
              </a:rPr>
              <a:t>Los acuerdos fueron atendidos por las áreas siguientes: Dirección de Política de Gasto; Coordinación de Unidades Administrativas; Dirección de Análisis y Desarrollo de la Hacienda Pública del O.F.S.C.E; y Dirección de Patrimonio del Instituto de la Consejería Jurídica.</a:t>
            </a:r>
            <a:endParaRPr lang="es-MX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30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 redondeado"/>
          <p:cNvSpPr/>
          <p:nvPr/>
        </p:nvSpPr>
        <p:spPr bwMode="auto">
          <a:xfrm>
            <a:off x="487597" y="1473866"/>
            <a:ext cx="8178468" cy="2943770"/>
          </a:xfrm>
          <a:prstGeom prst="roundRect">
            <a:avLst>
              <a:gd name="adj" fmla="val 9447"/>
            </a:avLst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5400000" scaled="1"/>
            <a:tileRect/>
          </a:gra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3 CuadroTexto"/>
          <p:cNvSpPr txBox="1">
            <a:spLocks noChangeArrowheads="1"/>
          </p:cNvSpPr>
          <p:nvPr/>
        </p:nvSpPr>
        <p:spPr bwMode="auto">
          <a:xfrm>
            <a:off x="718551" y="2126273"/>
            <a:ext cx="7715247" cy="137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5000"/>
              </a:lnSpc>
              <a:defRPr/>
            </a:pPr>
            <a:r>
              <a:rPr lang="es-MX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6</a:t>
            </a:r>
            <a:r>
              <a:rPr lang="es-MX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. Informe del Proceso de Adopción e Implementación de la Armonización Contable.</a:t>
            </a:r>
            <a:endParaRPr lang="es-MX" b="1" dirty="0">
              <a:ln w="50800"/>
              <a:solidFill>
                <a:srgbClr val="00863D"/>
              </a:solidFill>
              <a:latin typeface="HelveticaNeueLT Std Blk" panose="020B09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5496" y="15346"/>
            <a:ext cx="9001000" cy="67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5940152" y="6381328"/>
            <a:ext cx="3096344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8343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80540" y="797208"/>
            <a:ext cx="5193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6.1. Control de </a:t>
            </a:r>
            <a:r>
              <a:rPr lang="es-MX" sz="2000" dirty="0">
                <a:solidFill>
                  <a:srgbClr val="C00000"/>
                </a:solidFill>
                <a:latin typeface="+mj-lt"/>
              </a:rPr>
              <a:t>p</a:t>
            </a:r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ublicaciones del CONAC.</a:t>
            </a:r>
            <a:endParaRPr lang="es-MX" sz="20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4616648" y="2174086"/>
          <a:ext cx="3987800" cy="1863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3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 smtClean="0">
                          <a:effectLst/>
                        </a:rPr>
                        <a:t>Cuadro de control de “Avances en la Armonización Contable “ de la S.H.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>
                          <a:effectLst/>
                        </a:rPr>
                        <a:t>108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Menos: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 smtClean="0">
                          <a:effectLst/>
                        </a:rPr>
                        <a:t>   Planes </a:t>
                      </a:r>
                      <a:r>
                        <a:rPr lang="es-MX" sz="1400" u="none" strike="noStrike" dirty="0">
                          <a:effectLst/>
                        </a:rPr>
                        <a:t>de Trabajo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 smtClean="0">
                          <a:effectLst/>
                        </a:rPr>
                        <a:t>   Otras </a:t>
                      </a:r>
                      <a:r>
                        <a:rPr lang="es-MX" sz="1400" u="none" strike="noStrike" dirty="0">
                          <a:effectLst/>
                        </a:rPr>
                        <a:t>Publicaciones  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>
                          <a:effectLst/>
                        </a:rPr>
                        <a:t>14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661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 smtClean="0">
                          <a:effectLst/>
                        </a:rPr>
                        <a:t>   Derogadas y/o sin efecto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Criterios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formatos </a:t>
                      </a:r>
                      <a:r>
                        <a:rPr lang="es-MX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LDF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Publicaciones del CONAC vigentes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>
                          <a:effectLst/>
                        </a:rPr>
                        <a:t>79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395536" y="2177505"/>
          <a:ext cx="3924300" cy="18717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9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739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Sección Normatividad</a:t>
                      </a:r>
                      <a:r>
                        <a:rPr lang="es-MX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en página oficial del CONAC (ver columna fecha de publicación)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Menos: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con 5 reformas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Derogadas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Publicaciones del CONAC vigentes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5473852" y="136265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rgbClr val="00863D"/>
                </a:solidFill>
                <a:latin typeface="+mj-lt"/>
              </a:rPr>
              <a:t>CHIAPAS</a:t>
            </a:r>
            <a:endParaRPr lang="es-MX" sz="3600" b="1" dirty="0">
              <a:solidFill>
                <a:srgbClr val="00863D"/>
              </a:solidFill>
              <a:latin typeface="+mj-lt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331640" y="136265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CONAC</a:t>
            </a:r>
            <a:endParaRPr lang="es-MX" sz="36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67544" y="494116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800" b="1" dirty="0" smtClean="0">
                <a:latin typeface="+mj-lt"/>
              </a:rPr>
              <a:t>Chiapas cumple con la adopción de la Ley General de Contabilidad Gubernamental así como las 79 publicaciones vigentes emitidas por el CONAC.</a:t>
            </a:r>
            <a:endParaRPr lang="es-MX" sz="1800" b="1" dirty="0">
              <a:latin typeface="+mj-lt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14650" y="4029696"/>
            <a:ext cx="40051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i="1" dirty="0">
                <a:solidFill>
                  <a:srgbClr val="0000FF"/>
                </a:solidFill>
                <a:latin typeface="+mj-lt"/>
              </a:rPr>
              <a:t>http://</a:t>
            </a:r>
            <a:r>
              <a:rPr lang="es-MX" sz="1050" i="1" dirty="0" smtClean="0">
                <a:solidFill>
                  <a:srgbClr val="0000FF"/>
                </a:solidFill>
                <a:latin typeface="+mj-lt"/>
              </a:rPr>
              <a:t>www.conac.gob.mx/es/CONAC/Normatividad_Vigente</a:t>
            </a:r>
          </a:p>
          <a:p>
            <a:endParaRPr lang="es-MX" sz="1050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" name="14 CuadroTexto"/>
          <p:cNvSpPr txBox="1">
            <a:spLocks noChangeArrowheads="1"/>
          </p:cNvSpPr>
          <p:nvPr/>
        </p:nvSpPr>
        <p:spPr bwMode="auto">
          <a:xfrm>
            <a:off x="314650" y="117068"/>
            <a:ext cx="66677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6. </a:t>
            </a: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Informe del Proceso de Adopción e Implementación de 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la </a:t>
            </a: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Armonización 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Contable.        </a:t>
            </a:r>
            <a:endParaRPr lang="es-MX" sz="1800" b="1" dirty="0">
              <a:ln w="50800"/>
              <a:solidFill>
                <a:srgbClr val="00863D"/>
              </a:solidFill>
              <a:latin typeface="HelveticaNeueLT Std Blk" panose="020B09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616648" y="403834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000" dirty="0">
                <a:solidFill>
                  <a:srgbClr val="0000FF"/>
                </a:solidFill>
                <a:latin typeface="+mn-lt"/>
              </a:rPr>
              <a:t>http://</a:t>
            </a:r>
            <a:r>
              <a:rPr lang="es-MX" sz="1000" dirty="0" smtClean="0">
                <a:solidFill>
                  <a:srgbClr val="0000FF"/>
                </a:solidFill>
                <a:latin typeface="+mn-lt"/>
              </a:rPr>
              <a:t>haciendachiapas.gob.mx/informacion-interes/armonizacion-contable/informacion/avances-chis/ADOPCION/concentrado.pdf</a:t>
            </a:r>
          </a:p>
          <a:p>
            <a:endParaRPr lang="es-MX" sz="10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1936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2 Rectángulo"/>
          <p:cNvSpPr>
            <a:spLocks noChangeArrowheads="1"/>
          </p:cNvSpPr>
          <p:nvPr/>
        </p:nvSpPr>
        <p:spPr bwMode="auto">
          <a:xfrm>
            <a:off x="514882" y="5895226"/>
            <a:ext cx="8496944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_tradnl" sz="1400" b="1" dirty="0" smtClean="0">
                <a:solidFill>
                  <a:srgbClr val="00863D"/>
                </a:solidFill>
                <a:latin typeface="Calibri"/>
                <a:cs typeface="Arial" pitchFamily="34" charset="0"/>
              </a:rPr>
              <a:t>Secretaría de Hacienda:</a:t>
            </a:r>
          </a:p>
          <a:p>
            <a:r>
              <a:rPr lang="es-ES_tradnl" sz="1400" i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http</a:t>
            </a:r>
            <a:r>
              <a:rPr lang="es-ES_tradnl" sz="1400" i="1" dirty="0">
                <a:solidFill>
                  <a:prstClr val="black"/>
                </a:solidFill>
                <a:latin typeface="Calibri"/>
                <a:cs typeface="Arial" pitchFamily="34" charset="0"/>
              </a:rPr>
              <a:t>://</a:t>
            </a:r>
            <a:r>
              <a:rPr lang="es-ES_tradnl" sz="1400" i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www.haciendachiapas.gob.mx/rendicion-ctas/informe-finanzas-pub/informacion-financiera-EP.asp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275856" y="1670318"/>
            <a:ext cx="576064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n w="50800"/>
                <a:solidFill>
                  <a:prstClr val="black"/>
                </a:solidFill>
              </a:rPr>
              <a:t>Tercer Trimestre </a:t>
            </a:r>
            <a:r>
              <a:rPr lang="es-MX" sz="1600" b="1" dirty="0">
                <a:ln w="50800"/>
                <a:solidFill>
                  <a:prstClr val="black"/>
                </a:solidFill>
              </a:rPr>
              <a:t>del </a:t>
            </a:r>
            <a:r>
              <a:rPr lang="es-MX" sz="1600" b="1" dirty="0" smtClean="0">
                <a:ln w="50800"/>
                <a:solidFill>
                  <a:prstClr val="black"/>
                </a:solidFill>
              </a:rPr>
              <a:t>2017</a:t>
            </a:r>
            <a:endParaRPr lang="es-ES" sz="1600" b="1" dirty="0">
              <a:ln w="50800"/>
              <a:solidFill>
                <a:prstClr val="black"/>
              </a:solidFill>
            </a:endParaRPr>
          </a:p>
          <a:p>
            <a:pPr marL="177800" indent="-177800">
              <a:buFontTx/>
              <a:buAutoNum type="arabicPeriod"/>
            </a:pPr>
            <a:r>
              <a:rPr lang="es-MX" sz="16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Montos pagados por Ayudas y Subsidios (4000)</a:t>
            </a:r>
          </a:p>
          <a:p>
            <a:pPr marL="177800" indent="-177800">
              <a:buFontTx/>
              <a:buAutoNum type="arabicPeriod"/>
            </a:pPr>
            <a:r>
              <a:rPr lang="es-MX" sz="16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Programas con Recursos Concurrentes por Orden de Gobierno</a:t>
            </a:r>
          </a:p>
          <a:p>
            <a:pPr marL="177800" indent="-177800">
              <a:buFontTx/>
              <a:buAutoNum type="arabicPeriod"/>
            </a:pPr>
            <a:r>
              <a:rPr lang="es-MX" sz="16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Aportaciones Federales en Materia de Salud (FASSA)</a:t>
            </a:r>
          </a:p>
          <a:p>
            <a:pPr marL="177800" indent="-177800">
              <a:buFontTx/>
              <a:buAutoNum type="arabicPeriod"/>
            </a:pPr>
            <a:r>
              <a:rPr lang="es-MX" sz="1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Fondos de Ayuda Federal para la Seguridad Pública</a:t>
            </a:r>
          </a:p>
          <a:p>
            <a:pPr marL="177800" indent="-177800">
              <a:buFontTx/>
              <a:buAutoNum type="arabicPeriod"/>
            </a:pPr>
            <a:r>
              <a:rPr lang="es-MX" sz="15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Obligaciones Pagadas o Garantizadas con Fondos Federales (Deuda)</a:t>
            </a:r>
          </a:p>
          <a:p>
            <a:pPr marL="177800" indent="-177800">
              <a:buFontTx/>
              <a:buAutoNum type="arabicPeriod"/>
            </a:pPr>
            <a:r>
              <a:rPr lang="es-MX" sz="16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Ejercicio y Destino del Gasto Federalizado y Reintegros</a:t>
            </a:r>
          </a:p>
          <a:p>
            <a:pPr marL="177800" indent="-177800">
              <a:buFontTx/>
              <a:buAutoNum type="arabicPeriod"/>
            </a:pPr>
            <a:r>
              <a:rPr lang="es-MX" sz="16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Aportaciones para la Educación Tecnológica y de Adultos (FAETA)</a:t>
            </a:r>
          </a:p>
        </p:txBody>
      </p:sp>
      <p:sp>
        <p:nvSpPr>
          <p:cNvPr id="12" name="14 CuadroTexto"/>
          <p:cNvSpPr txBox="1">
            <a:spLocks noChangeArrowheads="1"/>
          </p:cNvSpPr>
          <p:nvPr/>
        </p:nvSpPr>
        <p:spPr bwMode="auto">
          <a:xfrm>
            <a:off x="249451" y="731883"/>
            <a:ext cx="7778933" cy="60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>
              <a:lnSpc>
                <a:spcPts val="2000"/>
              </a:lnSpc>
              <a:defRPr/>
            </a:pPr>
            <a:r>
              <a:rPr lang="es-MX" sz="2000" dirty="0">
                <a:ln w="50800"/>
                <a:solidFill>
                  <a:srgbClr val="C00000"/>
                </a:solidFill>
                <a:latin typeface="Calibri"/>
              </a:rPr>
              <a:t>6</a:t>
            </a:r>
            <a:r>
              <a:rPr lang="es-MX" sz="2000" dirty="0" smtClean="0">
                <a:ln w="50800"/>
                <a:solidFill>
                  <a:srgbClr val="C00000"/>
                </a:solidFill>
                <a:latin typeface="Calibri"/>
              </a:rPr>
              <a:t>.2. Cumplimiento en la integración y Difusión de la Información de los</a:t>
            </a:r>
          </a:p>
          <a:p>
            <a:pPr>
              <a:lnSpc>
                <a:spcPts val="2000"/>
              </a:lnSpc>
              <a:defRPr/>
            </a:pPr>
            <a:r>
              <a:rPr lang="es-MX" sz="2000" dirty="0">
                <a:ln w="50800"/>
                <a:solidFill>
                  <a:srgbClr val="C00000"/>
                </a:solidFill>
                <a:latin typeface="Calibri"/>
              </a:rPr>
              <a:t> </a:t>
            </a:r>
            <a:r>
              <a:rPr lang="es-MX" sz="2000" dirty="0" smtClean="0">
                <a:ln w="50800"/>
                <a:solidFill>
                  <a:srgbClr val="C00000"/>
                </a:solidFill>
                <a:latin typeface="Calibri"/>
              </a:rPr>
              <a:t>       Entes Públicos Estatales.</a:t>
            </a:r>
          </a:p>
        </p:txBody>
      </p:sp>
      <p:sp>
        <p:nvSpPr>
          <p:cNvPr id="14" name="14 CuadroTexto"/>
          <p:cNvSpPr txBox="1">
            <a:spLocks noChangeArrowheads="1"/>
          </p:cNvSpPr>
          <p:nvPr/>
        </p:nvSpPr>
        <p:spPr bwMode="auto">
          <a:xfrm>
            <a:off x="640491" y="1331476"/>
            <a:ext cx="41475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800" b="1" dirty="0" smtClean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6.2.1 Normas del CONAC </a:t>
            </a:r>
            <a:r>
              <a:rPr lang="es-MX" sz="1800" b="1" dirty="0" smtClean="0">
                <a:ln w="50800"/>
                <a:solidFill>
                  <a:srgbClr val="C00000"/>
                </a:solidFill>
                <a:latin typeface="Calibri"/>
              </a:rPr>
              <a:t>*</a:t>
            </a:r>
            <a:endParaRPr lang="es-MX" sz="1800" b="1" dirty="0" smtClean="0">
              <a:ln w="50800"/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0" name="14 CuadroTexto"/>
          <p:cNvSpPr txBox="1">
            <a:spLocks noChangeArrowheads="1"/>
          </p:cNvSpPr>
          <p:nvPr/>
        </p:nvSpPr>
        <p:spPr bwMode="auto">
          <a:xfrm>
            <a:off x="314650" y="-4777"/>
            <a:ext cx="66677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6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. </a:t>
            </a: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Informe del Proceso de Adopción e Implementación de 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la </a:t>
            </a: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Armonización 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Contable.        </a:t>
            </a:r>
            <a:endParaRPr lang="es-MX" sz="1800" b="1" dirty="0">
              <a:ln w="50800"/>
              <a:solidFill>
                <a:srgbClr val="00863D"/>
              </a:solidFill>
              <a:latin typeface="HelveticaNeueLT Std Blk" panose="020B09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4464" t="12624" r="14900" b="9198"/>
          <a:stretch/>
        </p:blipFill>
        <p:spPr>
          <a:xfrm>
            <a:off x="314650" y="2088232"/>
            <a:ext cx="2896833" cy="25649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5" name="7 Flecha abajo"/>
          <p:cNvSpPr/>
          <p:nvPr/>
        </p:nvSpPr>
        <p:spPr>
          <a:xfrm rot="7174661">
            <a:off x="3080737" y="3735577"/>
            <a:ext cx="328960" cy="1131411"/>
          </a:xfrm>
          <a:prstGeom prst="downArrow">
            <a:avLst>
              <a:gd name="adj1" fmla="val 50000"/>
              <a:gd name="adj2" fmla="val 47503"/>
            </a:avLst>
          </a:prstGeom>
          <a:solidFill>
            <a:srgbClr val="0086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5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8 CuadroTexto"/>
          <p:cNvSpPr txBox="1"/>
          <p:nvPr/>
        </p:nvSpPr>
        <p:spPr>
          <a:xfrm>
            <a:off x="3943536" y="4201024"/>
            <a:ext cx="223224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s-MX" sz="2500" b="1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INFORMACIÓN</a:t>
            </a:r>
            <a:r>
              <a:rPr lang="es-MX" sz="25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Arial" pitchFamily="34" charset="0"/>
              </a:rPr>
              <a:t>CONSOLIDADA</a:t>
            </a:r>
            <a:endParaRPr lang="es-MX" sz="2500" b="1" dirty="0">
              <a:solidFill>
                <a:schemeClr val="accent6">
                  <a:lumMod val="75000"/>
                </a:schemeClr>
              </a:solidFill>
              <a:latin typeface="Calibri"/>
              <a:cs typeface="Arial" pitchFamily="34" charset="0"/>
            </a:endParaRPr>
          </a:p>
          <a:p>
            <a:pPr algn="ctr">
              <a:lnSpc>
                <a:spcPts val="2200"/>
              </a:lnSpc>
            </a:pPr>
            <a:r>
              <a:rPr lang="es-MX" sz="2500" b="1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COMPLETA</a:t>
            </a:r>
          </a:p>
          <a:p>
            <a:pPr algn="ctr">
              <a:lnSpc>
                <a:spcPts val="1200"/>
              </a:lnSpc>
            </a:pPr>
            <a:r>
              <a:rPr lang="es-MX" sz="12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Arial" pitchFamily="34" charset="0"/>
              </a:rPr>
              <a:t>ENTES PÚBLICOS ESTATALES</a:t>
            </a:r>
            <a:endParaRPr lang="es-MX" sz="1200" b="1" dirty="0">
              <a:solidFill>
                <a:schemeClr val="accent6">
                  <a:lumMod val="75000"/>
                </a:scheme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69835" y="5358389"/>
            <a:ext cx="496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800" b="1" dirty="0">
                <a:ln w="50800"/>
                <a:solidFill>
                  <a:srgbClr val="C00000"/>
                </a:solidFill>
                <a:latin typeface="Calibri"/>
              </a:rPr>
              <a:t>* </a:t>
            </a:r>
            <a:r>
              <a:rPr lang="es-MX" sz="1500" b="1" dirty="0" smtClean="0">
                <a:ln w="50800"/>
                <a:solidFill>
                  <a:srgbClr val="C00000"/>
                </a:solidFill>
                <a:latin typeface="Calibri"/>
              </a:rPr>
              <a:t>Título </a:t>
            </a:r>
            <a:r>
              <a:rPr lang="es-MX" sz="1500" b="1" dirty="0">
                <a:ln w="50800"/>
                <a:solidFill>
                  <a:srgbClr val="C00000"/>
                </a:solidFill>
                <a:latin typeface="Calibri"/>
              </a:rPr>
              <a:t>V </a:t>
            </a:r>
            <a:r>
              <a:rPr lang="es-MX" sz="1500" b="1" dirty="0" smtClean="0">
                <a:ln w="50800"/>
                <a:solidFill>
                  <a:srgbClr val="C00000"/>
                </a:solidFill>
                <a:latin typeface="Calibri"/>
              </a:rPr>
              <a:t>de la Ley General de Contabilidad Gubernamental</a:t>
            </a:r>
            <a:endParaRPr lang="es-MX" sz="1500" dirty="0"/>
          </a:p>
        </p:txBody>
      </p:sp>
    </p:spTree>
    <p:extLst>
      <p:ext uri="{BB962C8B-B14F-4D97-AF65-F5344CB8AC3E}">
        <p14:creationId xmlns:p14="http://schemas.microsoft.com/office/powerpoint/2010/main" val="370641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2 Rectángulo"/>
          <p:cNvSpPr>
            <a:spLocks noChangeArrowheads="1"/>
          </p:cNvSpPr>
          <p:nvPr/>
        </p:nvSpPr>
        <p:spPr bwMode="auto">
          <a:xfrm>
            <a:off x="323528" y="5949280"/>
            <a:ext cx="7488832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_tradnl" sz="1400" b="1" dirty="0" smtClean="0">
                <a:solidFill>
                  <a:srgbClr val="00863D"/>
                </a:solidFill>
                <a:latin typeface="Calibri"/>
                <a:cs typeface="Arial" pitchFamily="34" charset="0"/>
              </a:rPr>
              <a:t>Secretaría de Hacienda:</a:t>
            </a:r>
          </a:p>
          <a:p>
            <a:r>
              <a:rPr lang="es-ES_tradnl" sz="1400" dirty="0">
                <a:solidFill>
                  <a:srgbClr val="0000FF"/>
                </a:solidFill>
                <a:latin typeface="Calibri"/>
                <a:cs typeface="Arial" pitchFamily="34" charset="0"/>
                <a:hlinkClick r:id="rId3"/>
              </a:rPr>
              <a:t>http://</a:t>
            </a:r>
            <a:r>
              <a:rPr lang="es-ES_tradnl" sz="1400" dirty="0" smtClean="0">
                <a:solidFill>
                  <a:srgbClr val="0000FF"/>
                </a:solidFill>
                <a:latin typeface="Calibri"/>
                <a:cs typeface="Arial" pitchFamily="34" charset="0"/>
                <a:hlinkClick r:id="rId3"/>
              </a:rPr>
              <a:t>haciendachiapas.gob.mx/rendicion-ctas/informacion-LDF/trimestrales/3er-trimestre17.asp</a:t>
            </a:r>
            <a:endParaRPr lang="es-ES_tradnl" sz="1400" dirty="0" smtClean="0">
              <a:solidFill>
                <a:srgbClr val="0000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347864" y="1556792"/>
            <a:ext cx="5761656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n w="50800"/>
                <a:solidFill>
                  <a:prstClr val="black"/>
                </a:solidFill>
              </a:rPr>
              <a:t>Tercer Trimestre </a:t>
            </a:r>
            <a:r>
              <a:rPr lang="es-MX" sz="1600" b="1" dirty="0">
                <a:ln w="50800"/>
                <a:solidFill>
                  <a:prstClr val="black"/>
                </a:solidFill>
              </a:rPr>
              <a:t>del </a:t>
            </a:r>
            <a:r>
              <a:rPr lang="es-MX" sz="1600" b="1" dirty="0" smtClean="0">
                <a:ln w="50800"/>
                <a:solidFill>
                  <a:prstClr val="black"/>
                </a:solidFill>
              </a:rPr>
              <a:t>2017</a:t>
            </a:r>
          </a:p>
          <a:p>
            <a:pPr algn="ctr"/>
            <a:endParaRPr lang="es-ES" sz="500" b="1" dirty="0">
              <a:ln w="50800"/>
              <a:solidFill>
                <a:prstClr val="black"/>
              </a:solidFill>
              <a:latin typeface="+mj-lt"/>
            </a:endParaRPr>
          </a:p>
          <a:p>
            <a:pPr marL="177800" indent="-177800">
              <a:buFontTx/>
              <a:buAutoNum type="arabicPeriod"/>
            </a:pPr>
            <a:r>
              <a:rPr lang="es-MX" sz="1600" dirty="0">
                <a:solidFill>
                  <a:prstClr val="black"/>
                </a:solidFill>
                <a:latin typeface="+mj-lt"/>
              </a:rPr>
              <a:t>Estado de Situación Financiera </a:t>
            </a:r>
            <a:r>
              <a:rPr lang="es-MX" sz="1600" dirty="0" smtClean="0">
                <a:solidFill>
                  <a:prstClr val="black"/>
                </a:solidFill>
                <a:latin typeface="+mj-lt"/>
              </a:rPr>
              <a:t>Detallado</a:t>
            </a:r>
          </a:p>
          <a:p>
            <a:pPr marL="177800" indent="-177800">
              <a:buFontTx/>
              <a:buAutoNum type="arabicPeriod"/>
            </a:pPr>
            <a:r>
              <a:rPr lang="es-MX" sz="1600" dirty="0">
                <a:solidFill>
                  <a:prstClr val="black"/>
                </a:solidFill>
                <a:latin typeface="+mj-lt"/>
              </a:rPr>
              <a:t>Informe Analítico de la Deuda Pública y Otros </a:t>
            </a:r>
            <a:r>
              <a:rPr lang="es-MX" sz="1600" dirty="0" smtClean="0">
                <a:solidFill>
                  <a:prstClr val="black"/>
                </a:solidFill>
                <a:latin typeface="+mj-lt"/>
              </a:rPr>
              <a:t>Pasivos</a:t>
            </a:r>
          </a:p>
          <a:p>
            <a:pPr marL="177800" indent="-177800">
              <a:buFontTx/>
              <a:buAutoNum type="arabicPeriod"/>
            </a:pPr>
            <a:r>
              <a:rPr lang="es-MX" sz="1600" dirty="0">
                <a:solidFill>
                  <a:prstClr val="black"/>
                </a:solidFill>
                <a:latin typeface="+mj-lt"/>
              </a:rPr>
              <a:t>Informe Analítico de Obligaciones Diferentes de </a:t>
            </a:r>
            <a:r>
              <a:rPr lang="es-MX" sz="1600" dirty="0" smtClean="0">
                <a:solidFill>
                  <a:prstClr val="black"/>
                </a:solidFill>
                <a:latin typeface="+mj-lt"/>
              </a:rPr>
              <a:t>Financiamientos</a:t>
            </a:r>
          </a:p>
          <a:p>
            <a:pPr marL="177800" indent="-177800">
              <a:buFontTx/>
              <a:buAutoNum type="arabicPeriod"/>
            </a:pPr>
            <a:r>
              <a:rPr lang="es-MX" sz="1600" dirty="0">
                <a:solidFill>
                  <a:prstClr val="black"/>
                </a:solidFill>
                <a:latin typeface="+mj-lt"/>
              </a:rPr>
              <a:t>Balance Presupuestario </a:t>
            </a:r>
            <a:endParaRPr lang="es-MX" sz="1600" dirty="0" smtClean="0">
              <a:solidFill>
                <a:prstClr val="black"/>
              </a:solidFill>
              <a:latin typeface="+mj-lt"/>
            </a:endParaRPr>
          </a:p>
          <a:p>
            <a:pPr marL="177800" indent="-177800">
              <a:buFontTx/>
              <a:buAutoNum type="arabicPeriod"/>
            </a:pPr>
            <a:r>
              <a:rPr lang="es-MX" sz="1600" dirty="0">
                <a:solidFill>
                  <a:prstClr val="black"/>
                </a:solidFill>
                <a:latin typeface="+mj-lt"/>
              </a:rPr>
              <a:t>Estado Analítico de Ingresos Detallado </a:t>
            </a:r>
            <a:endParaRPr lang="es-MX" sz="1600" dirty="0" smtClean="0">
              <a:solidFill>
                <a:prstClr val="black"/>
              </a:solidFill>
              <a:latin typeface="+mj-lt"/>
            </a:endParaRPr>
          </a:p>
          <a:p>
            <a:pPr marL="177800" indent="-177800">
              <a:buFontTx/>
              <a:buAutoNum type="arabicPeriod"/>
            </a:pPr>
            <a:r>
              <a:rPr lang="es-MX" sz="1500" dirty="0">
                <a:solidFill>
                  <a:prstClr val="black"/>
                </a:solidFill>
                <a:latin typeface="+mj-lt"/>
              </a:rPr>
              <a:t>Estado Analítico del Ejercicio del Presupuesto de Egresos </a:t>
            </a:r>
            <a:r>
              <a:rPr lang="es-MX" sz="1500" dirty="0" smtClean="0">
                <a:solidFill>
                  <a:prstClr val="black"/>
                </a:solidFill>
                <a:latin typeface="+mj-lt"/>
              </a:rPr>
              <a:t>Detallado</a:t>
            </a:r>
          </a:p>
          <a:p>
            <a:pPr marL="800100" lvl="1" indent="-342900">
              <a:buFont typeface="+mj-lt"/>
              <a:buAutoNum type="alphaLcParenR"/>
            </a:pPr>
            <a:r>
              <a:rPr lang="es-MX" sz="1600" dirty="0" smtClean="0">
                <a:solidFill>
                  <a:prstClr val="black"/>
                </a:solidFill>
                <a:latin typeface="+mj-lt"/>
              </a:rPr>
              <a:t>Clasificación </a:t>
            </a:r>
            <a:r>
              <a:rPr lang="es-MX" sz="1600" dirty="0">
                <a:solidFill>
                  <a:prstClr val="black"/>
                </a:solidFill>
                <a:latin typeface="+mj-lt"/>
              </a:rPr>
              <a:t>por Objeto del </a:t>
            </a:r>
            <a:r>
              <a:rPr lang="es-MX" sz="1600" dirty="0" smtClean="0">
                <a:solidFill>
                  <a:prstClr val="black"/>
                </a:solidFill>
                <a:latin typeface="+mj-lt"/>
              </a:rPr>
              <a:t>Gasto</a:t>
            </a:r>
          </a:p>
          <a:p>
            <a:pPr marL="800100" lvl="1" indent="-342900">
              <a:buFont typeface="+mj-lt"/>
              <a:buAutoNum type="alphaLcParenR"/>
            </a:pPr>
            <a:r>
              <a:rPr lang="es-MX" sz="1600" dirty="0" smtClean="0">
                <a:solidFill>
                  <a:prstClr val="black"/>
                </a:solidFill>
                <a:latin typeface="+mj-lt"/>
              </a:rPr>
              <a:t>Clasificación </a:t>
            </a:r>
            <a:r>
              <a:rPr lang="es-MX" sz="1600" dirty="0">
                <a:solidFill>
                  <a:prstClr val="black"/>
                </a:solidFill>
                <a:latin typeface="+mj-lt"/>
              </a:rPr>
              <a:t>Administrativa </a:t>
            </a:r>
            <a:endParaRPr lang="es-MX" sz="1600" dirty="0" smtClean="0">
              <a:solidFill>
                <a:prstClr val="black"/>
              </a:solidFill>
              <a:latin typeface="+mj-lt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s-MX" sz="1600" dirty="0" smtClean="0">
                <a:solidFill>
                  <a:prstClr val="black"/>
                </a:solidFill>
                <a:latin typeface="+mj-lt"/>
              </a:rPr>
              <a:t>Clasificación </a:t>
            </a:r>
            <a:r>
              <a:rPr lang="es-MX" sz="1600" dirty="0">
                <a:solidFill>
                  <a:prstClr val="black"/>
                </a:solidFill>
                <a:latin typeface="+mj-lt"/>
              </a:rPr>
              <a:t>Funcional </a:t>
            </a:r>
            <a:endParaRPr lang="es-MX" sz="1600" dirty="0" smtClean="0">
              <a:solidFill>
                <a:prstClr val="black"/>
              </a:solidFill>
              <a:latin typeface="+mj-lt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s-MX" sz="1600" dirty="0" smtClean="0">
                <a:solidFill>
                  <a:prstClr val="black"/>
                </a:solidFill>
                <a:latin typeface="+mj-lt"/>
              </a:rPr>
              <a:t>Clasificación </a:t>
            </a:r>
            <a:r>
              <a:rPr lang="es-MX" sz="1600" dirty="0">
                <a:solidFill>
                  <a:prstClr val="black"/>
                </a:solidFill>
                <a:latin typeface="+mj-lt"/>
              </a:rPr>
              <a:t>de Servicios Personales por Categoría </a:t>
            </a:r>
            <a:endParaRPr lang="es-MX" sz="1600" dirty="0" smtClean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14 CuadroTexto"/>
          <p:cNvSpPr txBox="1">
            <a:spLocks noChangeArrowheads="1"/>
          </p:cNvSpPr>
          <p:nvPr/>
        </p:nvSpPr>
        <p:spPr bwMode="auto">
          <a:xfrm>
            <a:off x="568483" y="1403484"/>
            <a:ext cx="49396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800" b="1" dirty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6</a:t>
            </a:r>
            <a:r>
              <a:rPr lang="es-MX" sz="1800" b="1" dirty="0" smtClean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.2.2 Formatos de la LDF </a:t>
            </a:r>
            <a:r>
              <a:rPr lang="es-MX" sz="1800" b="1" dirty="0" smtClean="0">
                <a:ln w="50800"/>
                <a:solidFill>
                  <a:srgbClr val="C00000"/>
                </a:solidFill>
                <a:latin typeface="Calibri"/>
              </a:rPr>
              <a:t>*</a:t>
            </a:r>
            <a:endParaRPr lang="es-MX" sz="1800" b="1" dirty="0" smtClean="0">
              <a:ln w="50800"/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7" name="14 CuadroTexto"/>
          <p:cNvSpPr txBox="1">
            <a:spLocks noChangeArrowheads="1"/>
          </p:cNvSpPr>
          <p:nvPr/>
        </p:nvSpPr>
        <p:spPr bwMode="auto">
          <a:xfrm>
            <a:off x="314650" y="-4777"/>
            <a:ext cx="66677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6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. </a:t>
            </a: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Informe del Proceso de Adopción e Implementación de 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la </a:t>
            </a:r>
            <a:r>
              <a:rPr lang="es-MX" sz="18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Armonización </a:t>
            </a: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Contable.        </a:t>
            </a:r>
            <a:endParaRPr lang="es-MX" sz="1800" b="1" dirty="0">
              <a:ln w="50800"/>
              <a:solidFill>
                <a:srgbClr val="00863D"/>
              </a:solidFill>
              <a:latin typeface="HelveticaNeueLT Std Blk" panose="020B0904020202020204" pitchFamily="34" charset="0"/>
            </a:endParaRPr>
          </a:p>
        </p:txBody>
      </p:sp>
      <p:sp>
        <p:nvSpPr>
          <p:cNvPr id="8" name="14 CuadroTexto"/>
          <p:cNvSpPr txBox="1">
            <a:spLocks noChangeArrowheads="1"/>
          </p:cNvSpPr>
          <p:nvPr/>
        </p:nvSpPr>
        <p:spPr bwMode="auto">
          <a:xfrm>
            <a:off x="249451" y="731883"/>
            <a:ext cx="7778933" cy="60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>
              <a:lnSpc>
                <a:spcPts val="2000"/>
              </a:lnSpc>
              <a:defRPr/>
            </a:pPr>
            <a:r>
              <a:rPr lang="es-MX" sz="2000" dirty="0">
                <a:ln w="50800"/>
                <a:solidFill>
                  <a:srgbClr val="C00000"/>
                </a:solidFill>
                <a:latin typeface="Calibri"/>
              </a:rPr>
              <a:t>6</a:t>
            </a:r>
            <a:r>
              <a:rPr lang="es-MX" sz="2000" dirty="0" smtClean="0">
                <a:ln w="50800"/>
                <a:solidFill>
                  <a:srgbClr val="C00000"/>
                </a:solidFill>
                <a:latin typeface="Calibri"/>
              </a:rPr>
              <a:t>.2. Cumplimiento en la integración y Difusión de la Información de los</a:t>
            </a:r>
          </a:p>
          <a:p>
            <a:pPr>
              <a:lnSpc>
                <a:spcPts val="2000"/>
              </a:lnSpc>
              <a:defRPr/>
            </a:pPr>
            <a:r>
              <a:rPr lang="es-MX" sz="2000" dirty="0">
                <a:ln w="50800"/>
                <a:solidFill>
                  <a:srgbClr val="C00000"/>
                </a:solidFill>
                <a:latin typeface="Calibri"/>
              </a:rPr>
              <a:t> </a:t>
            </a:r>
            <a:r>
              <a:rPr lang="es-MX" sz="2000" dirty="0" smtClean="0">
                <a:ln w="50800"/>
                <a:solidFill>
                  <a:srgbClr val="C00000"/>
                </a:solidFill>
                <a:latin typeface="Calibri"/>
              </a:rPr>
              <a:t>       Entes Públicos Estatales.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427984" y="4509120"/>
            <a:ext cx="223224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s-MX" sz="2500" b="1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INFORMACIÓN</a:t>
            </a:r>
            <a:r>
              <a:rPr lang="es-MX" sz="25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Arial" pitchFamily="34" charset="0"/>
              </a:rPr>
              <a:t>CONSOLIDADA</a:t>
            </a:r>
            <a:endParaRPr lang="es-MX" sz="2500" b="1" dirty="0">
              <a:solidFill>
                <a:schemeClr val="accent6">
                  <a:lumMod val="75000"/>
                </a:schemeClr>
              </a:solidFill>
              <a:latin typeface="Calibri"/>
              <a:cs typeface="Arial" pitchFamily="34" charset="0"/>
            </a:endParaRPr>
          </a:p>
          <a:p>
            <a:pPr algn="ctr">
              <a:lnSpc>
                <a:spcPts val="2200"/>
              </a:lnSpc>
            </a:pPr>
            <a:r>
              <a:rPr lang="es-MX" sz="2500" b="1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COMPLETA</a:t>
            </a:r>
          </a:p>
          <a:p>
            <a:pPr algn="ctr">
              <a:lnSpc>
                <a:spcPts val="1500"/>
              </a:lnSpc>
            </a:pPr>
            <a:r>
              <a:rPr lang="es-MX" sz="12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Arial" pitchFamily="34" charset="0"/>
              </a:rPr>
              <a:t>ENTES PÚBLICOS </a:t>
            </a:r>
            <a:r>
              <a:rPr lang="es-MX" sz="12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Arial" pitchFamily="34" charset="0"/>
              </a:rPr>
              <a:t>ESTATALES</a:t>
            </a:r>
            <a:endParaRPr lang="es-MX" sz="2500" b="1" dirty="0">
              <a:solidFill>
                <a:schemeClr val="accent6">
                  <a:lumMod val="75000"/>
                </a:scheme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11" name="7 Flecha abajo"/>
          <p:cNvSpPr/>
          <p:nvPr/>
        </p:nvSpPr>
        <p:spPr>
          <a:xfrm rot="7174661">
            <a:off x="3814454" y="4037448"/>
            <a:ext cx="328960" cy="1131411"/>
          </a:xfrm>
          <a:prstGeom prst="downArrow">
            <a:avLst>
              <a:gd name="adj1" fmla="val 50000"/>
              <a:gd name="adj2" fmla="val 47503"/>
            </a:avLst>
          </a:prstGeom>
          <a:solidFill>
            <a:srgbClr val="0086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5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4563" t="14563" r="28344" b="39664"/>
          <a:stretch/>
        </p:blipFill>
        <p:spPr>
          <a:xfrm>
            <a:off x="161703" y="1988840"/>
            <a:ext cx="3186161" cy="20435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Rectángulo 11"/>
          <p:cNvSpPr/>
          <p:nvPr/>
        </p:nvSpPr>
        <p:spPr>
          <a:xfrm>
            <a:off x="410443" y="4783660"/>
            <a:ext cx="3238069" cy="109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300"/>
              </a:lnSpc>
            </a:pPr>
            <a:r>
              <a:rPr lang="es-MX" sz="1800" b="1" dirty="0" smtClean="0">
                <a:ln w="50800"/>
                <a:solidFill>
                  <a:srgbClr val="C00000"/>
                </a:solidFill>
                <a:latin typeface="Calibri"/>
              </a:rPr>
              <a:t>*</a:t>
            </a:r>
            <a:r>
              <a:rPr lang="es-MX" sz="1400" b="1" dirty="0" smtClean="0">
                <a:ln w="50800"/>
                <a:solidFill>
                  <a:srgbClr val="C00000"/>
                </a:solidFill>
                <a:latin typeface="Calibri"/>
              </a:rPr>
              <a:t>Criterios  para la elaboración y presentación homogénea de la información financiera y de los formatos a que hace referencia </a:t>
            </a:r>
            <a:r>
              <a:rPr lang="es-MX" sz="1400" b="1" dirty="0">
                <a:ln w="50800"/>
                <a:solidFill>
                  <a:srgbClr val="C00000"/>
                </a:solidFill>
                <a:latin typeface="Calibri"/>
              </a:rPr>
              <a:t>la Ley de Disciplina Financiera de las Entidades Federativas y los Municipios</a:t>
            </a:r>
            <a:r>
              <a:rPr lang="es-MX" sz="1400" b="1" dirty="0" smtClean="0">
                <a:ln w="50800"/>
                <a:solidFill>
                  <a:srgbClr val="C00000"/>
                </a:solidFill>
                <a:latin typeface="Calibri"/>
              </a:rPr>
              <a:t>.</a:t>
            </a:r>
            <a:endParaRPr lang="es-MX" sz="1400" b="1" dirty="0">
              <a:ln w="50800"/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742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38822</TotalTime>
  <Words>2973</Words>
  <Application>Microsoft Office PowerPoint</Application>
  <PresentationFormat>Presentación en pantalla (4:3)</PresentationFormat>
  <Paragraphs>441</Paragraphs>
  <Slides>34</Slides>
  <Notes>13</Notes>
  <HiddenSlides>10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Arial</vt:lpstr>
      <vt:lpstr>Calibri</vt:lpstr>
      <vt:lpstr>HelveticaNeueLT Std Blk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SECRETARIA DE HACIENDA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jviart</dc:creator>
  <cp:lastModifiedBy>Odilio Pérez Vicente</cp:lastModifiedBy>
  <cp:revision>2782</cp:revision>
  <cp:lastPrinted>2017-11-22T18:47:27Z</cp:lastPrinted>
  <dcterms:created xsi:type="dcterms:W3CDTF">2010-09-20T19:30:30Z</dcterms:created>
  <dcterms:modified xsi:type="dcterms:W3CDTF">2017-11-24T20:17:44Z</dcterms:modified>
</cp:coreProperties>
</file>