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9A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atricia\Documents\2017\CIRCULARES%20CONAC%20y%20SEG.%20CACE\Calendario%20de%20Reuniones%20y%20Conciliaci&#243;n%20de%20los%20O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atricia\Documents\2017\CIRCULARES%20CONAC%20y%20SEG.%20CACE\Calendario%20de%20Reuniones%20y%20Conciliaci&#243;n%20de%20los%20O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roundedCorners val="1"/>
  <c:chart>
    <c:autoTitleDeleted val="1"/>
    <c:view3D>
      <c:rotX val="30"/>
      <c:perspective val="30"/>
    </c:view3D>
    <c:plotArea>
      <c:layout>
        <c:manualLayout>
          <c:layoutTarget val="inner"/>
          <c:xMode val="edge"/>
          <c:yMode val="edge"/>
          <c:x val="0.11415986672509286"/>
          <c:y val="0.18277428226438691"/>
          <c:w val="0.84722222222222221"/>
          <c:h val="0.46303433393737281"/>
        </c:manualLayout>
      </c:layout>
      <c:pie3DChart>
        <c:varyColors val="1"/>
        <c:ser>
          <c:idx val="0"/>
          <c:order val="0"/>
          <c:explosion val="25"/>
          <c:dPt>
            <c:idx val="0"/>
            <c:spPr>
              <a:solidFill>
                <a:srgbClr val="79A6FF"/>
              </a:solidFill>
            </c:spPr>
          </c:dPt>
          <c:dPt>
            <c:idx val="1"/>
            <c:spPr>
              <a:solidFill>
                <a:srgbClr val="009900"/>
              </a:solidFill>
            </c:spPr>
          </c:dPt>
          <c:dPt>
            <c:idx val="2"/>
            <c:spPr>
              <a:solidFill>
                <a:srgbClr val="FFC000"/>
              </a:solidFill>
            </c:spPr>
          </c:dPt>
          <c:dLbls>
            <c:dLbl>
              <c:idx val="0"/>
              <c:layout>
                <c:manualLayout>
                  <c:x val="1.1305723865439462E-2"/>
                  <c:y val="-0.12772784237437321"/>
                </c:manualLayout>
              </c:layout>
              <c:spPr/>
              <c:txPr>
                <a:bodyPr/>
                <a:lstStyle/>
                <a:p>
                  <a:pPr>
                    <a:defRPr sz="1600" b="1" i="0"/>
                  </a:pPr>
                  <a:endParaRPr lang="es-MX"/>
                </a:p>
              </c:txPr>
              <c:showVal val="1"/>
              <c:showPercent val="1"/>
              <c:separator>
</c:separator>
            </c:dLbl>
            <c:dLbl>
              <c:idx val="1"/>
              <c:layout>
                <c:manualLayout>
                  <c:x val="-0.1372457903537784"/>
                  <c:y val="3.3653794277099615E-2"/>
                </c:manualLayout>
              </c:layout>
              <c:spPr/>
              <c:txPr>
                <a:bodyPr/>
                <a:lstStyle/>
                <a:p>
                  <a:pPr>
                    <a:defRPr sz="1600" b="1" i="0"/>
                  </a:pPr>
                  <a:endParaRPr lang="es-MX"/>
                </a:p>
              </c:txPr>
              <c:showVal val="1"/>
              <c:showPercent val="1"/>
              <c:separator>
</c:separator>
            </c:dLbl>
            <c:dLbl>
              <c:idx val="2"/>
              <c:layout>
                <c:manualLayout>
                  <c:x val="-0.26431803161472101"/>
                  <c:y val="-9.3074398013340054E-2"/>
                </c:manualLayout>
              </c:layout>
              <c:tx>
                <c:rich>
                  <a:bodyPr/>
                  <a:lstStyle/>
                  <a:p>
                    <a:r>
                      <a:rPr lang="en-US" sz="1600" dirty="0"/>
                      <a:t>12
16%</a:t>
                    </a:r>
                  </a:p>
                </c:rich>
              </c:tx>
              <c:showVal val="1"/>
              <c:showPercent val="1"/>
              <c:separator>
</c:separator>
            </c:dLbl>
            <c:txPr>
              <a:bodyPr/>
              <a:lstStyle/>
              <a:p>
                <a:pPr>
                  <a:defRPr sz="1400" b="1" i="0"/>
                </a:pPr>
                <a:endParaRPr lang="es-MX"/>
              </a:p>
            </c:txPr>
            <c:showVal val="1"/>
            <c:showPercent val="1"/>
            <c:separator>
</c:separator>
            <c:showLeaderLines val="1"/>
          </c:dLbls>
          <c:cat>
            <c:strRef>
              <c:f>'Calendario de Reuniones 2017'!$B$316:$B$318</c:f>
              <c:strCache>
                <c:ptCount val="3"/>
                <c:pt idx="0">
                  <c:v>OP´s que cuentan al 100% su conciliación</c:v>
                </c:pt>
                <c:pt idx="1">
                  <c:v>OP´s con diferencias en inventarios</c:v>
                </c:pt>
                <c:pt idx="2">
                  <c:v>OP´s que no cuentan con la instalación de SCP</c:v>
                </c:pt>
              </c:strCache>
            </c:strRef>
          </c:cat>
          <c:val>
            <c:numRef>
              <c:f>'Calendario de Reuniones 2017'!$C$316:$C$318</c:f>
              <c:numCache>
                <c:formatCode>General</c:formatCode>
                <c:ptCount val="3"/>
                <c:pt idx="0">
                  <c:v>29</c:v>
                </c:pt>
                <c:pt idx="1">
                  <c:v>32</c:v>
                </c:pt>
                <c:pt idx="2">
                  <c:v>12</c:v>
                </c:pt>
              </c:numCache>
            </c:numRef>
          </c:val>
        </c:ser>
      </c:pie3DChart>
    </c:plotArea>
    <c:legend>
      <c:legendPos val="b"/>
      <c:legendEntry>
        <c:idx val="0"/>
        <c:txPr>
          <a:bodyPr/>
          <a:lstStyle/>
          <a:p>
            <a:pPr>
              <a:defRPr sz="1600" b="1">
                <a:latin typeface="+mn-lt"/>
                <a:cs typeface="Arial" pitchFamily="34" charset="0"/>
              </a:defRPr>
            </a:pPr>
            <a:endParaRPr lang="es-MX"/>
          </a:p>
        </c:txPr>
      </c:legendEntry>
      <c:legendEntry>
        <c:idx val="1"/>
        <c:txPr>
          <a:bodyPr/>
          <a:lstStyle/>
          <a:p>
            <a:pPr>
              <a:defRPr sz="1600" b="1">
                <a:latin typeface="+mn-lt"/>
                <a:cs typeface="Arial" pitchFamily="34" charset="0"/>
              </a:defRPr>
            </a:pPr>
            <a:endParaRPr lang="es-MX"/>
          </a:p>
        </c:txPr>
      </c:legendEntry>
      <c:legendEntry>
        <c:idx val="2"/>
        <c:txPr>
          <a:bodyPr/>
          <a:lstStyle/>
          <a:p>
            <a:pPr>
              <a:defRPr sz="1600" b="1">
                <a:latin typeface="+mn-lt"/>
                <a:cs typeface="Arial" pitchFamily="34" charset="0"/>
              </a:defRPr>
            </a:pPr>
            <a:endParaRPr lang="es-MX"/>
          </a:p>
        </c:txPr>
      </c:legendEntry>
      <c:layout>
        <c:manualLayout>
          <c:xMode val="edge"/>
          <c:yMode val="edge"/>
          <c:x val="7.2130667073476123E-2"/>
          <c:y val="0.7213118923676678"/>
          <c:w val="0.9189153543307087"/>
          <c:h val="0.27291737794469412"/>
        </c:manualLayout>
      </c:layout>
      <c:txPr>
        <a:bodyPr/>
        <a:lstStyle/>
        <a:p>
          <a:pPr>
            <a:defRPr sz="1100">
              <a:latin typeface="Arial" pitchFamily="34" charset="0"/>
              <a:cs typeface="Arial" pitchFamily="34" charset="0"/>
            </a:defRPr>
          </a:pPr>
          <a:endParaRPr lang="es-MX"/>
        </a:p>
      </c:txPr>
    </c:legend>
    <c:plotVisOnly val="1"/>
  </c:chart>
  <c:spPr>
    <a:effectLst>
      <a:innerShdw blurRad="63500" dist="50800" dir="2700000">
        <a:prstClr val="black">
          <a:alpha val="50000"/>
        </a:prstClr>
      </a:innerShdw>
    </a:effectLst>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MX"/>
  <c:roundedCorners val="1"/>
  <c:chart>
    <c:title>
      <c:tx>
        <c:rich>
          <a:bodyPr/>
          <a:lstStyle/>
          <a:p>
            <a:pPr>
              <a:defRPr sz="1600">
                <a:latin typeface="+mn-lt"/>
                <a:cs typeface="Arial" pitchFamily="34" charset="0"/>
              </a:defRPr>
            </a:pPr>
            <a:r>
              <a:rPr lang="es-MX" sz="1600" dirty="0">
                <a:latin typeface="+mn-lt"/>
                <a:cs typeface="Arial" pitchFamily="34" charset="0"/>
              </a:rPr>
              <a:t>Conciliación</a:t>
            </a:r>
            <a:r>
              <a:rPr lang="es-MX" sz="1600" baseline="0" dirty="0">
                <a:latin typeface="+mn-lt"/>
                <a:cs typeface="Arial" pitchFamily="34" charset="0"/>
              </a:rPr>
              <a:t> de Inventarios &amp; Registros Patrimoniales</a:t>
            </a:r>
            <a:endParaRPr lang="es-MX" sz="1600" dirty="0">
              <a:latin typeface="+mn-lt"/>
              <a:cs typeface="Arial" pitchFamily="34" charset="0"/>
            </a:endParaRPr>
          </a:p>
        </c:rich>
      </c:tx>
      <c:layout>
        <c:manualLayout>
          <c:xMode val="edge"/>
          <c:yMode val="edge"/>
          <c:x val="0.10473099790258998"/>
          <c:y val="1.7935970077398809E-2"/>
        </c:manualLayout>
      </c:layout>
    </c:title>
    <c:view3D>
      <c:rotX val="40"/>
      <c:rotY val="220"/>
      <c:perspective val="30"/>
    </c:view3D>
    <c:plotArea>
      <c:layout>
        <c:manualLayout>
          <c:layoutTarget val="inner"/>
          <c:xMode val="edge"/>
          <c:yMode val="edge"/>
          <c:x val="0.21214667225527131"/>
          <c:y val="0.33015868607191801"/>
          <c:w val="0.6959584456945862"/>
          <c:h val="0.58383651816464821"/>
        </c:manualLayout>
      </c:layout>
      <c:pie3DChart>
        <c:varyColors val="1"/>
        <c:ser>
          <c:idx val="0"/>
          <c:order val="0"/>
          <c:explosion val="25"/>
          <c:dPt>
            <c:idx val="0"/>
            <c:spPr>
              <a:solidFill>
                <a:srgbClr val="FF0000"/>
              </a:solidFill>
            </c:spPr>
          </c:dPt>
          <c:dPt>
            <c:idx val="1"/>
            <c:spPr>
              <a:solidFill>
                <a:srgbClr val="009900"/>
              </a:solidFill>
            </c:spPr>
          </c:dPt>
          <c:dPt>
            <c:idx val="2"/>
            <c:spPr>
              <a:solidFill>
                <a:srgbClr val="FFC000"/>
              </a:solidFill>
            </c:spPr>
          </c:dPt>
          <c:dLbls>
            <c:dLbl>
              <c:idx val="0"/>
              <c:layout>
                <c:manualLayout>
                  <c:x val="0"/>
                  <c:y val="-0.12770002956357016"/>
                </c:manualLayout>
              </c:layout>
              <c:tx>
                <c:rich>
                  <a:bodyPr/>
                  <a:lstStyle/>
                  <a:p>
                    <a:r>
                      <a:rPr lang="es-MX" sz="1200" b="1" dirty="0" smtClean="0">
                        <a:latin typeface="+mn-lt"/>
                      </a:rPr>
                      <a:t>2</a:t>
                    </a:r>
                    <a:r>
                      <a:rPr lang="es-MX" sz="1200" b="1" dirty="0" smtClean="0"/>
                      <a:t>9</a:t>
                    </a:r>
                    <a:r>
                      <a:rPr lang="es-MX" sz="1200" dirty="0" smtClean="0"/>
                      <a:t> OP´s </a:t>
                    </a:r>
                    <a:r>
                      <a:rPr lang="es-MX" sz="1200" dirty="0"/>
                      <a:t>que cuentan al 100% su conciliación
</a:t>
                    </a:r>
                    <a:r>
                      <a:rPr lang="es-MX" sz="1200" b="1" dirty="0"/>
                      <a:t>40</a:t>
                    </a:r>
                    <a:r>
                      <a:rPr lang="es-MX" sz="1200" b="1" dirty="0" smtClean="0"/>
                      <a:t>%</a:t>
                    </a:r>
                    <a:endParaRPr lang="es-MX" sz="1200" b="1" dirty="0"/>
                  </a:p>
                </c:rich>
              </c:tx>
              <c:showCatName val="1"/>
              <c:showPercent val="1"/>
              <c:separator>
</c:separator>
            </c:dLbl>
            <c:dLbl>
              <c:idx val="1"/>
              <c:layout>
                <c:manualLayout>
                  <c:x val="-2.8965847229095759E-2"/>
                  <c:y val="-0.27713679961485771"/>
                </c:manualLayout>
              </c:layout>
              <c:tx>
                <c:rich>
                  <a:bodyPr/>
                  <a:lstStyle/>
                  <a:p>
                    <a:r>
                      <a:rPr lang="es-MX" sz="1200" b="1" dirty="0" smtClean="0">
                        <a:latin typeface="+mn-lt"/>
                      </a:rPr>
                      <a:t>3</a:t>
                    </a:r>
                    <a:r>
                      <a:rPr lang="es-MX" b="1" dirty="0" smtClean="0"/>
                      <a:t>2</a:t>
                    </a:r>
                    <a:r>
                      <a:rPr lang="es-MX" dirty="0" smtClean="0"/>
                      <a:t> OP´s </a:t>
                    </a:r>
                    <a:r>
                      <a:rPr lang="es-MX" dirty="0"/>
                      <a:t>con diferencias en inventarios
</a:t>
                    </a:r>
                    <a:r>
                      <a:rPr lang="es-MX" b="1" u="none" dirty="0"/>
                      <a:t>44%</a:t>
                    </a:r>
                  </a:p>
                </c:rich>
              </c:tx>
              <c:showCatName val="1"/>
              <c:showPercent val="1"/>
              <c:separator>
</c:separator>
            </c:dLbl>
            <c:dLbl>
              <c:idx val="2"/>
              <c:layout>
                <c:manualLayout>
                  <c:x val="-0.24338373177391068"/>
                  <c:y val="-2.4742621190238114E-4"/>
                </c:manualLayout>
              </c:layout>
              <c:tx>
                <c:rich>
                  <a:bodyPr/>
                  <a:lstStyle/>
                  <a:p>
                    <a:r>
                      <a:rPr lang="es-MX" sz="1200" b="1" dirty="0" smtClean="0">
                        <a:latin typeface="+mn-lt"/>
                      </a:rPr>
                      <a:t>1</a:t>
                    </a:r>
                    <a:r>
                      <a:rPr lang="es-MX" b="1" dirty="0" smtClean="0"/>
                      <a:t>2</a:t>
                    </a:r>
                    <a:r>
                      <a:rPr lang="es-MX" dirty="0" smtClean="0"/>
                      <a:t> OP´s </a:t>
                    </a:r>
                    <a:r>
                      <a:rPr lang="es-MX" dirty="0"/>
                      <a:t>que no cuentan con la instalación de SCP
</a:t>
                    </a:r>
                    <a:r>
                      <a:rPr lang="es-MX" b="1" dirty="0"/>
                      <a:t>16%</a:t>
                    </a:r>
                  </a:p>
                </c:rich>
              </c:tx>
              <c:showCatName val="1"/>
              <c:showPercent val="1"/>
              <c:separator>
</c:separator>
            </c:dLbl>
            <c:txPr>
              <a:bodyPr/>
              <a:lstStyle/>
              <a:p>
                <a:pPr algn="just">
                  <a:defRPr sz="1200" b="0" i="0">
                    <a:latin typeface="+mn-lt"/>
                    <a:cs typeface="Arial" pitchFamily="34" charset="0"/>
                  </a:defRPr>
                </a:pPr>
                <a:endParaRPr lang="es-MX"/>
              </a:p>
            </c:txPr>
            <c:showCatName val="1"/>
            <c:showPercent val="1"/>
            <c:separator>
</c:separator>
            <c:showLeaderLines val="1"/>
          </c:dLbls>
          <c:cat>
            <c:strRef>
              <c:f>'Calendario de Reuniones 2017'!$B$316:$B$318</c:f>
              <c:strCache>
                <c:ptCount val="3"/>
                <c:pt idx="0">
                  <c:v>OP´s que cuentan al 100% su conciliación</c:v>
                </c:pt>
                <c:pt idx="1">
                  <c:v>OP´s con diferencias en inventarios</c:v>
                </c:pt>
                <c:pt idx="2">
                  <c:v>OP´s que no cuentan con la instalación de SCP</c:v>
                </c:pt>
              </c:strCache>
            </c:strRef>
          </c:cat>
          <c:val>
            <c:numRef>
              <c:f>'Calendario de Reuniones 2017'!$C$316:$C$318</c:f>
              <c:numCache>
                <c:formatCode>General</c:formatCode>
                <c:ptCount val="3"/>
                <c:pt idx="0">
                  <c:v>29</c:v>
                </c:pt>
                <c:pt idx="1">
                  <c:v>32</c:v>
                </c:pt>
                <c:pt idx="2">
                  <c:v>12</c:v>
                </c:pt>
              </c:numCache>
            </c:numRef>
          </c:val>
        </c:ser>
        <c:dLbls>
          <c:showCatName val="1"/>
          <c:showPercent val="1"/>
        </c:dLbls>
      </c:pie3DChart>
    </c:plotArea>
    <c:plotVisOnly val="1"/>
  </c:chart>
  <c:spPr>
    <a:effectLst>
      <a:innerShdw blurRad="63500" dist="50800" dir="2700000">
        <a:prstClr val="black">
          <a:alpha val="50000"/>
        </a:prstClr>
      </a:innerShdw>
    </a:effectLst>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AAB6F7-B8EE-421C-83A2-C686765C4962}" type="datetimeFigureOut">
              <a:rPr lang="es-MX" smtClean="0"/>
              <a:pPr/>
              <a:t>14/03/2018</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6ABE43-6C7F-4553-9EAE-7A2D4299D649}"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AB6F7-B8EE-421C-83A2-C686765C4962}" type="datetimeFigureOut">
              <a:rPr lang="es-MX" smtClean="0"/>
              <a:pPr/>
              <a:t>14/03/2018</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ABE43-6C7F-4553-9EAE-7A2D4299D649}"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6" name="2 Marcador de contenido"/>
          <p:cNvSpPr txBox="1">
            <a:spLocks/>
          </p:cNvSpPr>
          <p:nvPr/>
        </p:nvSpPr>
        <p:spPr>
          <a:xfrm>
            <a:off x="1259632" y="1340768"/>
            <a:ext cx="7344816" cy="2232248"/>
          </a:xfrm>
          <a:prstGeom prst="rect">
            <a:avLst/>
          </a:prstGeom>
        </p:spPr>
        <p:txBody>
          <a:bodyPr>
            <a:no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s-ES" sz="2000" b="0" i="0" u="none" strike="noStrike" kern="1200" cap="none" spc="0" normalizeH="0" baseline="0" noProof="0" dirty="0" smtClean="0">
                <a:ln>
                  <a:noFill/>
                </a:ln>
                <a:solidFill>
                  <a:schemeClr val="tx1"/>
                </a:solidFill>
                <a:effectLst/>
                <a:uLnTx/>
                <a:uFillTx/>
                <a:ea typeface="+mn-ea"/>
                <a:cs typeface="Arial" pitchFamily="34" charset="0"/>
              </a:rPr>
              <a:t>Durante la Tercera reunión del CACE, realizada el 24 de noviembre del año 2017; el Instituto de la Consejería Jurídica y de Asistencia Legal, a través de la Dirección de Patrimonio, informó el avance que fue establecido en los acuerdos de las minutas de reuniones de trabajo con cada Organismo Público del Poder Ejecutivo del Estado.</a:t>
            </a:r>
          </a:p>
          <a:p>
            <a:pPr marL="342900" marR="0" lvl="0" indent="-342900" algn="just" defTabSz="914400" rtl="0" eaLnBrk="1" fontAlgn="auto" latinLnBrk="0" hangingPunct="1">
              <a:lnSpc>
                <a:spcPct val="100000"/>
              </a:lnSpc>
              <a:spcBef>
                <a:spcPct val="20000"/>
              </a:spcBef>
              <a:spcAft>
                <a:spcPts val="0"/>
              </a:spcAft>
              <a:buClrTx/>
              <a:buSzTx/>
              <a:tabLst/>
              <a:defRPr/>
            </a:pPr>
            <a:endParaRPr lang="es-ES" sz="2000" dirty="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lang="es-ES" sz="2000" dirty="0" smtClean="0">
                <a:cs typeface="Arial" pitchFamily="34" charset="0"/>
              </a:rPr>
              <a:t>D</a:t>
            </a:r>
            <a:r>
              <a:rPr kumimoji="0" lang="es-ES" sz="2000" b="0" i="0" u="none" strike="noStrike" kern="1200" cap="none" spc="0" normalizeH="0" baseline="0" noProof="0" dirty="0" smtClean="0">
                <a:ln>
                  <a:noFill/>
                </a:ln>
                <a:solidFill>
                  <a:schemeClr val="tx1"/>
                </a:solidFill>
                <a:effectLst/>
                <a:uLnTx/>
                <a:uFillTx/>
                <a:ea typeface="+mn-ea"/>
                <a:cs typeface="Arial" pitchFamily="34" charset="0"/>
              </a:rPr>
              <a:t>ando a conocerse que del 100% del padrón de los registros patrimoniales, el 40% de los Organismos Públicos (OP´s) manifestaron que en sus registros </a:t>
            </a:r>
            <a:r>
              <a:rPr lang="es-ES" sz="2000" dirty="0" smtClean="0">
                <a:cs typeface="Arial" pitchFamily="34" charset="0"/>
              </a:rPr>
              <a:t>de</a:t>
            </a:r>
            <a:r>
              <a:rPr kumimoji="0" lang="es-ES" sz="2000" b="0" i="0" u="none" strike="noStrike" kern="1200" cap="none" spc="0" normalizeH="0" baseline="0" noProof="0" dirty="0" smtClean="0">
                <a:ln>
                  <a:noFill/>
                </a:ln>
                <a:solidFill>
                  <a:schemeClr val="tx1"/>
                </a:solidFill>
                <a:effectLst/>
                <a:uLnTx/>
                <a:uFillTx/>
                <a:ea typeface="+mn-ea"/>
                <a:cs typeface="Arial" pitchFamily="34" charset="0"/>
              </a:rPr>
              <a:t> sus inventarios no existían diferencias. </a:t>
            </a:r>
          </a:p>
          <a:p>
            <a:pPr marL="342900" marR="0" lvl="0" indent="-342900" algn="just" defTabSz="914400" rtl="0" eaLnBrk="1" fontAlgn="auto" latinLnBrk="0" hangingPunct="1">
              <a:lnSpc>
                <a:spcPct val="100000"/>
              </a:lnSpc>
              <a:spcBef>
                <a:spcPct val="20000"/>
              </a:spcBef>
              <a:spcAft>
                <a:spcPts val="0"/>
              </a:spcAft>
              <a:buClrTx/>
              <a:buSzTx/>
              <a:tabLst/>
              <a:defRPr/>
            </a:pPr>
            <a:endParaRPr lang="es-ES" sz="2000" dirty="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lang="es-ES" sz="2000" dirty="0" smtClean="0">
                <a:cs typeface="Arial" pitchFamily="34" charset="0"/>
              </a:rPr>
              <a:t>E</a:t>
            </a:r>
            <a:r>
              <a:rPr kumimoji="0" lang="es-ES" sz="2000" b="0" i="0" u="none" strike="noStrike" kern="1200" cap="none" spc="0" normalizeH="0" baseline="0" noProof="0" dirty="0" smtClean="0">
                <a:ln>
                  <a:noFill/>
                </a:ln>
                <a:solidFill>
                  <a:schemeClr val="tx1"/>
                </a:solidFill>
                <a:effectLst/>
                <a:uLnTx/>
                <a:uFillTx/>
                <a:ea typeface="+mn-ea"/>
                <a:cs typeface="Arial" pitchFamily="34" charset="0"/>
              </a:rPr>
              <a:t>l 44% informaron que presentaba diferencias en los registros patrimoniales con sus inventarios, y los restantes, para esas fechas no contaban con la instalación de los Sistemas de Control Patrimonial.</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2000" b="0" i="0" u="none" strike="noStrike" kern="1200" cap="none" spc="0" normalizeH="0" baseline="0" noProof="0" dirty="0" smtClean="0">
              <a:ln>
                <a:noFill/>
              </a:ln>
              <a:solidFill>
                <a:schemeClr val="tx1"/>
              </a:solidFill>
              <a:effectLst/>
              <a:uLnTx/>
              <a:uFillTx/>
              <a:ea typeface="+mn-ea"/>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MX" sz="3200" b="1" noProof="0" dirty="0" smtClean="0">
                <a:solidFill>
                  <a:schemeClr val="accent1">
                    <a:lumMod val="75000"/>
                  </a:schemeClr>
                </a:solidFill>
                <a:ea typeface="+mj-ea"/>
                <a:cs typeface="+mj-cs"/>
              </a:rPr>
              <a:t>Conciliación de Inventarios</a:t>
            </a:r>
          </a:p>
          <a:p>
            <a:pPr marL="0" marR="0" lvl="0" indent="0" algn="ctr" defTabSz="914400" rtl="0" eaLnBrk="1" fontAlgn="auto" latinLnBrk="0" hangingPunct="1">
              <a:lnSpc>
                <a:spcPct val="100000"/>
              </a:lnSpc>
              <a:spcBef>
                <a:spcPct val="0"/>
              </a:spcBef>
              <a:spcAft>
                <a:spcPts val="0"/>
              </a:spcAft>
              <a:buClrTx/>
              <a:buSzTx/>
              <a:buFontTx/>
              <a:buNone/>
              <a:tabLst/>
              <a:defRPr/>
            </a:pPr>
            <a:r>
              <a:rPr lang="es-MX" sz="3200" b="1" noProof="0" dirty="0" smtClean="0">
                <a:solidFill>
                  <a:schemeClr val="accent1">
                    <a:lumMod val="75000"/>
                  </a:schemeClr>
                </a:solidFill>
                <a:ea typeface="+mj-ea"/>
                <a:cs typeface="+mj-cs"/>
              </a:rPr>
              <a:t> &amp;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graphicFrame>
        <p:nvGraphicFramePr>
          <p:cNvPr id="7" name="6 Gráfico"/>
          <p:cNvGraphicFramePr/>
          <p:nvPr/>
        </p:nvGraphicFramePr>
        <p:xfrm>
          <a:off x="2123728" y="1340768"/>
          <a:ext cx="5616624" cy="51898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7" name="6 Rectángulo"/>
          <p:cNvSpPr/>
          <p:nvPr/>
        </p:nvSpPr>
        <p:spPr>
          <a:xfrm>
            <a:off x="1043608" y="1336120"/>
            <a:ext cx="7416824" cy="4308872"/>
          </a:xfrm>
          <a:prstGeom prst="rect">
            <a:avLst/>
          </a:prstGeom>
        </p:spPr>
        <p:txBody>
          <a:bodyPr wrap="square">
            <a:spAutoFit/>
          </a:bodyPr>
          <a:lstStyle/>
          <a:p>
            <a:pPr marL="361950" lvl="2" indent="-361950" algn="just">
              <a:buFont typeface="Wingdings" pitchFamily="2" charset="2"/>
              <a:buChar char="Ø"/>
            </a:pPr>
            <a:r>
              <a:rPr lang="es-MX" sz="2000" dirty="0" smtClean="0">
                <a:cs typeface="Arial" pitchFamily="34" charset="0"/>
              </a:rPr>
              <a:t>A finales del ejercicio 2017, se obtuvieron conciliaciones</a:t>
            </a:r>
            <a:r>
              <a:rPr lang="es-MX" sz="2000" b="1" dirty="0" smtClean="0">
                <a:cs typeface="Arial" pitchFamily="34" charset="0"/>
              </a:rPr>
              <a:t> </a:t>
            </a:r>
            <a:r>
              <a:rPr lang="es-MX" sz="2000" dirty="0" smtClean="0">
                <a:cs typeface="Arial" pitchFamily="34" charset="0"/>
              </a:rPr>
              <a:t>con un avance del </a:t>
            </a:r>
            <a:r>
              <a:rPr lang="es-MX" sz="2000" b="1" dirty="0" smtClean="0">
                <a:cs typeface="Arial" pitchFamily="34" charset="0"/>
              </a:rPr>
              <a:t>18%</a:t>
            </a:r>
            <a:r>
              <a:rPr lang="es-MX" sz="2000" dirty="0" smtClean="0">
                <a:cs typeface="Arial" pitchFamily="34" charset="0"/>
              </a:rPr>
              <a:t>, referente a la regularización de los procesos de altas y del </a:t>
            </a:r>
            <a:r>
              <a:rPr lang="es-MX" sz="2000" b="1" dirty="0" smtClean="0">
                <a:cs typeface="Arial" pitchFamily="34" charset="0"/>
              </a:rPr>
              <a:t>1%</a:t>
            </a:r>
            <a:r>
              <a:rPr lang="es-MX" sz="2000" dirty="0" smtClean="0">
                <a:cs typeface="Arial" pitchFamily="34" charset="0"/>
              </a:rPr>
              <a:t> en la actualización de costos y valores de bienes, correspondientes a vehículos.</a:t>
            </a:r>
          </a:p>
          <a:p>
            <a:pPr marL="0" lvl="1" indent="0" algn="just">
              <a:buNone/>
            </a:pPr>
            <a:endParaRPr lang="es-MX" sz="2000" dirty="0" smtClean="0">
              <a:cs typeface="Arial" pitchFamily="34" charset="0"/>
            </a:endParaRPr>
          </a:p>
          <a:p>
            <a:pPr marL="361950" lvl="1" indent="-361950" algn="just">
              <a:buFont typeface="Wingdings" pitchFamily="2" charset="2"/>
              <a:buChar char="Ø"/>
            </a:pPr>
            <a:r>
              <a:rPr lang="es-MX" sz="2000" dirty="0" smtClean="0">
                <a:cs typeface="Arial" pitchFamily="34" charset="0"/>
              </a:rPr>
              <a:t>La Dirección de Patrimonio, continua con la atención y asesorías a los Organismos Públicos, para dar cumplimiento a la </a:t>
            </a:r>
            <a:r>
              <a:rPr lang="es-ES" sz="2000" dirty="0" smtClean="0">
                <a:cs typeface="Arial" pitchFamily="34" charset="0"/>
              </a:rPr>
              <a:t>conciliación y actualización de los Registros de Bienes Patrimoniales.</a:t>
            </a:r>
          </a:p>
          <a:p>
            <a:pPr marL="361950" lvl="1" indent="-361950" algn="just">
              <a:buFont typeface="Wingdings" pitchFamily="2" charset="2"/>
              <a:buChar char="Ø"/>
            </a:pPr>
            <a:endParaRPr lang="es-ES" sz="2000" dirty="0" smtClean="0">
              <a:cs typeface="Arial" pitchFamily="34" charset="0"/>
            </a:endParaRPr>
          </a:p>
          <a:p>
            <a:pPr marL="361950" lvl="1" indent="-361950" algn="just">
              <a:buFont typeface="Wingdings" pitchFamily="2" charset="2"/>
              <a:buChar char="Ø"/>
            </a:pPr>
            <a:r>
              <a:rPr lang="es-MX" sz="2000" dirty="0" smtClean="0">
                <a:cs typeface="Arial" pitchFamily="34" charset="0"/>
              </a:rPr>
              <a:t>En este ejercicio, se han recibido 17 requisiciones de OP´s que presentan inconsistencias en los registros de sus inventarios, remitiendo los soportes documentales para solventar lo establecido en los acuerdos de dichas minutas de trabajo. </a:t>
            </a:r>
            <a:endParaRPr lang="es-MX" sz="1400" dirty="0" smtClean="0">
              <a:latin typeface="Arial" pitchFamily="34" charset="0"/>
              <a:cs typeface="Arial" pitchFamily="34" charset="0"/>
            </a:endParaRPr>
          </a:p>
          <a:p>
            <a:pPr marL="1257300" lvl="3" indent="-342900" algn="just">
              <a:buFont typeface="+mj-lt"/>
              <a:buAutoNum type="arabicPeriod"/>
            </a:pPr>
            <a:endParaRPr lang="es-MX" sz="1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6" name="5 Rectángulo"/>
          <p:cNvSpPr/>
          <p:nvPr/>
        </p:nvSpPr>
        <p:spPr>
          <a:xfrm>
            <a:off x="971600" y="1124744"/>
            <a:ext cx="7848872" cy="5201424"/>
          </a:xfrm>
          <a:prstGeom prst="rect">
            <a:avLst/>
          </a:prstGeom>
        </p:spPr>
        <p:txBody>
          <a:bodyPr wrap="square">
            <a:spAutoFit/>
          </a:bodyPr>
          <a:lstStyle/>
          <a:p>
            <a:pPr marL="1257300" lvl="3" indent="-342900" algn="ctr"/>
            <a:r>
              <a:rPr lang="es-MX" sz="2000" b="1" dirty="0" smtClean="0">
                <a:cs typeface="Arial" pitchFamily="34" charset="0"/>
              </a:rPr>
              <a:t>Organismos Públicos que presentan inconsistencias en los registros de sus inventarios </a:t>
            </a:r>
          </a:p>
          <a:p>
            <a:pPr marL="1257300" lvl="3" indent="-342900" algn="just"/>
            <a:endParaRPr lang="es-MX" sz="2000" b="1" dirty="0" smtClean="0">
              <a:solidFill>
                <a:srgbClr val="FF0000"/>
              </a:solidFill>
              <a:cs typeface="Arial" pitchFamily="34" charset="0"/>
            </a:endParaRPr>
          </a:p>
          <a:p>
            <a:pPr marL="1257300" lvl="3" indent="-342900" algn="just">
              <a:buFont typeface="+mj-lt"/>
              <a:buAutoNum type="arabicPeriod"/>
            </a:pPr>
            <a:r>
              <a:rPr lang="es-MX" sz="1600" dirty="0" smtClean="0">
                <a:cs typeface="Arial" pitchFamily="34" charset="0"/>
              </a:rPr>
              <a:t>Secretaría de Desarrollo Social</a:t>
            </a:r>
          </a:p>
          <a:p>
            <a:pPr marL="1257300" lvl="3" indent="-342900" algn="just">
              <a:buFont typeface="+mj-lt"/>
              <a:buAutoNum type="arabicPeriod"/>
            </a:pPr>
            <a:r>
              <a:rPr lang="es-MX" sz="1600" dirty="0" smtClean="0">
                <a:cs typeface="Arial" pitchFamily="34" charset="0"/>
              </a:rPr>
              <a:t> Instituto Casa de las Artesanías de Chiapas</a:t>
            </a:r>
          </a:p>
          <a:p>
            <a:pPr marL="1257300" lvl="3" indent="-342900" algn="just">
              <a:buFont typeface="+mj-lt"/>
              <a:buAutoNum type="arabicPeriod"/>
            </a:pPr>
            <a:r>
              <a:rPr lang="es-MX" sz="1600" dirty="0" smtClean="0">
                <a:cs typeface="Arial" pitchFamily="34" charset="0"/>
              </a:rPr>
              <a:t> Secretariado Ejecutivo del sistema Estatal de Seguridad Pública.</a:t>
            </a:r>
          </a:p>
          <a:p>
            <a:pPr marL="1257300" lvl="3" indent="-342900" algn="just">
              <a:buFont typeface="+mj-lt"/>
              <a:buAutoNum type="arabicPeriod"/>
            </a:pPr>
            <a:r>
              <a:rPr lang="es-MX" sz="1600" dirty="0" smtClean="0">
                <a:cs typeface="Arial" pitchFamily="34" charset="0"/>
              </a:rPr>
              <a:t> Secretaría de Hacienda.</a:t>
            </a:r>
          </a:p>
          <a:p>
            <a:pPr marL="1257300" lvl="3" indent="-342900" algn="just">
              <a:buFont typeface="+mj-lt"/>
              <a:buAutoNum type="arabicPeriod"/>
            </a:pPr>
            <a:r>
              <a:rPr lang="es-MX" sz="1600" dirty="0" smtClean="0">
                <a:cs typeface="Arial" pitchFamily="34" charset="0"/>
              </a:rPr>
              <a:t> Secretaría de Obra Pública y Comunicaciones.</a:t>
            </a:r>
          </a:p>
          <a:p>
            <a:pPr marL="1257300" lvl="3" indent="-342900" algn="just">
              <a:buFont typeface="+mj-lt"/>
              <a:buAutoNum type="arabicPeriod"/>
            </a:pPr>
            <a:r>
              <a:rPr lang="es-MX" sz="1600" dirty="0" smtClean="0">
                <a:cs typeface="Arial" pitchFamily="34" charset="0"/>
              </a:rPr>
              <a:t> Secretaría del Campo</a:t>
            </a:r>
          </a:p>
          <a:p>
            <a:pPr marL="1257300" lvl="3" indent="-342900" algn="just">
              <a:buFont typeface="+mj-lt"/>
              <a:buAutoNum type="arabicPeriod"/>
            </a:pPr>
            <a:r>
              <a:rPr lang="es-MX" sz="1600" dirty="0" smtClean="0">
                <a:cs typeface="Arial" pitchFamily="34" charset="0"/>
              </a:rPr>
              <a:t> Universidad Intercultural de Chiapas.</a:t>
            </a:r>
          </a:p>
          <a:p>
            <a:pPr marL="1257300" lvl="3" indent="-342900" algn="just">
              <a:buFont typeface="+mj-lt"/>
              <a:buAutoNum type="arabicPeriod"/>
            </a:pPr>
            <a:r>
              <a:rPr lang="es-MX" sz="1600" dirty="0" smtClean="0">
                <a:cs typeface="Arial" pitchFamily="34" charset="0"/>
              </a:rPr>
              <a:t> Comisión de Caminos e Infraestructura Hidráulica.</a:t>
            </a:r>
          </a:p>
          <a:p>
            <a:pPr marL="1257300" lvl="3" indent="-342900" algn="just">
              <a:buFont typeface="+mj-lt"/>
              <a:buAutoNum type="arabicPeriod"/>
            </a:pPr>
            <a:r>
              <a:rPr lang="es-MX" sz="1600" dirty="0" smtClean="0">
                <a:cs typeface="Arial" pitchFamily="34" charset="0"/>
              </a:rPr>
              <a:t> Instituto de la Infraestructura Física Educativa del Estado de Chiapas.</a:t>
            </a:r>
          </a:p>
          <a:p>
            <a:pPr marL="1257300" lvl="3" indent="-342900" algn="just">
              <a:buFont typeface="+mj-lt"/>
              <a:buAutoNum type="arabicPeriod"/>
            </a:pPr>
            <a:r>
              <a:rPr lang="es-MX" sz="1600" dirty="0" smtClean="0">
                <a:cs typeface="Arial" pitchFamily="34" charset="0"/>
              </a:rPr>
              <a:t> Confía Chiapas.</a:t>
            </a:r>
          </a:p>
          <a:p>
            <a:pPr marL="1257300" lvl="3" indent="-342900" algn="just">
              <a:buFont typeface="+mj-lt"/>
              <a:buAutoNum type="arabicPeriod"/>
            </a:pPr>
            <a:r>
              <a:rPr lang="es-MX" sz="1600" dirty="0" smtClean="0">
                <a:cs typeface="Arial" pitchFamily="34" charset="0"/>
              </a:rPr>
              <a:t> Secretaría de Educación Federalizada.</a:t>
            </a:r>
          </a:p>
          <a:p>
            <a:pPr marL="1257300" lvl="3" indent="-342900" algn="just">
              <a:buFont typeface="+mj-lt"/>
              <a:buAutoNum type="arabicPeriod"/>
            </a:pPr>
            <a:r>
              <a:rPr lang="es-MX" sz="1600" dirty="0" smtClean="0">
                <a:cs typeface="Arial" pitchFamily="34" charset="0"/>
              </a:rPr>
              <a:t> Secretaría de Seguridad y Protección Ciudadana.</a:t>
            </a:r>
          </a:p>
          <a:p>
            <a:pPr marL="1257300" lvl="3" indent="-342900" algn="just">
              <a:buFont typeface="+mj-lt"/>
              <a:buAutoNum type="arabicPeriod"/>
            </a:pPr>
            <a:r>
              <a:rPr lang="es-MX" sz="1600" dirty="0" smtClean="0">
                <a:cs typeface="Arial" pitchFamily="34" charset="0"/>
              </a:rPr>
              <a:t> Instituto Estatal del Agua.</a:t>
            </a:r>
          </a:p>
          <a:p>
            <a:pPr marL="1257300" lvl="3" indent="-342900" algn="just">
              <a:buFont typeface="+mj-lt"/>
              <a:buAutoNum type="arabicPeriod"/>
            </a:pPr>
            <a:r>
              <a:rPr lang="es-MX" sz="1600" dirty="0" smtClean="0">
                <a:cs typeface="Arial" pitchFamily="34" charset="0"/>
              </a:rPr>
              <a:t> Sistema para el Desarrollo Integral de la Familia .</a:t>
            </a:r>
          </a:p>
          <a:p>
            <a:pPr marL="1276350" lvl="4" indent="-361950" algn="just">
              <a:buFont typeface="+mj-lt"/>
              <a:buAutoNum type="arabicPeriod" startAt="15"/>
            </a:pPr>
            <a:r>
              <a:rPr lang="es-MX" sz="1600" dirty="0" smtClean="0">
                <a:cs typeface="Arial" pitchFamily="34" charset="0"/>
              </a:rPr>
              <a:t>Secretaría de Medio Ambiente e Historia Natural.</a:t>
            </a:r>
          </a:p>
          <a:p>
            <a:pPr marL="1276350" lvl="4" indent="-361950" algn="just">
              <a:buFont typeface="+mj-lt"/>
              <a:buAutoNum type="arabicPeriod" startAt="15"/>
            </a:pPr>
            <a:r>
              <a:rPr lang="es-MX" sz="1600" dirty="0" smtClean="0">
                <a:cs typeface="Arial" pitchFamily="34" charset="0"/>
              </a:rPr>
              <a:t>Centro Estatal de Prevención Social de la Violencia y Participación Ciudadana.</a:t>
            </a:r>
          </a:p>
          <a:p>
            <a:pPr marL="1276350" lvl="4" indent="-361950" algn="just">
              <a:buFont typeface="+mj-lt"/>
              <a:buAutoNum type="arabicPeriod" startAt="15"/>
            </a:pPr>
            <a:r>
              <a:rPr lang="es-MX" sz="1600" dirty="0" smtClean="0">
                <a:cs typeface="Arial" pitchFamily="34" charset="0"/>
              </a:rPr>
              <a:t>Promotora de Vivienda Chiapas.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6" name="5 Rectángulo"/>
          <p:cNvSpPr/>
          <p:nvPr/>
        </p:nvSpPr>
        <p:spPr>
          <a:xfrm>
            <a:off x="1043608" y="1783844"/>
            <a:ext cx="7776864" cy="3785652"/>
          </a:xfrm>
          <a:prstGeom prst="rect">
            <a:avLst/>
          </a:prstGeom>
        </p:spPr>
        <p:txBody>
          <a:bodyPr wrap="square">
            <a:spAutoFit/>
          </a:bodyPr>
          <a:lstStyle/>
          <a:p>
            <a:pPr marL="354013" indent="-354013" algn="just">
              <a:buClrTx/>
              <a:buFont typeface="Wingdings" pitchFamily="2" charset="2"/>
              <a:buChar char="Ø"/>
            </a:pPr>
            <a:r>
              <a:rPr lang="es-ES" sz="2000" dirty="0" smtClean="0">
                <a:cs typeface="Arial" pitchFamily="34" charset="0"/>
              </a:rPr>
              <a:t>La Dirección, se encuentra atendiendo cada solicitud para su solventación, referente a los bienes registrados en el Sistema de Mobiliario y Equipo (SISMOB), así como en el Sistema de Vehículos (SISVEH).</a:t>
            </a:r>
          </a:p>
          <a:p>
            <a:pPr marL="354013" indent="-354013" algn="just">
              <a:buClrTx/>
              <a:buFont typeface="Wingdings" pitchFamily="2" charset="2"/>
              <a:buChar char="Ø"/>
            </a:pPr>
            <a:endParaRPr lang="es-ES" sz="2000" dirty="0" smtClean="0">
              <a:cs typeface="Arial" pitchFamily="34" charset="0"/>
            </a:endParaRPr>
          </a:p>
          <a:p>
            <a:pPr marL="354013" indent="-354013" algn="just">
              <a:buClrTx/>
              <a:buFont typeface="Wingdings" pitchFamily="2" charset="2"/>
              <a:buChar char="Ø"/>
            </a:pPr>
            <a:r>
              <a:rPr lang="es-ES" sz="2000" dirty="0" smtClean="0">
                <a:cs typeface="Arial" pitchFamily="34" charset="0"/>
              </a:rPr>
              <a:t>De las 17 requisiciones, 7 Organismos Públicos, presentan un número distinto de bienes reportados durante el mes de septiembre del año 2017, toda vez que en su soporte documental refieren aun número de bienes distintos al reportado en un inicio.</a:t>
            </a:r>
          </a:p>
          <a:p>
            <a:pPr marL="354013" indent="-354013" algn="just">
              <a:buClrTx/>
            </a:pPr>
            <a:endParaRPr lang="es-ES" sz="2000" dirty="0" smtClean="0">
              <a:cs typeface="Arial" pitchFamily="34" charset="0"/>
            </a:endParaRPr>
          </a:p>
          <a:p>
            <a:pPr marL="354013" indent="-354013" algn="just">
              <a:buClrTx/>
              <a:buFont typeface="Wingdings" pitchFamily="2" charset="2"/>
              <a:buChar char="Ø"/>
            </a:pPr>
            <a:r>
              <a:rPr lang="es-ES" sz="2000" dirty="0" smtClean="0">
                <a:cs typeface="Arial" pitchFamily="34" charset="0"/>
              </a:rPr>
              <a:t>7 OP´s no han conciliado en su totalidad, en el Sistemas  de Control Patrimonial (SCP). Mismos que se presentan a continuación:</a:t>
            </a:r>
            <a:endParaRPr lang="es-MX" sz="2400" dirty="0" smtClean="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854968"/>
          </a:xfrm>
          <a:prstGeom prst="rect">
            <a:avLst/>
          </a:prstGeom>
        </p:spPr>
        <p:txBody>
          <a:bodyP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graphicFrame>
        <p:nvGraphicFramePr>
          <p:cNvPr id="7" name="6 Tabla"/>
          <p:cNvGraphicFramePr>
            <a:graphicFrameLocks noGrp="1"/>
          </p:cNvGraphicFramePr>
          <p:nvPr/>
        </p:nvGraphicFramePr>
        <p:xfrm>
          <a:off x="1187625" y="908721"/>
          <a:ext cx="7704855" cy="5897880"/>
        </p:xfrm>
        <a:graphic>
          <a:graphicData uri="http://schemas.openxmlformats.org/drawingml/2006/table">
            <a:tbl>
              <a:tblPr/>
              <a:tblGrid>
                <a:gridCol w="3456384"/>
                <a:gridCol w="1008112"/>
                <a:gridCol w="864096"/>
                <a:gridCol w="792088"/>
                <a:gridCol w="792088"/>
                <a:gridCol w="792087"/>
              </a:tblGrid>
              <a:tr h="444204">
                <a:tc>
                  <a:txBody>
                    <a:bodyPr/>
                    <a:lstStyle/>
                    <a:p>
                      <a:pPr algn="ctr" fontAlgn="ctr"/>
                      <a:r>
                        <a:rPr lang="es-MX" sz="1000" b="1" i="0" u="none" strike="noStrike" dirty="0">
                          <a:solidFill>
                            <a:srgbClr val="FFFFFF"/>
                          </a:solidFill>
                          <a:latin typeface="Calibri"/>
                        </a:rPr>
                        <a:t>ORGANISMO PUBLICO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MX" sz="1000" b="1" i="0" u="none" strike="noStrike" dirty="0">
                          <a:solidFill>
                            <a:srgbClr val="FFFFFF"/>
                          </a:solidFill>
                          <a:latin typeface="Calibri"/>
                        </a:rPr>
                        <a:t>SISTEMAS PATRIMONIALES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MX" sz="1000" b="1" i="0" u="none" strike="noStrike" dirty="0">
                          <a:solidFill>
                            <a:srgbClr val="FFFFFF"/>
                          </a:solidFill>
                          <a:latin typeface="Calibri"/>
                        </a:rPr>
                        <a:t>REGISTRO EN SISTEMA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MX" sz="1000" b="1" i="0" u="none" strike="noStrike" dirty="0">
                          <a:solidFill>
                            <a:srgbClr val="FFFFFF"/>
                          </a:solidFill>
                          <a:latin typeface="Calibri"/>
                        </a:rPr>
                        <a:t>INVENTARIO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MX" sz="1000" b="1" i="0" u="none" strike="noStrike" dirty="0">
                          <a:solidFill>
                            <a:srgbClr val="FFFFFF"/>
                          </a:solidFill>
                          <a:latin typeface="Calibri"/>
                        </a:rPr>
                        <a:t>REGISTRO EN SISTEMA ACTUAL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MX" sz="1000" b="1" i="0" u="none" strike="noStrike" dirty="0" smtClean="0">
                          <a:solidFill>
                            <a:srgbClr val="FFFFFF"/>
                          </a:solidFill>
                          <a:latin typeface="Calibri"/>
                        </a:rPr>
                        <a:t>OBSERVACION</a:t>
                      </a:r>
                      <a:endParaRPr lang="es-MX" sz="10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76283">
                <a:tc rowSpan="4">
                  <a:txBody>
                    <a:bodyPr/>
                    <a:lstStyle/>
                    <a:p>
                      <a:pPr marL="87313" lvl="0" indent="0" algn="l" fontAlgn="ctr"/>
                      <a:r>
                        <a:rPr lang="es-MX" sz="1200" b="1" i="0" u="none" strike="noStrike" dirty="0" smtClean="0">
                          <a:solidFill>
                            <a:srgbClr val="000000"/>
                          </a:solidFill>
                          <a:latin typeface="Calibri"/>
                        </a:rPr>
                        <a:t>1.- Instituto </a:t>
                      </a:r>
                      <a:r>
                        <a:rPr lang="es-MX" sz="1200" b="1" i="0" u="none" strike="noStrike" dirty="0">
                          <a:solidFill>
                            <a:srgbClr val="000000"/>
                          </a:solidFill>
                          <a:latin typeface="Calibri"/>
                        </a:rPr>
                        <a:t>Casa de las Artesanías de Chiapas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s-MX" sz="1200" b="0" i="0" u="none" strike="noStrike" dirty="0">
                          <a:solidFill>
                            <a:srgbClr val="000000"/>
                          </a:solidFill>
                          <a:latin typeface="Calibri"/>
                        </a:rPr>
                        <a:t>405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402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352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s-MX"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4779">
                <a:tc rowSpan="4">
                  <a:txBody>
                    <a:bodyPr/>
                    <a:lstStyle/>
                    <a:p>
                      <a:pPr marL="87313" lvl="0" indent="0" algn="l" fontAlgn="ctr"/>
                      <a:r>
                        <a:rPr lang="es-MX" sz="1200" b="1" i="0" u="none" strike="noStrike" dirty="0" smtClean="0">
                          <a:solidFill>
                            <a:srgbClr val="000000"/>
                          </a:solidFill>
                          <a:latin typeface="Calibri"/>
                        </a:rPr>
                        <a:t>2.- Secretaría </a:t>
                      </a:r>
                      <a:r>
                        <a:rPr lang="es-MX" sz="1200" b="1" i="0" u="none" strike="noStrike" dirty="0">
                          <a:solidFill>
                            <a:srgbClr val="000000"/>
                          </a:solidFill>
                          <a:latin typeface="Calibri"/>
                        </a:rPr>
                        <a:t>de Hacienda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smtClean="0">
                          <a:solidFill>
                            <a:srgbClr val="000000"/>
                          </a:solidFill>
                          <a:latin typeface="Calibri"/>
                        </a:rPr>
                        <a:t>SISVEH</a:t>
                      </a:r>
                    </a:p>
                    <a:p>
                      <a:pPr lvl="0" algn="l" fontAlgn="b"/>
                      <a:endParaRPr lang="es-MX" sz="9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115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smtClean="0">
                          <a:solidFill>
                            <a:srgbClr val="000000"/>
                          </a:solidFill>
                          <a:latin typeface="Calibri"/>
                        </a:rPr>
                        <a:t>CONCILIADO</a:t>
                      </a:r>
                    </a:p>
                    <a:p>
                      <a:pPr marL="0" marR="0" indent="0" algn="ctr" defTabSz="914400" rtl="0" eaLnBrk="1" fontAlgn="ctr" latinLnBrk="0" hangingPunct="1">
                        <a:lnSpc>
                          <a:spcPct val="100000"/>
                        </a:lnSpc>
                        <a:spcBef>
                          <a:spcPts val="0"/>
                        </a:spcBef>
                        <a:spcAft>
                          <a:spcPts val="0"/>
                        </a:spcAft>
                        <a:buClrTx/>
                        <a:buSzTx/>
                        <a:buFontTx/>
                        <a:buNone/>
                        <a:tabLst/>
                        <a:defRPr/>
                      </a:pPr>
                      <a:r>
                        <a:rPr lang="es-MX" sz="800" b="0" i="0" u="none" strike="noStrike" dirty="0" smtClean="0">
                          <a:solidFill>
                            <a:srgbClr val="000000"/>
                          </a:solidFill>
                          <a:latin typeface="+mn-lt"/>
                        </a:rPr>
                        <a:t> (aún</a:t>
                      </a:r>
                      <a:r>
                        <a:rPr lang="es-MX" sz="800" b="0" i="0" u="none" strike="noStrike" baseline="0" dirty="0" smtClean="0">
                          <a:solidFill>
                            <a:srgbClr val="000000"/>
                          </a:solidFill>
                          <a:latin typeface="+mn-lt"/>
                        </a:rPr>
                        <a:t> faltan los bienes transferidos)</a:t>
                      </a:r>
                      <a:endParaRPr lang="es-MX" sz="8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13023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13023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s-MX" sz="9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rowSpan="4">
                  <a:txBody>
                    <a:bodyPr/>
                    <a:lstStyle/>
                    <a:p>
                      <a:pPr marL="269875" lvl="0" indent="-182563" algn="just" fontAlgn="ctr"/>
                      <a:r>
                        <a:rPr lang="es-MX" sz="1200" b="1" i="0" u="none" strike="noStrike" dirty="0" smtClean="0">
                          <a:solidFill>
                            <a:srgbClr val="000000"/>
                          </a:solidFill>
                          <a:latin typeface="Calibri"/>
                        </a:rPr>
                        <a:t>3.-Secretaría </a:t>
                      </a:r>
                      <a:r>
                        <a:rPr lang="es-MX" sz="1200" b="1" i="0" u="none" strike="noStrike" dirty="0">
                          <a:solidFill>
                            <a:srgbClr val="000000"/>
                          </a:solidFill>
                          <a:latin typeface="Calibri"/>
                        </a:rPr>
                        <a:t>de Obra Pública y Comunicaciones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218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4783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4783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rowSpan="4">
                  <a:txBody>
                    <a:bodyPr/>
                    <a:lstStyle/>
                    <a:p>
                      <a:pPr marL="269875" lvl="0" indent="-182563" algn="just" fontAlgn="ctr"/>
                      <a:r>
                        <a:rPr lang="es-MX" sz="1200" b="1" i="0" u="none" strike="noStrike" dirty="0" smtClean="0">
                          <a:solidFill>
                            <a:srgbClr val="000000"/>
                          </a:solidFill>
                          <a:latin typeface="Calibri"/>
                        </a:rPr>
                        <a:t>4.-Instituto </a:t>
                      </a:r>
                      <a:r>
                        <a:rPr lang="es-MX" sz="1200" b="1" i="0" u="none" strike="noStrike" dirty="0">
                          <a:solidFill>
                            <a:srgbClr val="000000"/>
                          </a:solidFill>
                          <a:latin typeface="Calibri"/>
                        </a:rPr>
                        <a:t>de la Infraestructura Física Educativa del Estado de Chiapas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841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rowSpan="4">
                  <a:txBody>
                    <a:bodyPr/>
                    <a:lstStyle/>
                    <a:p>
                      <a:pPr marL="269875" lvl="0" indent="-182563" algn="just" fontAlgn="ctr"/>
                      <a:r>
                        <a:rPr lang="es-MX" sz="1200" b="1" i="0" u="none" strike="noStrike" dirty="0" smtClean="0">
                          <a:solidFill>
                            <a:srgbClr val="000000"/>
                          </a:solidFill>
                          <a:latin typeface="Calibri"/>
                        </a:rPr>
                        <a:t>5.-Secretaría </a:t>
                      </a:r>
                      <a:r>
                        <a:rPr lang="es-MX" sz="1200" b="1" i="0" u="none" strike="noStrike" dirty="0">
                          <a:solidFill>
                            <a:srgbClr val="000000"/>
                          </a:solidFill>
                          <a:latin typeface="Calibri"/>
                        </a:rPr>
                        <a:t>de Seguridad y Protección Ciudadana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868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868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882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31139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27500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rowSpan="4">
                  <a:txBody>
                    <a:bodyPr/>
                    <a:lstStyle/>
                    <a:p>
                      <a:pPr marL="269875" lvl="0" indent="-182563" algn="just" fontAlgn="ctr"/>
                      <a:r>
                        <a:rPr lang="es-MX" sz="1200" b="1" i="0" u="none" strike="noStrike" dirty="0" smtClean="0">
                          <a:solidFill>
                            <a:srgbClr val="000000"/>
                          </a:solidFill>
                          <a:latin typeface="Calibri"/>
                        </a:rPr>
                        <a:t>6.-Sistema </a:t>
                      </a:r>
                      <a:r>
                        <a:rPr lang="es-MX" sz="1200" b="1" i="0" u="none" strike="noStrike" dirty="0">
                          <a:solidFill>
                            <a:srgbClr val="000000"/>
                          </a:solidFill>
                          <a:latin typeface="Calibri"/>
                        </a:rPr>
                        <a:t>para el Desarrollo Integral de la Familia del Estado de Chiapas (SISTEMA DIF CHIAPAS)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10084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10084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rowSpan="4">
                  <a:txBody>
                    <a:bodyPr/>
                    <a:lstStyle/>
                    <a:p>
                      <a:pPr marL="87313" lvl="0" indent="0" algn="l" fontAlgn="ctr"/>
                      <a:r>
                        <a:rPr lang="es-MX" sz="1200" b="1" i="0" u="none" strike="noStrike" dirty="0" smtClean="0">
                          <a:solidFill>
                            <a:srgbClr val="000000"/>
                          </a:solidFill>
                          <a:latin typeface="Calibri"/>
                        </a:rPr>
                        <a:t>7.- Instituto </a:t>
                      </a:r>
                      <a:r>
                        <a:rPr lang="es-MX" sz="1200" b="1" i="0" u="none" strike="noStrike" dirty="0">
                          <a:solidFill>
                            <a:srgbClr val="000000"/>
                          </a:solidFill>
                          <a:latin typeface="Calibri"/>
                        </a:rPr>
                        <a:t>Estatal del Agua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0" algn="l" fontAlgn="b"/>
                      <a:r>
                        <a:rPr lang="es-MX" sz="900" b="1" i="0" u="none" strike="noStrike" dirty="0">
                          <a:solidFill>
                            <a:srgbClr val="000000"/>
                          </a:solidFill>
                          <a:latin typeface="Calibri"/>
                        </a:rPr>
                        <a:t>SISVEH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SISMOB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s-MX" sz="1200" b="0" i="0" u="none" strike="noStrike" dirty="0">
                          <a:solidFill>
                            <a:srgbClr val="000000"/>
                          </a:solidFill>
                          <a:latin typeface="Calibri"/>
                        </a:rPr>
                        <a:t>522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522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458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CONCILIADO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SISMAQ</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6283">
                <a:tc vMerge="1">
                  <a:txBody>
                    <a:bodyPr/>
                    <a:lstStyle/>
                    <a:p>
                      <a:endParaRPr lang="es-MX"/>
                    </a:p>
                  </a:txBody>
                  <a:tcPr/>
                </a:tc>
                <a:tc>
                  <a:txBody>
                    <a:bodyPr/>
                    <a:lstStyle/>
                    <a:p>
                      <a:pPr lvl="0" algn="l" fontAlgn="b"/>
                      <a:r>
                        <a:rPr lang="es-MX" sz="900" b="1" i="0" u="none" strike="noStrike" dirty="0">
                          <a:solidFill>
                            <a:srgbClr val="000000"/>
                          </a:solidFill>
                          <a:latin typeface="Calibri"/>
                        </a:rPr>
                        <a:t>INMUEBLES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MX" sz="12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9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6" name="5 Rectángulo"/>
          <p:cNvSpPr/>
          <p:nvPr/>
        </p:nvSpPr>
        <p:spPr>
          <a:xfrm>
            <a:off x="1187624" y="1411029"/>
            <a:ext cx="7704856" cy="3170099"/>
          </a:xfrm>
          <a:prstGeom prst="rect">
            <a:avLst/>
          </a:prstGeom>
        </p:spPr>
        <p:txBody>
          <a:bodyPr wrap="square">
            <a:spAutoFit/>
          </a:bodyPr>
          <a:lstStyle/>
          <a:p>
            <a:pPr algn="just">
              <a:spcBef>
                <a:spcPts val="0"/>
              </a:spcBef>
              <a:buClrTx/>
              <a:buFont typeface="Wingdings" pitchFamily="2" charset="2"/>
              <a:buChar char="Ø"/>
            </a:pPr>
            <a:r>
              <a:rPr lang="es-ES" sz="2000" dirty="0" smtClean="0">
                <a:cs typeface="Arial" pitchFamily="34" charset="0"/>
              </a:rPr>
              <a:t> De enero a la fecha se ha obtenido la conciliación de tres OP´s al 100% en los Sistemas  de Control Patrimonial, siendo los siguientes:</a:t>
            </a:r>
          </a:p>
          <a:p>
            <a:pPr algn="just">
              <a:spcBef>
                <a:spcPts val="0"/>
              </a:spcBef>
              <a:buClrTx/>
            </a:pPr>
            <a:endParaRPr lang="es-ES" sz="2000" dirty="0" smtClean="0">
              <a:cs typeface="Arial" pitchFamily="34" charset="0"/>
            </a:endParaRPr>
          </a:p>
          <a:p>
            <a:pPr marL="699516" lvl="1" indent="-342900" algn="just">
              <a:spcBef>
                <a:spcPts val="0"/>
              </a:spcBef>
              <a:buClrTx/>
              <a:buFont typeface="+mj-lt"/>
              <a:buAutoNum type="arabicPeriod"/>
            </a:pPr>
            <a:r>
              <a:rPr lang="es-MX" sz="2000" dirty="0" smtClean="0">
                <a:cs typeface="Arial" pitchFamily="34" charset="0"/>
              </a:rPr>
              <a:t>Secretaría de Medio Ambiente e Historia Natural.</a:t>
            </a:r>
          </a:p>
          <a:p>
            <a:pPr marL="699516" lvl="1" indent="-342900" algn="just">
              <a:spcBef>
                <a:spcPts val="0"/>
              </a:spcBef>
              <a:buClrTx/>
              <a:buFont typeface="+mj-lt"/>
              <a:buAutoNum type="arabicPeriod"/>
            </a:pPr>
            <a:r>
              <a:rPr lang="es-MX" sz="2000" dirty="0" smtClean="0">
                <a:cs typeface="Arial" pitchFamily="34" charset="0"/>
              </a:rPr>
              <a:t>Centro Estatal de Prevención Social de la Violencia y Participación Ciudadana.</a:t>
            </a:r>
          </a:p>
          <a:p>
            <a:pPr marL="699516" lvl="1" indent="-342900" algn="just">
              <a:spcBef>
                <a:spcPts val="0"/>
              </a:spcBef>
              <a:buClrTx/>
              <a:buFont typeface="+mj-lt"/>
              <a:buAutoNum type="arabicPeriod"/>
            </a:pPr>
            <a:r>
              <a:rPr lang="es-MX" sz="2000" dirty="0" smtClean="0">
                <a:cs typeface="Arial" pitchFamily="34" charset="0"/>
              </a:rPr>
              <a:t>Promotora de Vivienda Chiapas.</a:t>
            </a:r>
          </a:p>
          <a:p>
            <a:pPr marL="699516" lvl="1" indent="-342900" algn="just">
              <a:spcBef>
                <a:spcPts val="0"/>
              </a:spcBef>
              <a:buClrTx/>
              <a:buNone/>
            </a:pPr>
            <a:endParaRPr lang="es-ES" sz="2000" dirty="0" smtClean="0">
              <a:cs typeface="Arial" pitchFamily="34" charset="0"/>
            </a:endParaRPr>
          </a:p>
          <a:p>
            <a:pPr marL="425196" indent="-342900" algn="just">
              <a:spcBef>
                <a:spcPts val="0"/>
              </a:spcBef>
              <a:buClrTx/>
              <a:buFont typeface="Wingdings" pitchFamily="2" charset="2"/>
              <a:buChar char="Ø"/>
            </a:pPr>
            <a:r>
              <a:rPr lang="es-ES" sz="2000" dirty="0" smtClean="0">
                <a:cs typeface="Arial" pitchFamily="34" charset="0"/>
              </a:rPr>
              <a:t>En consideración al panorama general de los Organismos Públicos del Gobierno del Estado, se informa el siguiente avance</a:t>
            </a:r>
            <a:r>
              <a:rPr lang="es-ES" sz="2000"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graphicFrame>
        <p:nvGraphicFramePr>
          <p:cNvPr id="7" name="6 Gráfico"/>
          <p:cNvGraphicFramePr/>
          <p:nvPr/>
        </p:nvGraphicFramePr>
        <p:xfrm>
          <a:off x="1115616" y="1556792"/>
          <a:ext cx="4752528"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9" name="8 CuadroTexto"/>
          <p:cNvSpPr txBox="1"/>
          <p:nvPr/>
        </p:nvSpPr>
        <p:spPr>
          <a:xfrm>
            <a:off x="6012160" y="2852936"/>
            <a:ext cx="2952328" cy="1600438"/>
          </a:xfrm>
          <a:prstGeom prst="rect">
            <a:avLst/>
          </a:prstGeom>
          <a:noFill/>
        </p:spPr>
        <p:txBody>
          <a:bodyPr wrap="square" rtlCol="0">
            <a:spAutoFit/>
          </a:bodyPr>
          <a:lstStyle/>
          <a:p>
            <a:pPr marL="266700" indent="-266700" algn="just"/>
            <a:r>
              <a:rPr lang="es-MX" sz="1400" u="sng" dirty="0" smtClean="0">
                <a:cs typeface="Arial" pitchFamily="34" charset="0"/>
              </a:rPr>
              <a:t>Organismos Públicos:</a:t>
            </a:r>
          </a:p>
          <a:p>
            <a:pPr marL="266700" indent="-266700" algn="just">
              <a:buFont typeface="Arial" pitchFamily="34" charset="0"/>
              <a:buChar char="•"/>
            </a:pPr>
            <a:r>
              <a:rPr lang="es-MX" sz="1400" b="1" dirty="0" smtClean="0">
                <a:cs typeface="Arial" pitchFamily="34" charset="0"/>
              </a:rPr>
              <a:t>7  </a:t>
            </a:r>
            <a:r>
              <a:rPr lang="es-MX" sz="1400" dirty="0" smtClean="0">
                <a:cs typeface="Arial" pitchFamily="34" charset="0"/>
              </a:rPr>
              <a:t>ha conciliado parcialmente.</a:t>
            </a:r>
          </a:p>
          <a:p>
            <a:pPr marL="266700" indent="-266700" algn="just">
              <a:buFont typeface="Arial" pitchFamily="34" charset="0"/>
              <a:buChar char="•"/>
            </a:pPr>
            <a:r>
              <a:rPr lang="es-MX" sz="1400" b="1" dirty="0" smtClean="0">
                <a:cs typeface="Arial" pitchFamily="34" charset="0"/>
              </a:rPr>
              <a:t>7 </a:t>
            </a:r>
            <a:r>
              <a:rPr lang="es-MX" sz="1400" dirty="0" smtClean="0">
                <a:cs typeface="Arial" pitchFamily="34" charset="0"/>
              </a:rPr>
              <a:t>presentan diferencias en sus registros.</a:t>
            </a:r>
          </a:p>
          <a:p>
            <a:pPr marL="266700" indent="-266700" algn="just">
              <a:buFont typeface="Arial" pitchFamily="34" charset="0"/>
              <a:buChar char="•"/>
            </a:pPr>
            <a:r>
              <a:rPr lang="es-MX" sz="1400" b="1" dirty="0" smtClean="0">
                <a:cs typeface="Arial" pitchFamily="34" charset="0"/>
              </a:rPr>
              <a:t>3 </a:t>
            </a:r>
            <a:r>
              <a:rPr lang="es-MX" sz="1400" dirty="0" smtClean="0">
                <a:cs typeface="Arial" pitchFamily="34" charset="0"/>
              </a:rPr>
              <a:t>conciliaron al 100%</a:t>
            </a:r>
          </a:p>
          <a:p>
            <a:pPr marL="266700" indent="-266700" algn="just">
              <a:buFont typeface="Arial" pitchFamily="34" charset="0"/>
              <a:buChar char="•"/>
            </a:pPr>
            <a:r>
              <a:rPr lang="es-MX" sz="1400" b="1" dirty="0" smtClean="0">
                <a:cs typeface="Arial" pitchFamily="34" charset="0"/>
              </a:rPr>
              <a:t>15 </a:t>
            </a:r>
            <a:r>
              <a:rPr lang="es-MX" sz="1400" dirty="0" smtClean="0">
                <a:cs typeface="Arial" pitchFamily="34" charset="0"/>
              </a:rPr>
              <a:t>no han oficializado la conciliación de sus registros</a:t>
            </a:r>
            <a:r>
              <a:rPr lang="es-MX" sz="1200" dirty="0" smtClean="0">
                <a:latin typeface="Arial" pitchFamily="34" charset="0"/>
                <a:cs typeface="Arial" pitchFamily="34" charset="0"/>
              </a:rPr>
              <a:t>. </a:t>
            </a:r>
            <a:endParaRPr lang="es-MX" sz="1600" dirty="0">
              <a:latin typeface="Arial" pitchFamily="34" charset="0"/>
              <a:cs typeface="Arial" pitchFamily="34" charset="0"/>
            </a:endParaRPr>
          </a:p>
        </p:txBody>
      </p:sp>
      <p:sp>
        <p:nvSpPr>
          <p:cNvPr id="11" name="10 Rectángulo"/>
          <p:cNvSpPr/>
          <p:nvPr/>
        </p:nvSpPr>
        <p:spPr>
          <a:xfrm>
            <a:off x="6012160" y="2852936"/>
            <a:ext cx="2952328" cy="165618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cxnSp>
        <p:nvCxnSpPr>
          <p:cNvPr id="13" name="12 Conector angular"/>
          <p:cNvCxnSpPr/>
          <p:nvPr/>
        </p:nvCxnSpPr>
        <p:spPr>
          <a:xfrm flipV="1">
            <a:off x="5220072" y="3501008"/>
            <a:ext cx="792088" cy="144016"/>
          </a:xfrm>
          <a:prstGeom prst="bentConnector3">
            <a:avLst>
              <a:gd name="adj1" fmla="val 50000"/>
            </a:avLst>
          </a:prstGeom>
          <a:ln w="19050">
            <a:solidFill>
              <a:srgbClr val="0099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Miguel\Desktop\descarga.png"/>
          <p:cNvPicPr>
            <a:picLocks noChangeAspect="1" noChangeArrowheads="1"/>
          </p:cNvPicPr>
          <p:nvPr/>
        </p:nvPicPr>
        <p:blipFill>
          <a:blip r:embed="rId2" cstate="print"/>
          <a:srcRect/>
          <a:stretch>
            <a:fillRect/>
          </a:stretch>
        </p:blipFill>
        <p:spPr bwMode="auto">
          <a:xfrm rot="16200000">
            <a:off x="-2871192" y="2871192"/>
            <a:ext cx="6858000" cy="1115616"/>
          </a:xfrm>
          <a:prstGeom prst="rect">
            <a:avLst/>
          </a:prstGeom>
          <a:noFill/>
        </p:spPr>
      </p:pic>
      <p:sp>
        <p:nvSpPr>
          <p:cNvPr id="4" name="1 Título"/>
          <p:cNvSpPr txBox="1">
            <a:spLocks/>
          </p:cNvSpPr>
          <p:nvPr/>
        </p:nvSpPr>
        <p:spPr>
          <a:xfrm>
            <a:off x="1043608" y="53752"/>
            <a:ext cx="7746064"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dirty="0" smtClean="0">
                <a:ln>
                  <a:noFill/>
                </a:ln>
                <a:solidFill>
                  <a:schemeClr val="accent1">
                    <a:lumMod val="75000"/>
                  </a:schemeClr>
                </a:solidFill>
                <a:uLnTx/>
                <a:uFillTx/>
                <a:ea typeface="+mj-ea"/>
                <a:cs typeface="+mj-cs"/>
              </a:rPr>
              <a:t>Avances en la actualización de los Registros Patrimoniales</a:t>
            </a:r>
            <a:endParaRPr kumimoji="0" lang="es-MX" sz="3200" b="1" i="0" u="none" strike="noStrike" kern="1200" cap="none" spc="0" normalizeH="0" baseline="0" noProof="0" dirty="0">
              <a:ln>
                <a:noFill/>
              </a:ln>
              <a:solidFill>
                <a:schemeClr val="accent1">
                  <a:lumMod val="75000"/>
                </a:schemeClr>
              </a:solidFill>
              <a:uLnTx/>
              <a:uFillTx/>
              <a:ea typeface="+mj-ea"/>
              <a:cs typeface="+mj-cs"/>
            </a:endParaRPr>
          </a:p>
        </p:txBody>
      </p:sp>
      <p:sp>
        <p:nvSpPr>
          <p:cNvPr id="8" name="7 CuadroTexto"/>
          <p:cNvSpPr txBox="1"/>
          <p:nvPr/>
        </p:nvSpPr>
        <p:spPr>
          <a:xfrm>
            <a:off x="2987824" y="2924944"/>
            <a:ext cx="4968552" cy="1107996"/>
          </a:xfrm>
          <a:prstGeom prst="rect">
            <a:avLst/>
          </a:prstGeom>
          <a:noFill/>
        </p:spPr>
        <p:txBody>
          <a:bodyPr wrap="square" rtlCol="0">
            <a:spAutoFit/>
          </a:bodyPr>
          <a:lstStyle/>
          <a:p>
            <a:r>
              <a:rPr lang="es-MX" sz="6600" dirty="0" smtClean="0"/>
              <a:t>¡Gracias!</a:t>
            </a:r>
            <a:endParaRPr lang="es-MX" sz="6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870</Words>
  <Application>Microsoft Office PowerPoint</Application>
  <PresentationFormat>Presentación en pantalla (4:3)</PresentationFormat>
  <Paragraphs>216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Corazón de Jesús</dc:creator>
  <cp:lastModifiedBy>Patricia</cp:lastModifiedBy>
  <cp:revision>15</cp:revision>
  <dcterms:created xsi:type="dcterms:W3CDTF">2018-03-13T22:17:56Z</dcterms:created>
  <dcterms:modified xsi:type="dcterms:W3CDTF">2018-03-14T21:00:17Z</dcterms:modified>
</cp:coreProperties>
</file>