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7"/>
  </p:notesMasterIdLst>
  <p:sldIdLst>
    <p:sldId id="257" r:id="rId2"/>
    <p:sldId id="265" r:id="rId3"/>
    <p:sldId id="263" r:id="rId4"/>
    <p:sldId id="264" r:id="rId5"/>
    <p:sldId id="266" r:id="rId6"/>
  </p:sldIdLst>
  <p:sldSz cx="9144000" cy="6858000" type="screen4x3"/>
  <p:notesSz cx="6950075" cy="9236075"/>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1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Patricia\Documents\2018\PROCEDIMIENTO%20DEL%20CACE\Calendario%20de%20Reuniones%20y%20Conciliaci&#243;n%20de%20los%20OP.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Patricia\Documents\2017\CIRCULARES%20CONAC%20y%20SEG.%20CACE\Calendario%20de%20Reuniones%20y%20Conciliaci&#243;n%20de%20los%20OP.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Patricia\Documents\2018\PROCEDIMIENTO%20DEL%20CACE\Calendario%20de%20Reuniones%20y%20Conciliaci&#243;n%20de%20los%20OP.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MX"/>
  <c:clrMapOvr bg1="lt1" tx1="dk1" bg2="lt2" tx2="dk2" accent1="accent1" accent2="accent2" accent3="accent3" accent4="accent4" accent5="accent5" accent6="accent6" hlink="hlink" folHlink="folHlink"/>
  <c:chart>
    <c:title>
      <c:layout>
        <c:manualLayout>
          <c:xMode val="edge"/>
          <c:yMode val="edge"/>
          <c:x val="0.39317801656513762"/>
          <c:y val="1.5529910256885044E-2"/>
        </c:manualLayout>
      </c:layout>
      <c:txPr>
        <a:bodyPr/>
        <a:lstStyle/>
        <a:p>
          <a:pPr algn="r">
            <a:defRPr sz="1600"/>
          </a:pPr>
          <a:endParaRPr lang="es-MX"/>
        </a:p>
      </c:txPr>
    </c:title>
    <c:view3D>
      <c:rotX val="30"/>
      <c:perspective val="30"/>
    </c:view3D>
    <c:plotArea>
      <c:layout>
        <c:manualLayout>
          <c:layoutTarget val="inner"/>
          <c:xMode val="edge"/>
          <c:yMode val="edge"/>
          <c:x val="0"/>
          <c:y val="0.1193074135553566"/>
          <c:w val="1"/>
          <c:h val="0.38552894429863027"/>
        </c:manualLayout>
      </c:layout>
      <c:pie3DChart>
        <c:varyColors val="1"/>
        <c:ser>
          <c:idx val="0"/>
          <c:order val="0"/>
          <c:tx>
            <c:strRef>
              <c:f>'SEGUIMIENTO DE LOS OPS'!$C$163</c:f>
              <c:strCache>
                <c:ptCount val="1"/>
                <c:pt idx="0">
                  <c:v>Porcentaje de Avance</c:v>
                </c:pt>
              </c:strCache>
            </c:strRef>
          </c:tx>
          <c:explosion val="25"/>
          <c:dLbls>
            <c:dLbl>
              <c:idx val="0"/>
              <c:layout>
                <c:manualLayout>
                  <c:x val="-1.5399361844475336E-3"/>
                  <c:y val="-8.9768153980752663E-3"/>
                </c:manualLayout>
              </c:layout>
              <c:spPr/>
              <c:txPr>
                <a:bodyPr/>
                <a:lstStyle/>
                <a:p>
                  <a:pPr>
                    <a:defRPr sz="1200" b="1"/>
                  </a:pPr>
                  <a:endParaRPr lang="es-MX"/>
                </a:p>
              </c:txPr>
              <c:showVal val="1"/>
            </c:dLbl>
            <c:dLbl>
              <c:idx val="1"/>
              <c:layout>
                <c:manualLayout>
                  <c:x val="1.6433276722762614E-2"/>
                  <c:y val="2.9322397200349973E-2"/>
                </c:manualLayout>
              </c:layout>
              <c:spPr/>
              <c:txPr>
                <a:bodyPr/>
                <a:lstStyle/>
                <a:p>
                  <a:pPr>
                    <a:defRPr sz="1200" b="1"/>
                  </a:pPr>
                  <a:endParaRPr lang="es-MX"/>
                </a:p>
              </c:txPr>
              <c:showVal val="1"/>
            </c:dLbl>
            <c:dLbl>
              <c:idx val="2"/>
              <c:layout>
                <c:manualLayout>
                  <c:x val="8.3307601255725393E-4"/>
                  <c:y val="-2.5415573053368386E-3"/>
                </c:manualLayout>
              </c:layout>
              <c:spPr/>
              <c:txPr>
                <a:bodyPr/>
                <a:lstStyle/>
                <a:p>
                  <a:pPr>
                    <a:defRPr sz="1200" b="1"/>
                  </a:pPr>
                  <a:endParaRPr lang="es-MX"/>
                </a:p>
              </c:txPr>
              <c:showVal val="1"/>
            </c:dLbl>
            <c:dLbl>
              <c:idx val="3"/>
              <c:layout>
                <c:manualLayout>
                  <c:x val="-1.882301477021259E-4"/>
                  <c:y val="1.235564304461942E-2"/>
                </c:manualLayout>
              </c:layout>
              <c:spPr/>
              <c:txPr>
                <a:bodyPr/>
                <a:lstStyle/>
                <a:p>
                  <a:pPr>
                    <a:defRPr sz="1200" b="1"/>
                  </a:pPr>
                  <a:endParaRPr lang="es-MX"/>
                </a:p>
              </c:txPr>
              <c:showVal val="1"/>
            </c:dLbl>
            <c:dLbl>
              <c:idx val="4"/>
              <c:layout>
                <c:manualLayout>
                  <c:x val="1.5785343008594521E-3"/>
                  <c:y val="2.2018372703412135E-2"/>
                </c:manualLayout>
              </c:layout>
              <c:spPr/>
              <c:txPr>
                <a:bodyPr/>
                <a:lstStyle/>
                <a:p>
                  <a:pPr>
                    <a:defRPr sz="1200" b="1"/>
                  </a:pPr>
                  <a:endParaRPr lang="es-MX"/>
                </a:p>
              </c:txPr>
              <c:showVal val="1"/>
            </c:dLbl>
            <c:dLbl>
              <c:idx val="5"/>
              <c:layout>
                <c:manualLayout>
                  <c:x val="1.1545983222685477E-2"/>
                  <c:y val="4.9120734908136678E-3"/>
                </c:manualLayout>
              </c:layout>
              <c:spPr/>
              <c:txPr>
                <a:bodyPr/>
                <a:lstStyle/>
                <a:p>
                  <a:pPr>
                    <a:defRPr sz="1200" b="1"/>
                  </a:pPr>
                  <a:endParaRPr lang="es-MX"/>
                </a:p>
              </c:txPr>
              <c:showVal val="1"/>
            </c:dLbl>
            <c:dLbl>
              <c:idx val="6"/>
              <c:layout>
                <c:manualLayout>
                  <c:x val="-8.5559158046420603E-3"/>
                  <c:y val="-1.6784776902887179E-2"/>
                </c:manualLayout>
              </c:layout>
              <c:spPr/>
              <c:txPr>
                <a:bodyPr/>
                <a:lstStyle/>
                <a:p>
                  <a:pPr>
                    <a:defRPr sz="1600" b="1"/>
                  </a:pPr>
                  <a:endParaRPr lang="es-MX"/>
                </a:p>
              </c:txPr>
              <c:showVal val="1"/>
            </c:dLbl>
            <c:delete val="1"/>
            <c:txPr>
              <a:bodyPr/>
              <a:lstStyle/>
              <a:p>
                <a:pPr>
                  <a:defRPr sz="1100" b="1"/>
                </a:pPr>
                <a:endParaRPr lang="es-MX"/>
              </a:p>
            </c:txPr>
          </c:dLbls>
          <c:cat>
            <c:strRef>
              <c:f>'SEGUIMIENTO DE LOS OPS'!$B$164:$B$170</c:f>
              <c:strCache>
                <c:ptCount val="7"/>
                <c:pt idx="0">
                  <c:v>Secretaría de Hacienda</c:v>
                </c:pt>
                <c:pt idx="1">
                  <c:v>Secretaría de Obra Pública y Comunicaciones</c:v>
                </c:pt>
                <c:pt idx="2">
                  <c:v>Instituto de Infraestructura Física Educativa del Estado de Chiapas</c:v>
                </c:pt>
                <c:pt idx="3">
                  <c:v>Secretaría de Seguridad y Protección Ciudadana</c:v>
                </c:pt>
                <c:pt idx="4">
                  <c:v>Instituto Estatal del Agua</c:v>
                </c:pt>
                <c:pt idx="5">
                  <c:v>Sistema Para el Desarrollo Integral de la Familia</c:v>
                </c:pt>
                <c:pt idx="6">
                  <c:v>Instituto Casa de las Artesanías de Chiapas</c:v>
                </c:pt>
              </c:strCache>
            </c:strRef>
          </c:cat>
          <c:val>
            <c:numRef>
              <c:f>'SEGUIMIENTO DE LOS OPS'!$C$164:$C$170</c:f>
              <c:numCache>
                <c:formatCode>0%</c:formatCode>
                <c:ptCount val="7"/>
                <c:pt idx="0">
                  <c:v>7.0000000000000034E-2</c:v>
                </c:pt>
                <c:pt idx="1">
                  <c:v>0.8</c:v>
                </c:pt>
                <c:pt idx="2">
                  <c:v>8.0000000000000085E-2</c:v>
                </c:pt>
                <c:pt idx="3">
                  <c:v>7.0000000000000034E-2</c:v>
                </c:pt>
                <c:pt idx="4">
                  <c:v>7.0000000000000034E-2</c:v>
                </c:pt>
                <c:pt idx="5">
                  <c:v>7.0000000000000034E-2</c:v>
                </c:pt>
                <c:pt idx="6">
                  <c:v>1</c:v>
                </c:pt>
              </c:numCache>
            </c:numRef>
          </c:val>
        </c:ser>
      </c:pie3DChart>
    </c:plotArea>
    <c:legend>
      <c:legendPos val="b"/>
      <c:legendEntry>
        <c:idx val="0"/>
        <c:txPr>
          <a:bodyPr/>
          <a:lstStyle/>
          <a:p>
            <a:pPr>
              <a:defRPr sz="1400">
                <a:latin typeface="Arial" pitchFamily="34" charset="0"/>
                <a:cs typeface="Arial" pitchFamily="34" charset="0"/>
              </a:defRPr>
            </a:pPr>
            <a:endParaRPr lang="es-MX"/>
          </a:p>
        </c:txPr>
      </c:legendEntry>
      <c:legendEntry>
        <c:idx val="1"/>
        <c:txPr>
          <a:bodyPr/>
          <a:lstStyle/>
          <a:p>
            <a:pPr>
              <a:defRPr sz="1400">
                <a:latin typeface="Arial" pitchFamily="34" charset="0"/>
                <a:cs typeface="Arial" pitchFamily="34" charset="0"/>
              </a:defRPr>
            </a:pPr>
            <a:endParaRPr lang="es-MX"/>
          </a:p>
        </c:txPr>
      </c:legendEntry>
      <c:legendEntry>
        <c:idx val="2"/>
        <c:txPr>
          <a:bodyPr/>
          <a:lstStyle/>
          <a:p>
            <a:pPr>
              <a:defRPr sz="1400">
                <a:latin typeface="Arial" pitchFamily="34" charset="0"/>
                <a:cs typeface="Arial" pitchFamily="34" charset="0"/>
              </a:defRPr>
            </a:pPr>
            <a:endParaRPr lang="es-MX"/>
          </a:p>
        </c:txPr>
      </c:legendEntry>
      <c:legendEntry>
        <c:idx val="3"/>
        <c:txPr>
          <a:bodyPr/>
          <a:lstStyle/>
          <a:p>
            <a:pPr>
              <a:defRPr sz="1400">
                <a:latin typeface="Arial" pitchFamily="34" charset="0"/>
                <a:cs typeface="Arial" pitchFamily="34" charset="0"/>
              </a:defRPr>
            </a:pPr>
            <a:endParaRPr lang="es-MX"/>
          </a:p>
        </c:txPr>
      </c:legendEntry>
      <c:legendEntry>
        <c:idx val="4"/>
        <c:txPr>
          <a:bodyPr/>
          <a:lstStyle/>
          <a:p>
            <a:pPr>
              <a:defRPr sz="1400" b="0">
                <a:latin typeface="Arial" pitchFamily="34" charset="0"/>
                <a:cs typeface="Arial" pitchFamily="34" charset="0"/>
              </a:defRPr>
            </a:pPr>
            <a:endParaRPr lang="es-MX"/>
          </a:p>
        </c:txPr>
      </c:legendEntry>
      <c:legendEntry>
        <c:idx val="5"/>
        <c:txPr>
          <a:bodyPr/>
          <a:lstStyle/>
          <a:p>
            <a:pPr>
              <a:defRPr sz="1400">
                <a:latin typeface="Arial" pitchFamily="34" charset="0"/>
                <a:cs typeface="Arial" pitchFamily="34" charset="0"/>
              </a:defRPr>
            </a:pPr>
            <a:endParaRPr lang="es-MX"/>
          </a:p>
        </c:txPr>
      </c:legendEntry>
      <c:legendEntry>
        <c:idx val="6"/>
        <c:txPr>
          <a:bodyPr/>
          <a:lstStyle/>
          <a:p>
            <a:pPr>
              <a:defRPr sz="1400">
                <a:latin typeface="Arial" pitchFamily="34" charset="0"/>
                <a:cs typeface="Arial" pitchFamily="34" charset="0"/>
              </a:defRPr>
            </a:pPr>
            <a:endParaRPr lang="es-MX"/>
          </a:p>
        </c:txPr>
      </c:legendEntry>
      <c:layout>
        <c:manualLayout>
          <c:xMode val="edge"/>
          <c:yMode val="edge"/>
          <c:x val="1.1902916258894281E-2"/>
          <c:y val="0.59136321454478968"/>
          <c:w val="0.83990135608049199"/>
          <c:h val="0.37593576203951223"/>
        </c:manualLayout>
      </c:layout>
      <c:txPr>
        <a:bodyPr/>
        <a:lstStyle/>
        <a:p>
          <a:pPr>
            <a:defRPr sz="900"/>
          </a:pPr>
          <a:endParaRPr lang="es-MX"/>
        </a:p>
      </c:txPr>
    </c:legend>
    <c:plotVisOnly val="1"/>
  </c:chart>
  <c:spPr>
    <a:ln>
      <a:noFill/>
    </a:ln>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MX"/>
  <c:roundedCorners val="1"/>
  <c:chart>
    <c:autoTitleDeleted val="1"/>
    <c:view3D>
      <c:rotX val="40"/>
      <c:rotY val="220"/>
      <c:perspective val="30"/>
    </c:view3D>
    <c:plotArea>
      <c:layout>
        <c:manualLayout>
          <c:layoutTarget val="inner"/>
          <c:xMode val="edge"/>
          <c:yMode val="edge"/>
          <c:x val="0.13253799989301601"/>
          <c:y val="0.14894913637046869"/>
          <c:w val="0.73414924081311894"/>
          <c:h val="0.56900355008330661"/>
        </c:manualLayout>
      </c:layout>
      <c:pie3DChart>
        <c:varyColors val="1"/>
        <c:ser>
          <c:idx val="0"/>
          <c:order val="0"/>
          <c:explosion val="25"/>
          <c:dPt>
            <c:idx val="0"/>
            <c:spPr>
              <a:solidFill>
                <a:srgbClr val="92D050"/>
              </a:solidFill>
            </c:spPr>
          </c:dPt>
          <c:dPt>
            <c:idx val="1"/>
            <c:explosion val="0"/>
            <c:spPr>
              <a:solidFill>
                <a:srgbClr val="0070C0"/>
              </a:solidFill>
            </c:spPr>
          </c:dPt>
          <c:dPt>
            <c:idx val="2"/>
            <c:spPr>
              <a:solidFill>
                <a:srgbClr val="FF0000"/>
              </a:solidFill>
            </c:spPr>
          </c:dPt>
          <c:dLbls>
            <c:dLbl>
              <c:idx val="0"/>
              <c:layout>
                <c:manualLayout>
                  <c:x val="-2.7558923494097349E-2"/>
                  <c:y val="-0.15357228826426694"/>
                </c:manualLayout>
              </c:layout>
              <c:tx>
                <c:rich>
                  <a:bodyPr/>
                  <a:lstStyle/>
                  <a:p>
                    <a:r>
                      <a:rPr lang="es-MX" b="1" dirty="0" smtClean="0"/>
                      <a:t>29</a:t>
                    </a:r>
                    <a:r>
                      <a:rPr lang="es-MX" dirty="0" smtClean="0"/>
                      <a:t> OP´s </a:t>
                    </a:r>
                    <a:r>
                      <a:rPr lang="es-MX" dirty="0"/>
                      <a:t>que cuentan al 100% su conciliación
</a:t>
                    </a:r>
                    <a:r>
                      <a:rPr lang="es-MX" b="1" dirty="0"/>
                      <a:t>40</a:t>
                    </a:r>
                    <a:r>
                      <a:rPr lang="es-MX" b="1" dirty="0" smtClean="0"/>
                      <a:t>%</a:t>
                    </a:r>
                    <a:endParaRPr lang="es-MX" b="1" dirty="0"/>
                  </a:p>
                </c:rich>
              </c:tx>
              <c:showCatName val="1"/>
              <c:showPercent val="1"/>
              <c:separator>
</c:separator>
            </c:dLbl>
            <c:dLbl>
              <c:idx val="1"/>
              <c:layout>
                <c:manualLayout>
                  <c:x val="6.9797543071346002E-2"/>
                  <c:y val="-2.2948839017886902E-2"/>
                </c:manualLayout>
              </c:layout>
              <c:tx>
                <c:rich>
                  <a:bodyPr/>
                  <a:lstStyle/>
                  <a:p>
                    <a:r>
                      <a:rPr lang="es-MX" b="1" dirty="0" smtClean="0"/>
                      <a:t>32</a:t>
                    </a:r>
                    <a:r>
                      <a:rPr lang="es-MX" dirty="0" smtClean="0"/>
                      <a:t> OP´s </a:t>
                    </a:r>
                    <a:r>
                      <a:rPr lang="es-MX" dirty="0"/>
                      <a:t>con diferencias en inventarios
</a:t>
                    </a:r>
                    <a:r>
                      <a:rPr lang="es-MX" b="1" u="none" dirty="0"/>
                      <a:t>44%</a:t>
                    </a:r>
                  </a:p>
                </c:rich>
              </c:tx>
              <c:showCatName val="1"/>
              <c:showPercent val="1"/>
              <c:separator>
</c:separator>
            </c:dLbl>
            <c:dLbl>
              <c:idx val="2"/>
              <c:layout>
                <c:manualLayout>
                  <c:x val="-0.1710653548782646"/>
                  <c:y val="-1.135167987870629E-2"/>
                </c:manualLayout>
              </c:layout>
              <c:tx>
                <c:rich>
                  <a:bodyPr/>
                  <a:lstStyle/>
                  <a:p>
                    <a:r>
                      <a:rPr lang="es-MX" b="1" dirty="0" smtClean="0"/>
                      <a:t>12</a:t>
                    </a:r>
                    <a:r>
                      <a:rPr lang="es-MX" dirty="0" smtClean="0"/>
                      <a:t> OP´s </a:t>
                    </a:r>
                    <a:r>
                      <a:rPr lang="es-MX" dirty="0"/>
                      <a:t>que no cuentan con la instalación de SCP
</a:t>
                    </a:r>
                    <a:r>
                      <a:rPr lang="es-MX" b="1" dirty="0"/>
                      <a:t>16%</a:t>
                    </a:r>
                  </a:p>
                </c:rich>
              </c:tx>
              <c:showCatName val="1"/>
              <c:showPercent val="1"/>
              <c:separator>
</c:separator>
            </c:dLbl>
            <c:txPr>
              <a:bodyPr/>
              <a:lstStyle/>
              <a:p>
                <a:pPr algn="just">
                  <a:defRPr b="0" i="0">
                    <a:latin typeface="Arial" pitchFamily="34" charset="0"/>
                    <a:cs typeface="Arial" pitchFamily="34" charset="0"/>
                  </a:defRPr>
                </a:pPr>
                <a:endParaRPr lang="es-MX"/>
              </a:p>
            </c:txPr>
            <c:showCatName val="1"/>
            <c:showPercent val="1"/>
            <c:separator>
</c:separator>
            <c:showLeaderLines val="1"/>
          </c:dLbls>
          <c:cat>
            <c:strRef>
              <c:f>'Calendario de Reuniones 2017'!$B$316:$B$318</c:f>
              <c:strCache>
                <c:ptCount val="3"/>
                <c:pt idx="0">
                  <c:v>OP´s que cuentan al 100% su conciliación</c:v>
                </c:pt>
                <c:pt idx="1">
                  <c:v>OP´s con diferencias en inventarios</c:v>
                </c:pt>
                <c:pt idx="2">
                  <c:v>OP´s que no cuentan con la instalación de SCP</c:v>
                </c:pt>
              </c:strCache>
            </c:strRef>
          </c:cat>
          <c:val>
            <c:numRef>
              <c:f>'Calendario de Reuniones 2017'!$C$316:$C$318</c:f>
              <c:numCache>
                <c:formatCode>General</c:formatCode>
                <c:ptCount val="3"/>
                <c:pt idx="0">
                  <c:v>29</c:v>
                </c:pt>
                <c:pt idx="1">
                  <c:v>32</c:v>
                </c:pt>
                <c:pt idx="2">
                  <c:v>12</c:v>
                </c:pt>
              </c:numCache>
            </c:numRef>
          </c:val>
        </c:ser>
        <c:dLbls>
          <c:showCatName val="1"/>
          <c:showPercent val="1"/>
        </c:dLbls>
      </c:pie3DChart>
    </c:plotArea>
    <c:plotVisOnly val="1"/>
  </c:chart>
  <c:spPr>
    <a:effectLst>
      <a:innerShdw blurRad="63500" dist="50800" dir="2700000">
        <a:prstClr val="black">
          <a:alpha val="50000"/>
        </a:prstClr>
      </a:innerShdw>
    </a:effectLst>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s-MX"/>
  <c:chart>
    <c:view3D>
      <c:rotX val="50"/>
      <c:rotY val="170"/>
      <c:depthPercent val="90"/>
      <c:perspective val="70"/>
    </c:view3D>
    <c:plotArea>
      <c:layout>
        <c:manualLayout>
          <c:layoutTarget val="inner"/>
          <c:xMode val="edge"/>
          <c:yMode val="edge"/>
          <c:x val="0.29787948381452328"/>
          <c:y val="0.18750000000000003"/>
          <c:w val="0.42864676290463705"/>
          <c:h val="0.62500000000000011"/>
        </c:manualLayout>
      </c:layout>
      <c:pie3DChart>
        <c:varyColors val="1"/>
        <c:ser>
          <c:idx val="0"/>
          <c:order val="0"/>
          <c:explosion val="25"/>
          <c:dPt>
            <c:idx val="0"/>
            <c:spPr>
              <a:solidFill>
                <a:srgbClr val="FF0000"/>
              </a:solidFill>
            </c:spPr>
          </c:dPt>
          <c:dPt>
            <c:idx val="1"/>
            <c:explosion val="22"/>
            <c:spPr>
              <a:solidFill>
                <a:srgbClr val="92D050"/>
              </a:solidFill>
            </c:spPr>
          </c:dPt>
          <c:dPt>
            <c:idx val="2"/>
            <c:explosion val="0"/>
            <c:spPr>
              <a:solidFill>
                <a:srgbClr val="0070C0"/>
              </a:solidFill>
            </c:spPr>
          </c:dPt>
          <c:dLbls>
            <c:dLbl>
              <c:idx val="0"/>
              <c:layout>
                <c:manualLayout>
                  <c:x val="-0.22858092738407698"/>
                  <c:y val="4.3552420530766994E-2"/>
                </c:manualLayout>
              </c:layout>
              <c:tx>
                <c:rich>
                  <a:bodyPr/>
                  <a:lstStyle/>
                  <a:p>
                    <a:r>
                      <a:rPr lang="es-MX" b="1" noProof="0" dirty="0" smtClean="0">
                        <a:latin typeface="Arial" pitchFamily="34" charset="0"/>
                        <a:cs typeface="Arial" pitchFamily="34" charset="0"/>
                      </a:rPr>
                      <a:t>08     </a:t>
                    </a:r>
                    <a:r>
                      <a:rPr lang="es-MX" b="0" noProof="0" dirty="0" smtClean="0">
                        <a:latin typeface="Arial" pitchFamily="34" charset="0"/>
                        <a:cs typeface="Arial" pitchFamily="34" charset="0"/>
                      </a:rPr>
                      <a:t>OP´s que            no cuentan con la instalación de SCP</a:t>
                    </a:r>
                    <a:r>
                      <a:rPr lang="es-MX" b="1" noProof="0" dirty="0" smtClean="0">
                        <a:latin typeface="Arial" pitchFamily="34" charset="0"/>
                        <a:cs typeface="Arial" pitchFamily="34" charset="0"/>
                      </a:rPr>
                      <a:t>
11%</a:t>
                    </a:r>
                    <a:endParaRPr lang="es-MX" b="1" noProof="0" dirty="0">
                      <a:latin typeface="Arial" pitchFamily="34" charset="0"/>
                      <a:cs typeface="Arial" pitchFamily="34" charset="0"/>
                    </a:endParaRPr>
                  </a:p>
                </c:rich>
              </c:tx>
              <c:showVal val="1"/>
              <c:showPercent val="1"/>
              <c:separator>
</c:separator>
            </c:dLbl>
            <c:dLbl>
              <c:idx val="1"/>
              <c:layout>
                <c:manualLayout>
                  <c:x val="-7.2222222222222229E-2"/>
                  <c:y val="2.3648293963254591E-2"/>
                </c:manualLayout>
              </c:layout>
              <c:tx>
                <c:rich>
                  <a:bodyPr/>
                  <a:lstStyle/>
                  <a:p>
                    <a:r>
                      <a:rPr lang="es-MX" b="1" noProof="0" dirty="0" smtClean="0">
                        <a:latin typeface="Arial" pitchFamily="34" charset="0"/>
                        <a:cs typeface="Arial" pitchFamily="34" charset="0"/>
                      </a:rPr>
                      <a:t>34 </a:t>
                    </a:r>
                    <a:r>
                      <a:rPr lang="es-MX" b="0" noProof="0" dirty="0" smtClean="0">
                        <a:latin typeface="Arial" pitchFamily="34" charset="0"/>
                        <a:cs typeface="Arial" pitchFamily="34" charset="0"/>
                      </a:rPr>
                      <a:t>OP´s</a:t>
                    </a:r>
                    <a:r>
                      <a:rPr lang="es-MX" b="0" baseline="0" noProof="0" dirty="0" smtClean="0">
                        <a:latin typeface="Arial" pitchFamily="34" charset="0"/>
                        <a:cs typeface="Arial" pitchFamily="34" charset="0"/>
                      </a:rPr>
                      <a:t> que cuentan al 100% su conciliación</a:t>
                    </a:r>
                    <a:r>
                      <a:rPr lang="es-MX" b="1" noProof="0" dirty="0" smtClean="0">
                        <a:latin typeface="Arial" pitchFamily="34" charset="0"/>
                        <a:cs typeface="Arial" pitchFamily="34" charset="0"/>
                      </a:rPr>
                      <a:t>
47%</a:t>
                    </a:r>
                    <a:endParaRPr lang="es-MX" b="1" noProof="0" dirty="0">
                      <a:latin typeface="Arial" pitchFamily="34" charset="0"/>
                      <a:cs typeface="Arial" pitchFamily="34" charset="0"/>
                    </a:endParaRPr>
                  </a:p>
                </c:rich>
              </c:tx>
              <c:showVal val="1"/>
              <c:showPercent val="1"/>
              <c:separator>
</c:separator>
            </c:dLbl>
            <c:dLbl>
              <c:idx val="2"/>
              <c:layout>
                <c:manualLayout>
                  <c:x val="7.2173447069116381E-2"/>
                  <c:y val="-0.23406678331875183"/>
                </c:manualLayout>
              </c:layout>
              <c:tx>
                <c:rich>
                  <a:bodyPr/>
                  <a:lstStyle/>
                  <a:p>
                    <a:r>
                      <a:rPr lang="es-MX" b="1" noProof="0" dirty="0" smtClean="0">
                        <a:latin typeface="Arial" pitchFamily="34" charset="0"/>
                        <a:cs typeface="Arial" pitchFamily="34" charset="0"/>
                      </a:rPr>
                      <a:t>30 </a:t>
                    </a:r>
                    <a:r>
                      <a:rPr lang="es-MX" b="0" noProof="0" dirty="0" smtClean="0">
                        <a:latin typeface="Arial" pitchFamily="34" charset="0"/>
                        <a:cs typeface="Arial" pitchFamily="34" charset="0"/>
                      </a:rPr>
                      <a:t>OP´s con</a:t>
                    </a:r>
                    <a:r>
                      <a:rPr lang="es-MX" b="0" baseline="0" noProof="0" dirty="0" smtClean="0">
                        <a:latin typeface="Arial" pitchFamily="34" charset="0"/>
                        <a:cs typeface="Arial" pitchFamily="34" charset="0"/>
                      </a:rPr>
                      <a:t> diferencias en inventarios</a:t>
                    </a:r>
                    <a:r>
                      <a:rPr lang="es-MX" b="1" noProof="0" dirty="0" smtClean="0">
                        <a:latin typeface="Arial" pitchFamily="34" charset="0"/>
                        <a:cs typeface="Arial" pitchFamily="34" charset="0"/>
                      </a:rPr>
                      <a:t>
42%</a:t>
                    </a:r>
                    <a:endParaRPr lang="es-MX" b="1" noProof="0" dirty="0">
                      <a:latin typeface="Arial" pitchFamily="34" charset="0"/>
                      <a:cs typeface="Arial" pitchFamily="34" charset="0"/>
                    </a:endParaRPr>
                  </a:p>
                </c:rich>
              </c:tx>
              <c:showVal val="1"/>
              <c:showPercent val="1"/>
              <c:separator>
</c:separator>
            </c:dLbl>
            <c:showVal val="1"/>
            <c:showPercent val="1"/>
            <c:separator>
</c:separator>
            <c:showLeaderLines val="1"/>
          </c:dLbls>
          <c:cat>
            <c:strRef>
              <c:f>'SEGUIMIENTO DE LOS OPS'!$B$184:$B$186</c:f>
              <c:strCache>
                <c:ptCount val="3"/>
                <c:pt idx="0">
                  <c:v>OP´s sin el Sistema </c:v>
                </c:pt>
                <c:pt idx="1">
                  <c:v>34   OP´s Conciliados</c:v>
                </c:pt>
                <c:pt idx="2">
                  <c:v>30   OP´s en seguimiento </c:v>
                </c:pt>
              </c:strCache>
            </c:strRef>
          </c:cat>
          <c:val>
            <c:numRef>
              <c:f>'SEGUIMIENTO DE LOS OPS'!$C$184:$C$186</c:f>
              <c:numCache>
                <c:formatCode>General</c:formatCode>
                <c:ptCount val="3"/>
                <c:pt idx="0">
                  <c:v>8</c:v>
                </c:pt>
                <c:pt idx="1">
                  <c:v>34</c:v>
                </c:pt>
                <c:pt idx="2">
                  <c:v>30</c:v>
                </c:pt>
              </c:numCache>
            </c:numRef>
          </c:val>
        </c:ser>
      </c:pie3DChart>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937000" y="0"/>
            <a:ext cx="3011488" cy="461963"/>
          </a:xfrm>
          <a:prstGeom prst="rect">
            <a:avLst/>
          </a:prstGeom>
        </p:spPr>
        <p:txBody>
          <a:bodyPr vert="horz" lIns="91440" tIns="45720" rIns="91440" bIns="45720" rtlCol="0"/>
          <a:lstStyle>
            <a:lvl1pPr algn="r">
              <a:defRPr sz="1200"/>
            </a:lvl1pPr>
          </a:lstStyle>
          <a:p>
            <a:fld id="{DA755CCD-1C5C-4ADE-A847-D5212EA1D235}" type="datetimeFigureOut">
              <a:rPr lang="es-MX" smtClean="0"/>
              <a:t>02/07/2018</a:t>
            </a:fld>
            <a:endParaRPr lang="es-MX"/>
          </a:p>
        </p:txBody>
      </p:sp>
      <p:sp>
        <p:nvSpPr>
          <p:cNvPr id="4" name="3 Marcador de imagen de diapositiva"/>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95325" y="4387850"/>
            <a:ext cx="5559425" cy="415607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772525"/>
            <a:ext cx="3011488" cy="461963"/>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937000" y="8772525"/>
            <a:ext cx="3011488" cy="461963"/>
          </a:xfrm>
          <a:prstGeom prst="rect">
            <a:avLst/>
          </a:prstGeom>
        </p:spPr>
        <p:txBody>
          <a:bodyPr vert="horz" lIns="91440" tIns="45720" rIns="91440" bIns="45720" rtlCol="0" anchor="b"/>
          <a:lstStyle>
            <a:lvl1pPr algn="r">
              <a:defRPr sz="1200"/>
            </a:lvl1pPr>
          </a:lstStyle>
          <a:p>
            <a:fld id="{08DA1F1B-42C5-4275-A063-A509C2A1B424}" type="slidenum">
              <a:rPr lang="es-MX" smtClean="0"/>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08DA1F1B-42C5-4275-A063-A509C2A1B424}" type="slidenum">
              <a:rPr lang="es-MX" smtClean="0"/>
              <a:t>5</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17" name="16 Marcador de pie de página"/>
          <p:cNvSpPr>
            <a:spLocks noGrp="1"/>
          </p:cNvSpPr>
          <p:nvPr>
            <p:ph type="ftr" sz="quarter" idx="11"/>
          </p:nvPr>
        </p:nvSpPr>
        <p:spPr/>
        <p:txBody>
          <a:bodyPr/>
          <a:lstStyle/>
          <a:p>
            <a:endParaRPr lang="es-MX"/>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8D1BD5DB-AE8C-4949-9013-66C590725D3B}" type="slidenum">
              <a:rPr lang="es-MX" smtClean="0"/>
              <a:pPr/>
              <a:t>‹Nº›</a:t>
            </a:fld>
            <a:endParaRPr lang="es-MX"/>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5" name="4 Marcador de pie de página"/>
          <p:cNvSpPr>
            <a:spLocks noGrp="1"/>
          </p:cNvSpPr>
          <p:nvPr>
            <p:ph type="ftr" sz="quarter" idx="11"/>
          </p:nvPr>
        </p:nvSpPr>
        <p:spPr>
          <a:xfrm>
            <a:off x="800100" y="6172200"/>
            <a:ext cx="4000500" cy="457200"/>
          </a:xfrm>
        </p:spPr>
        <p:txBody>
          <a:bodyPr/>
          <a:lstStyle/>
          <a:p>
            <a:endParaRPr lang="es-MX"/>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8D1BD5DB-AE8C-4949-9013-66C590725D3B}"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D1BD5DB-AE8C-4949-9013-66C590725D3B}" type="slidenum">
              <a:rPr lang="es-MX" smtClean="0"/>
              <a:pPr/>
              <a:t>‹Nº›</a:t>
            </a:fld>
            <a:endParaRPr lang="es-MX"/>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ADEF6B7-13DA-42CC-91CC-13AD21989698}" type="datetimeFigureOut">
              <a:rPr lang="es-MX" smtClean="0"/>
              <a:pPr/>
              <a:t>02/07/2018</a:t>
            </a:fld>
            <a:endParaRPr lang="es-MX"/>
          </a:p>
        </p:txBody>
      </p:sp>
      <p:sp>
        <p:nvSpPr>
          <p:cNvPr id="6" name="5 Marcador de pie de página"/>
          <p:cNvSpPr>
            <a:spLocks noGrp="1"/>
          </p:cNvSpPr>
          <p:nvPr>
            <p:ph type="ftr" sz="quarter" idx="11"/>
          </p:nvPr>
        </p:nvSpPr>
        <p:spPr>
          <a:xfrm>
            <a:off x="914400" y="6172200"/>
            <a:ext cx="3886200" cy="457200"/>
          </a:xfrm>
        </p:spPr>
        <p:txBody>
          <a:bodyPr/>
          <a:lstStyle/>
          <a:p>
            <a:endParaRPr lang="es-MX"/>
          </a:p>
        </p:txBody>
      </p:sp>
      <p:sp>
        <p:nvSpPr>
          <p:cNvPr id="7" name="6 Marcador de número de diapositiva"/>
          <p:cNvSpPr>
            <a:spLocks noGrp="1"/>
          </p:cNvSpPr>
          <p:nvPr>
            <p:ph type="sldNum" sz="quarter" idx="12"/>
          </p:nvPr>
        </p:nvSpPr>
        <p:spPr>
          <a:xfrm>
            <a:off x="146304" y="6208776"/>
            <a:ext cx="457200" cy="457200"/>
          </a:xfrm>
        </p:spPr>
        <p:txBody>
          <a:bodyPr/>
          <a:lstStyle/>
          <a:p>
            <a:fld id="{8D1BD5DB-AE8C-4949-9013-66C590725D3B}" type="slidenum">
              <a:rPr lang="es-MX" smtClean="0"/>
              <a:pPr/>
              <a:t>‹Nº›</a:t>
            </a:fld>
            <a:endParaRPr lang="es-MX"/>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DEF6B7-13DA-42CC-91CC-13AD21989698}" type="datetimeFigureOut">
              <a:rPr lang="es-MX" smtClean="0"/>
              <a:pPr/>
              <a:t>02/07/2018</a:t>
            </a:fld>
            <a:endParaRPr lang="es-MX"/>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MX"/>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D1BD5DB-AE8C-4949-9013-66C590725D3B}"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4624"/>
            <a:ext cx="8466144" cy="1143000"/>
          </a:xfrm>
        </p:spPr>
        <p:txBody>
          <a:bodyPr>
            <a:normAutofit/>
          </a:bodyPr>
          <a:lstStyle/>
          <a:p>
            <a:pPr algn="ctr"/>
            <a:r>
              <a:rPr lang="es-MX" sz="28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Avances en la actualización de los Registros Patrimoniales</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2 Marcador de contenido"/>
          <p:cNvSpPr>
            <a:spLocks noGrp="1"/>
          </p:cNvSpPr>
          <p:nvPr>
            <p:ph sz="quarter" idx="1"/>
          </p:nvPr>
        </p:nvSpPr>
        <p:spPr>
          <a:xfrm>
            <a:off x="467544" y="1340768"/>
            <a:ext cx="8136904" cy="2664296"/>
          </a:xfrm>
        </p:spPr>
        <p:txBody>
          <a:bodyPr>
            <a:noAutofit/>
          </a:bodyPr>
          <a:lstStyle/>
          <a:p>
            <a:pPr algn="just">
              <a:lnSpc>
                <a:spcPct val="150000"/>
              </a:lnSpc>
              <a:buClrTx/>
            </a:pPr>
            <a:r>
              <a:rPr lang="es-ES" sz="1600" dirty="0" smtClean="0">
                <a:latin typeface="Arial" pitchFamily="34" charset="0"/>
                <a:cs typeface="Arial" pitchFamily="34" charset="0"/>
              </a:rPr>
              <a:t>En seguimiento a la información presentada en la primera reunión del CACE 2018, efectuada el día 16 de marzo del año en curso, en las instalaciones que ocupa el salón Montebello de las Oficinas de Convenciones y Visitantes, se mencionó que derivado a los acuerdos establecidos en las minutas de trabajo con cada Organismo Público del Poder Ejecutivo del Estado, se recibieron en los meses de enero a marzo, la requisición de 17 Organismos Públicos, por lo que, durante este trimestre se ha obtenido un avance para su conciliación, siendo el siguiente estatus:</a:t>
            </a:r>
          </a:p>
          <a:p>
            <a:pPr algn="just">
              <a:buClrTx/>
            </a:pPr>
            <a:endParaRPr lang="es-ES" sz="1600" dirty="0" smtClean="0">
              <a:latin typeface="Arial" pitchFamily="34" charset="0"/>
              <a:cs typeface="Arial" pitchFamily="34" charset="0"/>
            </a:endParaRPr>
          </a:p>
          <a:p>
            <a:pPr marL="699516" lvl="1" indent="-342900" algn="just">
              <a:lnSpc>
                <a:spcPct val="150000"/>
              </a:lnSpc>
              <a:spcBef>
                <a:spcPts val="0"/>
              </a:spcBef>
              <a:buClrTx/>
              <a:buFont typeface="Wingdings" pitchFamily="2" charset="2"/>
              <a:buChar char="Ø"/>
            </a:pPr>
            <a:r>
              <a:rPr lang="es-ES" sz="1600" dirty="0" smtClean="0">
                <a:latin typeface="Arial" pitchFamily="34" charset="0"/>
                <a:cs typeface="Arial" pitchFamily="34" charset="0"/>
              </a:rPr>
              <a:t>03 OP´s Conciliados al 100% sus registros (</a:t>
            </a:r>
            <a:r>
              <a:rPr lang="es-MX" sz="1600" dirty="0" smtClean="0">
                <a:latin typeface="Arial" pitchFamily="34" charset="0"/>
                <a:cs typeface="Arial" pitchFamily="34" charset="0"/>
              </a:rPr>
              <a:t>Secretaría de Medio Ambiente e Historia Natural, Centro Estatal de Prevención Social de la Violencia y Participación Ciudadana y Promotora de Vivienda Chiapas).</a:t>
            </a:r>
          </a:p>
          <a:p>
            <a:pPr marL="699516" lvl="1" indent="-342900" algn="just">
              <a:lnSpc>
                <a:spcPct val="150000"/>
              </a:lnSpc>
              <a:spcBef>
                <a:spcPts val="0"/>
              </a:spcBef>
              <a:buClrTx/>
              <a:buFont typeface="Wingdings" pitchFamily="2" charset="2"/>
              <a:buChar char="Ø"/>
            </a:pPr>
            <a:r>
              <a:rPr lang="es-MX" sz="1600" dirty="0" smtClean="0">
                <a:latin typeface="Arial" pitchFamily="34" charset="0"/>
                <a:cs typeface="Arial" pitchFamily="34" charset="0"/>
              </a:rPr>
              <a:t>De los 07 OP´s que se informó que no habían conciliado en su totalidad con los Sistemas de Control Patrimonial, en el transcurso de estos tres meses presentan el siguiente avance:</a:t>
            </a:r>
          </a:p>
          <a:p>
            <a:pPr marL="699516" lvl="1" indent="-342900" algn="just">
              <a:spcBef>
                <a:spcPts val="0"/>
              </a:spcBef>
              <a:buClrTx/>
              <a:buFont typeface="Wingdings" pitchFamily="2" charset="2"/>
              <a:buChar char="Ø"/>
            </a:pPr>
            <a:endParaRPr lang="es-MX" sz="1200" dirty="0" smtClean="0">
              <a:latin typeface="Arial" pitchFamily="34" charset="0"/>
              <a:cs typeface="Arial" pitchFamily="34" charset="0"/>
            </a:endParaRPr>
          </a:p>
          <a:p>
            <a:pPr marL="699516" lvl="1" indent="-342900" algn="just">
              <a:spcBef>
                <a:spcPts val="0"/>
              </a:spcBef>
              <a:buClrTx/>
              <a:buFont typeface="Wingdings" pitchFamily="2" charset="2"/>
              <a:buChar char="Ø"/>
            </a:pPr>
            <a:endParaRPr lang="es-MX" sz="1200" dirty="0" smtClean="0">
              <a:latin typeface="Arial" pitchFamily="34" charset="0"/>
              <a:cs typeface="Arial" pitchFamily="34" charset="0"/>
            </a:endParaRPr>
          </a:p>
          <a:p>
            <a:pPr lvl="1" algn="just">
              <a:buClrTx/>
              <a:buFont typeface="Wingdings" pitchFamily="2" charset="2"/>
              <a:buChar char="Ø"/>
            </a:pPr>
            <a:endParaRPr lang="es-ES" sz="12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p:txBody>
      </p:sp>
      <p:pic>
        <p:nvPicPr>
          <p:cNvPr id="5" name="1 Imagen" descr="Chiapas Nos Une_cmyk.png"/>
          <p:cNvPicPr/>
          <p:nvPr/>
        </p:nvPicPr>
        <p:blipFill>
          <a:blip r:embed="rId2" cstate="print"/>
          <a:stretch>
            <a:fillRect/>
          </a:stretch>
        </p:blipFill>
        <p:spPr>
          <a:xfrm>
            <a:off x="6613550" y="6217116"/>
            <a:ext cx="2422946" cy="45224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4624"/>
            <a:ext cx="8466144" cy="1143000"/>
          </a:xfrm>
        </p:spPr>
        <p:txBody>
          <a:bodyPr>
            <a:normAutofit/>
          </a:bodyPr>
          <a:lstStyle/>
          <a:p>
            <a:pPr algn="ctr"/>
            <a:r>
              <a:rPr lang="es-MX" sz="28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Avances en la actualización de los Registros Patrimoniales</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5" name="1 Imagen" descr="Chiapas Nos Une_cmyk.png"/>
          <p:cNvPicPr/>
          <p:nvPr/>
        </p:nvPicPr>
        <p:blipFill>
          <a:blip r:embed="rId2" cstate="print"/>
          <a:stretch>
            <a:fillRect/>
          </a:stretch>
        </p:blipFill>
        <p:spPr>
          <a:xfrm>
            <a:off x="5724128" y="5589240"/>
            <a:ext cx="3143026" cy="1100316"/>
          </a:xfrm>
          <a:prstGeom prst="rect">
            <a:avLst/>
          </a:prstGeom>
        </p:spPr>
      </p:pic>
      <p:graphicFrame>
        <p:nvGraphicFramePr>
          <p:cNvPr id="11" name="5 Gráfico"/>
          <p:cNvGraphicFramePr>
            <a:graphicFrameLocks/>
          </p:cNvGraphicFramePr>
          <p:nvPr/>
        </p:nvGraphicFramePr>
        <p:xfrm>
          <a:off x="755576" y="1268760"/>
          <a:ext cx="7704856" cy="5184576"/>
        </p:xfrm>
        <a:graphic>
          <a:graphicData uri="http://schemas.openxmlformats.org/drawingml/2006/chart">
            <c:chart xmlns:c="http://schemas.openxmlformats.org/drawingml/2006/chart" xmlns:r="http://schemas.openxmlformats.org/officeDocument/2006/relationships" r:id="rId3"/>
          </a:graphicData>
        </a:graphic>
      </p:graphicFrame>
      <p:sp>
        <p:nvSpPr>
          <p:cNvPr id="13" name="12 CuadroTexto"/>
          <p:cNvSpPr txBox="1"/>
          <p:nvPr/>
        </p:nvSpPr>
        <p:spPr>
          <a:xfrm>
            <a:off x="323528" y="2636912"/>
            <a:ext cx="2592288" cy="815608"/>
          </a:xfrm>
          <a:prstGeom prst="rect">
            <a:avLst/>
          </a:prstGeom>
          <a:noFill/>
        </p:spPr>
        <p:txBody>
          <a:bodyPr wrap="square" rtlCol="0">
            <a:spAutoFit/>
          </a:bodyPr>
          <a:lstStyle/>
          <a:p>
            <a:pPr algn="ctr"/>
            <a:r>
              <a:rPr lang="es-MX" sz="1400" b="1" dirty="0" smtClean="0">
                <a:latin typeface="Arial" pitchFamily="34" charset="0"/>
                <a:cs typeface="Arial" pitchFamily="34" charset="0"/>
              </a:rPr>
              <a:t>Instituto Casa de las Artesanías </a:t>
            </a:r>
          </a:p>
          <a:p>
            <a:pPr algn="ctr"/>
            <a:r>
              <a:rPr lang="es-MX" sz="1200" dirty="0" smtClean="0">
                <a:latin typeface="Arial" pitchFamily="34" charset="0"/>
                <a:cs typeface="Arial" pitchFamily="34" charset="0"/>
              </a:rPr>
              <a:t>(Conciliado en SISVEH Y SISMOB</a:t>
            </a:r>
            <a:r>
              <a:rPr lang="es-MX" sz="1050" dirty="0" smtClean="0">
                <a:latin typeface="Arial" pitchFamily="34" charset="0"/>
                <a:cs typeface="Arial" pitchFamily="34" charset="0"/>
              </a:rPr>
              <a:t>)</a:t>
            </a:r>
          </a:p>
          <a:p>
            <a:pPr algn="ctr"/>
            <a:endParaRPr lang="es-MX" sz="7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1187624" y="2276872"/>
            <a:ext cx="6514033" cy="3600400"/>
          </a:xfrm>
          <a:prstGeom prst="rect">
            <a:avLst/>
          </a:prstGeom>
          <a:noFill/>
          <a:ln w="9525">
            <a:noFill/>
            <a:miter lim="800000"/>
            <a:headEnd/>
            <a:tailEnd/>
          </a:ln>
          <a:effectLst/>
        </p:spPr>
      </p:pic>
      <p:sp>
        <p:nvSpPr>
          <p:cNvPr id="11" name="1 Título"/>
          <p:cNvSpPr>
            <a:spLocks noGrp="1"/>
          </p:cNvSpPr>
          <p:nvPr>
            <p:ph type="title"/>
          </p:nvPr>
        </p:nvSpPr>
        <p:spPr>
          <a:xfrm>
            <a:off x="467544" y="44624"/>
            <a:ext cx="8466144" cy="1143000"/>
          </a:xfrm>
        </p:spPr>
        <p:txBody>
          <a:bodyPr>
            <a:normAutofit/>
          </a:bodyPr>
          <a:lstStyle/>
          <a:p>
            <a:pPr algn="ctr"/>
            <a:r>
              <a:rPr lang="es-MX" sz="28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Avances en la actualización de los Registros Patrimoniales</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5" name="1 Imagen" descr="Chiapas Nos Une_cmyk.png"/>
          <p:cNvPicPr/>
          <p:nvPr/>
        </p:nvPicPr>
        <p:blipFill>
          <a:blip r:embed="rId3" cstate="print"/>
          <a:stretch>
            <a:fillRect/>
          </a:stretch>
        </p:blipFill>
        <p:spPr>
          <a:xfrm>
            <a:off x="5724128" y="5589240"/>
            <a:ext cx="3143026" cy="1100316"/>
          </a:xfrm>
          <a:prstGeom prst="rect">
            <a:avLst/>
          </a:prstGeom>
        </p:spPr>
      </p:pic>
      <p:sp>
        <p:nvSpPr>
          <p:cNvPr id="7" name="2 Marcador de contenido"/>
          <p:cNvSpPr>
            <a:spLocks noGrp="1"/>
          </p:cNvSpPr>
          <p:nvPr>
            <p:ph sz="quarter" idx="1"/>
          </p:nvPr>
        </p:nvSpPr>
        <p:spPr>
          <a:xfrm>
            <a:off x="395536" y="1124744"/>
            <a:ext cx="8136904" cy="2664296"/>
          </a:xfrm>
        </p:spPr>
        <p:txBody>
          <a:bodyPr>
            <a:noAutofit/>
          </a:bodyPr>
          <a:lstStyle/>
          <a:p>
            <a:pPr marL="699516" lvl="1" indent="-342900" algn="just">
              <a:spcBef>
                <a:spcPts val="0"/>
              </a:spcBef>
              <a:buClrTx/>
              <a:buFont typeface="Wingdings" pitchFamily="2" charset="2"/>
              <a:buChar char="Ø"/>
            </a:pPr>
            <a:endParaRPr lang="es-MX" sz="1200" dirty="0" smtClean="0">
              <a:latin typeface="Arial" pitchFamily="34" charset="0"/>
              <a:cs typeface="Arial" pitchFamily="34" charset="0"/>
            </a:endParaRPr>
          </a:p>
          <a:p>
            <a:pPr marL="699516" lvl="1" indent="-342900" algn="just">
              <a:lnSpc>
                <a:spcPct val="150000"/>
              </a:lnSpc>
              <a:spcBef>
                <a:spcPts val="0"/>
              </a:spcBef>
              <a:buClrTx/>
              <a:buFont typeface="Wingdings" pitchFamily="2" charset="2"/>
              <a:buChar char="Ø"/>
            </a:pPr>
            <a:r>
              <a:rPr lang="es-MX" sz="1400" dirty="0" smtClean="0">
                <a:latin typeface="Arial" pitchFamily="34" charset="0"/>
                <a:cs typeface="Arial" pitchFamily="34" charset="0"/>
              </a:rPr>
              <a:t>Y los 07 OP´s restantes, mismos que presentaron un número distinto de bienes, reportados en un inicio en el mes de septiembre del año 2017, se obtuvo el siguiente avance:</a:t>
            </a:r>
          </a:p>
          <a:p>
            <a:pPr marL="699516" lvl="1" indent="-342900" algn="just">
              <a:spcBef>
                <a:spcPts val="0"/>
              </a:spcBef>
              <a:buClrTx/>
              <a:buFont typeface="Wingdings" pitchFamily="2" charset="2"/>
              <a:buChar char="Ø"/>
            </a:pPr>
            <a:endParaRPr lang="es-MX" sz="1200" dirty="0" smtClean="0">
              <a:latin typeface="Arial" pitchFamily="34" charset="0"/>
              <a:cs typeface="Arial" pitchFamily="34" charset="0"/>
            </a:endParaRPr>
          </a:p>
          <a:p>
            <a:pPr marL="699516" lvl="1" indent="-342900" algn="just">
              <a:spcBef>
                <a:spcPts val="0"/>
              </a:spcBef>
              <a:buClrTx/>
              <a:buFont typeface="Wingdings" pitchFamily="2" charset="2"/>
              <a:buChar char="Ø"/>
            </a:pPr>
            <a:endParaRPr lang="es-MX" sz="1200" dirty="0" smtClean="0">
              <a:latin typeface="Arial" pitchFamily="34" charset="0"/>
              <a:cs typeface="Arial" pitchFamily="34" charset="0"/>
            </a:endParaRPr>
          </a:p>
          <a:p>
            <a:pPr lvl="1" algn="just">
              <a:buClrTx/>
              <a:buFont typeface="Wingdings" pitchFamily="2" charset="2"/>
              <a:buChar char="Ø"/>
            </a:pPr>
            <a:endParaRPr lang="es-ES" sz="12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a:spLocks noGrp="1"/>
          </p:cNvSpPr>
          <p:nvPr>
            <p:ph sz="quarter" idx="1"/>
          </p:nvPr>
        </p:nvSpPr>
        <p:spPr>
          <a:xfrm>
            <a:off x="467544" y="1196752"/>
            <a:ext cx="8136904" cy="4536504"/>
          </a:xfrm>
        </p:spPr>
        <p:txBody>
          <a:bodyPr>
            <a:noAutofit/>
          </a:bodyPr>
          <a:lstStyle/>
          <a:p>
            <a:pPr algn="just">
              <a:lnSpc>
                <a:spcPct val="150000"/>
              </a:lnSpc>
              <a:buClrTx/>
            </a:pPr>
            <a:r>
              <a:rPr lang="es-ES" sz="1600" dirty="0" smtClean="0">
                <a:latin typeface="Arial" pitchFamily="34" charset="0"/>
                <a:cs typeface="Arial" pitchFamily="34" charset="0"/>
              </a:rPr>
              <a:t>Ahora bien, la Dirección de Patrimonio ha recibido el requerimiento de 06 OP´s durante este trimestre, para ser atendidos y asesorados en la conciliación de sus registros, siendo los siguientes:</a:t>
            </a:r>
          </a:p>
          <a:p>
            <a:pPr algn="just">
              <a:lnSpc>
                <a:spcPct val="150000"/>
              </a:lnSpc>
              <a:buClrTx/>
            </a:pPr>
            <a:endParaRPr lang="es-ES" sz="1600" dirty="0" smtClean="0">
              <a:latin typeface="Arial" pitchFamily="34" charset="0"/>
              <a:cs typeface="Arial" pitchFamily="34" charset="0"/>
            </a:endParaRPr>
          </a:p>
          <a:p>
            <a:pPr lvl="1" algn="just">
              <a:lnSpc>
                <a:spcPct val="150000"/>
              </a:lnSpc>
              <a:buClrTx/>
              <a:buFont typeface="+mj-lt"/>
              <a:buAutoNum type="arabicPeriod"/>
            </a:pPr>
            <a:r>
              <a:rPr lang="es-ES" sz="1400" dirty="0" smtClean="0">
                <a:latin typeface="Arial" pitchFamily="34" charset="0"/>
                <a:cs typeface="Arial" pitchFamily="34" charset="0"/>
              </a:rPr>
              <a:t>Secretaría de Transportes.</a:t>
            </a:r>
          </a:p>
          <a:p>
            <a:pPr lvl="1" algn="just">
              <a:lnSpc>
                <a:spcPct val="150000"/>
              </a:lnSpc>
              <a:buClrTx/>
              <a:buFont typeface="+mj-lt"/>
              <a:buAutoNum type="arabicPeriod"/>
            </a:pPr>
            <a:r>
              <a:rPr lang="es-ES" sz="1400" dirty="0" smtClean="0">
                <a:latin typeface="Arial" pitchFamily="34" charset="0"/>
                <a:cs typeface="Arial" pitchFamily="34" charset="0"/>
              </a:rPr>
              <a:t>Secretaría de Educación Estatal.</a:t>
            </a:r>
          </a:p>
          <a:p>
            <a:pPr lvl="1" algn="just">
              <a:lnSpc>
                <a:spcPct val="150000"/>
              </a:lnSpc>
              <a:buClrTx/>
              <a:buFont typeface="+mj-lt"/>
              <a:buAutoNum type="arabicPeriod"/>
            </a:pPr>
            <a:r>
              <a:rPr lang="es-ES" sz="1400" dirty="0" smtClean="0">
                <a:latin typeface="Arial" pitchFamily="34" charset="0"/>
                <a:cs typeface="Arial" pitchFamily="34" charset="0"/>
              </a:rPr>
              <a:t>Instituto para la Gestión Integral de Desastre del Estado de Chiapas.</a:t>
            </a:r>
          </a:p>
          <a:p>
            <a:pPr lvl="1" algn="just">
              <a:lnSpc>
                <a:spcPct val="150000"/>
              </a:lnSpc>
              <a:buClrTx/>
              <a:buFont typeface="+mj-lt"/>
              <a:buAutoNum type="arabicPeriod"/>
            </a:pPr>
            <a:r>
              <a:rPr lang="es-ES" sz="1400" dirty="0" smtClean="0">
                <a:latin typeface="Arial" pitchFamily="34" charset="0"/>
                <a:cs typeface="Arial" pitchFamily="34" charset="0"/>
              </a:rPr>
              <a:t>Secretaría de Pesca y Acuacultura.</a:t>
            </a:r>
          </a:p>
          <a:p>
            <a:pPr lvl="1" algn="just">
              <a:lnSpc>
                <a:spcPct val="150000"/>
              </a:lnSpc>
              <a:buClrTx/>
              <a:buFont typeface="+mj-lt"/>
              <a:buAutoNum type="arabicPeriod"/>
            </a:pPr>
            <a:r>
              <a:rPr lang="es-ES" sz="1400" dirty="0" smtClean="0">
                <a:latin typeface="Arial" pitchFamily="34" charset="0"/>
                <a:cs typeface="Arial" pitchFamily="34" charset="0"/>
              </a:rPr>
              <a:t>Colegio de Estudios Científicos y Tecnológicos del Estado de Chiapas.</a:t>
            </a:r>
          </a:p>
          <a:p>
            <a:pPr lvl="1" algn="just">
              <a:lnSpc>
                <a:spcPct val="150000"/>
              </a:lnSpc>
              <a:buClrTx/>
              <a:buFont typeface="+mj-lt"/>
              <a:buAutoNum type="arabicPeriod"/>
            </a:pPr>
            <a:r>
              <a:rPr lang="es-ES" sz="1400" dirty="0" smtClean="0">
                <a:latin typeface="Arial" pitchFamily="34" charset="0"/>
                <a:cs typeface="Arial" pitchFamily="34" charset="0"/>
              </a:rPr>
              <a:t>Talleres Gráficos.</a:t>
            </a:r>
          </a:p>
          <a:p>
            <a:pPr lvl="1" algn="just">
              <a:buClrTx/>
              <a:buFont typeface="+mj-lt"/>
              <a:buAutoNum type="arabicPeriod"/>
            </a:pPr>
            <a:endParaRPr lang="es-ES" sz="1200" dirty="0" smtClean="0">
              <a:latin typeface="Arial" pitchFamily="34" charset="0"/>
              <a:cs typeface="Arial" pitchFamily="34" charset="0"/>
            </a:endParaRPr>
          </a:p>
          <a:p>
            <a:pPr lvl="1" algn="just">
              <a:buClrTx/>
              <a:buFont typeface="+mj-lt"/>
              <a:buAutoNum type="arabicPeriod"/>
            </a:pPr>
            <a:endParaRPr lang="es-ES" sz="1200" dirty="0" smtClean="0">
              <a:latin typeface="Arial" pitchFamily="34" charset="0"/>
              <a:cs typeface="Arial" pitchFamily="34" charset="0"/>
            </a:endParaRPr>
          </a:p>
        </p:txBody>
      </p:sp>
      <p:pic>
        <p:nvPicPr>
          <p:cNvPr id="7" name="1 Imagen" descr="Chiapas Nos Une_cmyk.png"/>
          <p:cNvPicPr/>
          <p:nvPr/>
        </p:nvPicPr>
        <p:blipFill>
          <a:blip r:embed="rId2" cstate="print"/>
          <a:stretch>
            <a:fillRect/>
          </a:stretch>
        </p:blipFill>
        <p:spPr>
          <a:xfrm>
            <a:off x="6973590" y="5877272"/>
            <a:ext cx="2062906" cy="596260"/>
          </a:xfrm>
          <a:prstGeom prst="rect">
            <a:avLst/>
          </a:prstGeom>
        </p:spPr>
      </p:pic>
      <p:sp>
        <p:nvSpPr>
          <p:cNvPr id="10" name="1 Título"/>
          <p:cNvSpPr txBox="1">
            <a:spLocks/>
          </p:cNvSpPr>
          <p:nvPr/>
        </p:nvSpPr>
        <p:spPr>
          <a:xfrm>
            <a:off x="467544" y="44624"/>
            <a:ext cx="8466144" cy="1143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2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Avances en la actualización de los Registros Patrimoniales</a:t>
            </a:r>
            <a:endParaRPr kumimoji="0" lang="es-MX"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a:spLocks noGrp="1"/>
          </p:cNvSpPr>
          <p:nvPr>
            <p:ph sz="quarter" idx="1"/>
          </p:nvPr>
        </p:nvSpPr>
        <p:spPr>
          <a:xfrm>
            <a:off x="467544" y="1052736"/>
            <a:ext cx="8136904" cy="2232248"/>
          </a:xfrm>
        </p:spPr>
        <p:txBody>
          <a:bodyPr>
            <a:noAutofit/>
          </a:bodyPr>
          <a:lstStyle/>
          <a:p>
            <a:pPr lvl="1" algn="just">
              <a:buClrTx/>
              <a:buNone/>
            </a:pPr>
            <a:endParaRPr lang="es-ES" sz="1200" dirty="0" smtClean="0">
              <a:latin typeface="Arial" pitchFamily="34" charset="0"/>
              <a:cs typeface="Arial" pitchFamily="34" charset="0"/>
            </a:endParaRPr>
          </a:p>
          <a:p>
            <a:pPr algn="just">
              <a:lnSpc>
                <a:spcPct val="150000"/>
              </a:lnSpc>
              <a:spcBef>
                <a:spcPts val="0"/>
              </a:spcBef>
              <a:buClrTx/>
            </a:pPr>
            <a:r>
              <a:rPr lang="es-ES" sz="1600" dirty="0" smtClean="0">
                <a:latin typeface="Arial" pitchFamily="34" charset="0"/>
                <a:cs typeface="Arial" pitchFamily="34" charset="0"/>
              </a:rPr>
              <a:t>Por último, los que </a:t>
            </a:r>
            <a:r>
              <a:rPr lang="es-ES" sz="1600" dirty="0" smtClean="0">
                <a:latin typeface="Arial" pitchFamily="34" charset="0"/>
                <a:cs typeface="Arial" pitchFamily="34" charset="0"/>
              </a:rPr>
              <a:t>han </a:t>
            </a:r>
            <a:r>
              <a:rPr lang="es-ES" sz="1600" dirty="0" smtClean="0">
                <a:latin typeface="Arial" pitchFamily="34" charset="0"/>
                <a:cs typeface="Arial" pitchFamily="34" charset="0"/>
              </a:rPr>
              <a:t>cumplido en su conciliación en este trimestre, son tres (03) OP´s al 100% en los Sistemas de Control Patrimonial, siendo los siguientes:</a:t>
            </a:r>
          </a:p>
          <a:p>
            <a:pPr algn="just">
              <a:lnSpc>
                <a:spcPct val="150000"/>
              </a:lnSpc>
              <a:spcBef>
                <a:spcPts val="0"/>
              </a:spcBef>
              <a:buClrTx/>
            </a:pPr>
            <a:endParaRPr lang="es-ES" sz="900" dirty="0" smtClean="0">
              <a:latin typeface="Arial" pitchFamily="34" charset="0"/>
              <a:cs typeface="Arial" pitchFamily="34" charset="0"/>
            </a:endParaRPr>
          </a:p>
          <a:p>
            <a:pPr marL="699516" lvl="1" indent="-342900" algn="just">
              <a:lnSpc>
                <a:spcPct val="150000"/>
              </a:lnSpc>
              <a:spcBef>
                <a:spcPts val="0"/>
              </a:spcBef>
              <a:buClrTx/>
              <a:buFont typeface="+mj-lt"/>
              <a:buAutoNum type="arabicPeriod"/>
            </a:pPr>
            <a:r>
              <a:rPr lang="es-MX" sz="1400" dirty="0" smtClean="0">
                <a:latin typeface="Arial" pitchFamily="34" charset="0"/>
                <a:cs typeface="Arial" pitchFamily="34" charset="0"/>
              </a:rPr>
              <a:t>Instituto de la Consejería Jurídica y de Asistencia Legal.</a:t>
            </a:r>
          </a:p>
          <a:p>
            <a:pPr marL="699516" lvl="1" indent="-342900" algn="just">
              <a:lnSpc>
                <a:spcPct val="150000"/>
              </a:lnSpc>
              <a:spcBef>
                <a:spcPts val="0"/>
              </a:spcBef>
              <a:buClrTx/>
              <a:buFont typeface="+mj-lt"/>
              <a:buAutoNum type="arabicPeriod"/>
            </a:pPr>
            <a:r>
              <a:rPr lang="es-MX" sz="1400" dirty="0" smtClean="0">
                <a:latin typeface="Arial" pitchFamily="34" charset="0"/>
                <a:cs typeface="Arial" pitchFamily="34" charset="0"/>
              </a:rPr>
              <a:t>Consejo de Ciencia y Tecnología del Estado de Chiapas.</a:t>
            </a:r>
          </a:p>
          <a:p>
            <a:pPr marL="699516" lvl="1" indent="-342900" algn="just">
              <a:lnSpc>
                <a:spcPct val="150000"/>
              </a:lnSpc>
              <a:spcBef>
                <a:spcPts val="0"/>
              </a:spcBef>
              <a:buClrTx/>
              <a:buFont typeface="+mj-lt"/>
              <a:buAutoNum type="arabicPeriod"/>
            </a:pPr>
            <a:r>
              <a:rPr lang="es-MX" sz="1400" dirty="0" smtClean="0">
                <a:latin typeface="Arial" pitchFamily="34" charset="0"/>
                <a:cs typeface="Arial" pitchFamily="34" charset="0"/>
              </a:rPr>
              <a:t>Instituto del Café de Chiapas.</a:t>
            </a:r>
          </a:p>
          <a:p>
            <a:pPr algn="ctr">
              <a:buClrTx/>
              <a:buNone/>
            </a:pPr>
            <a:endParaRPr lang="es-ES" sz="1100" b="1" dirty="0" smtClean="0">
              <a:effectLst>
                <a:outerShdw blurRad="38100" dist="38100" dir="2700000" algn="tl">
                  <a:srgbClr val="000000">
                    <a:alpha val="43137"/>
                  </a:srgbClr>
                </a:outerShdw>
              </a:effectLst>
              <a:latin typeface="Arial" pitchFamily="34" charset="0"/>
              <a:cs typeface="Arial" pitchFamily="34" charset="0"/>
            </a:endParaRPr>
          </a:p>
          <a:p>
            <a:pPr algn="ctr">
              <a:buClrTx/>
              <a:buNone/>
            </a:pPr>
            <a:r>
              <a:rPr lang="es-ES" sz="1800" b="1" dirty="0" smtClean="0">
                <a:effectLst>
                  <a:outerShdw blurRad="38100" dist="38100" dir="2700000" algn="tl">
                    <a:srgbClr val="000000">
                      <a:alpha val="43137"/>
                    </a:srgbClr>
                  </a:outerShdw>
                </a:effectLst>
                <a:latin typeface="Arial" pitchFamily="34" charset="0"/>
                <a:cs typeface="Arial" pitchFamily="34" charset="0"/>
              </a:rPr>
              <a:t>Comparativo en la Conciliación de Inventarios &amp; Registros</a:t>
            </a:r>
          </a:p>
          <a:p>
            <a:pPr algn="ctr">
              <a:buClrTx/>
              <a:buNone/>
            </a:pPr>
            <a:r>
              <a:rPr lang="es-ES" sz="1800" b="1" dirty="0" smtClean="0">
                <a:effectLst>
                  <a:outerShdw blurRad="38100" dist="38100" dir="2700000" algn="tl">
                    <a:srgbClr val="000000">
                      <a:alpha val="43137"/>
                    </a:srgbClr>
                  </a:outerShdw>
                </a:effectLst>
                <a:latin typeface="Arial" pitchFamily="34" charset="0"/>
                <a:cs typeface="Arial" pitchFamily="34" charset="0"/>
              </a:rPr>
              <a:t>Semestre 2018</a:t>
            </a: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a:p>
            <a:pPr algn="just">
              <a:buClrTx/>
            </a:pPr>
            <a:endParaRPr lang="es-ES" sz="1400" dirty="0" smtClean="0">
              <a:latin typeface="Arial" pitchFamily="34" charset="0"/>
              <a:cs typeface="Arial" pitchFamily="34" charset="0"/>
            </a:endParaRPr>
          </a:p>
        </p:txBody>
      </p:sp>
      <p:pic>
        <p:nvPicPr>
          <p:cNvPr id="7" name="1 Imagen" descr="Chiapas Nos Une_cmyk.png"/>
          <p:cNvPicPr/>
          <p:nvPr/>
        </p:nvPicPr>
        <p:blipFill>
          <a:blip r:embed="rId3" cstate="print"/>
          <a:stretch>
            <a:fillRect/>
          </a:stretch>
        </p:blipFill>
        <p:spPr>
          <a:xfrm>
            <a:off x="6973590" y="5877272"/>
            <a:ext cx="2062906" cy="596260"/>
          </a:xfrm>
          <a:prstGeom prst="rect">
            <a:avLst/>
          </a:prstGeom>
        </p:spPr>
      </p:pic>
      <p:sp>
        <p:nvSpPr>
          <p:cNvPr id="9" name="1 Título"/>
          <p:cNvSpPr>
            <a:spLocks noGrp="1"/>
          </p:cNvSpPr>
          <p:nvPr>
            <p:ph type="title"/>
          </p:nvPr>
        </p:nvSpPr>
        <p:spPr>
          <a:xfrm>
            <a:off x="467544" y="44624"/>
            <a:ext cx="8466144" cy="1143000"/>
          </a:xfrm>
        </p:spPr>
        <p:txBody>
          <a:bodyPr>
            <a:normAutofit/>
          </a:bodyPr>
          <a:lstStyle/>
          <a:p>
            <a:pPr algn="ctr"/>
            <a:r>
              <a:rPr lang="es-MX" sz="28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Avances en la actualización de los Registros Patrimoniales</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5" name="6 Gráfico"/>
          <p:cNvGraphicFramePr/>
          <p:nvPr/>
        </p:nvGraphicFramePr>
        <p:xfrm>
          <a:off x="395536" y="4293096"/>
          <a:ext cx="3888432" cy="244827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7 Gráfico"/>
          <p:cNvGraphicFramePr/>
          <p:nvPr/>
        </p:nvGraphicFramePr>
        <p:xfrm>
          <a:off x="4283968" y="3933056"/>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11" name="10 Cerrar llave"/>
          <p:cNvSpPr/>
          <p:nvPr/>
        </p:nvSpPr>
        <p:spPr>
          <a:xfrm>
            <a:off x="4283968" y="4293096"/>
            <a:ext cx="216024" cy="2376264"/>
          </a:xfrm>
          <a:prstGeom prst="rightBrace">
            <a:avLst/>
          </a:prstGeom>
          <a:ln/>
        </p:spPr>
        <p:style>
          <a:lnRef idx="3">
            <a:schemeClr val="dk1"/>
          </a:lnRef>
          <a:fillRef idx="0">
            <a:schemeClr val="dk1"/>
          </a:fillRef>
          <a:effectRef idx="2">
            <a:schemeClr val="dk1"/>
          </a:effectRef>
          <a:fontRef idx="minor">
            <a:schemeClr val="tx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Equity</Template>
  <TotalTime>1597</TotalTime>
  <Words>468</Words>
  <Application>Microsoft Office PowerPoint</Application>
  <PresentationFormat>Presentación en pantalla (4:3)</PresentationFormat>
  <Paragraphs>56</Paragraphs>
  <Slides>5</Slides>
  <Notes>1</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Equidad</vt:lpstr>
      <vt:lpstr>Avances en la actualización de los Registros Patrimoniales</vt:lpstr>
      <vt:lpstr>Avances en la actualización de los Registros Patrimoniales</vt:lpstr>
      <vt:lpstr>Avances en la actualización de los Registros Patrimoniales</vt:lpstr>
      <vt:lpstr>Diapositiva 4</vt:lpstr>
      <vt:lpstr>Avances en la actualización de los Registros Patrimoniales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Patricia</dc:creator>
  <cp:lastModifiedBy>Patricia</cp:lastModifiedBy>
  <cp:revision>24</cp:revision>
  <dcterms:created xsi:type="dcterms:W3CDTF">2017-11-22T16:21:21Z</dcterms:created>
  <dcterms:modified xsi:type="dcterms:W3CDTF">2018-07-02T18:40:52Z</dcterms:modified>
</cp:coreProperties>
</file>