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61" r:id="rId2"/>
    <p:sldId id="363" r:id="rId3"/>
    <p:sldId id="494" r:id="rId4"/>
    <p:sldId id="499" r:id="rId5"/>
    <p:sldId id="501" r:id="rId6"/>
    <p:sldId id="500" r:id="rId7"/>
    <p:sldId id="502" r:id="rId8"/>
    <p:sldId id="498" r:id="rId9"/>
    <p:sldId id="503" r:id="rId10"/>
    <p:sldId id="463" r:id="rId11"/>
    <p:sldId id="491" r:id="rId12"/>
    <p:sldId id="484" r:id="rId13"/>
    <p:sldId id="488" r:id="rId14"/>
    <p:sldId id="495" r:id="rId15"/>
    <p:sldId id="489" r:id="rId16"/>
    <p:sldId id="490" r:id="rId17"/>
    <p:sldId id="493" r:id="rId18"/>
    <p:sldId id="496" r:id="rId19"/>
    <p:sldId id="497" r:id="rId20"/>
    <p:sldId id="483" r:id="rId21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24F"/>
    <a:srgbClr val="0000FF"/>
    <a:srgbClr val="FF0000"/>
    <a:srgbClr val="FF6600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494" autoAdjust="0"/>
  </p:normalViewPr>
  <p:slideViewPr>
    <p:cSldViewPr>
      <p:cViewPr varScale="1">
        <p:scale>
          <a:sx n="74" d="100"/>
          <a:sy n="74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10/06/2015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10/06/2015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2764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8991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388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10/06/2015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Std-HvCn" pitchFamily="34" charset="0"/>
              </a:rPr>
              <a:t>2015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LTStd-HvCn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03048" y="994857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1ª </a:t>
            </a:r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Junio 19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2015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De la Transparencia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608204" y="1340768"/>
            <a:ext cx="7924236" cy="503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b="1" dirty="0" smtClean="0">
                <a:latin typeface="+mj-lt"/>
              </a:rPr>
              <a:t>Titulo Quino de la LGCG.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dirty="0" smtClean="0">
                <a:latin typeface="+mj-lt"/>
              </a:rPr>
              <a:t>De la Transparencia y Difusión de la Información Financiera.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800" b="1" dirty="0">
              <a:latin typeface="+mj-lt"/>
            </a:endParaRPr>
          </a:p>
          <a:p>
            <a:pPr marL="6350" lvl="1" algn="just" eaLnBrk="1" hangingPunct="1">
              <a:spcBef>
                <a:spcPts val="600"/>
              </a:spcBef>
            </a:pPr>
            <a:r>
              <a:rPr lang="es-MX" sz="2400" b="1" dirty="0" smtClean="0">
                <a:latin typeface="+mj-lt"/>
              </a:rPr>
              <a:t>Tipo de Información a Publicar:</a:t>
            </a:r>
          </a:p>
          <a:p>
            <a:pPr marL="6350" lvl="1" algn="just" eaLnBrk="1" hangingPunct="1">
              <a:spcBef>
                <a:spcPts val="600"/>
              </a:spcBef>
            </a:pPr>
            <a:endParaRPr lang="es-MX" sz="1000" dirty="0">
              <a:latin typeface="+mj-lt"/>
            </a:endParaRP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Contable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Presupuestal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Inventarios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Iniciativa de Ingresos y Proyecto de Presupuesto de Egresos e información adicional.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Ley de Ingresos y Presupuesto de Egresos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s-MX" sz="2400" dirty="0" smtClean="0">
                <a:latin typeface="+mj-lt"/>
              </a:rPr>
              <a:t>Ejercicio Presupuestario</a:t>
            </a:r>
          </a:p>
        </p:txBody>
      </p:sp>
    </p:spTree>
    <p:extLst>
      <p:ext uri="{BB962C8B-B14F-4D97-AF65-F5344CB8AC3E}">
        <p14:creationId xmlns:p14="http://schemas.microsoft.com/office/powerpoint/2010/main" val="6981867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De la Transparencia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439758" y="1190578"/>
            <a:ext cx="8168046" cy="438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b="1" dirty="0" smtClean="0">
                <a:latin typeface="+mj-lt"/>
              </a:rPr>
              <a:t>Periodo de Publicación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400" b="1" dirty="0" smtClean="0">
              <a:latin typeface="+mj-lt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dirty="0" smtClean="0">
                <a:latin typeface="+mj-lt"/>
              </a:rPr>
              <a:t>Con fundamento en el artículo 58 de la LGCG, la información que deba incluirse en Internet en términos de Ley, deberá publicarse por lo menos </a:t>
            </a:r>
            <a:r>
              <a:rPr lang="es-MX" sz="2400" b="1" dirty="0" smtClean="0">
                <a:latin typeface="+mj-lt"/>
              </a:rPr>
              <a:t>trimestralmente, </a:t>
            </a:r>
            <a:r>
              <a:rPr lang="es-MX" sz="2400" dirty="0" smtClean="0">
                <a:latin typeface="+mj-lt"/>
              </a:rPr>
              <a:t>con excepción de los informes y documentos de naturaleza anual y otros que por virtud de esta Ley o disposición legales aplicable tengan un plazo o periodicidad determinada, y deberá difundirse en dicho medio dentro de los </a:t>
            </a:r>
            <a:r>
              <a:rPr lang="es-MX" sz="2400" b="1" dirty="0" smtClean="0">
                <a:latin typeface="+mj-lt"/>
              </a:rPr>
              <a:t>treinta días naturales siguientes al cierre del periodo que corresponda</a:t>
            </a:r>
            <a:r>
              <a:rPr lang="es-MX" sz="2400" dirty="0" smtClean="0">
                <a:latin typeface="+mj-lt"/>
              </a:rPr>
              <a:t>. </a:t>
            </a:r>
            <a:endParaRPr lang="es-E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01020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De la Transparencia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467544" y="1215142"/>
            <a:ext cx="8064896" cy="502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b="1" dirty="0" smtClean="0">
                <a:latin typeface="+mj-lt"/>
              </a:rPr>
              <a:t>Coordinación Institucional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800" b="1" dirty="0" smtClean="0">
              <a:latin typeface="+mj-lt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dirty="0" smtClean="0">
                <a:latin typeface="+mj-lt"/>
              </a:rPr>
              <a:t>Con fundamento en el artículo 57 de la LGCG, las secretarías de finanzas o sus equivalentes de las entidades federativas, establecerán su respectiva </a:t>
            </a:r>
            <a:r>
              <a:rPr lang="es-MX" sz="2400" b="1" dirty="0" smtClean="0">
                <a:latin typeface="+mj-lt"/>
              </a:rPr>
              <a:t>páginas de Internet </a:t>
            </a:r>
            <a:r>
              <a:rPr lang="es-MX" sz="2400" dirty="0" smtClean="0">
                <a:latin typeface="+mj-lt"/>
              </a:rPr>
              <a:t>, los </a:t>
            </a:r>
            <a:r>
              <a:rPr lang="es-MX" sz="2400" b="1" dirty="0" smtClean="0">
                <a:latin typeface="+mj-lt"/>
              </a:rPr>
              <a:t>enlaces electrónicos  </a:t>
            </a:r>
            <a:r>
              <a:rPr lang="es-MX" sz="2400" dirty="0" smtClean="0">
                <a:latin typeface="+mj-lt"/>
              </a:rPr>
              <a:t>de cada uno de los entes que forman cada ente de gobierno.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400" b="1" dirty="0">
              <a:latin typeface="+mj-lt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dirty="0" smtClean="0">
                <a:latin typeface="+mj-lt"/>
              </a:rPr>
              <a:t>Como se indica enlaces electrónico, entonces </a:t>
            </a:r>
            <a:r>
              <a:rPr lang="es-MX" sz="2400" b="1" dirty="0" smtClean="0">
                <a:latin typeface="+mj-lt"/>
              </a:rPr>
              <a:t>cada ente público sujeto deberá tener su página de Internet</a:t>
            </a:r>
            <a:r>
              <a:rPr lang="es-MX" sz="2400" dirty="0" smtClean="0">
                <a:latin typeface="+mj-lt"/>
              </a:rPr>
              <a:t> </a:t>
            </a:r>
            <a:r>
              <a:rPr lang="es-MX" sz="2400" b="1" dirty="0" smtClean="0">
                <a:latin typeface="+mj-lt"/>
              </a:rPr>
              <a:t>con la información obligada</a:t>
            </a:r>
            <a:r>
              <a:rPr lang="es-MX" sz="2400" dirty="0" smtClean="0">
                <a:latin typeface="+mj-lt"/>
              </a:rPr>
              <a:t>, y el </a:t>
            </a:r>
            <a:r>
              <a:rPr lang="es-MX" sz="2400" b="1" dirty="0" smtClean="0">
                <a:latin typeface="+mj-lt"/>
              </a:rPr>
              <a:t>enlace electrónico </a:t>
            </a:r>
            <a:r>
              <a:rPr lang="es-MX" sz="2400" dirty="0" smtClean="0">
                <a:latin typeface="+mj-lt"/>
              </a:rPr>
              <a:t>se lo debe proporcionar a la secretaría de finanzas.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982212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3528" y="385306"/>
            <a:ext cx="858143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indent="0" algn="ctr">
              <a:lnSpc>
                <a:spcPts val="2800"/>
              </a:lnSpc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Estructura de la Cuenta Pública de los Municipios.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899591" y="2310546"/>
            <a:ext cx="734481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600"/>
              </a:spcBef>
              <a:buNone/>
            </a:pPr>
            <a:r>
              <a:rPr lang="es-MX" sz="4000" b="1" dirty="0">
                <a:latin typeface="+mj-lt"/>
              </a:rPr>
              <a:t>Estructura de la Cuenta Pública de los Municipios.</a:t>
            </a:r>
          </a:p>
          <a:p>
            <a:pPr marL="171450" lvl="1" indent="0" eaLnBrk="1" hangingPunct="1">
              <a:spcBef>
                <a:spcPts val="600"/>
              </a:spcBef>
              <a:buNone/>
            </a:pPr>
            <a:endParaRPr lang="es-MX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721675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Cuenta Pública Estructura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444020" y="1052736"/>
            <a:ext cx="820891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b="1" dirty="0" smtClean="0">
                <a:latin typeface="+mj-lt"/>
              </a:rPr>
              <a:t>Artículo 55.- </a:t>
            </a:r>
            <a:r>
              <a:rPr lang="es-MX" sz="2400" dirty="0" smtClean="0">
                <a:latin typeface="+mj-lt"/>
              </a:rPr>
              <a:t>Las Cuentas Públicas de los Ayuntamiento de los municipios, deberá contener como mínimo, la información contable y presupuestal a que se refiere el artículo 48 de la LGCG.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dirty="0" smtClean="0">
              <a:latin typeface="+mj-lt"/>
            </a:endParaRPr>
          </a:p>
          <a:p>
            <a:pPr lvl="0" algn="just"/>
            <a:r>
              <a:rPr lang="es-MX" sz="2400" b="1" dirty="0" smtClean="0">
                <a:ea typeface="+mn-ea"/>
                <a:cs typeface="+mn-cs"/>
              </a:rPr>
              <a:t>Información Contable:  </a:t>
            </a:r>
            <a:r>
              <a:rPr lang="es-MX" sz="2400" dirty="0" smtClean="0">
                <a:ea typeface="+mn-ea"/>
                <a:cs typeface="+mn-cs"/>
              </a:rPr>
              <a:t>(Estados Financieros)</a:t>
            </a:r>
          </a:p>
          <a:p>
            <a:pPr algn="just"/>
            <a:endParaRPr lang="es-MX" sz="1400" dirty="0" smtClean="0">
              <a:ea typeface="+mn-ea"/>
              <a:cs typeface="+mn-cs"/>
            </a:endParaRPr>
          </a:p>
          <a:p>
            <a:pPr lvl="0" algn="just"/>
            <a:r>
              <a:rPr lang="es-MX" sz="2400" b="1" dirty="0"/>
              <a:t>Información Presupuestaria: </a:t>
            </a:r>
            <a:r>
              <a:rPr lang="es-MX" sz="2400" dirty="0" smtClean="0">
                <a:ea typeface="+mn-ea"/>
                <a:cs typeface="+mn-cs"/>
              </a:rPr>
              <a:t>(Estados Presupuestales)</a:t>
            </a:r>
          </a:p>
          <a:p>
            <a:pPr algn="just"/>
            <a:endParaRPr lang="es-MX" sz="1400" dirty="0" smtClean="0">
              <a:ea typeface="+mn-ea"/>
              <a:cs typeface="+mn-cs"/>
            </a:endParaRPr>
          </a:p>
          <a:p>
            <a:pPr algn="just"/>
            <a:r>
              <a:rPr lang="es-MX" sz="2400" b="1" dirty="0"/>
              <a:t>Anexos:</a:t>
            </a:r>
          </a:p>
          <a:p>
            <a:pPr algn="just"/>
            <a:r>
              <a:rPr lang="es-MX" sz="2400" dirty="0"/>
              <a:t>Que incluirán todos los establecidos por el CONAC y otros ordenamientos legales.</a:t>
            </a:r>
          </a:p>
          <a:p>
            <a:pPr algn="just"/>
            <a:endParaRPr lang="en-US" sz="2000" dirty="0"/>
          </a:p>
          <a:p>
            <a:pPr algn="just"/>
            <a:r>
              <a:rPr lang="es-MX" sz="2400" b="1" dirty="0"/>
              <a:t>La cuenta pública de los entes públicos municipales se estructurará en el mismo esquema. </a:t>
            </a:r>
            <a:endParaRPr lang="es-MX" sz="2400" b="1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654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Cuenta Pública Estructura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1340768"/>
            <a:ext cx="180020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2339752" y="1340768"/>
            <a:ext cx="2064708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4548476" y="1340768"/>
            <a:ext cx="412798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755576" y="148478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Cuenta</a:t>
            </a:r>
            <a:r>
              <a:rPr lang="en-US" sz="2400" dirty="0" smtClean="0"/>
              <a:t> </a:t>
            </a:r>
            <a:r>
              <a:rPr lang="es-MX" sz="2400" dirty="0" smtClean="0"/>
              <a:t>Púbica</a:t>
            </a:r>
            <a:endParaRPr lang="es-MX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649628" y="16288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Tomos </a:t>
            </a:r>
            <a:endParaRPr lang="es-MX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652120" y="1604661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Contenido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467544" y="3429000"/>
            <a:ext cx="1584176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Municipio</a:t>
            </a:r>
            <a:endParaRPr lang="es-MX" sz="2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483908" y="2420888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Ayuntamiento</a:t>
            </a:r>
            <a:endParaRPr lang="es-MX" sz="20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2483768" y="3429000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DIF</a:t>
            </a:r>
            <a:endParaRPr lang="es-MX" sz="20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2483908" y="4437112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Sistema de Agua</a:t>
            </a:r>
            <a:endParaRPr lang="es-MX" sz="20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644008" y="2356949"/>
            <a:ext cx="3816424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 smtClean="0"/>
              <a:t>Información Contable, Presupuestal y Anexos</a:t>
            </a:r>
            <a:endParaRPr lang="es-MX" sz="18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644008" y="3419490"/>
            <a:ext cx="3816424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/>
              <a:t>Información Contable, Presupuestal y Anexos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4668250" y="4437112"/>
            <a:ext cx="3792182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/>
              <a:t>Información Contable, Presupuestal y Anexos</a:t>
            </a:r>
          </a:p>
        </p:txBody>
      </p:sp>
      <p:cxnSp>
        <p:nvCxnSpPr>
          <p:cNvPr id="21" name="20 Conector recto"/>
          <p:cNvCxnSpPr>
            <a:endCxn id="11" idx="1"/>
          </p:cNvCxnSpPr>
          <p:nvPr/>
        </p:nvCxnSpPr>
        <p:spPr>
          <a:xfrm flipV="1">
            <a:off x="1979712" y="2780928"/>
            <a:ext cx="504196" cy="64807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051720" y="3825044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endCxn id="14" idx="1"/>
          </p:cNvCxnSpPr>
          <p:nvPr/>
        </p:nvCxnSpPr>
        <p:spPr>
          <a:xfrm>
            <a:off x="1943638" y="4146827"/>
            <a:ext cx="540270" cy="650325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4283828" y="2780928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4247966" y="3838747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4283828" y="4797152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899592" y="5877272"/>
            <a:ext cx="7416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Integración: Tesorería o equivalente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84779743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385306"/>
            <a:ext cx="858143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indent="0" algn="ctr">
              <a:lnSpc>
                <a:spcPts val="2800"/>
              </a:lnSpc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Consolidación de Estados Financieros.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40175" y="2310546"/>
            <a:ext cx="776919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600"/>
              </a:spcBef>
              <a:buNone/>
            </a:pPr>
            <a:r>
              <a:rPr lang="es-MX" sz="4000" b="1" dirty="0">
                <a:latin typeface="+mj-lt"/>
              </a:rPr>
              <a:t>Consolidación de Estados Financieros.</a:t>
            </a:r>
            <a:endParaRPr lang="es-ES" sz="4000" b="1" dirty="0">
              <a:latin typeface="+mj-lt"/>
            </a:endParaRPr>
          </a:p>
          <a:p>
            <a:pPr marL="171450" lvl="1" indent="0" eaLnBrk="1" hangingPunct="1">
              <a:spcBef>
                <a:spcPts val="600"/>
              </a:spcBef>
              <a:buNone/>
            </a:pPr>
            <a:endParaRPr lang="es-MX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661248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404664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Consolidación de Estados Financieros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23" name="Rectangle 16"/>
          <p:cNvSpPr txBox="1">
            <a:spLocks noChangeArrowheads="1"/>
          </p:cNvSpPr>
          <p:nvPr/>
        </p:nvSpPr>
        <p:spPr bwMode="auto">
          <a:xfrm>
            <a:off x="561587" y="1556792"/>
            <a:ext cx="811486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l" eaLnBrk="1" hangingPunct="1">
              <a:spcBef>
                <a:spcPts val="600"/>
              </a:spcBef>
              <a:buFontTx/>
              <a:buNone/>
            </a:pPr>
            <a:r>
              <a:rPr lang="es-MX" sz="2400" b="1" dirty="0" smtClean="0">
                <a:latin typeface="+mj-lt"/>
              </a:rPr>
              <a:t>Estados </a:t>
            </a:r>
            <a:r>
              <a:rPr lang="es-MX" sz="2400" b="1" dirty="0">
                <a:latin typeface="+mj-lt"/>
              </a:rPr>
              <a:t>financieros a </a:t>
            </a:r>
            <a:r>
              <a:rPr lang="es-MX" sz="2400" b="1" dirty="0" smtClean="0">
                <a:latin typeface="+mj-lt"/>
              </a:rPr>
              <a:t>consolidar</a:t>
            </a:r>
          </a:p>
          <a:p>
            <a:pPr marL="6350" lvl="1" algn="l" eaLnBrk="1" hangingPunct="1">
              <a:spcBef>
                <a:spcPts val="600"/>
              </a:spcBef>
              <a:buFontTx/>
              <a:buNone/>
            </a:pPr>
            <a:endParaRPr lang="es-MX" sz="2400" b="1" dirty="0">
              <a:latin typeface="+mj-lt"/>
            </a:endParaRPr>
          </a:p>
          <a:p>
            <a:pPr algn="l"/>
            <a:r>
              <a:rPr lang="es-MX" sz="2400" dirty="0"/>
              <a:t>1. Estado de situación financiera;</a:t>
            </a:r>
          </a:p>
          <a:p>
            <a:pPr algn="l"/>
            <a:r>
              <a:rPr lang="es-MX" sz="2400" dirty="0"/>
              <a:t>2. Estado de actividades;</a:t>
            </a:r>
          </a:p>
          <a:p>
            <a:pPr algn="l"/>
            <a:r>
              <a:rPr lang="es-MX" sz="2400" dirty="0"/>
              <a:t>3. Estado de variación de la hacienda pública;</a:t>
            </a:r>
          </a:p>
          <a:p>
            <a:pPr algn="l"/>
            <a:r>
              <a:rPr lang="es-MX" sz="2400" dirty="0"/>
              <a:t>4. Estado de cambios en la situación financiera, y</a:t>
            </a:r>
          </a:p>
          <a:p>
            <a:pPr algn="l"/>
            <a:r>
              <a:rPr lang="es-MX" sz="2400" dirty="0"/>
              <a:t>5. Estado de flujos de efectivo</a:t>
            </a:r>
            <a:r>
              <a:rPr lang="es-MX" sz="2400" dirty="0" smtClean="0"/>
              <a:t>.</a:t>
            </a:r>
          </a:p>
          <a:p>
            <a:pPr algn="l"/>
            <a:endParaRPr lang="es-MX" sz="2400" dirty="0"/>
          </a:p>
          <a:p>
            <a:pPr algn="l"/>
            <a:r>
              <a:rPr lang="es-MX" sz="2400" dirty="0"/>
              <a:t>Adicionalmente a la Información Contable a consolidar, deberán presentarse las </a:t>
            </a:r>
            <a:r>
              <a:rPr lang="es-MX" sz="2400" b="1" dirty="0"/>
              <a:t>N</a:t>
            </a:r>
            <a:r>
              <a:rPr lang="es-MX" sz="2400" b="1" dirty="0" smtClean="0"/>
              <a:t>otas </a:t>
            </a:r>
            <a:r>
              <a:rPr lang="es-MX" sz="2400" b="1" dirty="0"/>
              <a:t>a los </a:t>
            </a:r>
            <a:r>
              <a:rPr lang="es-MX" sz="2400" b="1" dirty="0" smtClean="0"/>
              <a:t>Estados Financieros </a:t>
            </a:r>
            <a:r>
              <a:rPr lang="es-MX" sz="2400" dirty="0" smtClean="0"/>
              <a:t>Consolidados.</a:t>
            </a:r>
          </a:p>
        </p:txBody>
      </p:sp>
    </p:spTree>
    <p:extLst>
      <p:ext uri="{BB962C8B-B14F-4D97-AF65-F5344CB8AC3E}">
        <p14:creationId xmlns:p14="http://schemas.microsoft.com/office/powerpoint/2010/main" val="27842560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Consolidación de Estados Financieros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23" name="Rectangle 16"/>
          <p:cNvSpPr txBox="1">
            <a:spLocks noChangeArrowheads="1"/>
          </p:cNvSpPr>
          <p:nvPr/>
        </p:nvSpPr>
        <p:spPr bwMode="auto">
          <a:xfrm>
            <a:off x="2843808" y="1288987"/>
            <a:ext cx="2304256" cy="120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eaLnBrk="1" hangingPunct="1">
              <a:spcBef>
                <a:spcPts val="600"/>
              </a:spcBef>
              <a:buFontTx/>
              <a:buNone/>
            </a:pPr>
            <a:r>
              <a:rPr lang="es-MX" sz="2000" b="1" dirty="0" smtClean="0">
                <a:latin typeface="Tahoma" pitchFamily="34" charset="0"/>
              </a:rPr>
              <a:t>Cuenta Publica Municipios</a:t>
            </a:r>
          </a:p>
        </p:txBody>
      </p:sp>
      <p:pic>
        <p:nvPicPr>
          <p:cNvPr id="1026" name="Picture 2" descr="http://www.lifeinquebec.com/wp-content/uploads/2011/03/Boo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54" y="2491315"/>
            <a:ext cx="4896544" cy="35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 rot="887765">
            <a:off x="2361987" y="5070257"/>
            <a:ext cx="235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1. Ayuntamiento</a:t>
            </a:r>
          </a:p>
        </p:txBody>
      </p:sp>
      <p:sp>
        <p:nvSpPr>
          <p:cNvPr id="6" name="5 CuadroTexto"/>
          <p:cNvSpPr txBox="1"/>
          <p:nvPr/>
        </p:nvSpPr>
        <p:spPr>
          <a:xfrm rot="648440">
            <a:off x="2514387" y="4688648"/>
            <a:ext cx="235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2</a:t>
            </a:r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D.I.F</a:t>
            </a:r>
          </a:p>
        </p:txBody>
      </p:sp>
      <p:sp>
        <p:nvSpPr>
          <p:cNvPr id="7" name="6 CuadroTexto"/>
          <p:cNvSpPr txBox="1"/>
          <p:nvPr/>
        </p:nvSpPr>
        <p:spPr>
          <a:xfrm rot="597292">
            <a:off x="2643024" y="4343085"/>
            <a:ext cx="2569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3. Sistema de Agua</a:t>
            </a:r>
          </a:p>
        </p:txBody>
      </p:sp>
      <p:sp>
        <p:nvSpPr>
          <p:cNvPr id="8" name="7 CuadroTexto"/>
          <p:cNvSpPr txBox="1"/>
          <p:nvPr/>
        </p:nvSpPr>
        <p:spPr>
          <a:xfrm rot="263179">
            <a:off x="3256657" y="3237714"/>
            <a:ext cx="2583637" cy="70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4</a:t>
            </a:r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Estados Financieros</a:t>
            </a:r>
          </a:p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Consolidados</a:t>
            </a:r>
          </a:p>
        </p:txBody>
      </p:sp>
    </p:spTree>
    <p:extLst>
      <p:ext uri="{BB962C8B-B14F-4D97-AF65-F5344CB8AC3E}">
        <p14:creationId xmlns:p14="http://schemas.microsoft.com/office/powerpoint/2010/main" val="35462710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Consolidación de Estados Financieros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23" name="Rectangle 16"/>
          <p:cNvSpPr txBox="1">
            <a:spLocks noChangeArrowheads="1"/>
          </p:cNvSpPr>
          <p:nvPr/>
        </p:nvSpPr>
        <p:spPr bwMode="auto">
          <a:xfrm>
            <a:off x="611560" y="1484784"/>
            <a:ext cx="770485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b="1" dirty="0">
                <a:latin typeface="+mj-lt"/>
              </a:rPr>
              <a:t>Fecha </a:t>
            </a:r>
            <a:r>
              <a:rPr lang="es-MX" sz="2400" b="1" dirty="0" smtClean="0">
                <a:latin typeface="+mj-lt"/>
              </a:rPr>
              <a:t>Limite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400" b="1" dirty="0">
              <a:latin typeface="+mj-lt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400" dirty="0" smtClean="0">
                <a:latin typeface="+mj-lt"/>
              </a:rPr>
              <a:t>A </a:t>
            </a:r>
            <a:r>
              <a:rPr lang="es-MX" sz="2400" dirty="0">
                <a:latin typeface="+mj-lt"/>
              </a:rPr>
              <a:t>más tardar en la cuenta pública correspondiente al </a:t>
            </a:r>
            <a:r>
              <a:rPr lang="es-MX" sz="2400" dirty="0" smtClean="0">
                <a:latin typeface="+mj-lt"/>
              </a:rPr>
              <a:t>2015, </a:t>
            </a:r>
            <a:r>
              <a:rPr lang="es-MX" sz="2400" dirty="0">
                <a:latin typeface="+mj-lt"/>
              </a:rPr>
              <a:t>para </a:t>
            </a:r>
            <a:r>
              <a:rPr lang="es-MX" sz="2400" dirty="0" smtClean="0">
                <a:latin typeface="+mj-lt"/>
              </a:rPr>
              <a:t>Ayuntamientos y entes públicos municipales.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400894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Primera Reunión Ordinaria del Consejo de Armonización Contable del Estado de Chiapas (CACE)</a:t>
            </a:r>
            <a:endParaRPr lang="es-MX" sz="2700" b="1" dirty="0">
              <a:solidFill>
                <a:srgbClr val="0000FF"/>
              </a:solidFill>
            </a:endParaRP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899592" y="1052264"/>
            <a:ext cx="7488833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es-MX" sz="4000" b="1" dirty="0" smtClean="0"/>
              <a:t>Órgano De Fiscalización Superior del Congreso Del Estado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39551" y="3140968"/>
            <a:ext cx="784887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just" eaLnBrk="1" hangingPunct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MX" sz="2400" b="1" dirty="0">
                <a:latin typeface="+mj-lt"/>
              </a:rPr>
              <a:t>Observancia a la Ley General de Contabilidad Gubernamental</a:t>
            </a:r>
            <a:r>
              <a:rPr lang="es-MX" sz="2400" b="1" dirty="0" smtClean="0">
                <a:latin typeface="+mj-lt"/>
              </a:rPr>
              <a:t>.</a:t>
            </a:r>
          </a:p>
          <a:p>
            <a:pPr marL="171450" lvl="1" indent="0" algn="just" eaLnBrk="1" hangingPunct="1">
              <a:spcBef>
                <a:spcPts val="0"/>
              </a:spcBef>
              <a:buNone/>
            </a:pPr>
            <a:endParaRPr lang="es-MX" sz="1400" b="1" dirty="0">
              <a:latin typeface="+mj-lt"/>
            </a:endParaRPr>
          </a:p>
          <a:p>
            <a:pPr lvl="1" algn="just" eaLnBrk="1" hangingPunct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MX" sz="2400" b="1" dirty="0" smtClean="0">
                <a:latin typeface="+mj-lt"/>
              </a:rPr>
              <a:t>De la </a:t>
            </a:r>
            <a:r>
              <a:rPr lang="es-MX" sz="2400" b="1" dirty="0" smtClean="0">
                <a:latin typeface="+mj-lt"/>
              </a:rPr>
              <a:t>Transparencia </a:t>
            </a:r>
            <a:r>
              <a:rPr lang="es-MX" sz="2400" b="1" dirty="0" smtClean="0">
                <a:latin typeface="+mj-lt"/>
              </a:rPr>
              <a:t>y Difusión de la Información Financiera</a:t>
            </a:r>
            <a:r>
              <a:rPr lang="es-MX" sz="2400" b="1" dirty="0" smtClean="0">
                <a:latin typeface="+mj-lt"/>
              </a:rPr>
              <a:t>.</a:t>
            </a:r>
          </a:p>
          <a:p>
            <a:pPr marL="171450" lvl="1" indent="0" algn="just" eaLnBrk="1" hangingPunct="1">
              <a:spcBef>
                <a:spcPts val="0"/>
              </a:spcBef>
              <a:buNone/>
            </a:pPr>
            <a:endParaRPr lang="es-MX" sz="1400" b="1" dirty="0" smtClean="0">
              <a:latin typeface="+mj-lt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s-MX" sz="2400" b="1" dirty="0" smtClean="0">
                <a:latin typeface="+mj-lt"/>
              </a:rPr>
              <a:t> Estructura de la Cuenta Pública de los Municipios</a:t>
            </a:r>
            <a:r>
              <a:rPr lang="es-MX" sz="2400" b="1" dirty="0" smtClean="0">
                <a:latin typeface="+mj-lt"/>
              </a:rPr>
              <a:t>.</a:t>
            </a:r>
          </a:p>
          <a:p>
            <a:pPr marL="171450" lvl="1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s-MX" sz="1400" b="1" dirty="0" smtClean="0">
              <a:latin typeface="+mj-lt"/>
            </a:endParaRP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s-MX" sz="2400" b="1" dirty="0" smtClean="0">
                <a:latin typeface="+mj-lt"/>
              </a:rPr>
              <a:t>Consolidación de Estados Financieros.</a:t>
            </a:r>
            <a:endParaRPr lang="es-ES" sz="2400" b="1" dirty="0" smtClean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242258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Primera Reunión Ordinaria del Consejo de Armonización Contable del Estado de Chiapas (CACE</a:t>
            </a: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)</a:t>
            </a:r>
            <a:endParaRPr lang="es-MX" sz="2700" b="1" dirty="0">
              <a:solidFill>
                <a:srgbClr val="0000FF"/>
              </a:solidFill>
            </a:endParaRP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1043608" y="2348880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729645" y="2060848"/>
            <a:ext cx="776919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0"/>
              </a:spcBef>
              <a:buNone/>
            </a:pPr>
            <a:r>
              <a:rPr lang="es-MX" sz="4000" b="1" dirty="0" smtClean="0">
                <a:latin typeface="+mj-lt"/>
              </a:rPr>
              <a:t>Sistema de Contabilidad Gubernamental</a:t>
            </a:r>
          </a:p>
          <a:p>
            <a:pPr marL="171450" lvl="1" indent="0" eaLnBrk="1" hangingPunct="1">
              <a:spcBef>
                <a:spcPts val="0"/>
              </a:spcBef>
              <a:buNone/>
            </a:pPr>
            <a:endParaRPr lang="es-MX" sz="4000" b="1" dirty="0" smtClean="0">
              <a:latin typeface="+mj-lt"/>
            </a:endParaRPr>
          </a:p>
          <a:p>
            <a:pPr marL="171450" lvl="1" indent="0" eaLnBrk="1" hangingPunct="1">
              <a:spcBef>
                <a:spcPts val="0"/>
              </a:spcBef>
              <a:buNone/>
            </a:pPr>
            <a:endParaRPr lang="es-MX" sz="4000" b="1" dirty="0">
              <a:latin typeface="+mj-lt"/>
            </a:endParaRPr>
          </a:p>
          <a:p>
            <a:pPr marL="171450" lvl="1" indent="0" algn="r" eaLnBrk="1" hangingPunct="1">
              <a:spcBef>
                <a:spcPts val="0"/>
              </a:spcBef>
              <a:buNone/>
            </a:pPr>
            <a:r>
              <a:rPr lang="es-MX" b="1" dirty="0" smtClean="0">
                <a:latin typeface="+mj-lt"/>
              </a:rPr>
              <a:t>Sistema Integral de Administración Hacendaria Municipal (SIAHM), armonizado</a:t>
            </a:r>
            <a:endParaRPr lang="es-MX" b="1" dirty="0">
              <a:latin typeface="+mj-lt"/>
            </a:endParaRPr>
          </a:p>
          <a:p>
            <a:pPr marL="171450" lvl="1" indent="0" eaLnBrk="1" hangingPunct="1">
              <a:spcBef>
                <a:spcPts val="600"/>
              </a:spcBef>
              <a:buNone/>
            </a:pPr>
            <a:endParaRPr lang="es-MX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840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lnSpc>
                <a:spcPts val="2800"/>
              </a:lnSpc>
              <a:defRPr sz="2700" b="1">
                <a:solidFill>
                  <a:srgbClr val="0000FF"/>
                </a:solidFill>
                <a:latin typeface="Calisto MT" pitchFamily="18" charset="0"/>
              </a:defRPr>
            </a:lvl1pPr>
          </a:lstStyle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59632" y="2852936"/>
            <a:ext cx="655272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342900" indent="-342900" algn="ctr" eaLnBrk="0" hangingPunct="0">
              <a:spcBef>
                <a:spcPct val="20000"/>
              </a:spcBef>
              <a:buFont typeface="Arial" charset="0"/>
              <a:buChar char="•"/>
            </a:lvl1pPr>
            <a:lvl2pPr marL="171450" lvl="1" indent="0" algn="ctr" eaLnBrk="1" hangingPunct="1">
              <a:spcBef>
                <a:spcPts val="600"/>
              </a:spcBef>
              <a:buFont typeface="Arial" charset="0"/>
              <a:buNone/>
              <a:defRPr sz="4000" b="1">
                <a:latin typeface="+mj-lt"/>
              </a:defRPr>
            </a:lvl2pPr>
            <a:lvl3pPr marL="1143000" indent="-228600" algn="ctr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algn="ctr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algn="ctr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1"/>
            <a:r>
              <a:rPr lang="es-ES" dirty="0" smtClean="0"/>
              <a:t>Información Contable</a:t>
            </a:r>
          </a:p>
          <a:p>
            <a:pPr lvl="1"/>
            <a:r>
              <a:rPr lang="es-ES" sz="2000" b="0" dirty="0" smtClean="0"/>
              <a:t>Artículo 48  en relación al 46 de la LGCG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60577728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lnSpc>
                <a:spcPts val="2800"/>
              </a:lnSpc>
              <a:defRPr sz="2700" b="1">
                <a:solidFill>
                  <a:srgbClr val="0000FF"/>
                </a:solidFill>
                <a:latin typeface="Calisto MT" pitchFamily="18" charset="0"/>
              </a:defRPr>
            </a:lvl1pPr>
          </a:lstStyle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853827" y="1187598"/>
            <a:ext cx="7143750" cy="441325"/>
          </a:xfrm>
          <a:prstGeom prst="rect">
            <a:avLst/>
          </a:prstGeom>
          <a:blipFill dpi="0" rotWithShape="1">
            <a:blip r:embed="rId3">
              <a:alphaModFix amt="8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 sz="1600"/>
          </a:p>
        </p:txBody>
      </p:sp>
      <p:grpSp>
        <p:nvGrpSpPr>
          <p:cNvPr id="42" name="Group 50"/>
          <p:cNvGrpSpPr>
            <a:grpSpLocks/>
          </p:cNvGrpSpPr>
          <p:nvPr/>
        </p:nvGrpSpPr>
        <p:grpSpPr bwMode="auto">
          <a:xfrm>
            <a:off x="4801940" y="1935312"/>
            <a:ext cx="3195637" cy="3513539"/>
            <a:chOff x="153" y="546"/>
            <a:chExt cx="2551" cy="3298"/>
          </a:xfrm>
        </p:grpSpPr>
        <p:sp>
          <p:nvSpPr>
            <p:cNvPr id="43" name="Line 51"/>
            <p:cNvSpPr>
              <a:spLocks noChangeShapeType="1"/>
            </p:cNvSpPr>
            <p:nvPr/>
          </p:nvSpPr>
          <p:spPr bwMode="auto">
            <a:xfrm flipH="1">
              <a:off x="2695" y="546"/>
              <a:ext cx="9" cy="3163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651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44" name="Line 52"/>
            <p:cNvSpPr>
              <a:spLocks noChangeShapeType="1"/>
            </p:cNvSpPr>
            <p:nvPr/>
          </p:nvSpPr>
          <p:spPr bwMode="auto">
            <a:xfrm>
              <a:off x="161" y="722"/>
              <a:ext cx="2" cy="3062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45" name="Rectangle 53"/>
            <p:cNvSpPr>
              <a:spLocks noChangeArrowheads="1"/>
            </p:cNvSpPr>
            <p:nvPr/>
          </p:nvSpPr>
          <p:spPr bwMode="auto">
            <a:xfrm>
              <a:off x="157" y="556"/>
              <a:ext cx="2536" cy="275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6" name="Rectangle 54"/>
            <p:cNvSpPr>
              <a:spLocks noChangeArrowheads="1"/>
            </p:cNvSpPr>
            <p:nvPr/>
          </p:nvSpPr>
          <p:spPr bwMode="auto">
            <a:xfrm>
              <a:off x="156" y="1241"/>
              <a:ext cx="2537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161" y="1767"/>
              <a:ext cx="2536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ectangle 56"/>
            <p:cNvSpPr>
              <a:spLocks noChangeArrowheads="1"/>
            </p:cNvSpPr>
            <p:nvPr/>
          </p:nvSpPr>
          <p:spPr bwMode="auto">
            <a:xfrm>
              <a:off x="161" y="2344"/>
              <a:ext cx="2536" cy="277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Rectangle 57"/>
            <p:cNvSpPr>
              <a:spLocks noChangeArrowheads="1"/>
            </p:cNvSpPr>
            <p:nvPr/>
          </p:nvSpPr>
          <p:spPr bwMode="auto">
            <a:xfrm>
              <a:off x="159" y="2976"/>
              <a:ext cx="2536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Rectangle 60"/>
            <p:cNvSpPr>
              <a:spLocks noChangeArrowheads="1"/>
            </p:cNvSpPr>
            <p:nvPr/>
          </p:nvSpPr>
          <p:spPr bwMode="auto">
            <a:xfrm>
              <a:off x="153" y="3568"/>
              <a:ext cx="2536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611560" y="1925786"/>
            <a:ext cx="3528392" cy="3588347"/>
            <a:chOff x="154" y="546"/>
            <a:chExt cx="2550" cy="3298"/>
          </a:xfrm>
        </p:grpSpPr>
        <p:sp>
          <p:nvSpPr>
            <p:cNvPr id="52" name="Line 30"/>
            <p:cNvSpPr>
              <a:spLocks noChangeShapeType="1"/>
            </p:cNvSpPr>
            <p:nvPr/>
          </p:nvSpPr>
          <p:spPr bwMode="auto">
            <a:xfrm flipH="1">
              <a:off x="2695" y="546"/>
              <a:ext cx="9" cy="3163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651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53" name="Line 31"/>
            <p:cNvSpPr>
              <a:spLocks noChangeShapeType="1"/>
            </p:cNvSpPr>
            <p:nvPr/>
          </p:nvSpPr>
          <p:spPr bwMode="auto">
            <a:xfrm>
              <a:off x="161" y="722"/>
              <a:ext cx="2" cy="3062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156" y="553"/>
              <a:ext cx="2534" cy="274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5" name="Rectangle 42"/>
            <p:cNvSpPr>
              <a:spLocks noChangeArrowheads="1"/>
            </p:cNvSpPr>
            <p:nvPr/>
          </p:nvSpPr>
          <p:spPr bwMode="auto">
            <a:xfrm>
              <a:off x="155" y="1251"/>
              <a:ext cx="2535" cy="275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161" y="1883"/>
              <a:ext cx="2535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161" y="2423"/>
              <a:ext cx="2535" cy="274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159" y="3002"/>
              <a:ext cx="2538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9" name="Rectangle 48"/>
            <p:cNvSpPr>
              <a:spLocks noChangeArrowheads="1"/>
            </p:cNvSpPr>
            <p:nvPr/>
          </p:nvSpPr>
          <p:spPr bwMode="auto">
            <a:xfrm>
              <a:off x="154" y="3568"/>
              <a:ext cx="2535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0" name="WordArt 28" descr="Vertical estrecha"/>
          <p:cNvSpPr>
            <a:spLocks noChangeArrowheads="1" noChangeShapeType="1" noTextEdit="1"/>
          </p:cNvSpPr>
          <p:nvPr/>
        </p:nvSpPr>
        <p:spPr bwMode="auto">
          <a:xfrm>
            <a:off x="5624265" y="1262211"/>
            <a:ext cx="1931987" cy="2952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r>
              <a:rPr lang="es-MX" sz="1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SIAHM</a:t>
            </a:r>
          </a:p>
        </p:txBody>
      </p:sp>
      <p:sp>
        <p:nvSpPr>
          <p:cNvPr id="61" name="WordArt 29" descr="Vertical estrecha"/>
          <p:cNvSpPr>
            <a:spLocks noChangeArrowheads="1" noChangeShapeType="1" noTextEdit="1"/>
          </p:cNvSpPr>
          <p:nvPr/>
        </p:nvSpPr>
        <p:spPr bwMode="auto">
          <a:xfrm>
            <a:off x="1017340" y="1287611"/>
            <a:ext cx="1931987" cy="2698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r>
              <a:rPr lang="es-MX" sz="1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LGCG</a:t>
            </a: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917327" y="1916832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a.  Estado de Situación Financiera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5371852" y="1844824"/>
            <a:ext cx="194627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860176" y="2637206"/>
            <a:ext cx="3336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b. 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65"/>
          <p:cNvSpPr txBox="1">
            <a:spLocks noChangeArrowheads="1"/>
          </p:cNvSpPr>
          <p:nvPr/>
        </p:nvSpPr>
        <p:spPr bwMode="auto">
          <a:xfrm>
            <a:off x="917327" y="3356992"/>
            <a:ext cx="321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c. 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Text Box 70"/>
          <p:cNvSpPr txBox="1">
            <a:spLocks noChangeArrowheads="1"/>
          </p:cNvSpPr>
          <p:nvPr/>
        </p:nvSpPr>
        <p:spPr bwMode="auto">
          <a:xfrm>
            <a:off x="947632" y="4581004"/>
            <a:ext cx="341153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e.  Notas a los Estados Financieros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" name="Text Box 71"/>
          <p:cNvSpPr txBox="1">
            <a:spLocks noChangeArrowheads="1"/>
          </p:cNvSpPr>
          <p:nvPr/>
        </p:nvSpPr>
        <p:spPr bwMode="auto">
          <a:xfrm>
            <a:off x="798265" y="3954428"/>
            <a:ext cx="3413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 f. Estado Analítico del Activo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Text Box 62"/>
          <p:cNvSpPr txBox="1">
            <a:spLocks noChangeArrowheads="1"/>
          </p:cNvSpPr>
          <p:nvPr/>
        </p:nvSpPr>
        <p:spPr bwMode="auto">
          <a:xfrm>
            <a:off x="5354390" y="2564904"/>
            <a:ext cx="1946275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69" name="89 Rectángulo"/>
          <p:cNvSpPr>
            <a:spLocks noChangeArrowheads="1"/>
          </p:cNvSpPr>
          <p:nvPr/>
        </p:nvSpPr>
        <p:spPr bwMode="auto">
          <a:xfrm>
            <a:off x="1211015" y="2545085"/>
            <a:ext cx="3000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Estado de Variación en la Hacienda Pública</a:t>
            </a:r>
            <a:endParaRPr lang="es-MX" sz="1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90 Rectángulo"/>
          <p:cNvSpPr>
            <a:spLocks noChangeArrowheads="1"/>
          </p:cNvSpPr>
          <p:nvPr/>
        </p:nvSpPr>
        <p:spPr bwMode="auto">
          <a:xfrm>
            <a:off x="1211015" y="3212976"/>
            <a:ext cx="2786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Estado de Cambios en la Situación Financiera</a:t>
            </a:r>
            <a:endParaRPr lang="es-MX" sz="1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" name="Text Box 62"/>
          <p:cNvSpPr txBox="1">
            <a:spLocks noChangeArrowheads="1"/>
          </p:cNvSpPr>
          <p:nvPr/>
        </p:nvSpPr>
        <p:spPr bwMode="auto">
          <a:xfrm>
            <a:off x="5416302" y="3140968"/>
            <a:ext cx="1946275" cy="522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72" name="Text Box 62"/>
          <p:cNvSpPr txBox="1">
            <a:spLocks noChangeArrowheads="1"/>
          </p:cNvSpPr>
          <p:nvPr/>
        </p:nvSpPr>
        <p:spPr bwMode="auto">
          <a:xfrm>
            <a:off x="5363915" y="3717032"/>
            <a:ext cx="1946275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73" name="Text Box 62"/>
          <p:cNvSpPr txBox="1">
            <a:spLocks noChangeArrowheads="1"/>
          </p:cNvSpPr>
          <p:nvPr/>
        </p:nvSpPr>
        <p:spPr bwMode="auto">
          <a:xfrm>
            <a:off x="5362327" y="4365104"/>
            <a:ext cx="1946275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67544" y="5661247"/>
            <a:ext cx="8064896" cy="10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342900" indent="-342900" algn="ctr" eaLnBrk="0" hangingPunct="0">
              <a:spcBef>
                <a:spcPct val="20000"/>
              </a:spcBef>
              <a:buFont typeface="Arial" charset="0"/>
              <a:buChar char="•"/>
            </a:lvl1pPr>
            <a:lvl2pPr marL="171450" lvl="1" indent="0" algn="ctr" eaLnBrk="1" hangingPunct="1">
              <a:spcBef>
                <a:spcPts val="600"/>
              </a:spcBef>
              <a:buFont typeface="Arial" charset="0"/>
              <a:buNone/>
              <a:defRPr sz="4000" b="1">
                <a:latin typeface="+mj-lt"/>
              </a:defRPr>
            </a:lvl2pPr>
            <a:lvl3pPr marL="1143000" indent="-228600" algn="ctr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algn="ctr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algn="ctr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1" algn="just"/>
            <a:r>
              <a:rPr lang="es-ES" sz="2000" b="0" dirty="0" smtClean="0"/>
              <a:t>Asimismo, también emite el Estado de Actividades y Estado de Flujo de Efectivo, de conformidad con los acuerdos emitidos por el CONAC.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361802958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lnSpc>
                <a:spcPts val="2800"/>
              </a:lnSpc>
              <a:defRPr sz="2700" b="1">
                <a:solidFill>
                  <a:srgbClr val="0000FF"/>
                </a:solidFill>
                <a:latin typeface="Calisto MT" pitchFamily="18" charset="0"/>
              </a:defRPr>
            </a:lvl1pPr>
          </a:lstStyle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259632" y="2852936"/>
            <a:ext cx="655272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342900" indent="-342900" algn="ctr" eaLnBrk="0" hangingPunct="0">
              <a:spcBef>
                <a:spcPct val="20000"/>
              </a:spcBef>
              <a:buFont typeface="Arial" charset="0"/>
              <a:buChar char="•"/>
            </a:lvl1pPr>
            <a:lvl2pPr marL="171450" lvl="1" indent="0" algn="ctr" eaLnBrk="1" hangingPunct="1">
              <a:spcBef>
                <a:spcPts val="600"/>
              </a:spcBef>
              <a:buFont typeface="Arial" charset="0"/>
              <a:buNone/>
              <a:defRPr sz="4000" b="1">
                <a:latin typeface="+mj-lt"/>
              </a:defRPr>
            </a:lvl2pPr>
            <a:lvl3pPr marL="1143000" indent="-228600" algn="ctr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algn="ctr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algn="ctr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1"/>
            <a:r>
              <a:rPr lang="es-ES" dirty="0" smtClean="0"/>
              <a:t>Información Presupuestaria</a:t>
            </a:r>
          </a:p>
          <a:p>
            <a:pPr lvl="1"/>
            <a:r>
              <a:rPr lang="es-ES" sz="2000" b="0" dirty="0"/>
              <a:t>Artículo 48  en relación al 46 de la LGCG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10629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lnSpc>
                <a:spcPts val="2800"/>
              </a:lnSpc>
              <a:defRPr sz="2700" b="1">
                <a:solidFill>
                  <a:srgbClr val="0000FF"/>
                </a:solidFill>
                <a:latin typeface="Calisto MT" pitchFamily="18" charset="0"/>
              </a:defRPr>
            </a:lvl1pPr>
          </a:lstStyle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</a:p>
        </p:txBody>
      </p:sp>
      <p:sp>
        <p:nvSpPr>
          <p:cNvPr id="104" name="Rectangle 78"/>
          <p:cNvSpPr>
            <a:spLocks noChangeArrowheads="1"/>
          </p:cNvSpPr>
          <p:nvPr/>
        </p:nvSpPr>
        <p:spPr bwMode="auto">
          <a:xfrm>
            <a:off x="1115045" y="1115467"/>
            <a:ext cx="7143750" cy="441325"/>
          </a:xfrm>
          <a:prstGeom prst="rect">
            <a:avLst/>
          </a:prstGeom>
          <a:blipFill dpi="0" rotWithShape="1">
            <a:blip r:embed="rId3">
              <a:alphaModFix amt="85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 sz="1600"/>
          </a:p>
        </p:txBody>
      </p:sp>
      <p:grpSp>
        <p:nvGrpSpPr>
          <p:cNvPr id="105" name="Group 50"/>
          <p:cNvGrpSpPr>
            <a:grpSpLocks/>
          </p:cNvGrpSpPr>
          <p:nvPr/>
        </p:nvGrpSpPr>
        <p:grpSpPr bwMode="auto">
          <a:xfrm>
            <a:off x="5159928" y="1744647"/>
            <a:ext cx="3357563" cy="3700577"/>
            <a:chOff x="151" y="546"/>
            <a:chExt cx="2553" cy="3250"/>
          </a:xfrm>
        </p:grpSpPr>
        <p:sp>
          <p:nvSpPr>
            <p:cNvPr id="106" name="Line 51"/>
            <p:cNvSpPr>
              <a:spLocks noChangeShapeType="1"/>
            </p:cNvSpPr>
            <p:nvPr/>
          </p:nvSpPr>
          <p:spPr bwMode="auto">
            <a:xfrm flipH="1">
              <a:off x="2695" y="546"/>
              <a:ext cx="9" cy="3163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651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107" name="Line 52"/>
            <p:cNvSpPr>
              <a:spLocks noChangeShapeType="1"/>
            </p:cNvSpPr>
            <p:nvPr/>
          </p:nvSpPr>
          <p:spPr bwMode="auto">
            <a:xfrm>
              <a:off x="161" y="722"/>
              <a:ext cx="2" cy="3062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108" name="Rectangle 53"/>
            <p:cNvSpPr>
              <a:spLocks noChangeArrowheads="1"/>
            </p:cNvSpPr>
            <p:nvPr/>
          </p:nvSpPr>
          <p:spPr bwMode="auto">
            <a:xfrm>
              <a:off x="157" y="553"/>
              <a:ext cx="2536" cy="275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9" name="Rectangle 54"/>
            <p:cNvSpPr>
              <a:spLocks noChangeArrowheads="1"/>
            </p:cNvSpPr>
            <p:nvPr/>
          </p:nvSpPr>
          <p:spPr bwMode="auto">
            <a:xfrm>
              <a:off x="155" y="970"/>
              <a:ext cx="2536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0" name="Rectangle 56"/>
            <p:cNvSpPr>
              <a:spLocks noChangeArrowheads="1"/>
            </p:cNvSpPr>
            <p:nvPr/>
          </p:nvSpPr>
          <p:spPr bwMode="auto">
            <a:xfrm>
              <a:off x="161" y="1811"/>
              <a:ext cx="2526" cy="318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1" name="Rectangle 57"/>
            <p:cNvSpPr>
              <a:spLocks noChangeArrowheads="1"/>
            </p:cNvSpPr>
            <p:nvPr/>
          </p:nvSpPr>
          <p:spPr bwMode="auto">
            <a:xfrm>
              <a:off x="159" y="2293"/>
              <a:ext cx="2536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2" name="Rectangle 59"/>
            <p:cNvSpPr>
              <a:spLocks noChangeArrowheads="1"/>
            </p:cNvSpPr>
            <p:nvPr/>
          </p:nvSpPr>
          <p:spPr bwMode="auto">
            <a:xfrm>
              <a:off x="151" y="2745"/>
              <a:ext cx="2536" cy="430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3" name="Rectangle 60"/>
            <p:cNvSpPr>
              <a:spLocks noChangeArrowheads="1"/>
            </p:cNvSpPr>
            <p:nvPr/>
          </p:nvSpPr>
          <p:spPr bwMode="auto">
            <a:xfrm>
              <a:off x="153" y="3318"/>
              <a:ext cx="2536" cy="478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4" name="Group 49"/>
          <p:cNvGrpSpPr>
            <a:grpSpLocks/>
          </p:cNvGrpSpPr>
          <p:nvPr/>
        </p:nvGrpSpPr>
        <p:grpSpPr bwMode="auto">
          <a:xfrm>
            <a:off x="971600" y="1777539"/>
            <a:ext cx="3448553" cy="3667685"/>
            <a:chOff x="146" y="546"/>
            <a:chExt cx="2558" cy="3238"/>
          </a:xfrm>
        </p:grpSpPr>
        <p:sp>
          <p:nvSpPr>
            <p:cNvPr id="115" name="Line 30"/>
            <p:cNvSpPr>
              <a:spLocks noChangeShapeType="1"/>
            </p:cNvSpPr>
            <p:nvPr/>
          </p:nvSpPr>
          <p:spPr bwMode="auto">
            <a:xfrm flipH="1">
              <a:off x="2695" y="546"/>
              <a:ext cx="9" cy="3163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651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116" name="Line 31"/>
            <p:cNvSpPr>
              <a:spLocks noChangeShapeType="1"/>
            </p:cNvSpPr>
            <p:nvPr/>
          </p:nvSpPr>
          <p:spPr bwMode="auto">
            <a:xfrm>
              <a:off x="161" y="722"/>
              <a:ext cx="2" cy="3062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flatTx/>
            </a:bodyPr>
            <a:lstStyle/>
            <a:p>
              <a:endParaRPr lang="es-MX"/>
            </a:p>
          </p:txBody>
        </p:sp>
        <p:sp>
          <p:nvSpPr>
            <p:cNvPr id="117" name="Rectangle 15"/>
            <p:cNvSpPr>
              <a:spLocks noChangeArrowheads="1"/>
            </p:cNvSpPr>
            <p:nvPr/>
          </p:nvSpPr>
          <p:spPr bwMode="auto">
            <a:xfrm>
              <a:off x="157" y="553"/>
              <a:ext cx="2534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8" name="Rectangle 42"/>
            <p:cNvSpPr>
              <a:spLocks noChangeArrowheads="1"/>
            </p:cNvSpPr>
            <p:nvPr/>
          </p:nvSpPr>
          <p:spPr bwMode="auto">
            <a:xfrm>
              <a:off x="155" y="970"/>
              <a:ext cx="2537" cy="330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9" name="Rectangle 43"/>
            <p:cNvSpPr>
              <a:spLocks noChangeArrowheads="1"/>
            </p:cNvSpPr>
            <p:nvPr/>
          </p:nvSpPr>
          <p:spPr bwMode="auto">
            <a:xfrm>
              <a:off x="146" y="1300"/>
              <a:ext cx="2550" cy="332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Rectangle 44"/>
            <p:cNvSpPr>
              <a:spLocks noChangeArrowheads="1"/>
            </p:cNvSpPr>
            <p:nvPr/>
          </p:nvSpPr>
          <p:spPr bwMode="auto">
            <a:xfrm>
              <a:off x="146" y="1766"/>
              <a:ext cx="2550" cy="330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1" name="Rectangle 46"/>
            <p:cNvSpPr>
              <a:spLocks noChangeArrowheads="1"/>
            </p:cNvSpPr>
            <p:nvPr/>
          </p:nvSpPr>
          <p:spPr bwMode="auto">
            <a:xfrm>
              <a:off x="146" y="2242"/>
              <a:ext cx="2537" cy="276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2" name="Rectangle 47"/>
            <p:cNvSpPr>
              <a:spLocks noChangeArrowheads="1"/>
            </p:cNvSpPr>
            <p:nvPr/>
          </p:nvSpPr>
          <p:spPr bwMode="auto">
            <a:xfrm>
              <a:off x="151" y="2666"/>
              <a:ext cx="2537" cy="424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3" name="Rectangle 48"/>
            <p:cNvSpPr>
              <a:spLocks noChangeArrowheads="1"/>
            </p:cNvSpPr>
            <p:nvPr/>
          </p:nvSpPr>
          <p:spPr bwMode="auto">
            <a:xfrm>
              <a:off x="154" y="3238"/>
              <a:ext cx="2535" cy="502"/>
            </a:xfrm>
            <a:prstGeom prst="rect">
              <a:avLst/>
            </a:prstGeom>
            <a:blipFill dpi="0" rotWithShape="1">
              <a:blip r:embed="rId4">
                <a:alphaModFix amt="84000"/>
              </a:blip>
              <a:srcRect/>
              <a:tile tx="0" ty="0" sx="100000" sy="100000" flip="none" algn="tl"/>
            </a:blipFill>
            <a:ln w="6350" algn="ctr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lIns="90000" tIns="46800" rIns="90000" bIns="46800" anchor="ctr">
              <a:flatTx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endParaRPr lang="es-MX" sz="1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4" name="WordArt 28" descr="Vertical estrecha"/>
          <p:cNvSpPr>
            <a:spLocks noChangeArrowheads="1" noChangeShapeType="1" noTextEdit="1"/>
          </p:cNvSpPr>
          <p:nvPr/>
        </p:nvSpPr>
        <p:spPr bwMode="auto">
          <a:xfrm>
            <a:off x="5885483" y="1180232"/>
            <a:ext cx="1931987" cy="2952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r>
              <a:rPr lang="es-MX" sz="1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SIAHM</a:t>
            </a:r>
          </a:p>
        </p:txBody>
      </p:sp>
      <p:sp>
        <p:nvSpPr>
          <p:cNvPr id="125" name="WordArt 29" descr="Vertical estrecha"/>
          <p:cNvSpPr>
            <a:spLocks noChangeArrowheads="1" noChangeShapeType="1" noTextEdit="1"/>
          </p:cNvSpPr>
          <p:nvPr/>
        </p:nvSpPr>
        <p:spPr bwMode="auto">
          <a:xfrm>
            <a:off x="1775917" y="1187475"/>
            <a:ext cx="1931987" cy="2698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r>
              <a:rPr lang="es-MX" sz="1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LGCG</a:t>
            </a:r>
          </a:p>
        </p:txBody>
      </p:sp>
      <p:sp>
        <p:nvSpPr>
          <p:cNvPr id="126" name="Text Box 40"/>
          <p:cNvSpPr txBox="1">
            <a:spLocks noChangeArrowheads="1"/>
          </p:cNvSpPr>
          <p:nvPr/>
        </p:nvSpPr>
        <p:spPr bwMode="auto">
          <a:xfrm>
            <a:off x="1107108" y="1777861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a.  Estado Analítico de Ingresos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7" name="Text Box 62"/>
          <p:cNvSpPr txBox="1">
            <a:spLocks noChangeArrowheads="1"/>
          </p:cNvSpPr>
          <p:nvPr/>
        </p:nvSpPr>
        <p:spPr bwMode="auto">
          <a:xfrm>
            <a:off x="5868144" y="1556792"/>
            <a:ext cx="19462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128" name="Text Box 63"/>
          <p:cNvSpPr txBox="1">
            <a:spLocks noChangeArrowheads="1"/>
          </p:cNvSpPr>
          <p:nvPr/>
        </p:nvSpPr>
        <p:spPr bwMode="auto">
          <a:xfrm>
            <a:off x="1043608" y="2209909"/>
            <a:ext cx="3336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b. 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9" name="Text Box 67"/>
          <p:cNvSpPr txBox="1">
            <a:spLocks noChangeArrowheads="1"/>
          </p:cNvSpPr>
          <p:nvPr/>
        </p:nvSpPr>
        <p:spPr bwMode="auto">
          <a:xfrm>
            <a:off x="1615108" y="3578061"/>
            <a:ext cx="271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Económica y por Objeto del Gasto</a:t>
            </a:r>
          </a:p>
        </p:txBody>
      </p:sp>
      <p:sp>
        <p:nvSpPr>
          <p:cNvPr id="130" name="Text Box 71"/>
          <p:cNvSpPr txBox="1">
            <a:spLocks noChangeArrowheads="1"/>
          </p:cNvSpPr>
          <p:nvPr/>
        </p:nvSpPr>
        <p:spPr bwMode="auto">
          <a:xfrm>
            <a:off x="1664320" y="4226133"/>
            <a:ext cx="284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Funcional-Programática</a:t>
            </a:r>
            <a:endParaRPr lang="es-E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1" name="Text Box 62"/>
          <p:cNvSpPr txBox="1">
            <a:spLocks noChangeArrowheads="1"/>
          </p:cNvSpPr>
          <p:nvPr/>
        </p:nvSpPr>
        <p:spPr bwMode="auto">
          <a:xfrm>
            <a:off x="5856560" y="2065893"/>
            <a:ext cx="19462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132" name="Text Box 62"/>
          <p:cNvSpPr txBox="1">
            <a:spLocks noChangeArrowheads="1"/>
          </p:cNvSpPr>
          <p:nvPr/>
        </p:nvSpPr>
        <p:spPr bwMode="auto">
          <a:xfrm>
            <a:off x="5856560" y="3074005"/>
            <a:ext cx="194627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133" name="89 Rectángulo"/>
          <p:cNvSpPr>
            <a:spLocks noChangeArrowheads="1"/>
          </p:cNvSpPr>
          <p:nvPr/>
        </p:nvSpPr>
        <p:spPr bwMode="auto">
          <a:xfrm>
            <a:off x="1376983" y="2207230"/>
            <a:ext cx="30003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Estado Analítico del Ejercicio del Presupuesto de Egresos</a:t>
            </a:r>
          </a:p>
          <a:p>
            <a:endParaRPr lang="es-MX" sz="9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Clasificación:</a:t>
            </a:r>
            <a:endParaRPr lang="es-MX" sz="1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4" name="90 Rectángulo"/>
          <p:cNvSpPr>
            <a:spLocks noChangeArrowheads="1"/>
          </p:cNvSpPr>
          <p:nvPr/>
        </p:nvSpPr>
        <p:spPr bwMode="auto">
          <a:xfrm>
            <a:off x="1615108" y="3146013"/>
            <a:ext cx="2786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Administrativa</a:t>
            </a:r>
            <a:endParaRPr lang="es-MX" sz="1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5" name="Text Box 62"/>
          <p:cNvSpPr txBox="1">
            <a:spLocks noChangeArrowheads="1"/>
          </p:cNvSpPr>
          <p:nvPr/>
        </p:nvSpPr>
        <p:spPr bwMode="auto">
          <a:xfrm>
            <a:off x="5856560" y="3563004"/>
            <a:ext cx="19462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136" name="Text Box 62"/>
          <p:cNvSpPr txBox="1">
            <a:spLocks noChangeArrowheads="1"/>
          </p:cNvSpPr>
          <p:nvPr/>
        </p:nvSpPr>
        <p:spPr bwMode="auto">
          <a:xfrm>
            <a:off x="5866085" y="4226133"/>
            <a:ext cx="19462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sym typeface="Wingdings 2" pitchFamily="18" charset="2"/>
              </a:rPr>
              <a:t></a:t>
            </a:r>
          </a:p>
        </p:txBody>
      </p:sp>
      <p:sp>
        <p:nvSpPr>
          <p:cNvPr id="137" name="Text Box 3"/>
          <p:cNvSpPr txBox="1">
            <a:spLocks noChangeArrowheads="1"/>
          </p:cNvSpPr>
          <p:nvPr/>
        </p:nvSpPr>
        <p:spPr bwMode="auto">
          <a:xfrm>
            <a:off x="467544" y="5517232"/>
            <a:ext cx="8064896" cy="10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342900" indent="-342900" algn="ctr" eaLnBrk="0" hangingPunct="0">
              <a:spcBef>
                <a:spcPct val="20000"/>
              </a:spcBef>
              <a:buFont typeface="Arial" charset="0"/>
              <a:buChar char="•"/>
            </a:lvl1pPr>
            <a:lvl2pPr marL="171450" lvl="1" indent="0" algn="ctr" eaLnBrk="1" hangingPunct="1">
              <a:spcBef>
                <a:spcPts val="600"/>
              </a:spcBef>
              <a:buFont typeface="Arial" charset="0"/>
              <a:buNone/>
              <a:defRPr sz="4000" b="1">
                <a:latin typeface="+mj-lt"/>
              </a:defRPr>
            </a:lvl2pPr>
            <a:lvl3pPr marL="1143000" indent="-228600" algn="ctr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algn="ctr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algn="ctr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 algn="ctr" eaLnBrk="0" hangingPunct="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1" algn="just"/>
            <a:r>
              <a:rPr lang="es-ES" sz="2000" b="0" dirty="0" smtClean="0"/>
              <a:t>Asimismo, también emite el Estado Analítico del Ejercicio del Presupuesto de Egresos por fuente de financiamiento y tipo de gasto, de conformidad con los acuerdos emitidos por el CONAC.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325038845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Observancia a la Ley General de Contabilidad Gubernamental.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11560" y="1124744"/>
            <a:ext cx="776919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0"/>
              </a:spcBef>
              <a:buNone/>
            </a:pPr>
            <a:r>
              <a:rPr lang="es-MX" sz="4000" b="1" dirty="0" smtClean="0">
                <a:latin typeface="+mj-lt"/>
              </a:rPr>
              <a:t>Rendición de Cuentas</a:t>
            </a:r>
          </a:p>
          <a:p>
            <a:pPr marL="171450" lvl="1" indent="0" eaLnBrk="1" hangingPunct="1">
              <a:spcBef>
                <a:spcPts val="0"/>
              </a:spcBef>
              <a:buNone/>
            </a:pPr>
            <a:r>
              <a:rPr lang="es-MX" sz="2000" b="1" dirty="0" smtClean="0">
                <a:latin typeface="+mj-lt"/>
              </a:rPr>
              <a:t>(Ayuntamientos, DIF y Sistemas de Agua Potable)</a:t>
            </a:r>
          </a:p>
          <a:p>
            <a:pPr marL="171450" lvl="1" indent="0" eaLnBrk="1" hangingPunct="1">
              <a:spcBef>
                <a:spcPts val="0"/>
              </a:spcBef>
              <a:buNone/>
            </a:pPr>
            <a:endParaRPr lang="es-MX" sz="4000" b="1" dirty="0" smtClean="0">
              <a:latin typeface="+mj-lt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274780" y="2564904"/>
            <a:ext cx="2713044" cy="2016224"/>
          </a:xfrm>
          <a:prstGeom prst="rect">
            <a:avLst/>
          </a:prstGeom>
          <a:solidFill>
            <a:schemeClr val="bg2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44000" lvl="1" indent="0" eaLnBrk="1" hangingPunct="1">
              <a:spcBef>
                <a:spcPts val="0"/>
              </a:spcBef>
              <a:buNone/>
            </a:pPr>
            <a:endParaRPr lang="es-MX" sz="1050" b="1" dirty="0" smtClean="0">
              <a:latin typeface="+mj-lt"/>
            </a:endParaRPr>
          </a:p>
          <a:p>
            <a:pPr marL="144000" lvl="1" indent="0" eaLnBrk="1" hangingPunct="1">
              <a:spcBef>
                <a:spcPts val="0"/>
              </a:spcBef>
              <a:buNone/>
            </a:pPr>
            <a:r>
              <a:rPr lang="es-MX" sz="2000" b="1" dirty="0" smtClean="0">
                <a:latin typeface="+mj-lt"/>
              </a:rPr>
              <a:t>Avance Mensual de la Cuenta Pública</a:t>
            </a:r>
          </a:p>
          <a:p>
            <a:pPr marL="144000" lvl="1" indent="0" eaLnBrk="1" hangingPunct="1">
              <a:spcBef>
                <a:spcPts val="0"/>
              </a:spcBef>
              <a:buNone/>
            </a:pPr>
            <a:r>
              <a:rPr lang="es-MX" sz="1400" dirty="0" smtClean="0">
                <a:latin typeface="+mj-lt"/>
              </a:rPr>
              <a:t>(</a:t>
            </a:r>
            <a:r>
              <a:rPr lang="es-MX" sz="1400" dirty="0">
                <a:latin typeface="+mj-lt"/>
              </a:rPr>
              <a:t>Art. 24 y 26 de la Ley de Presupuesto, Contabilidad y Gasto Público Municipal).</a:t>
            </a:r>
          </a:p>
          <a:p>
            <a:pPr marL="144000" lvl="1" indent="0" eaLnBrk="1" hangingPunct="1">
              <a:spcBef>
                <a:spcPts val="0"/>
              </a:spcBef>
              <a:buNone/>
            </a:pPr>
            <a:endParaRPr lang="es-MX" sz="2000" b="1" dirty="0" smtClean="0">
              <a:latin typeface="+mj-lt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3131840" y="2564903"/>
            <a:ext cx="2808312" cy="2016225"/>
          </a:xfrm>
          <a:prstGeom prst="rect">
            <a:avLst/>
          </a:prstGeom>
          <a:solidFill>
            <a:schemeClr val="bg2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eaLnBrk="1" hangingPunct="1">
              <a:buFont typeface="Webdings" pitchFamily="18" charset="2"/>
              <a:buNone/>
            </a:pPr>
            <a:endParaRPr lang="es-ES" sz="1050" b="1" dirty="0" smtClean="0">
              <a:latin typeface="+mj-lt"/>
            </a:endParaRPr>
          </a:p>
          <a:p>
            <a:pPr lvl="1" eaLnBrk="1" hangingPunct="1">
              <a:buFont typeface="Webdings" pitchFamily="18" charset="2"/>
              <a:buNone/>
            </a:pPr>
            <a:r>
              <a:rPr lang="es-ES" sz="2000" b="1" dirty="0" smtClean="0">
                <a:latin typeface="+mj-lt"/>
              </a:rPr>
              <a:t>Informe Trimestral </a:t>
            </a:r>
            <a:r>
              <a:rPr lang="es-ES" sz="2000" b="1" dirty="0">
                <a:latin typeface="+mj-lt"/>
              </a:rPr>
              <a:t>de Avance de Gestión Financiera</a:t>
            </a:r>
            <a:r>
              <a:rPr lang="es-ES" sz="2000" b="1" dirty="0" smtClean="0">
                <a:latin typeface="+mj-lt"/>
              </a:rPr>
              <a:t>.</a:t>
            </a:r>
          </a:p>
          <a:p>
            <a:pPr lvl="1" eaLnBrk="1" hangingPunct="1">
              <a:buFont typeface="Webdings" pitchFamily="18" charset="2"/>
              <a:buNone/>
            </a:pPr>
            <a:r>
              <a:rPr lang="es-MX" sz="1400" dirty="0" smtClean="0">
                <a:latin typeface="+mj-lt"/>
              </a:rPr>
              <a:t>(</a:t>
            </a:r>
            <a:r>
              <a:rPr lang="es-MX" sz="1400" dirty="0">
                <a:latin typeface="+mj-lt"/>
              </a:rPr>
              <a:t>Art. 9 y 12 de la Ley de Fiscalización Superior del Estado de Chiapas).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6084168" y="2564904"/>
            <a:ext cx="2664296" cy="2016224"/>
          </a:xfrm>
          <a:prstGeom prst="rect">
            <a:avLst/>
          </a:prstGeom>
          <a:solidFill>
            <a:schemeClr val="bg2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636588" lvl="1" indent="-457200">
              <a:spcBef>
                <a:spcPts val="0"/>
              </a:spcBef>
              <a:buFont typeface="Webdings" pitchFamily="18" charset="2"/>
              <a:buNone/>
              <a:defRPr/>
            </a:pPr>
            <a:endParaRPr lang="es-ES" sz="1050" b="1" dirty="0" smtClean="0">
              <a:latin typeface="+mj-lt"/>
            </a:endParaRPr>
          </a:p>
          <a:p>
            <a:pPr marL="636588" lvl="1" indent="-457200">
              <a:spcBef>
                <a:spcPts val="0"/>
              </a:spcBef>
              <a:buFont typeface="Webdings" pitchFamily="18" charset="2"/>
              <a:buNone/>
              <a:defRPr/>
            </a:pPr>
            <a:r>
              <a:rPr lang="es-ES" sz="2000" b="1" dirty="0" smtClean="0">
                <a:latin typeface="+mj-lt"/>
              </a:rPr>
              <a:t>Cuenta Pública Anual</a:t>
            </a:r>
          </a:p>
          <a:p>
            <a:pPr marL="636588" lvl="1" indent="-457200">
              <a:spcBef>
                <a:spcPts val="0"/>
              </a:spcBef>
              <a:buFont typeface="Webdings" pitchFamily="18" charset="2"/>
              <a:buNone/>
              <a:defRPr/>
            </a:pPr>
            <a:r>
              <a:rPr lang="es-MX" sz="1400" dirty="0" smtClean="0">
                <a:latin typeface="+mj-lt"/>
              </a:rPr>
              <a:t>(</a:t>
            </a:r>
            <a:r>
              <a:rPr lang="es-MX" sz="1400" dirty="0">
                <a:latin typeface="+mj-lt"/>
              </a:rPr>
              <a:t>Art. 9 de la Ley de Fiscalización Superior del Estado de Chiapas).</a:t>
            </a:r>
          </a:p>
          <a:p>
            <a:pPr marL="171450" lvl="1" indent="0" eaLnBrk="1" hangingPunct="1">
              <a:spcBef>
                <a:spcPts val="0"/>
              </a:spcBef>
              <a:buNone/>
            </a:pPr>
            <a:endParaRPr lang="es-MX" sz="2000" b="1" dirty="0" smtClean="0">
              <a:latin typeface="+mj-lt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29645" y="4941168"/>
            <a:ext cx="776919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0"/>
              </a:spcBef>
              <a:buNone/>
            </a:pPr>
            <a:r>
              <a:rPr lang="es-MX" sz="2400" dirty="0" smtClean="0">
                <a:latin typeface="+mj-lt"/>
              </a:rPr>
              <a:t>Rinden cuentas bajo el mismo esquema y de conformidad con la LGCG y los acuerdos emitido por el CONAC.</a:t>
            </a:r>
          </a:p>
          <a:p>
            <a:pPr marL="171450" lvl="1" indent="0" eaLnBrk="1" hangingPunct="1">
              <a:spcBef>
                <a:spcPts val="0"/>
              </a:spcBef>
              <a:buNone/>
            </a:pPr>
            <a:endParaRPr lang="es-MX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856564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70250"/>
            <a:ext cx="8581432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indent="0" algn="ctr">
              <a:lnSpc>
                <a:spcPts val="2800"/>
              </a:lnSpc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De la Transparencia y Difusión de la Información Financiera.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83568" y="2310546"/>
            <a:ext cx="776919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1450" lvl="1" indent="0" eaLnBrk="1" hangingPunct="1">
              <a:spcBef>
                <a:spcPts val="600"/>
              </a:spcBef>
              <a:buNone/>
            </a:pPr>
            <a:r>
              <a:rPr lang="es-MX" sz="4000" b="1" dirty="0" smtClean="0">
                <a:latin typeface="+mj-lt"/>
              </a:rPr>
              <a:t>De la Transparencia </a:t>
            </a:r>
            <a:r>
              <a:rPr lang="es-MX" sz="4000" b="1" dirty="0" smtClean="0">
                <a:latin typeface="+mj-lt"/>
              </a:rPr>
              <a:t>y Difusión de la Información Financiera.</a:t>
            </a:r>
          </a:p>
          <a:p>
            <a:pPr marL="171450" lvl="1" indent="0" eaLnBrk="1" hangingPunct="1">
              <a:spcBef>
                <a:spcPts val="600"/>
              </a:spcBef>
              <a:buNone/>
            </a:pPr>
            <a:endParaRPr lang="es-MX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61630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10766</TotalTime>
  <Words>954</Words>
  <Application>Microsoft Office PowerPoint</Application>
  <PresentationFormat>Presentación en pantalla (4:3)</PresentationFormat>
  <Paragraphs>165</Paragraphs>
  <Slides>20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Jesus Sotero Vidal Gomez</cp:lastModifiedBy>
  <cp:revision>1197</cp:revision>
  <cp:lastPrinted>2014-06-20T15:44:26Z</cp:lastPrinted>
  <dcterms:created xsi:type="dcterms:W3CDTF">2010-09-20T19:30:30Z</dcterms:created>
  <dcterms:modified xsi:type="dcterms:W3CDTF">2015-06-10T20:06:46Z</dcterms:modified>
</cp:coreProperties>
</file>