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4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4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44.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461" r:id="rId2"/>
    <p:sldId id="363" r:id="rId3"/>
    <p:sldId id="490" r:id="rId4"/>
    <p:sldId id="486" r:id="rId5"/>
    <p:sldId id="491" r:id="rId6"/>
    <p:sldId id="492" r:id="rId7"/>
    <p:sldId id="493" r:id="rId8"/>
    <p:sldId id="494" r:id="rId9"/>
    <p:sldId id="495" r:id="rId10"/>
    <p:sldId id="496" r:id="rId11"/>
    <p:sldId id="497" r:id="rId12"/>
    <p:sldId id="500" r:id="rId13"/>
    <p:sldId id="504" r:id="rId14"/>
    <p:sldId id="502" r:id="rId15"/>
    <p:sldId id="501" r:id="rId16"/>
    <p:sldId id="483" r:id="rId17"/>
    <p:sldId id="505" r:id="rId18"/>
    <p:sldId id="503" r:id="rId19"/>
    <p:sldId id="499" r:id="rId20"/>
    <p:sldId id="498" r:id="rId21"/>
    <p:sldId id="506" r:id="rId22"/>
    <p:sldId id="507" r:id="rId23"/>
    <p:sldId id="508" r:id="rId24"/>
    <p:sldId id="509" r:id="rId25"/>
    <p:sldId id="510" r:id="rId26"/>
    <p:sldId id="511" r:id="rId27"/>
    <p:sldId id="512" r:id="rId28"/>
    <p:sldId id="513" r:id="rId29"/>
    <p:sldId id="514" r:id="rId30"/>
    <p:sldId id="515" r:id="rId31"/>
    <p:sldId id="516" r:id="rId32"/>
    <p:sldId id="517" r:id="rId33"/>
    <p:sldId id="518" r:id="rId34"/>
    <p:sldId id="519" r:id="rId35"/>
    <p:sldId id="520" r:id="rId36"/>
    <p:sldId id="521" r:id="rId37"/>
    <p:sldId id="522" r:id="rId38"/>
    <p:sldId id="523" r:id="rId39"/>
    <p:sldId id="524" r:id="rId40"/>
    <p:sldId id="525" r:id="rId41"/>
    <p:sldId id="526" r:id="rId42"/>
    <p:sldId id="527" r:id="rId43"/>
    <p:sldId id="528" r:id="rId44"/>
    <p:sldId id="529" r:id="rId45"/>
    <p:sldId id="530" r:id="rId46"/>
    <p:sldId id="531" r:id="rId47"/>
  </p:sldIdLst>
  <p:sldSz cx="9144000" cy="6858000" type="screen4x3"/>
  <p:notesSz cx="6797675" cy="9928225"/>
  <p:defaultTextStyle>
    <a:defPPr>
      <a:defRPr lang="es-MX"/>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men Molina Pérez" initials="CMP" lastIdx="1" clrIdx="0"/>
  <p:cmAuthor id="1" name="jvidalg" initials="j"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F6224F"/>
    <a:srgbClr val="0000FF"/>
    <a:srgbClr val="FF0000"/>
    <a:srgbClr val="FF6600"/>
    <a:srgbClr val="99FF99"/>
    <a:srgbClr val="EAF18D"/>
    <a:srgbClr val="E8E896"/>
    <a:srgbClr val="CC3300"/>
    <a:srgbClr val="F9C6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4494" autoAdjust="0"/>
  </p:normalViewPr>
  <p:slideViewPr>
    <p:cSldViewPr>
      <p:cViewPr varScale="1">
        <p:scale>
          <a:sx n="102" d="100"/>
          <a:sy n="102" d="100"/>
        </p:scale>
        <p:origin x="1230" y="11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de_Microsoft_Excel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ES" sz="1400" b="1" dirty="0" smtClean="0">
                <a:effectLst/>
              </a:rPr>
              <a:t>FORMATO GESTIÓN DE PROYECTOS</a:t>
            </a:r>
            <a:endParaRPr lang="es-MX" sz="1400" dirty="0">
              <a:effectLst/>
            </a:endParaRPr>
          </a:p>
        </c:rich>
      </c:tx>
      <c:layout>
        <c:manualLayout>
          <c:xMode val="edge"/>
          <c:yMode val="edge"/>
          <c:x val="0.22262555981873666"/>
          <c:y val="0.18457251519856968"/>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4633335937339062"/>
          <c:y val="0.16228526287776818"/>
          <c:w val="0.83083496993333761"/>
          <c:h val="0.72513212817623429"/>
        </c:manualLayout>
      </c:layout>
      <c:bar3DChart>
        <c:barDir val="col"/>
        <c:grouping val="clustered"/>
        <c:varyColors val="0"/>
        <c:ser>
          <c:idx val="0"/>
          <c:order val="0"/>
          <c:tx>
            <c:strRef>
              <c:f>Hoja1!$B$1</c:f>
              <c:strCache>
                <c:ptCount val="1"/>
                <c:pt idx="0">
                  <c:v>SI</c:v>
                </c:pt>
              </c:strCache>
            </c:strRef>
          </c:tx>
          <c:spPr>
            <a:solidFill>
              <a:srgbClr val="FF6600"/>
            </a:solidFill>
          </c:spPr>
          <c:invertIfNegative val="0"/>
          <c:cat>
            <c:strRef>
              <c:f>Hoja1!$A$2:$A$4</c:f>
              <c:strCache>
                <c:ptCount val="3"/>
                <c:pt idx="0">
                  <c:v>FISM-DF</c:v>
                </c:pt>
                <c:pt idx="1">
                  <c:v>FORTAMUN-DF</c:v>
                </c:pt>
                <c:pt idx="2">
                  <c:v>SUBSEMUN</c:v>
                </c:pt>
              </c:strCache>
            </c:strRef>
          </c:cat>
          <c:val>
            <c:numRef>
              <c:f>Hoja1!$B$2:$B$4</c:f>
              <c:numCache>
                <c:formatCode>General</c:formatCode>
                <c:ptCount val="3"/>
                <c:pt idx="0">
                  <c:v>106</c:v>
                </c:pt>
                <c:pt idx="1">
                  <c:v>72</c:v>
                </c:pt>
                <c:pt idx="2">
                  <c:v>3</c:v>
                </c:pt>
              </c:numCache>
            </c:numRef>
          </c:val>
        </c:ser>
        <c:ser>
          <c:idx val="1"/>
          <c:order val="1"/>
          <c:tx>
            <c:strRef>
              <c:f>Hoja1!$C$1</c:f>
              <c:strCache>
                <c:ptCount val="1"/>
                <c:pt idx="0">
                  <c:v>NO</c:v>
                </c:pt>
              </c:strCache>
            </c:strRef>
          </c:tx>
          <c:spPr>
            <a:solidFill>
              <a:srgbClr val="993300"/>
            </a:solidFill>
          </c:spPr>
          <c:invertIfNegative val="0"/>
          <c:cat>
            <c:strRef>
              <c:f>Hoja1!$A$2:$A$4</c:f>
              <c:strCache>
                <c:ptCount val="3"/>
                <c:pt idx="0">
                  <c:v>FISM-DF</c:v>
                </c:pt>
                <c:pt idx="1">
                  <c:v>FORTAMUN-DF</c:v>
                </c:pt>
                <c:pt idx="2">
                  <c:v>SUBSEMUN</c:v>
                </c:pt>
              </c:strCache>
            </c:strRef>
          </c:cat>
          <c:val>
            <c:numRef>
              <c:f>Hoja1!$C$2:$C$4</c:f>
              <c:numCache>
                <c:formatCode>General</c:formatCode>
                <c:ptCount val="3"/>
                <c:pt idx="0">
                  <c:v>16</c:v>
                </c:pt>
                <c:pt idx="1">
                  <c:v>50</c:v>
                </c:pt>
                <c:pt idx="2">
                  <c:v>4</c:v>
                </c:pt>
              </c:numCache>
            </c:numRef>
          </c:val>
        </c:ser>
        <c:ser>
          <c:idx val="2"/>
          <c:order val="2"/>
          <c:tx>
            <c:strRef>
              <c:f>Hoja1!$D$1</c:f>
              <c:strCache>
                <c:ptCount val="1"/>
                <c:pt idx="0">
                  <c:v>NA</c:v>
                </c:pt>
              </c:strCache>
            </c:strRef>
          </c:tx>
          <c:spPr>
            <a:solidFill>
              <a:srgbClr val="FFFF85"/>
            </a:solidFill>
          </c:spPr>
          <c:invertIfNegative val="0"/>
          <c:cat>
            <c:strRef>
              <c:f>Hoja1!$A$2:$A$4</c:f>
              <c:strCache>
                <c:ptCount val="3"/>
                <c:pt idx="0">
                  <c:v>FISM-DF</c:v>
                </c:pt>
                <c:pt idx="1">
                  <c:v>FORTAMUN-DF</c:v>
                </c:pt>
                <c:pt idx="2">
                  <c:v>SUBSEMUN</c:v>
                </c:pt>
              </c:strCache>
            </c:strRef>
          </c:cat>
          <c:val>
            <c:numRef>
              <c:f>Hoja1!$D$2:$D$4</c:f>
              <c:numCache>
                <c:formatCode>General</c:formatCode>
                <c:ptCount val="3"/>
                <c:pt idx="0">
                  <c:v>0</c:v>
                </c:pt>
                <c:pt idx="1">
                  <c:v>0</c:v>
                </c:pt>
                <c:pt idx="2">
                  <c:v>115</c:v>
                </c:pt>
              </c:numCache>
            </c:numRef>
          </c:val>
        </c:ser>
        <c:dLbls>
          <c:showLegendKey val="0"/>
          <c:showVal val="0"/>
          <c:showCatName val="0"/>
          <c:showSerName val="0"/>
          <c:showPercent val="0"/>
          <c:showBubbleSize val="0"/>
        </c:dLbls>
        <c:gapWidth val="150"/>
        <c:shape val="box"/>
        <c:axId val="450029360"/>
        <c:axId val="450029752"/>
        <c:axId val="0"/>
      </c:bar3DChart>
      <c:catAx>
        <c:axId val="450029360"/>
        <c:scaling>
          <c:orientation val="minMax"/>
        </c:scaling>
        <c:delete val="0"/>
        <c:axPos val="b"/>
        <c:numFmt formatCode="General" sourceLinked="0"/>
        <c:majorTickMark val="none"/>
        <c:minorTickMark val="none"/>
        <c:tickLblPos val="nextTo"/>
        <c:txPr>
          <a:bodyPr/>
          <a:lstStyle/>
          <a:p>
            <a:pPr>
              <a:defRPr sz="1000"/>
            </a:pPr>
            <a:endParaRPr lang="es-MX"/>
          </a:p>
        </c:txPr>
        <c:crossAx val="450029752"/>
        <c:crosses val="autoZero"/>
        <c:auto val="1"/>
        <c:lblAlgn val="ctr"/>
        <c:lblOffset val="100"/>
        <c:noMultiLvlLbl val="0"/>
      </c:catAx>
      <c:valAx>
        <c:axId val="450029752"/>
        <c:scaling>
          <c:orientation val="minMax"/>
        </c:scaling>
        <c:delete val="1"/>
        <c:axPos val="l"/>
        <c:numFmt formatCode="General" sourceLinked="1"/>
        <c:majorTickMark val="none"/>
        <c:minorTickMark val="none"/>
        <c:tickLblPos val="nextTo"/>
        <c:crossAx val="450029360"/>
        <c:crosses val="autoZero"/>
        <c:crossBetween val="between"/>
      </c:valAx>
      <c:spPr>
        <a:noFill/>
        <a:ln w="25400">
          <a:noFill/>
        </a:ln>
      </c:spPr>
    </c:plotArea>
    <c:legend>
      <c:legendPos val="r"/>
      <c:layout>
        <c:manualLayout>
          <c:xMode val="edge"/>
          <c:yMode val="edge"/>
          <c:x val="1.5580588911871682E-2"/>
          <c:y val="0.62736504729448683"/>
          <c:w val="0.1116200933582336"/>
          <c:h val="0.22857085646814437"/>
        </c:manualLayout>
      </c:layout>
      <c:overlay val="0"/>
      <c:txPr>
        <a:bodyPr/>
        <a:lstStyle/>
        <a:p>
          <a:pPr>
            <a:defRPr sz="1200"/>
          </a:pPr>
          <a:endParaRPr lang="es-MX"/>
        </a:p>
      </c:txPr>
    </c:legend>
    <c:plotVisOnly val="1"/>
    <c:dispBlanksAs val="gap"/>
    <c:showDLblsOverMax val="0"/>
  </c:chart>
  <c:txPr>
    <a:bodyPr/>
    <a:lstStyle/>
    <a:p>
      <a:pPr>
        <a:defRPr sz="1800"/>
      </a:pPr>
      <a:endParaRPr lang="es-MX"/>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ES" sz="1400" b="1" i="0" u="none" strike="noStrike" baseline="0" dirty="0" smtClean="0">
                <a:effectLst/>
              </a:rPr>
              <a:t>FORMATO NIVEL FINANCIERO</a:t>
            </a:r>
            <a:endParaRPr lang="es-MX" sz="1400" dirty="0">
              <a:effectLst/>
            </a:endParaRPr>
          </a:p>
        </c:rich>
      </c:tx>
      <c:layout>
        <c:manualLayout>
          <c:xMode val="edge"/>
          <c:yMode val="edge"/>
          <c:x val="0.22262555981873666"/>
          <c:y val="0.18457251519856968"/>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4.5307455907486166E-2"/>
          <c:y val="0.16228526287776818"/>
          <c:w val="0.83083496993333761"/>
          <c:h val="0.72513212817623429"/>
        </c:manualLayout>
      </c:layout>
      <c:bar3DChart>
        <c:barDir val="col"/>
        <c:grouping val="clustered"/>
        <c:varyColors val="0"/>
        <c:ser>
          <c:idx val="0"/>
          <c:order val="0"/>
          <c:tx>
            <c:strRef>
              <c:f>Hoja1!$B$1</c:f>
              <c:strCache>
                <c:ptCount val="1"/>
                <c:pt idx="0">
                  <c:v>SI</c:v>
                </c:pt>
              </c:strCache>
            </c:strRef>
          </c:tx>
          <c:spPr>
            <a:solidFill>
              <a:srgbClr val="FF6600"/>
            </a:solidFill>
          </c:spPr>
          <c:invertIfNegative val="0"/>
          <c:cat>
            <c:strRef>
              <c:f>Hoja1!$A$2:$A$4</c:f>
              <c:strCache>
                <c:ptCount val="3"/>
                <c:pt idx="0">
                  <c:v>FISM-DF</c:v>
                </c:pt>
                <c:pt idx="1">
                  <c:v>FORTAMUN-DF</c:v>
                </c:pt>
                <c:pt idx="2">
                  <c:v>SUBSEMUN</c:v>
                </c:pt>
              </c:strCache>
            </c:strRef>
          </c:cat>
          <c:val>
            <c:numRef>
              <c:f>Hoja1!$B$2:$B$4</c:f>
              <c:numCache>
                <c:formatCode>General</c:formatCode>
                <c:ptCount val="3"/>
                <c:pt idx="0">
                  <c:v>41</c:v>
                </c:pt>
                <c:pt idx="1">
                  <c:v>40</c:v>
                </c:pt>
                <c:pt idx="2">
                  <c:v>5</c:v>
                </c:pt>
              </c:numCache>
            </c:numRef>
          </c:val>
        </c:ser>
        <c:ser>
          <c:idx val="1"/>
          <c:order val="1"/>
          <c:tx>
            <c:strRef>
              <c:f>Hoja1!$C$1</c:f>
              <c:strCache>
                <c:ptCount val="1"/>
                <c:pt idx="0">
                  <c:v>NO</c:v>
                </c:pt>
              </c:strCache>
            </c:strRef>
          </c:tx>
          <c:spPr>
            <a:solidFill>
              <a:srgbClr val="993300"/>
            </a:solidFill>
          </c:spPr>
          <c:invertIfNegative val="0"/>
          <c:cat>
            <c:strRef>
              <c:f>Hoja1!$A$2:$A$4</c:f>
              <c:strCache>
                <c:ptCount val="3"/>
                <c:pt idx="0">
                  <c:v>FISM-DF</c:v>
                </c:pt>
                <c:pt idx="1">
                  <c:v>FORTAMUN-DF</c:v>
                </c:pt>
                <c:pt idx="2">
                  <c:v>SUBSEMUN</c:v>
                </c:pt>
              </c:strCache>
            </c:strRef>
          </c:cat>
          <c:val>
            <c:numRef>
              <c:f>Hoja1!$C$2:$C$4</c:f>
              <c:numCache>
                <c:formatCode>General</c:formatCode>
                <c:ptCount val="3"/>
                <c:pt idx="0">
                  <c:v>81</c:v>
                </c:pt>
                <c:pt idx="1">
                  <c:v>82</c:v>
                </c:pt>
                <c:pt idx="2">
                  <c:v>2</c:v>
                </c:pt>
              </c:numCache>
            </c:numRef>
          </c:val>
        </c:ser>
        <c:ser>
          <c:idx val="2"/>
          <c:order val="2"/>
          <c:tx>
            <c:strRef>
              <c:f>Hoja1!$D$1</c:f>
              <c:strCache>
                <c:ptCount val="1"/>
                <c:pt idx="0">
                  <c:v>NA</c:v>
                </c:pt>
              </c:strCache>
            </c:strRef>
          </c:tx>
          <c:spPr>
            <a:solidFill>
              <a:srgbClr val="FFFF85"/>
            </a:solidFill>
          </c:spPr>
          <c:invertIfNegative val="0"/>
          <c:cat>
            <c:strRef>
              <c:f>Hoja1!$A$2:$A$4</c:f>
              <c:strCache>
                <c:ptCount val="3"/>
                <c:pt idx="0">
                  <c:v>FISM-DF</c:v>
                </c:pt>
                <c:pt idx="1">
                  <c:v>FORTAMUN-DF</c:v>
                </c:pt>
                <c:pt idx="2">
                  <c:v>SUBSEMUN</c:v>
                </c:pt>
              </c:strCache>
            </c:strRef>
          </c:cat>
          <c:val>
            <c:numRef>
              <c:f>Hoja1!$D$2:$D$4</c:f>
              <c:numCache>
                <c:formatCode>General</c:formatCode>
                <c:ptCount val="3"/>
                <c:pt idx="0">
                  <c:v>0</c:v>
                </c:pt>
                <c:pt idx="1">
                  <c:v>0</c:v>
                </c:pt>
                <c:pt idx="2">
                  <c:v>115</c:v>
                </c:pt>
              </c:numCache>
            </c:numRef>
          </c:val>
        </c:ser>
        <c:dLbls>
          <c:showLegendKey val="0"/>
          <c:showVal val="0"/>
          <c:showCatName val="0"/>
          <c:showSerName val="0"/>
          <c:showPercent val="0"/>
          <c:showBubbleSize val="0"/>
        </c:dLbls>
        <c:gapWidth val="150"/>
        <c:shape val="box"/>
        <c:axId val="450855640"/>
        <c:axId val="450856032"/>
        <c:axId val="0"/>
      </c:bar3DChart>
      <c:catAx>
        <c:axId val="450855640"/>
        <c:scaling>
          <c:orientation val="minMax"/>
        </c:scaling>
        <c:delete val="0"/>
        <c:axPos val="b"/>
        <c:numFmt formatCode="General" sourceLinked="0"/>
        <c:majorTickMark val="none"/>
        <c:minorTickMark val="none"/>
        <c:tickLblPos val="nextTo"/>
        <c:txPr>
          <a:bodyPr/>
          <a:lstStyle/>
          <a:p>
            <a:pPr>
              <a:defRPr sz="1000"/>
            </a:pPr>
            <a:endParaRPr lang="es-MX"/>
          </a:p>
        </c:txPr>
        <c:crossAx val="450856032"/>
        <c:crosses val="autoZero"/>
        <c:auto val="1"/>
        <c:lblAlgn val="ctr"/>
        <c:lblOffset val="100"/>
        <c:noMultiLvlLbl val="0"/>
      </c:catAx>
      <c:valAx>
        <c:axId val="450856032"/>
        <c:scaling>
          <c:orientation val="minMax"/>
        </c:scaling>
        <c:delete val="1"/>
        <c:axPos val="l"/>
        <c:numFmt formatCode="General" sourceLinked="1"/>
        <c:majorTickMark val="none"/>
        <c:minorTickMark val="none"/>
        <c:tickLblPos val="nextTo"/>
        <c:crossAx val="450855640"/>
        <c:crosses val="autoZero"/>
        <c:crossBetween val="between"/>
      </c:valAx>
      <c:spPr>
        <a:noFill/>
        <a:ln w="25400">
          <a:noFill/>
        </a:ln>
      </c:spPr>
    </c:plotArea>
    <c:legend>
      <c:legendPos val="r"/>
      <c:layout>
        <c:manualLayout>
          <c:xMode val="edge"/>
          <c:yMode val="edge"/>
          <c:x val="0.85434336271727096"/>
          <c:y val="0.62328442919656712"/>
          <c:w val="0.1116200933582336"/>
          <c:h val="0.22857085646814437"/>
        </c:manualLayout>
      </c:layout>
      <c:overlay val="0"/>
      <c:txPr>
        <a:bodyPr/>
        <a:lstStyle/>
        <a:p>
          <a:pPr>
            <a:defRPr sz="1200"/>
          </a:pPr>
          <a:endParaRPr lang="es-MX"/>
        </a:p>
      </c:txPr>
    </c:legend>
    <c:plotVisOnly val="1"/>
    <c:dispBlanksAs val="gap"/>
    <c:showDLblsOverMax val="0"/>
  </c:chart>
  <c:txPr>
    <a:bodyPr/>
    <a:lstStyle/>
    <a:p>
      <a:pPr>
        <a:defRPr sz="1800"/>
      </a:pPr>
      <a:endParaRPr lang="es-MX"/>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ES" sz="1400" b="1" dirty="0" err="1" smtClean="0">
                <a:effectLst/>
              </a:rPr>
              <a:t>FISM</a:t>
            </a:r>
            <a:r>
              <a:rPr lang="es-ES" sz="1400" b="1" dirty="0" smtClean="0">
                <a:effectLst/>
              </a:rPr>
              <a:t>-DF</a:t>
            </a:r>
            <a:endParaRPr lang="es-MX" sz="1400" dirty="0">
              <a:effectLst/>
            </a:endParaRPr>
          </a:p>
        </c:rich>
      </c:tx>
      <c:layout>
        <c:manualLayout>
          <c:xMode val="edge"/>
          <c:yMode val="edge"/>
          <c:x val="0.46038556329683894"/>
          <c:y val="9.5480108756813925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4633335937339062"/>
          <c:y val="0.16228526287776818"/>
          <c:w val="0.83083496993333761"/>
          <c:h val="0.72513212817623429"/>
        </c:manualLayout>
      </c:layout>
      <c:bar3DChart>
        <c:barDir val="col"/>
        <c:grouping val="clustered"/>
        <c:varyColors val="0"/>
        <c:ser>
          <c:idx val="0"/>
          <c:order val="0"/>
          <c:tx>
            <c:strRef>
              <c:f>Hoja1!$B$1</c:f>
              <c:strCache>
                <c:ptCount val="1"/>
                <c:pt idx="0">
                  <c:v>SI</c:v>
                </c:pt>
              </c:strCache>
            </c:strRef>
          </c:tx>
          <c:spPr>
            <a:solidFill>
              <a:srgbClr val="FF6600"/>
            </a:solidFill>
          </c:spPr>
          <c:invertIfNegative val="0"/>
          <c:cat>
            <c:strRef>
              <c:f>Hoja1!$A$2:$A$4</c:f>
              <c:strCache>
                <c:ptCount val="3"/>
                <c:pt idx="0">
                  <c:v>CAMINOS RURALES</c:v>
                </c:pt>
                <c:pt idx="1">
                  <c:v>URBANIZACIÓN</c:v>
                </c:pt>
                <c:pt idx="2">
                  <c:v>OTROS PROYECTOS</c:v>
                </c:pt>
              </c:strCache>
            </c:strRef>
          </c:cat>
          <c:val>
            <c:numRef>
              <c:f>Hoja1!$B$2:$B$4</c:f>
              <c:numCache>
                <c:formatCode>General</c:formatCode>
                <c:ptCount val="3"/>
                <c:pt idx="0">
                  <c:v>17</c:v>
                </c:pt>
                <c:pt idx="1">
                  <c:v>20</c:v>
                </c:pt>
                <c:pt idx="2">
                  <c:v>18</c:v>
                </c:pt>
              </c:numCache>
            </c:numRef>
          </c:val>
        </c:ser>
        <c:ser>
          <c:idx val="1"/>
          <c:order val="1"/>
          <c:tx>
            <c:strRef>
              <c:f>Hoja1!$C$1</c:f>
              <c:strCache>
                <c:ptCount val="1"/>
                <c:pt idx="0">
                  <c:v>NO</c:v>
                </c:pt>
              </c:strCache>
            </c:strRef>
          </c:tx>
          <c:spPr>
            <a:solidFill>
              <a:srgbClr val="993300"/>
            </a:solidFill>
          </c:spPr>
          <c:invertIfNegative val="0"/>
          <c:cat>
            <c:strRef>
              <c:f>Hoja1!$A$2:$A$4</c:f>
              <c:strCache>
                <c:ptCount val="3"/>
                <c:pt idx="0">
                  <c:v>CAMINOS RURALES</c:v>
                </c:pt>
                <c:pt idx="1">
                  <c:v>URBANIZACIÓN</c:v>
                </c:pt>
                <c:pt idx="2">
                  <c:v>OTROS PROYECTOS</c:v>
                </c:pt>
              </c:strCache>
            </c:strRef>
          </c:cat>
          <c:val>
            <c:numRef>
              <c:f>Hoja1!$C$2:$C$4</c:f>
              <c:numCache>
                <c:formatCode>General</c:formatCode>
                <c:ptCount val="3"/>
                <c:pt idx="0">
                  <c:v>105</c:v>
                </c:pt>
                <c:pt idx="1">
                  <c:v>102</c:v>
                </c:pt>
                <c:pt idx="2">
                  <c:v>104</c:v>
                </c:pt>
              </c:numCache>
            </c:numRef>
          </c:val>
        </c:ser>
        <c:ser>
          <c:idx val="2"/>
          <c:order val="2"/>
          <c:tx>
            <c:strRef>
              <c:f>Hoja1!$D$1</c:f>
              <c:strCache>
                <c:ptCount val="1"/>
                <c:pt idx="0">
                  <c:v>NA</c:v>
                </c:pt>
              </c:strCache>
            </c:strRef>
          </c:tx>
          <c:spPr>
            <a:solidFill>
              <a:srgbClr val="FFFF85"/>
            </a:solidFill>
          </c:spPr>
          <c:invertIfNegative val="0"/>
          <c:cat>
            <c:strRef>
              <c:f>Hoja1!$A$2:$A$4</c:f>
              <c:strCache>
                <c:ptCount val="3"/>
                <c:pt idx="0">
                  <c:v>CAMINOS RURALES</c:v>
                </c:pt>
                <c:pt idx="1">
                  <c:v>URBANIZACIÓN</c:v>
                </c:pt>
                <c:pt idx="2">
                  <c:v>OTROS PROYECTOS</c:v>
                </c:pt>
              </c:strCache>
            </c:strRef>
          </c:cat>
          <c:val>
            <c:numRef>
              <c:f>Hoja1!$D$2:$D$4</c:f>
              <c:numCache>
                <c:formatCode>General</c:formatCode>
                <c:ptCount val="3"/>
                <c:pt idx="0">
                  <c:v>0</c:v>
                </c:pt>
                <c:pt idx="1">
                  <c:v>0</c:v>
                </c:pt>
                <c:pt idx="2">
                  <c:v>0</c:v>
                </c:pt>
              </c:numCache>
            </c:numRef>
          </c:val>
        </c:ser>
        <c:dLbls>
          <c:showLegendKey val="0"/>
          <c:showVal val="0"/>
          <c:showCatName val="0"/>
          <c:showSerName val="0"/>
          <c:showPercent val="0"/>
          <c:showBubbleSize val="0"/>
        </c:dLbls>
        <c:gapWidth val="150"/>
        <c:shape val="box"/>
        <c:axId val="450856816"/>
        <c:axId val="450857208"/>
        <c:axId val="0"/>
      </c:bar3DChart>
      <c:catAx>
        <c:axId val="450856816"/>
        <c:scaling>
          <c:orientation val="minMax"/>
        </c:scaling>
        <c:delete val="0"/>
        <c:axPos val="b"/>
        <c:numFmt formatCode="General" sourceLinked="0"/>
        <c:majorTickMark val="none"/>
        <c:minorTickMark val="none"/>
        <c:tickLblPos val="nextTo"/>
        <c:txPr>
          <a:bodyPr/>
          <a:lstStyle/>
          <a:p>
            <a:pPr>
              <a:defRPr sz="1000"/>
            </a:pPr>
            <a:endParaRPr lang="es-MX"/>
          </a:p>
        </c:txPr>
        <c:crossAx val="450857208"/>
        <c:crosses val="autoZero"/>
        <c:auto val="1"/>
        <c:lblAlgn val="ctr"/>
        <c:lblOffset val="100"/>
        <c:noMultiLvlLbl val="0"/>
      </c:catAx>
      <c:valAx>
        <c:axId val="450857208"/>
        <c:scaling>
          <c:orientation val="minMax"/>
        </c:scaling>
        <c:delete val="1"/>
        <c:axPos val="l"/>
        <c:numFmt formatCode="General" sourceLinked="1"/>
        <c:majorTickMark val="none"/>
        <c:minorTickMark val="none"/>
        <c:tickLblPos val="nextTo"/>
        <c:crossAx val="450856816"/>
        <c:crosses val="autoZero"/>
        <c:crossBetween val="between"/>
      </c:valAx>
      <c:spPr>
        <a:noFill/>
        <a:ln w="25400">
          <a:noFill/>
        </a:ln>
      </c:spPr>
    </c:plotArea>
    <c:legend>
      <c:legendPos val="r"/>
      <c:layout>
        <c:manualLayout>
          <c:xMode val="edge"/>
          <c:yMode val="edge"/>
          <c:x val="6.3734537181856982E-2"/>
          <c:y val="9.2811402038377996E-2"/>
          <c:w val="0.1116200933582336"/>
          <c:h val="0.22857085646814437"/>
        </c:manualLayout>
      </c:layout>
      <c:overlay val="0"/>
      <c:txPr>
        <a:bodyPr/>
        <a:lstStyle/>
        <a:p>
          <a:pPr>
            <a:defRPr sz="1200"/>
          </a:pPr>
          <a:endParaRPr lang="es-MX"/>
        </a:p>
      </c:txPr>
    </c:legend>
    <c:plotVisOnly val="1"/>
    <c:dispBlanksAs val="gap"/>
    <c:showDLblsOverMax val="0"/>
  </c:chart>
  <c:txPr>
    <a:bodyPr/>
    <a:lstStyle/>
    <a:p>
      <a:pPr>
        <a:defRPr sz="1800"/>
      </a:pPr>
      <a:endParaRPr lang="es-MX"/>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ES" sz="1400" b="1" i="0" u="none" strike="noStrike" baseline="0" dirty="0" err="1" smtClean="0">
                <a:effectLst/>
              </a:rPr>
              <a:t>FORTAMUN</a:t>
            </a:r>
            <a:r>
              <a:rPr lang="es-ES" sz="1400" b="1" i="0" u="none" strike="noStrike" baseline="0" dirty="0" smtClean="0">
                <a:effectLst/>
              </a:rPr>
              <a:t>-DF</a:t>
            </a:r>
            <a:endParaRPr lang="es-MX" sz="1400" dirty="0">
              <a:effectLst/>
            </a:endParaRPr>
          </a:p>
        </c:rich>
      </c:tx>
      <c:layout>
        <c:manualLayout>
          <c:xMode val="edge"/>
          <c:yMode val="edge"/>
          <c:x val="0.36013988897067006"/>
          <c:y val="0.15625638253138718"/>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4.5307455907486166E-2"/>
          <c:y val="0.16228526287776818"/>
          <c:w val="0.83083496993333761"/>
          <c:h val="0.72513212817623429"/>
        </c:manualLayout>
      </c:layout>
      <c:bar3DChart>
        <c:barDir val="col"/>
        <c:grouping val="clustered"/>
        <c:varyColors val="0"/>
        <c:ser>
          <c:idx val="0"/>
          <c:order val="0"/>
          <c:tx>
            <c:strRef>
              <c:f>Hoja1!$B$1</c:f>
              <c:strCache>
                <c:ptCount val="1"/>
                <c:pt idx="0">
                  <c:v>SI</c:v>
                </c:pt>
              </c:strCache>
            </c:strRef>
          </c:tx>
          <c:spPr>
            <a:solidFill>
              <a:srgbClr val="FF6600"/>
            </a:solidFill>
          </c:spPr>
          <c:invertIfNegative val="0"/>
          <c:cat>
            <c:strRef>
              <c:f>Hoja1!$A$2:$A$6</c:f>
              <c:strCache>
                <c:ptCount val="5"/>
                <c:pt idx="0">
                  <c:v>ÍNDICE EN EL EJERCICIO RECURSOS</c:v>
                </c:pt>
                <c:pt idx="1">
                  <c:v>% AVANCE EN LA METAS</c:v>
                </c:pt>
                <c:pt idx="2">
                  <c:v>ÍNDICE DE LOGRO OPERATIVO</c:v>
                </c:pt>
                <c:pt idx="3">
                  <c:v>ÍNDICE APLICACIÓN PRIORITARIA RECURSOS</c:v>
                </c:pt>
                <c:pt idx="4">
                  <c:v>ÍNDICE DE DEPENDENCIA FINANCIERA</c:v>
                </c:pt>
              </c:strCache>
            </c:strRef>
          </c:cat>
          <c:val>
            <c:numRef>
              <c:f>Hoja1!$B$2:$B$6</c:f>
              <c:numCache>
                <c:formatCode>General</c:formatCode>
                <c:ptCount val="5"/>
                <c:pt idx="0">
                  <c:v>14</c:v>
                </c:pt>
                <c:pt idx="1">
                  <c:v>13</c:v>
                </c:pt>
                <c:pt idx="2">
                  <c:v>13</c:v>
                </c:pt>
                <c:pt idx="3">
                  <c:v>0</c:v>
                </c:pt>
                <c:pt idx="4">
                  <c:v>11</c:v>
                </c:pt>
              </c:numCache>
            </c:numRef>
          </c:val>
        </c:ser>
        <c:ser>
          <c:idx val="1"/>
          <c:order val="1"/>
          <c:tx>
            <c:strRef>
              <c:f>Hoja1!$C$1</c:f>
              <c:strCache>
                <c:ptCount val="1"/>
                <c:pt idx="0">
                  <c:v>NO</c:v>
                </c:pt>
              </c:strCache>
            </c:strRef>
          </c:tx>
          <c:spPr>
            <a:solidFill>
              <a:srgbClr val="993300"/>
            </a:solidFill>
          </c:spPr>
          <c:invertIfNegative val="0"/>
          <c:cat>
            <c:strRef>
              <c:f>Hoja1!$A$2:$A$6</c:f>
              <c:strCache>
                <c:ptCount val="5"/>
                <c:pt idx="0">
                  <c:v>ÍNDICE EN EL EJERCICIO RECURSOS</c:v>
                </c:pt>
                <c:pt idx="1">
                  <c:v>% AVANCE EN LA METAS</c:v>
                </c:pt>
                <c:pt idx="2">
                  <c:v>ÍNDICE DE LOGRO OPERATIVO</c:v>
                </c:pt>
                <c:pt idx="3">
                  <c:v>ÍNDICE APLICACIÓN PRIORITARIA RECURSOS</c:v>
                </c:pt>
                <c:pt idx="4">
                  <c:v>ÍNDICE DE DEPENDENCIA FINANCIERA</c:v>
                </c:pt>
              </c:strCache>
            </c:strRef>
          </c:cat>
          <c:val>
            <c:numRef>
              <c:f>Hoja1!$C$2:$C$6</c:f>
              <c:numCache>
                <c:formatCode>General</c:formatCode>
                <c:ptCount val="5"/>
                <c:pt idx="0">
                  <c:v>108</c:v>
                </c:pt>
                <c:pt idx="1">
                  <c:v>109</c:v>
                </c:pt>
                <c:pt idx="2">
                  <c:v>109</c:v>
                </c:pt>
                <c:pt idx="3">
                  <c:v>122</c:v>
                </c:pt>
                <c:pt idx="4">
                  <c:v>111</c:v>
                </c:pt>
              </c:numCache>
            </c:numRef>
          </c:val>
        </c:ser>
        <c:ser>
          <c:idx val="2"/>
          <c:order val="2"/>
          <c:tx>
            <c:strRef>
              <c:f>Hoja1!$D$1</c:f>
              <c:strCache>
                <c:ptCount val="1"/>
                <c:pt idx="0">
                  <c:v>NA</c:v>
                </c:pt>
              </c:strCache>
            </c:strRef>
          </c:tx>
          <c:spPr>
            <a:solidFill>
              <a:srgbClr val="FFFF85"/>
            </a:solidFill>
          </c:spPr>
          <c:invertIfNegative val="0"/>
          <c:cat>
            <c:strRef>
              <c:f>Hoja1!$A$2:$A$6</c:f>
              <c:strCache>
                <c:ptCount val="5"/>
                <c:pt idx="0">
                  <c:v>ÍNDICE EN EL EJERCICIO RECURSOS</c:v>
                </c:pt>
                <c:pt idx="1">
                  <c:v>% AVANCE EN LA METAS</c:v>
                </c:pt>
                <c:pt idx="2">
                  <c:v>ÍNDICE DE LOGRO OPERATIVO</c:v>
                </c:pt>
                <c:pt idx="3">
                  <c:v>ÍNDICE APLICACIÓN PRIORITARIA RECURSOS</c:v>
                </c:pt>
                <c:pt idx="4">
                  <c:v>ÍNDICE DE DEPENDENCIA FINANCIERA</c:v>
                </c:pt>
              </c:strCache>
            </c:strRef>
          </c:cat>
          <c:val>
            <c:numRef>
              <c:f>Hoja1!$D$2:$D$6</c:f>
              <c:numCache>
                <c:formatCode>General</c:formatCode>
                <c:ptCount val="5"/>
                <c:pt idx="0">
                  <c:v>0</c:v>
                </c:pt>
                <c:pt idx="1">
                  <c:v>0</c:v>
                </c:pt>
                <c:pt idx="2">
                  <c:v>0</c:v>
                </c:pt>
                <c:pt idx="3">
                  <c:v>0</c:v>
                </c:pt>
                <c:pt idx="4">
                  <c:v>0</c:v>
                </c:pt>
              </c:numCache>
            </c:numRef>
          </c:val>
        </c:ser>
        <c:dLbls>
          <c:showLegendKey val="0"/>
          <c:showVal val="0"/>
          <c:showCatName val="0"/>
          <c:showSerName val="0"/>
          <c:showPercent val="0"/>
          <c:showBubbleSize val="0"/>
        </c:dLbls>
        <c:gapWidth val="150"/>
        <c:shape val="box"/>
        <c:axId val="450857992"/>
        <c:axId val="447728176"/>
        <c:axId val="0"/>
      </c:bar3DChart>
      <c:catAx>
        <c:axId val="450857992"/>
        <c:scaling>
          <c:orientation val="minMax"/>
        </c:scaling>
        <c:delete val="0"/>
        <c:axPos val="b"/>
        <c:numFmt formatCode="General" sourceLinked="0"/>
        <c:majorTickMark val="none"/>
        <c:minorTickMark val="none"/>
        <c:tickLblPos val="nextTo"/>
        <c:txPr>
          <a:bodyPr/>
          <a:lstStyle/>
          <a:p>
            <a:pPr>
              <a:defRPr sz="700"/>
            </a:pPr>
            <a:endParaRPr lang="es-MX"/>
          </a:p>
        </c:txPr>
        <c:crossAx val="447728176"/>
        <c:crosses val="autoZero"/>
        <c:auto val="1"/>
        <c:lblAlgn val="ctr"/>
        <c:lblOffset val="100"/>
        <c:noMultiLvlLbl val="0"/>
      </c:catAx>
      <c:valAx>
        <c:axId val="447728176"/>
        <c:scaling>
          <c:orientation val="minMax"/>
        </c:scaling>
        <c:delete val="1"/>
        <c:axPos val="l"/>
        <c:numFmt formatCode="General" sourceLinked="1"/>
        <c:majorTickMark val="none"/>
        <c:minorTickMark val="none"/>
        <c:tickLblPos val="nextTo"/>
        <c:crossAx val="450857992"/>
        <c:crosses val="autoZero"/>
        <c:crossBetween val="between"/>
      </c:valAx>
      <c:spPr>
        <a:noFill/>
        <a:ln w="25400">
          <a:noFill/>
        </a:ln>
      </c:spPr>
    </c:plotArea>
    <c:legend>
      <c:legendPos val="r"/>
      <c:layout>
        <c:manualLayout>
          <c:xMode val="edge"/>
          <c:yMode val="edge"/>
          <c:x val="0.87355056483322857"/>
          <c:y val="0.11932538094432113"/>
          <c:w val="0.1116200933582336"/>
          <c:h val="0.22857085646814437"/>
        </c:manualLayout>
      </c:layout>
      <c:overlay val="0"/>
      <c:txPr>
        <a:bodyPr/>
        <a:lstStyle/>
        <a:p>
          <a:pPr>
            <a:defRPr sz="1200"/>
          </a:pPr>
          <a:endParaRPr lang="es-MX"/>
        </a:p>
      </c:txPr>
    </c:legend>
    <c:plotVisOnly val="1"/>
    <c:dispBlanksAs val="gap"/>
    <c:showDLblsOverMax val="0"/>
  </c:chart>
  <c:txPr>
    <a:bodyPr/>
    <a:lstStyle/>
    <a:p>
      <a:pPr>
        <a:defRPr sz="1800"/>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ES" sz="1400" b="1" i="0" u="none" strike="noStrike" baseline="0" dirty="0" smtClean="0">
                <a:effectLst/>
              </a:rPr>
              <a:t>FORMATO NIVEL FINANCIERO</a:t>
            </a:r>
            <a:endParaRPr lang="es-MX" sz="1400" dirty="0">
              <a:effectLst/>
            </a:endParaRPr>
          </a:p>
        </c:rich>
      </c:tx>
      <c:layout>
        <c:manualLayout>
          <c:xMode val="edge"/>
          <c:yMode val="edge"/>
          <c:x val="0.22262555981873666"/>
          <c:y val="0.18457251519856968"/>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4.5307455907486166E-2"/>
          <c:y val="0.16228526287776818"/>
          <c:w val="0.83083496993333761"/>
          <c:h val="0.72513212817623429"/>
        </c:manualLayout>
      </c:layout>
      <c:bar3DChart>
        <c:barDir val="col"/>
        <c:grouping val="clustered"/>
        <c:varyColors val="0"/>
        <c:ser>
          <c:idx val="0"/>
          <c:order val="0"/>
          <c:tx>
            <c:strRef>
              <c:f>Hoja1!$B$1</c:f>
              <c:strCache>
                <c:ptCount val="1"/>
                <c:pt idx="0">
                  <c:v>SI</c:v>
                </c:pt>
              </c:strCache>
            </c:strRef>
          </c:tx>
          <c:spPr>
            <a:solidFill>
              <a:srgbClr val="FF6600"/>
            </a:solidFill>
          </c:spPr>
          <c:invertIfNegative val="0"/>
          <c:cat>
            <c:strRef>
              <c:f>Hoja1!$A$2:$A$4</c:f>
              <c:strCache>
                <c:ptCount val="3"/>
                <c:pt idx="0">
                  <c:v>FISM-DF</c:v>
                </c:pt>
                <c:pt idx="1">
                  <c:v>FORTAMUN-DF</c:v>
                </c:pt>
                <c:pt idx="2">
                  <c:v>SUBSEMUN</c:v>
                </c:pt>
              </c:strCache>
            </c:strRef>
          </c:cat>
          <c:val>
            <c:numRef>
              <c:f>Hoja1!$B$2:$B$4</c:f>
              <c:numCache>
                <c:formatCode>General</c:formatCode>
                <c:ptCount val="3"/>
                <c:pt idx="0">
                  <c:v>26</c:v>
                </c:pt>
                <c:pt idx="1">
                  <c:v>25</c:v>
                </c:pt>
                <c:pt idx="2">
                  <c:v>6</c:v>
                </c:pt>
              </c:numCache>
            </c:numRef>
          </c:val>
        </c:ser>
        <c:ser>
          <c:idx val="1"/>
          <c:order val="1"/>
          <c:tx>
            <c:strRef>
              <c:f>Hoja1!$C$1</c:f>
              <c:strCache>
                <c:ptCount val="1"/>
                <c:pt idx="0">
                  <c:v>NO</c:v>
                </c:pt>
              </c:strCache>
            </c:strRef>
          </c:tx>
          <c:spPr>
            <a:solidFill>
              <a:srgbClr val="993300"/>
            </a:solidFill>
          </c:spPr>
          <c:invertIfNegative val="0"/>
          <c:cat>
            <c:strRef>
              <c:f>Hoja1!$A$2:$A$4</c:f>
              <c:strCache>
                <c:ptCount val="3"/>
                <c:pt idx="0">
                  <c:v>FISM-DF</c:v>
                </c:pt>
                <c:pt idx="1">
                  <c:v>FORTAMUN-DF</c:v>
                </c:pt>
                <c:pt idx="2">
                  <c:v>SUBSEMUN</c:v>
                </c:pt>
              </c:strCache>
            </c:strRef>
          </c:cat>
          <c:val>
            <c:numRef>
              <c:f>Hoja1!$C$2:$C$4</c:f>
              <c:numCache>
                <c:formatCode>General</c:formatCode>
                <c:ptCount val="3"/>
                <c:pt idx="0">
                  <c:v>96</c:v>
                </c:pt>
                <c:pt idx="1">
                  <c:v>97</c:v>
                </c:pt>
                <c:pt idx="2">
                  <c:v>1</c:v>
                </c:pt>
              </c:numCache>
            </c:numRef>
          </c:val>
        </c:ser>
        <c:ser>
          <c:idx val="2"/>
          <c:order val="2"/>
          <c:tx>
            <c:strRef>
              <c:f>Hoja1!$D$1</c:f>
              <c:strCache>
                <c:ptCount val="1"/>
                <c:pt idx="0">
                  <c:v>NA</c:v>
                </c:pt>
              </c:strCache>
            </c:strRef>
          </c:tx>
          <c:spPr>
            <a:solidFill>
              <a:srgbClr val="FFFF85"/>
            </a:solidFill>
          </c:spPr>
          <c:invertIfNegative val="0"/>
          <c:cat>
            <c:strRef>
              <c:f>Hoja1!$A$2:$A$4</c:f>
              <c:strCache>
                <c:ptCount val="3"/>
                <c:pt idx="0">
                  <c:v>FISM-DF</c:v>
                </c:pt>
                <c:pt idx="1">
                  <c:v>FORTAMUN-DF</c:v>
                </c:pt>
                <c:pt idx="2">
                  <c:v>SUBSEMUN</c:v>
                </c:pt>
              </c:strCache>
            </c:strRef>
          </c:cat>
          <c:val>
            <c:numRef>
              <c:f>Hoja1!$D$2:$D$4</c:f>
              <c:numCache>
                <c:formatCode>General</c:formatCode>
                <c:ptCount val="3"/>
                <c:pt idx="0">
                  <c:v>0</c:v>
                </c:pt>
                <c:pt idx="1">
                  <c:v>0</c:v>
                </c:pt>
                <c:pt idx="2">
                  <c:v>115</c:v>
                </c:pt>
              </c:numCache>
            </c:numRef>
          </c:val>
        </c:ser>
        <c:dLbls>
          <c:showLegendKey val="0"/>
          <c:showVal val="0"/>
          <c:showCatName val="0"/>
          <c:showSerName val="0"/>
          <c:showPercent val="0"/>
          <c:showBubbleSize val="0"/>
        </c:dLbls>
        <c:gapWidth val="150"/>
        <c:shape val="box"/>
        <c:axId val="450030536"/>
        <c:axId val="450030928"/>
        <c:axId val="0"/>
      </c:bar3DChart>
      <c:catAx>
        <c:axId val="450030536"/>
        <c:scaling>
          <c:orientation val="minMax"/>
        </c:scaling>
        <c:delete val="0"/>
        <c:axPos val="b"/>
        <c:numFmt formatCode="General" sourceLinked="0"/>
        <c:majorTickMark val="none"/>
        <c:minorTickMark val="none"/>
        <c:tickLblPos val="nextTo"/>
        <c:txPr>
          <a:bodyPr/>
          <a:lstStyle/>
          <a:p>
            <a:pPr>
              <a:defRPr sz="1000"/>
            </a:pPr>
            <a:endParaRPr lang="es-MX"/>
          </a:p>
        </c:txPr>
        <c:crossAx val="450030928"/>
        <c:crosses val="autoZero"/>
        <c:auto val="1"/>
        <c:lblAlgn val="ctr"/>
        <c:lblOffset val="100"/>
        <c:noMultiLvlLbl val="0"/>
      </c:catAx>
      <c:valAx>
        <c:axId val="450030928"/>
        <c:scaling>
          <c:orientation val="minMax"/>
        </c:scaling>
        <c:delete val="1"/>
        <c:axPos val="l"/>
        <c:numFmt formatCode="General" sourceLinked="1"/>
        <c:majorTickMark val="none"/>
        <c:minorTickMark val="none"/>
        <c:tickLblPos val="nextTo"/>
        <c:crossAx val="450030536"/>
        <c:crosses val="autoZero"/>
        <c:crossBetween val="between"/>
      </c:valAx>
      <c:spPr>
        <a:noFill/>
        <a:ln w="25400">
          <a:noFill/>
        </a:ln>
      </c:spPr>
    </c:plotArea>
    <c:legend>
      <c:legendPos val="r"/>
      <c:layout>
        <c:manualLayout>
          <c:xMode val="edge"/>
          <c:yMode val="edge"/>
          <c:x val="0.85434336271727096"/>
          <c:y val="0.62328442919656712"/>
          <c:w val="0.1116200933582336"/>
          <c:h val="0.22857085646814437"/>
        </c:manualLayout>
      </c:layout>
      <c:overlay val="0"/>
      <c:txPr>
        <a:bodyPr/>
        <a:lstStyle/>
        <a:p>
          <a:pPr>
            <a:defRPr sz="1200"/>
          </a:pPr>
          <a:endParaRPr lang="es-MX"/>
        </a:p>
      </c:txPr>
    </c:legend>
    <c:plotVisOnly val="1"/>
    <c:dispBlanksAs val="gap"/>
    <c:showDLblsOverMax val="0"/>
  </c:chart>
  <c:txPr>
    <a:bodyPr/>
    <a:lstStyle/>
    <a:p>
      <a:pPr>
        <a:defRPr sz="1800"/>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ES" sz="1400" b="1" dirty="0" err="1" smtClean="0">
                <a:effectLst/>
              </a:rPr>
              <a:t>FISM</a:t>
            </a:r>
            <a:r>
              <a:rPr lang="es-ES" sz="1400" b="1" dirty="0" smtClean="0">
                <a:effectLst/>
              </a:rPr>
              <a:t>-DF</a:t>
            </a:r>
            <a:endParaRPr lang="es-MX" sz="1400" dirty="0">
              <a:effectLst/>
            </a:endParaRPr>
          </a:p>
        </c:rich>
      </c:tx>
      <c:layout>
        <c:manualLayout>
          <c:xMode val="edge"/>
          <c:yMode val="edge"/>
          <c:x val="0.46038556329683894"/>
          <c:y val="9.5480108756813925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4633335937339062"/>
          <c:y val="0.16228526287776818"/>
          <c:w val="0.83083496993333761"/>
          <c:h val="0.72513212817623429"/>
        </c:manualLayout>
      </c:layout>
      <c:bar3DChart>
        <c:barDir val="col"/>
        <c:grouping val="clustered"/>
        <c:varyColors val="0"/>
        <c:ser>
          <c:idx val="0"/>
          <c:order val="0"/>
          <c:tx>
            <c:strRef>
              <c:f>Hoja1!$B$1</c:f>
              <c:strCache>
                <c:ptCount val="1"/>
                <c:pt idx="0">
                  <c:v>SI</c:v>
                </c:pt>
              </c:strCache>
            </c:strRef>
          </c:tx>
          <c:spPr>
            <a:solidFill>
              <a:srgbClr val="FF6600"/>
            </a:solidFill>
          </c:spPr>
          <c:invertIfNegative val="0"/>
          <c:cat>
            <c:strRef>
              <c:f>Hoja1!$A$2:$A$4</c:f>
              <c:strCache>
                <c:ptCount val="3"/>
                <c:pt idx="0">
                  <c:v>CAMINOS RURALES</c:v>
                </c:pt>
                <c:pt idx="1">
                  <c:v>URBANIZACIÓN</c:v>
                </c:pt>
                <c:pt idx="2">
                  <c:v>OTROS PROYECTOS</c:v>
                </c:pt>
              </c:strCache>
            </c:strRef>
          </c:cat>
          <c:val>
            <c:numRef>
              <c:f>Hoja1!$B$2:$B$4</c:f>
              <c:numCache>
                <c:formatCode>General</c:formatCode>
                <c:ptCount val="3"/>
                <c:pt idx="0">
                  <c:v>16</c:v>
                </c:pt>
                <c:pt idx="1">
                  <c:v>18</c:v>
                </c:pt>
                <c:pt idx="2">
                  <c:v>18</c:v>
                </c:pt>
              </c:numCache>
            </c:numRef>
          </c:val>
        </c:ser>
        <c:ser>
          <c:idx val="1"/>
          <c:order val="1"/>
          <c:tx>
            <c:strRef>
              <c:f>Hoja1!$C$1</c:f>
              <c:strCache>
                <c:ptCount val="1"/>
                <c:pt idx="0">
                  <c:v>NO</c:v>
                </c:pt>
              </c:strCache>
            </c:strRef>
          </c:tx>
          <c:spPr>
            <a:solidFill>
              <a:srgbClr val="993300"/>
            </a:solidFill>
          </c:spPr>
          <c:invertIfNegative val="0"/>
          <c:cat>
            <c:strRef>
              <c:f>Hoja1!$A$2:$A$4</c:f>
              <c:strCache>
                <c:ptCount val="3"/>
                <c:pt idx="0">
                  <c:v>CAMINOS RURALES</c:v>
                </c:pt>
                <c:pt idx="1">
                  <c:v>URBANIZACIÓN</c:v>
                </c:pt>
                <c:pt idx="2">
                  <c:v>OTROS PROYECTOS</c:v>
                </c:pt>
              </c:strCache>
            </c:strRef>
          </c:cat>
          <c:val>
            <c:numRef>
              <c:f>Hoja1!$C$2:$C$4</c:f>
              <c:numCache>
                <c:formatCode>General</c:formatCode>
                <c:ptCount val="3"/>
                <c:pt idx="0">
                  <c:v>106</c:v>
                </c:pt>
                <c:pt idx="1">
                  <c:v>104</c:v>
                </c:pt>
                <c:pt idx="2">
                  <c:v>104</c:v>
                </c:pt>
              </c:numCache>
            </c:numRef>
          </c:val>
        </c:ser>
        <c:ser>
          <c:idx val="2"/>
          <c:order val="2"/>
          <c:tx>
            <c:strRef>
              <c:f>Hoja1!$D$1</c:f>
              <c:strCache>
                <c:ptCount val="1"/>
                <c:pt idx="0">
                  <c:v>NA</c:v>
                </c:pt>
              </c:strCache>
            </c:strRef>
          </c:tx>
          <c:spPr>
            <a:solidFill>
              <a:srgbClr val="FFFF85"/>
            </a:solidFill>
          </c:spPr>
          <c:invertIfNegative val="0"/>
          <c:cat>
            <c:strRef>
              <c:f>Hoja1!$A$2:$A$4</c:f>
              <c:strCache>
                <c:ptCount val="3"/>
                <c:pt idx="0">
                  <c:v>CAMINOS RURALES</c:v>
                </c:pt>
                <c:pt idx="1">
                  <c:v>URBANIZACIÓN</c:v>
                </c:pt>
                <c:pt idx="2">
                  <c:v>OTROS PROYECTOS</c:v>
                </c:pt>
              </c:strCache>
            </c:strRef>
          </c:cat>
          <c:val>
            <c:numRef>
              <c:f>Hoja1!$D$2:$D$4</c:f>
              <c:numCache>
                <c:formatCode>General</c:formatCode>
                <c:ptCount val="3"/>
                <c:pt idx="0">
                  <c:v>0</c:v>
                </c:pt>
                <c:pt idx="1">
                  <c:v>0</c:v>
                </c:pt>
                <c:pt idx="2">
                  <c:v>0</c:v>
                </c:pt>
              </c:numCache>
            </c:numRef>
          </c:val>
        </c:ser>
        <c:dLbls>
          <c:showLegendKey val="0"/>
          <c:showVal val="0"/>
          <c:showCatName val="0"/>
          <c:showSerName val="0"/>
          <c:showPercent val="0"/>
          <c:showBubbleSize val="0"/>
        </c:dLbls>
        <c:gapWidth val="150"/>
        <c:shape val="box"/>
        <c:axId val="450031712"/>
        <c:axId val="450032104"/>
        <c:axId val="0"/>
      </c:bar3DChart>
      <c:catAx>
        <c:axId val="450031712"/>
        <c:scaling>
          <c:orientation val="minMax"/>
        </c:scaling>
        <c:delete val="0"/>
        <c:axPos val="b"/>
        <c:numFmt formatCode="General" sourceLinked="0"/>
        <c:majorTickMark val="none"/>
        <c:minorTickMark val="none"/>
        <c:tickLblPos val="nextTo"/>
        <c:txPr>
          <a:bodyPr/>
          <a:lstStyle/>
          <a:p>
            <a:pPr>
              <a:defRPr sz="1000"/>
            </a:pPr>
            <a:endParaRPr lang="es-MX"/>
          </a:p>
        </c:txPr>
        <c:crossAx val="450032104"/>
        <c:crosses val="autoZero"/>
        <c:auto val="1"/>
        <c:lblAlgn val="ctr"/>
        <c:lblOffset val="100"/>
        <c:noMultiLvlLbl val="0"/>
      </c:catAx>
      <c:valAx>
        <c:axId val="450032104"/>
        <c:scaling>
          <c:orientation val="minMax"/>
        </c:scaling>
        <c:delete val="1"/>
        <c:axPos val="l"/>
        <c:numFmt formatCode="General" sourceLinked="1"/>
        <c:majorTickMark val="none"/>
        <c:minorTickMark val="none"/>
        <c:tickLblPos val="nextTo"/>
        <c:crossAx val="450031712"/>
        <c:crosses val="autoZero"/>
        <c:crossBetween val="between"/>
      </c:valAx>
      <c:spPr>
        <a:noFill/>
        <a:ln w="25400">
          <a:noFill/>
        </a:ln>
      </c:spPr>
    </c:plotArea>
    <c:legend>
      <c:legendPos val="r"/>
      <c:layout>
        <c:manualLayout>
          <c:xMode val="edge"/>
          <c:yMode val="edge"/>
          <c:x val="5.7715294563723395E-2"/>
          <c:y val="0.54765088826433639"/>
          <c:w val="0.1116200933582336"/>
          <c:h val="0.22857085646814437"/>
        </c:manualLayout>
      </c:layout>
      <c:overlay val="0"/>
      <c:txPr>
        <a:bodyPr/>
        <a:lstStyle/>
        <a:p>
          <a:pPr>
            <a:defRPr sz="1200"/>
          </a:pPr>
          <a:endParaRPr lang="es-MX"/>
        </a:p>
      </c:txPr>
    </c:legend>
    <c:plotVisOnly val="1"/>
    <c:dispBlanksAs val="gap"/>
    <c:showDLblsOverMax val="0"/>
  </c:chart>
  <c:txPr>
    <a:bodyPr/>
    <a:lstStyle/>
    <a:p>
      <a:pPr>
        <a:defRPr sz="1800"/>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ES" sz="1400" b="1" i="0" u="none" strike="noStrike" baseline="0" dirty="0" err="1" smtClean="0">
                <a:effectLst/>
              </a:rPr>
              <a:t>FORTAMUN</a:t>
            </a:r>
            <a:r>
              <a:rPr lang="es-ES" sz="1400" b="1" i="0" u="none" strike="noStrike" baseline="0" dirty="0" smtClean="0">
                <a:effectLst/>
              </a:rPr>
              <a:t>-DF</a:t>
            </a:r>
            <a:endParaRPr lang="es-MX" sz="1400" dirty="0">
              <a:effectLst/>
            </a:endParaRPr>
          </a:p>
        </c:rich>
      </c:tx>
      <c:layout>
        <c:manualLayout>
          <c:xMode val="edge"/>
          <c:yMode val="edge"/>
          <c:x val="0.36013988897067006"/>
          <c:y val="0.15625638253138718"/>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4.5307455907486166E-2"/>
          <c:y val="0.16228526287776818"/>
          <c:w val="0.83083496993333761"/>
          <c:h val="0.72513212817623429"/>
        </c:manualLayout>
      </c:layout>
      <c:bar3DChart>
        <c:barDir val="col"/>
        <c:grouping val="clustered"/>
        <c:varyColors val="0"/>
        <c:ser>
          <c:idx val="0"/>
          <c:order val="0"/>
          <c:tx>
            <c:strRef>
              <c:f>Hoja1!$B$1</c:f>
              <c:strCache>
                <c:ptCount val="1"/>
                <c:pt idx="0">
                  <c:v>SI</c:v>
                </c:pt>
              </c:strCache>
            </c:strRef>
          </c:tx>
          <c:spPr>
            <a:solidFill>
              <a:srgbClr val="FF6600"/>
            </a:solidFill>
          </c:spPr>
          <c:invertIfNegative val="0"/>
          <c:cat>
            <c:strRef>
              <c:f>Hoja1!$A$2:$A$6</c:f>
              <c:strCache>
                <c:ptCount val="5"/>
                <c:pt idx="0">
                  <c:v>ÍNDICE EN EL EJERCICIO RECURSOS</c:v>
                </c:pt>
                <c:pt idx="1">
                  <c:v>% AVANCE EN LA METAS</c:v>
                </c:pt>
                <c:pt idx="2">
                  <c:v>ÍNDICE DE LOGRO OPERATIVO</c:v>
                </c:pt>
                <c:pt idx="3">
                  <c:v>ÍNDICE APLICACIÓN PRIORITARIA RECURSOS</c:v>
                </c:pt>
                <c:pt idx="4">
                  <c:v>ÍNDICE DE DEPENDENCIA FINANCIERA</c:v>
                </c:pt>
              </c:strCache>
            </c:strRef>
          </c:cat>
          <c:val>
            <c:numRef>
              <c:f>Hoja1!$B$2:$B$6</c:f>
              <c:numCache>
                <c:formatCode>General</c:formatCode>
                <c:ptCount val="5"/>
                <c:pt idx="0">
                  <c:v>18</c:v>
                </c:pt>
                <c:pt idx="1">
                  <c:v>13</c:v>
                </c:pt>
                <c:pt idx="2">
                  <c:v>10</c:v>
                </c:pt>
                <c:pt idx="3">
                  <c:v>12</c:v>
                </c:pt>
                <c:pt idx="4">
                  <c:v>10</c:v>
                </c:pt>
              </c:numCache>
            </c:numRef>
          </c:val>
        </c:ser>
        <c:ser>
          <c:idx val="1"/>
          <c:order val="1"/>
          <c:tx>
            <c:strRef>
              <c:f>Hoja1!$C$1</c:f>
              <c:strCache>
                <c:ptCount val="1"/>
                <c:pt idx="0">
                  <c:v>NO</c:v>
                </c:pt>
              </c:strCache>
            </c:strRef>
          </c:tx>
          <c:spPr>
            <a:solidFill>
              <a:srgbClr val="993300"/>
            </a:solidFill>
          </c:spPr>
          <c:invertIfNegative val="0"/>
          <c:cat>
            <c:strRef>
              <c:f>Hoja1!$A$2:$A$6</c:f>
              <c:strCache>
                <c:ptCount val="5"/>
                <c:pt idx="0">
                  <c:v>ÍNDICE EN EL EJERCICIO RECURSOS</c:v>
                </c:pt>
                <c:pt idx="1">
                  <c:v>% AVANCE EN LA METAS</c:v>
                </c:pt>
                <c:pt idx="2">
                  <c:v>ÍNDICE DE LOGRO OPERATIVO</c:v>
                </c:pt>
                <c:pt idx="3">
                  <c:v>ÍNDICE APLICACIÓN PRIORITARIA RECURSOS</c:v>
                </c:pt>
                <c:pt idx="4">
                  <c:v>ÍNDICE DE DEPENDENCIA FINANCIERA</c:v>
                </c:pt>
              </c:strCache>
            </c:strRef>
          </c:cat>
          <c:val>
            <c:numRef>
              <c:f>Hoja1!$C$2:$C$6</c:f>
              <c:numCache>
                <c:formatCode>General</c:formatCode>
                <c:ptCount val="5"/>
                <c:pt idx="0">
                  <c:v>104</c:v>
                </c:pt>
                <c:pt idx="1">
                  <c:v>109</c:v>
                </c:pt>
                <c:pt idx="2">
                  <c:v>112</c:v>
                </c:pt>
                <c:pt idx="3">
                  <c:v>110</c:v>
                </c:pt>
                <c:pt idx="4">
                  <c:v>112</c:v>
                </c:pt>
              </c:numCache>
            </c:numRef>
          </c:val>
        </c:ser>
        <c:ser>
          <c:idx val="2"/>
          <c:order val="2"/>
          <c:tx>
            <c:strRef>
              <c:f>Hoja1!$D$1</c:f>
              <c:strCache>
                <c:ptCount val="1"/>
                <c:pt idx="0">
                  <c:v>NA</c:v>
                </c:pt>
              </c:strCache>
            </c:strRef>
          </c:tx>
          <c:spPr>
            <a:solidFill>
              <a:srgbClr val="FFFF85"/>
            </a:solidFill>
          </c:spPr>
          <c:invertIfNegative val="0"/>
          <c:cat>
            <c:strRef>
              <c:f>Hoja1!$A$2:$A$6</c:f>
              <c:strCache>
                <c:ptCount val="5"/>
                <c:pt idx="0">
                  <c:v>ÍNDICE EN EL EJERCICIO RECURSOS</c:v>
                </c:pt>
                <c:pt idx="1">
                  <c:v>% AVANCE EN LA METAS</c:v>
                </c:pt>
                <c:pt idx="2">
                  <c:v>ÍNDICE DE LOGRO OPERATIVO</c:v>
                </c:pt>
                <c:pt idx="3">
                  <c:v>ÍNDICE APLICACIÓN PRIORITARIA RECURSOS</c:v>
                </c:pt>
                <c:pt idx="4">
                  <c:v>ÍNDICE DE DEPENDENCIA FINANCIERA</c:v>
                </c:pt>
              </c:strCache>
            </c:strRef>
          </c:cat>
          <c:val>
            <c:numRef>
              <c:f>Hoja1!$D$2:$D$6</c:f>
              <c:numCache>
                <c:formatCode>General</c:formatCode>
                <c:ptCount val="5"/>
                <c:pt idx="0">
                  <c:v>0</c:v>
                </c:pt>
                <c:pt idx="1">
                  <c:v>0</c:v>
                </c:pt>
                <c:pt idx="2">
                  <c:v>0</c:v>
                </c:pt>
                <c:pt idx="3">
                  <c:v>0</c:v>
                </c:pt>
                <c:pt idx="4">
                  <c:v>0</c:v>
                </c:pt>
              </c:numCache>
            </c:numRef>
          </c:val>
        </c:ser>
        <c:dLbls>
          <c:showLegendKey val="0"/>
          <c:showVal val="0"/>
          <c:showCatName val="0"/>
          <c:showSerName val="0"/>
          <c:showPercent val="0"/>
          <c:showBubbleSize val="0"/>
        </c:dLbls>
        <c:gapWidth val="150"/>
        <c:shape val="box"/>
        <c:axId val="449102248"/>
        <c:axId val="449102640"/>
        <c:axId val="0"/>
      </c:bar3DChart>
      <c:catAx>
        <c:axId val="449102248"/>
        <c:scaling>
          <c:orientation val="minMax"/>
        </c:scaling>
        <c:delete val="0"/>
        <c:axPos val="b"/>
        <c:numFmt formatCode="General" sourceLinked="0"/>
        <c:majorTickMark val="none"/>
        <c:minorTickMark val="none"/>
        <c:tickLblPos val="nextTo"/>
        <c:txPr>
          <a:bodyPr/>
          <a:lstStyle/>
          <a:p>
            <a:pPr>
              <a:defRPr sz="700"/>
            </a:pPr>
            <a:endParaRPr lang="es-MX"/>
          </a:p>
        </c:txPr>
        <c:crossAx val="449102640"/>
        <c:crosses val="autoZero"/>
        <c:auto val="1"/>
        <c:lblAlgn val="ctr"/>
        <c:lblOffset val="100"/>
        <c:noMultiLvlLbl val="0"/>
      </c:catAx>
      <c:valAx>
        <c:axId val="449102640"/>
        <c:scaling>
          <c:orientation val="minMax"/>
        </c:scaling>
        <c:delete val="1"/>
        <c:axPos val="l"/>
        <c:numFmt formatCode="General" sourceLinked="1"/>
        <c:majorTickMark val="none"/>
        <c:minorTickMark val="none"/>
        <c:tickLblPos val="nextTo"/>
        <c:crossAx val="449102248"/>
        <c:crosses val="autoZero"/>
        <c:crossBetween val="between"/>
      </c:valAx>
      <c:spPr>
        <a:noFill/>
        <a:ln w="25400">
          <a:noFill/>
        </a:ln>
      </c:spPr>
    </c:plotArea>
    <c:legend>
      <c:legendPos val="r"/>
      <c:layout>
        <c:manualLayout>
          <c:xMode val="edge"/>
          <c:yMode val="edge"/>
          <c:x val="0.85749285147268417"/>
          <c:y val="0.55325311343780803"/>
          <c:w val="0.1116200933582336"/>
          <c:h val="0.22857085646814437"/>
        </c:manualLayout>
      </c:layout>
      <c:overlay val="0"/>
      <c:txPr>
        <a:bodyPr/>
        <a:lstStyle/>
        <a:p>
          <a:pPr>
            <a:defRPr sz="1200"/>
          </a:pPr>
          <a:endParaRPr lang="es-MX"/>
        </a:p>
      </c:txPr>
    </c:legend>
    <c:plotVisOnly val="1"/>
    <c:dispBlanksAs val="gap"/>
    <c:showDLblsOverMax val="0"/>
  </c:chart>
  <c:txPr>
    <a:bodyPr/>
    <a:lstStyle/>
    <a:p>
      <a:pPr>
        <a:defRPr sz="1800"/>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ES" sz="1400" b="1" dirty="0" smtClean="0">
                <a:effectLst/>
              </a:rPr>
              <a:t>FORMATO GESTIÓN DE PROYECTOS</a:t>
            </a:r>
            <a:endParaRPr lang="es-MX" sz="1400" dirty="0">
              <a:effectLst/>
            </a:endParaRPr>
          </a:p>
        </c:rich>
      </c:tx>
      <c:layout>
        <c:manualLayout>
          <c:xMode val="edge"/>
          <c:yMode val="edge"/>
          <c:x val="0.22262555981873666"/>
          <c:y val="0.18457251519856968"/>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4633335937339068"/>
          <c:y val="0.16228526287776823"/>
          <c:w val="0.8308349699333375"/>
          <c:h val="0.72513212817623418"/>
        </c:manualLayout>
      </c:layout>
      <c:bar3DChart>
        <c:barDir val="col"/>
        <c:grouping val="clustered"/>
        <c:varyColors val="0"/>
        <c:ser>
          <c:idx val="0"/>
          <c:order val="0"/>
          <c:tx>
            <c:strRef>
              <c:f>Hoja1!$B$1</c:f>
              <c:strCache>
                <c:ptCount val="1"/>
                <c:pt idx="0">
                  <c:v>SI</c:v>
                </c:pt>
              </c:strCache>
            </c:strRef>
          </c:tx>
          <c:spPr>
            <a:solidFill>
              <a:srgbClr val="FF6600"/>
            </a:solidFill>
          </c:spPr>
          <c:invertIfNegative val="0"/>
          <c:cat>
            <c:strRef>
              <c:f>Hoja1!$A$2:$A$4</c:f>
              <c:strCache>
                <c:ptCount val="3"/>
                <c:pt idx="0">
                  <c:v>FISM-DF</c:v>
                </c:pt>
                <c:pt idx="1">
                  <c:v>FORTAMUN-DF</c:v>
                </c:pt>
                <c:pt idx="2">
                  <c:v>SUBSEMUN</c:v>
                </c:pt>
              </c:strCache>
            </c:strRef>
          </c:cat>
          <c:val>
            <c:numRef>
              <c:f>Hoja1!$B$2:$B$4</c:f>
              <c:numCache>
                <c:formatCode>General</c:formatCode>
                <c:ptCount val="3"/>
                <c:pt idx="0">
                  <c:v>61</c:v>
                </c:pt>
                <c:pt idx="1">
                  <c:v>14</c:v>
                </c:pt>
                <c:pt idx="2">
                  <c:v>2</c:v>
                </c:pt>
              </c:numCache>
            </c:numRef>
          </c:val>
        </c:ser>
        <c:ser>
          <c:idx val="1"/>
          <c:order val="1"/>
          <c:tx>
            <c:strRef>
              <c:f>Hoja1!$C$1</c:f>
              <c:strCache>
                <c:ptCount val="1"/>
                <c:pt idx="0">
                  <c:v>NO</c:v>
                </c:pt>
              </c:strCache>
            </c:strRef>
          </c:tx>
          <c:spPr>
            <a:solidFill>
              <a:srgbClr val="993300"/>
            </a:solidFill>
          </c:spPr>
          <c:invertIfNegative val="0"/>
          <c:cat>
            <c:strRef>
              <c:f>Hoja1!$A$2:$A$4</c:f>
              <c:strCache>
                <c:ptCount val="3"/>
                <c:pt idx="0">
                  <c:v>FISM-DF</c:v>
                </c:pt>
                <c:pt idx="1">
                  <c:v>FORTAMUN-DF</c:v>
                </c:pt>
                <c:pt idx="2">
                  <c:v>SUBSEMUN</c:v>
                </c:pt>
              </c:strCache>
            </c:strRef>
          </c:cat>
          <c:val>
            <c:numRef>
              <c:f>Hoja1!$C$2:$C$4</c:f>
              <c:numCache>
                <c:formatCode>General</c:formatCode>
                <c:ptCount val="3"/>
                <c:pt idx="0">
                  <c:v>61</c:v>
                </c:pt>
                <c:pt idx="1">
                  <c:v>108</c:v>
                </c:pt>
                <c:pt idx="2">
                  <c:v>5</c:v>
                </c:pt>
              </c:numCache>
            </c:numRef>
          </c:val>
        </c:ser>
        <c:ser>
          <c:idx val="2"/>
          <c:order val="2"/>
          <c:tx>
            <c:strRef>
              <c:f>Hoja1!$D$1</c:f>
              <c:strCache>
                <c:ptCount val="1"/>
                <c:pt idx="0">
                  <c:v>NA</c:v>
                </c:pt>
              </c:strCache>
            </c:strRef>
          </c:tx>
          <c:spPr>
            <a:solidFill>
              <a:srgbClr val="FFFF85"/>
            </a:solidFill>
          </c:spPr>
          <c:invertIfNegative val="0"/>
          <c:cat>
            <c:strRef>
              <c:f>Hoja1!$A$2:$A$4</c:f>
              <c:strCache>
                <c:ptCount val="3"/>
                <c:pt idx="0">
                  <c:v>FISM-DF</c:v>
                </c:pt>
                <c:pt idx="1">
                  <c:v>FORTAMUN-DF</c:v>
                </c:pt>
                <c:pt idx="2">
                  <c:v>SUBSEMUN</c:v>
                </c:pt>
              </c:strCache>
            </c:strRef>
          </c:cat>
          <c:val>
            <c:numRef>
              <c:f>Hoja1!$D$2:$D$4</c:f>
              <c:numCache>
                <c:formatCode>General</c:formatCode>
                <c:ptCount val="3"/>
                <c:pt idx="0">
                  <c:v>0</c:v>
                </c:pt>
                <c:pt idx="1">
                  <c:v>0</c:v>
                </c:pt>
                <c:pt idx="2">
                  <c:v>115</c:v>
                </c:pt>
              </c:numCache>
            </c:numRef>
          </c:val>
        </c:ser>
        <c:dLbls>
          <c:showLegendKey val="0"/>
          <c:showVal val="0"/>
          <c:showCatName val="0"/>
          <c:showSerName val="0"/>
          <c:showPercent val="0"/>
          <c:showBubbleSize val="0"/>
        </c:dLbls>
        <c:gapWidth val="150"/>
        <c:shape val="box"/>
        <c:axId val="449104600"/>
        <c:axId val="449104992"/>
        <c:axId val="0"/>
      </c:bar3DChart>
      <c:catAx>
        <c:axId val="449104600"/>
        <c:scaling>
          <c:orientation val="minMax"/>
        </c:scaling>
        <c:delete val="0"/>
        <c:axPos val="b"/>
        <c:numFmt formatCode="General" sourceLinked="0"/>
        <c:majorTickMark val="none"/>
        <c:minorTickMark val="none"/>
        <c:tickLblPos val="nextTo"/>
        <c:txPr>
          <a:bodyPr/>
          <a:lstStyle/>
          <a:p>
            <a:pPr>
              <a:defRPr sz="1000"/>
            </a:pPr>
            <a:endParaRPr lang="es-MX"/>
          </a:p>
        </c:txPr>
        <c:crossAx val="449104992"/>
        <c:crosses val="autoZero"/>
        <c:auto val="1"/>
        <c:lblAlgn val="ctr"/>
        <c:lblOffset val="100"/>
        <c:noMultiLvlLbl val="0"/>
      </c:catAx>
      <c:valAx>
        <c:axId val="449104992"/>
        <c:scaling>
          <c:orientation val="minMax"/>
        </c:scaling>
        <c:delete val="1"/>
        <c:axPos val="l"/>
        <c:numFmt formatCode="General" sourceLinked="1"/>
        <c:majorTickMark val="none"/>
        <c:minorTickMark val="none"/>
        <c:tickLblPos val="nextTo"/>
        <c:crossAx val="449104600"/>
        <c:crosses val="autoZero"/>
        <c:crossBetween val="between"/>
      </c:valAx>
      <c:spPr>
        <a:noFill/>
        <a:ln w="25400">
          <a:noFill/>
        </a:ln>
      </c:spPr>
    </c:plotArea>
    <c:legend>
      <c:legendPos val="r"/>
      <c:layout>
        <c:manualLayout>
          <c:xMode val="edge"/>
          <c:yMode val="edge"/>
          <c:x val="1.5580588911871683E-2"/>
          <c:y val="0.62736504729448694"/>
          <c:w val="0.11162009335823363"/>
          <c:h val="0.22857085646814437"/>
        </c:manualLayout>
      </c:layout>
      <c:overlay val="0"/>
      <c:txPr>
        <a:bodyPr/>
        <a:lstStyle/>
        <a:p>
          <a:pPr>
            <a:defRPr sz="1200"/>
          </a:pPr>
          <a:endParaRPr lang="es-MX"/>
        </a:p>
      </c:txPr>
    </c:legend>
    <c:plotVisOnly val="1"/>
    <c:dispBlanksAs val="gap"/>
    <c:showDLblsOverMax val="0"/>
  </c:chart>
  <c:txPr>
    <a:bodyPr/>
    <a:lstStyle/>
    <a:p>
      <a:pPr>
        <a:defRPr sz="1800"/>
      </a:pPr>
      <a:endParaRPr lang="es-MX"/>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ES" sz="1400" b="1" i="0" u="none" strike="noStrike" baseline="0" dirty="0" smtClean="0">
                <a:effectLst/>
              </a:rPr>
              <a:t>FORMATO NIVEL FINANCIERO</a:t>
            </a:r>
            <a:endParaRPr lang="es-MX" sz="1400" dirty="0">
              <a:effectLst/>
            </a:endParaRPr>
          </a:p>
        </c:rich>
      </c:tx>
      <c:layout>
        <c:manualLayout>
          <c:xMode val="edge"/>
          <c:yMode val="edge"/>
          <c:x val="0.22262555981873663"/>
          <c:y val="0.18457251519856968"/>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4.530745590748618E-2"/>
          <c:y val="0.16228526287776823"/>
          <c:w val="0.8308349699333375"/>
          <c:h val="0.72513212817623418"/>
        </c:manualLayout>
      </c:layout>
      <c:bar3DChart>
        <c:barDir val="col"/>
        <c:grouping val="clustered"/>
        <c:varyColors val="0"/>
        <c:ser>
          <c:idx val="0"/>
          <c:order val="0"/>
          <c:tx>
            <c:strRef>
              <c:f>Hoja1!$B$1</c:f>
              <c:strCache>
                <c:ptCount val="1"/>
                <c:pt idx="0">
                  <c:v>SI</c:v>
                </c:pt>
              </c:strCache>
            </c:strRef>
          </c:tx>
          <c:spPr>
            <a:solidFill>
              <a:srgbClr val="FF6600"/>
            </a:solidFill>
          </c:spPr>
          <c:invertIfNegative val="0"/>
          <c:cat>
            <c:strRef>
              <c:f>Hoja1!$A$2:$A$4</c:f>
              <c:strCache>
                <c:ptCount val="3"/>
                <c:pt idx="0">
                  <c:v>FISM-DF</c:v>
                </c:pt>
                <c:pt idx="1">
                  <c:v>FORTAMUN-DF</c:v>
                </c:pt>
                <c:pt idx="2">
                  <c:v>SUBSEMUN</c:v>
                </c:pt>
              </c:strCache>
            </c:strRef>
          </c:cat>
          <c:val>
            <c:numRef>
              <c:f>Hoja1!$B$2:$B$4</c:f>
              <c:numCache>
                <c:formatCode>General</c:formatCode>
                <c:ptCount val="3"/>
                <c:pt idx="0">
                  <c:v>41</c:v>
                </c:pt>
                <c:pt idx="1">
                  <c:v>40</c:v>
                </c:pt>
                <c:pt idx="2">
                  <c:v>5</c:v>
                </c:pt>
              </c:numCache>
            </c:numRef>
          </c:val>
        </c:ser>
        <c:ser>
          <c:idx val="1"/>
          <c:order val="1"/>
          <c:tx>
            <c:strRef>
              <c:f>Hoja1!$C$1</c:f>
              <c:strCache>
                <c:ptCount val="1"/>
                <c:pt idx="0">
                  <c:v>NO</c:v>
                </c:pt>
              </c:strCache>
            </c:strRef>
          </c:tx>
          <c:spPr>
            <a:solidFill>
              <a:srgbClr val="993300"/>
            </a:solidFill>
          </c:spPr>
          <c:invertIfNegative val="0"/>
          <c:cat>
            <c:strRef>
              <c:f>Hoja1!$A$2:$A$4</c:f>
              <c:strCache>
                <c:ptCount val="3"/>
                <c:pt idx="0">
                  <c:v>FISM-DF</c:v>
                </c:pt>
                <c:pt idx="1">
                  <c:v>FORTAMUN-DF</c:v>
                </c:pt>
                <c:pt idx="2">
                  <c:v>SUBSEMUN</c:v>
                </c:pt>
              </c:strCache>
            </c:strRef>
          </c:cat>
          <c:val>
            <c:numRef>
              <c:f>Hoja1!$C$2:$C$4</c:f>
              <c:numCache>
                <c:formatCode>General</c:formatCode>
                <c:ptCount val="3"/>
                <c:pt idx="0">
                  <c:v>81</c:v>
                </c:pt>
                <c:pt idx="1">
                  <c:v>82</c:v>
                </c:pt>
                <c:pt idx="2">
                  <c:v>2</c:v>
                </c:pt>
              </c:numCache>
            </c:numRef>
          </c:val>
        </c:ser>
        <c:ser>
          <c:idx val="2"/>
          <c:order val="2"/>
          <c:tx>
            <c:strRef>
              <c:f>Hoja1!$D$1</c:f>
              <c:strCache>
                <c:ptCount val="1"/>
                <c:pt idx="0">
                  <c:v>NA</c:v>
                </c:pt>
              </c:strCache>
            </c:strRef>
          </c:tx>
          <c:spPr>
            <a:solidFill>
              <a:srgbClr val="FFFF85"/>
            </a:solidFill>
          </c:spPr>
          <c:invertIfNegative val="0"/>
          <c:cat>
            <c:strRef>
              <c:f>Hoja1!$A$2:$A$4</c:f>
              <c:strCache>
                <c:ptCount val="3"/>
                <c:pt idx="0">
                  <c:v>FISM-DF</c:v>
                </c:pt>
                <c:pt idx="1">
                  <c:v>FORTAMUN-DF</c:v>
                </c:pt>
                <c:pt idx="2">
                  <c:v>SUBSEMUN</c:v>
                </c:pt>
              </c:strCache>
            </c:strRef>
          </c:cat>
          <c:val>
            <c:numRef>
              <c:f>Hoja1!$D$2:$D$4</c:f>
              <c:numCache>
                <c:formatCode>General</c:formatCode>
                <c:ptCount val="3"/>
                <c:pt idx="0">
                  <c:v>0</c:v>
                </c:pt>
                <c:pt idx="1">
                  <c:v>0</c:v>
                </c:pt>
                <c:pt idx="2">
                  <c:v>115</c:v>
                </c:pt>
              </c:numCache>
            </c:numRef>
          </c:val>
        </c:ser>
        <c:dLbls>
          <c:showLegendKey val="0"/>
          <c:showVal val="0"/>
          <c:showCatName val="0"/>
          <c:showSerName val="0"/>
          <c:showPercent val="0"/>
          <c:showBubbleSize val="0"/>
        </c:dLbls>
        <c:gapWidth val="150"/>
        <c:shape val="box"/>
        <c:axId val="449105776"/>
        <c:axId val="449287128"/>
        <c:axId val="0"/>
      </c:bar3DChart>
      <c:catAx>
        <c:axId val="449105776"/>
        <c:scaling>
          <c:orientation val="minMax"/>
        </c:scaling>
        <c:delete val="0"/>
        <c:axPos val="b"/>
        <c:numFmt formatCode="General" sourceLinked="0"/>
        <c:majorTickMark val="none"/>
        <c:minorTickMark val="none"/>
        <c:tickLblPos val="nextTo"/>
        <c:txPr>
          <a:bodyPr/>
          <a:lstStyle/>
          <a:p>
            <a:pPr>
              <a:defRPr sz="1000"/>
            </a:pPr>
            <a:endParaRPr lang="es-MX"/>
          </a:p>
        </c:txPr>
        <c:crossAx val="449287128"/>
        <c:crosses val="autoZero"/>
        <c:auto val="1"/>
        <c:lblAlgn val="ctr"/>
        <c:lblOffset val="100"/>
        <c:noMultiLvlLbl val="0"/>
      </c:catAx>
      <c:valAx>
        <c:axId val="449287128"/>
        <c:scaling>
          <c:orientation val="minMax"/>
        </c:scaling>
        <c:delete val="1"/>
        <c:axPos val="l"/>
        <c:numFmt formatCode="General" sourceLinked="1"/>
        <c:majorTickMark val="none"/>
        <c:minorTickMark val="none"/>
        <c:tickLblPos val="nextTo"/>
        <c:crossAx val="449105776"/>
        <c:crosses val="autoZero"/>
        <c:crossBetween val="between"/>
      </c:valAx>
      <c:spPr>
        <a:noFill/>
        <a:ln w="25400">
          <a:noFill/>
        </a:ln>
      </c:spPr>
    </c:plotArea>
    <c:legend>
      <c:legendPos val="r"/>
      <c:layout>
        <c:manualLayout>
          <c:xMode val="edge"/>
          <c:yMode val="edge"/>
          <c:x val="0.85434336271727096"/>
          <c:y val="0.63735162980149374"/>
          <c:w val="0.11162009335823361"/>
          <c:h val="0.22857085646814437"/>
        </c:manualLayout>
      </c:layout>
      <c:overlay val="0"/>
      <c:txPr>
        <a:bodyPr/>
        <a:lstStyle/>
        <a:p>
          <a:pPr>
            <a:defRPr sz="1200"/>
          </a:pPr>
          <a:endParaRPr lang="es-MX"/>
        </a:p>
      </c:txPr>
    </c:legend>
    <c:plotVisOnly val="1"/>
    <c:dispBlanksAs val="gap"/>
    <c:showDLblsOverMax val="0"/>
  </c:chart>
  <c:txPr>
    <a:bodyPr/>
    <a:lstStyle/>
    <a:p>
      <a:pPr>
        <a:defRPr sz="1800"/>
      </a:pPr>
      <a:endParaRPr lang="es-MX"/>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ES" sz="1400" b="1" dirty="0" err="1" smtClean="0">
                <a:effectLst/>
              </a:rPr>
              <a:t>FISM</a:t>
            </a:r>
            <a:r>
              <a:rPr lang="es-ES" sz="1400" b="1" dirty="0" smtClean="0">
                <a:effectLst/>
              </a:rPr>
              <a:t>-DF</a:t>
            </a:r>
            <a:endParaRPr lang="es-MX" sz="1400" dirty="0">
              <a:effectLst/>
            </a:endParaRPr>
          </a:p>
        </c:rich>
      </c:tx>
      <c:layout>
        <c:manualLayout>
          <c:xMode val="edge"/>
          <c:yMode val="edge"/>
          <c:x val="0.46038556329683894"/>
          <c:y val="9.5480108756813925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4633335937339062"/>
          <c:y val="0.16228526287776818"/>
          <c:w val="0.83083496993333761"/>
          <c:h val="0.72513212817623429"/>
        </c:manualLayout>
      </c:layout>
      <c:bar3DChart>
        <c:barDir val="col"/>
        <c:grouping val="clustered"/>
        <c:varyColors val="0"/>
        <c:ser>
          <c:idx val="0"/>
          <c:order val="0"/>
          <c:tx>
            <c:strRef>
              <c:f>Hoja1!$B$1</c:f>
              <c:strCache>
                <c:ptCount val="1"/>
                <c:pt idx="0">
                  <c:v>SI</c:v>
                </c:pt>
              </c:strCache>
            </c:strRef>
          </c:tx>
          <c:spPr>
            <a:solidFill>
              <a:srgbClr val="FF6600"/>
            </a:solidFill>
          </c:spPr>
          <c:invertIfNegative val="0"/>
          <c:cat>
            <c:strRef>
              <c:f>Hoja1!$A$2:$A$4</c:f>
              <c:strCache>
                <c:ptCount val="3"/>
                <c:pt idx="0">
                  <c:v>CAMINOS RURALES</c:v>
                </c:pt>
                <c:pt idx="1">
                  <c:v>URBANIZACIÓN</c:v>
                </c:pt>
                <c:pt idx="2">
                  <c:v>OTROS PROYECTOS</c:v>
                </c:pt>
              </c:strCache>
            </c:strRef>
          </c:cat>
          <c:val>
            <c:numRef>
              <c:f>Hoja1!$B$2:$B$4</c:f>
              <c:numCache>
                <c:formatCode>General</c:formatCode>
                <c:ptCount val="3"/>
                <c:pt idx="0">
                  <c:v>23</c:v>
                </c:pt>
                <c:pt idx="1">
                  <c:v>26</c:v>
                </c:pt>
                <c:pt idx="2">
                  <c:v>27</c:v>
                </c:pt>
              </c:numCache>
            </c:numRef>
          </c:val>
        </c:ser>
        <c:ser>
          <c:idx val="1"/>
          <c:order val="1"/>
          <c:tx>
            <c:strRef>
              <c:f>Hoja1!$C$1</c:f>
              <c:strCache>
                <c:ptCount val="1"/>
                <c:pt idx="0">
                  <c:v>NO</c:v>
                </c:pt>
              </c:strCache>
            </c:strRef>
          </c:tx>
          <c:spPr>
            <a:solidFill>
              <a:srgbClr val="993300"/>
            </a:solidFill>
          </c:spPr>
          <c:invertIfNegative val="0"/>
          <c:cat>
            <c:strRef>
              <c:f>Hoja1!$A$2:$A$4</c:f>
              <c:strCache>
                <c:ptCount val="3"/>
                <c:pt idx="0">
                  <c:v>CAMINOS RURALES</c:v>
                </c:pt>
                <c:pt idx="1">
                  <c:v>URBANIZACIÓN</c:v>
                </c:pt>
                <c:pt idx="2">
                  <c:v>OTROS PROYECTOS</c:v>
                </c:pt>
              </c:strCache>
            </c:strRef>
          </c:cat>
          <c:val>
            <c:numRef>
              <c:f>Hoja1!$C$2:$C$4</c:f>
              <c:numCache>
                <c:formatCode>General</c:formatCode>
                <c:ptCount val="3"/>
                <c:pt idx="0">
                  <c:v>99</c:v>
                </c:pt>
                <c:pt idx="1">
                  <c:v>96</c:v>
                </c:pt>
                <c:pt idx="2">
                  <c:v>95</c:v>
                </c:pt>
              </c:numCache>
            </c:numRef>
          </c:val>
        </c:ser>
        <c:ser>
          <c:idx val="2"/>
          <c:order val="2"/>
          <c:tx>
            <c:strRef>
              <c:f>Hoja1!$D$1</c:f>
              <c:strCache>
                <c:ptCount val="1"/>
                <c:pt idx="0">
                  <c:v>NA</c:v>
                </c:pt>
              </c:strCache>
            </c:strRef>
          </c:tx>
          <c:spPr>
            <a:solidFill>
              <a:srgbClr val="FFFF85"/>
            </a:solidFill>
          </c:spPr>
          <c:invertIfNegative val="0"/>
          <c:cat>
            <c:strRef>
              <c:f>Hoja1!$A$2:$A$4</c:f>
              <c:strCache>
                <c:ptCount val="3"/>
                <c:pt idx="0">
                  <c:v>CAMINOS RURALES</c:v>
                </c:pt>
                <c:pt idx="1">
                  <c:v>URBANIZACIÓN</c:v>
                </c:pt>
                <c:pt idx="2">
                  <c:v>OTROS PROYECTOS</c:v>
                </c:pt>
              </c:strCache>
            </c:strRef>
          </c:cat>
          <c:val>
            <c:numRef>
              <c:f>Hoja1!$D$2:$D$4</c:f>
              <c:numCache>
                <c:formatCode>General</c:formatCode>
                <c:ptCount val="3"/>
                <c:pt idx="0">
                  <c:v>0</c:v>
                </c:pt>
                <c:pt idx="1">
                  <c:v>0</c:v>
                </c:pt>
                <c:pt idx="2">
                  <c:v>0</c:v>
                </c:pt>
              </c:numCache>
            </c:numRef>
          </c:val>
        </c:ser>
        <c:dLbls>
          <c:showLegendKey val="0"/>
          <c:showVal val="0"/>
          <c:showCatName val="0"/>
          <c:showSerName val="0"/>
          <c:showPercent val="0"/>
          <c:showBubbleSize val="0"/>
        </c:dLbls>
        <c:gapWidth val="150"/>
        <c:shape val="box"/>
        <c:axId val="449288304"/>
        <c:axId val="449288696"/>
        <c:axId val="0"/>
      </c:bar3DChart>
      <c:catAx>
        <c:axId val="449288304"/>
        <c:scaling>
          <c:orientation val="minMax"/>
        </c:scaling>
        <c:delete val="0"/>
        <c:axPos val="b"/>
        <c:numFmt formatCode="General" sourceLinked="0"/>
        <c:majorTickMark val="none"/>
        <c:minorTickMark val="none"/>
        <c:tickLblPos val="nextTo"/>
        <c:txPr>
          <a:bodyPr/>
          <a:lstStyle/>
          <a:p>
            <a:pPr>
              <a:defRPr sz="1000"/>
            </a:pPr>
            <a:endParaRPr lang="es-MX"/>
          </a:p>
        </c:txPr>
        <c:crossAx val="449288696"/>
        <c:crosses val="autoZero"/>
        <c:auto val="1"/>
        <c:lblAlgn val="ctr"/>
        <c:lblOffset val="100"/>
        <c:noMultiLvlLbl val="0"/>
      </c:catAx>
      <c:valAx>
        <c:axId val="449288696"/>
        <c:scaling>
          <c:orientation val="minMax"/>
        </c:scaling>
        <c:delete val="1"/>
        <c:axPos val="l"/>
        <c:numFmt formatCode="General" sourceLinked="1"/>
        <c:majorTickMark val="none"/>
        <c:minorTickMark val="none"/>
        <c:tickLblPos val="nextTo"/>
        <c:crossAx val="449288304"/>
        <c:crosses val="autoZero"/>
        <c:crossBetween val="between"/>
      </c:valAx>
      <c:spPr>
        <a:noFill/>
        <a:ln w="25400">
          <a:noFill/>
        </a:ln>
      </c:spPr>
    </c:plotArea>
    <c:legend>
      <c:legendPos val="r"/>
      <c:layout>
        <c:manualLayout>
          <c:xMode val="edge"/>
          <c:yMode val="edge"/>
          <c:x val="6.3734537181856982E-2"/>
          <c:y val="9.2811402038377996E-2"/>
          <c:w val="0.1116200933582336"/>
          <c:h val="0.22857085646814437"/>
        </c:manualLayout>
      </c:layout>
      <c:overlay val="0"/>
      <c:txPr>
        <a:bodyPr/>
        <a:lstStyle/>
        <a:p>
          <a:pPr>
            <a:defRPr sz="1200"/>
          </a:pPr>
          <a:endParaRPr lang="es-MX"/>
        </a:p>
      </c:txPr>
    </c:legend>
    <c:plotVisOnly val="1"/>
    <c:dispBlanksAs val="gap"/>
    <c:showDLblsOverMax val="0"/>
  </c:chart>
  <c:txPr>
    <a:bodyPr/>
    <a:lstStyle/>
    <a:p>
      <a:pPr>
        <a:defRPr sz="1800"/>
      </a:pPr>
      <a:endParaRPr lang="es-MX"/>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ES" sz="1400" b="1" i="0" u="none" strike="noStrike" baseline="0" dirty="0" err="1" smtClean="0">
                <a:effectLst/>
              </a:rPr>
              <a:t>FORTAMUN</a:t>
            </a:r>
            <a:r>
              <a:rPr lang="es-ES" sz="1400" b="1" i="0" u="none" strike="noStrike" baseline="0" dirty="0" smtClean="0">
                <a:effectLst/>
              </a:rPr>
              <a:t>-DF</a:t>
            </a:r>
            <a:endParaRPr lang="es-MX" sz="1400" dirty="0">
              <a:effectLst/>
            </a:endParaRPr>
          </a:p>
        </c:rich>
      </c:tx>
      <c:layout>
        <c:manualLayout>
          <c:xMode val="edge"/>
          <c:yMode val="edge"/>
          <c:x val="0.36013988897067006"/>
          <c:y val="0.15625638253138718"/>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4.5307455907486166E-2"/>
          <c:y val="0.16228526287776818"/>
          <c:w val="0.83083496993333761"/>
          <c:h val="0.72513212817623429"/>
        </c:manualLayout>
      </c:layout>
      <c:bar3DChart>
        <c:barDir val="col"/>
        <c:grouping val="clustered"/>
        <c:varyColors val="0"/>
        <c:ser>
          <c:idx val="0"/>
          <c:order val="0"/>
          <c:tx>
            <c:strRef>
              <c:f>Hoja1!$B$1</c:f>
              <c:strCache>
                <c:ptCount val="1"/>
                <c:pt idx="0">
                  <c:v>SI</c:v>
                </c:pt>
              </c:strCache>
            </c:strRef>
          </c:tx>
          <c:spPr>
            <a:solidFill>
              <a:srgbClr val="FF6600"/>
            </a:solidFill>
          </c:spPr>
          <c:invertIfNegative val="0"/>
          <c:cat>
            <c:strRef>
              <c:f>Hoja1!$A$2:$A$6</c:f>
              <c:strCache>
                <c:ptCount val="5"/>
                <c:pt idx="0">
                  <c:v>ÍNDICE EN EL EJERCICIO RECURSOS</c:v>
                </c:pt>
                <c:pt idx="1">
                  <c:v>% AVANCE EN LA METAS</c:v>
                </c:pt>
                <c:pt idx="2">
                  <c:v>ÍNDICE DE LOGRO OPERATIVO</c:v>
                </c:pt>
                <c:pt idx="3">
                  <c:v>ÍNDICE APLICACIÓN PRIORITARIA RECURSOS</c:v>
                </c:pt>
                <c:pt idx="4">
                  <c:v>ÍNDICE DE DEPENDENCIA FINANCIERA</c:v>
                </c:pt>
              </c:strCache>
            </c:strRef>
          </c:cat>
          <c:val>
            <c:numRef>
              <c:f>Hoja1!$B$2:$B$6</c:f>
              <c:numCache>
                <c:formatCode>General</c:formatCode>
                <c:ptCount val="5"/>
                <c:pt idx="0">
                  <c:v>16</c:v>
                </c:pt>
                <c:pt idx="1">
                  <c:v>14</c:v>
                </c:pt>
                <c:pt idx="2">
                  <c:v>16</c:v>
                </c:pt>
                <c:pt idx="3">
                  <c:v>16</c:v>
                </c:pt>
                <c:pt idx="4">
                  <c:v>10</c:v>
                </c:pt>
              </c:numCache>
            </c:numRef>
          </c:val>
        </c:ser>
        <c:ser>
          <c:idx val="1"/>
          <c:order val="1"/>
          <c:tx>
            <c:strRef>
              <c:f>Hoja1!$C$1</c:f>
              <c:strCache>
                <c:ptCount val="1"/>
                <c:pt idx="0">
                  <c:v>NO</c:v>
                </c:pt>
              </c:strCache>
            </c:strRef>
          </c:tx>
          <c:spPr>
            <a:solidFill>
              <a:srgbClr val="993300"/>
            </a:solidFill>
          </c:spPr>
          <c:invertIfNegative val="0"/>
          <c:cat>
            <c:strRef>
              <c:f>Hoja1!$A$2:$A$6</c:f>
              <c:strCache>
                <c:ptCount val="5"/>
                <c:pt idx="0">
                  <c:v>ÍNDICE EN EL EJERCICIO RECURSOS</c:v>
                </c:pt>
                <c:pt idx="1">
                  <c:v>% AVANCE EN LA METAS</c:v>
                </c:pt>
                <c:pt idx="2">
                  <c:v>ÍNDICE DE LOGRO OPERATIVO</c:v>
                </c:pt>
                <c:pt idx="3">
                  <c:v>ÍNDICE APLICACIÓN PRIORITARIA RECURSOS</c:v>
                </c:pt>
                <c:pt idx="4">
                  <c:v>ÍNDICE DE DEPENDENCIA FINANCIERA</c:v>
                </c:pt>
              </c:strCache>
            </c:strRef>
          </c:cat>
          <c:val>
            <c:numRef>
              <c:f>Hoja1!$C$2:$C$6</c:f>
              <c:numCache>
                <c:formatCode>General</c:formatCode>
                <c:ptCount val="5"/>
                <c:pt idx="0">
                  <c:v>106</c:v>
                </c:pt>
                <c:pt idx="1">
                  <c:v>108</c:v>
                </c:pt>
                <c:pt idx="2">
                  <c:v>106</c:v>
                </c:pt>
                <c:pt idx="3">
                  <c:v>106</c:v>
                </c:pt>
                <c:pt idx="4">
                  <c:v>112</c:v>
                </c:pt>
              </c:numCache>
            </c:numRef>
          </c:val>
        </c:ser>
        <c:ser>
          <c:idx val="2"/>
          <c:order val="2"/>
          <c:tx>
            <c:strRef>
              <c:f>Hoja1!$D$1</c:f>
              <c:strCache>
                <c:ptCount val="1"/>
                <c:pt idx="0">
                  <c:v>NA</c:v>
                </c:pt>
              </c:strCache>
            </c:strRef>
          </c:tx>
          <c:spPr>
            <a:solidFill>
              <a:srgbClr val="FFFF85"/>
            </a:solidFill>
          </c:spPr>
          <c:invertIfNegative val="0"/>
          <c:cat>
            <c:strRef>
              <c:f>Hoja1!$A$2:$A$6</c:f>
              <c:strCache>
                <c:ptCount val="5"/>
                <c:pt idx="0">
                  <c:v>ÍNDICE EN EL EJERCICIO RECURSOS</c:v>
                </c:pt>
                <c:pt idx="1">
                  <c:v>% AVANCE EN LA METAS</c:v>
                </c:pt>
                <c:pt idx="2">
                  <c:v>ÍNDICE DE LOGRO OPERATIVO</c:v>
                </c:pt>
                <c:pt idx="3">
                  <c:v>ÍNDICE APLICACIÓN PRIORITARIA RECURSOS</c:v>
                </c:pt>
                <c:pt idx="4">
                  <c:v>ÍNDICE DE DEPENDENCIA FINANCIERA</c:v>
                </c:pt>
              </c:strCache>
            </c:strRef>
          </c:cat>
          <c:val>
            <c:numRef>
              <c:f>Hoja1!$D$2:$D$6</c:f>
              <c:numCache>
                <c:formatCode>General</c:formatCode>
                <c:ptCount val="5"/>
                <c:pt idx="0">
                  <c:v>0</c:v>
                </c:pt>
                <c:pt idx="1">
                  <c:v>0</c:v>
                </c:pt>
                <c:pt idx="2">
                  <c:v>0</c:v>
                </c:pt>
                <c:pt idx="3">
                  <c:v>0</c:v>
                </c:pt>
                <c:pt idx="4">
                  <c:v>0</c:v>
                </c:pt>
              </c:numCache>
            </c:numRef>
          </c:val>
        </c:ser>
        <c:dLbls>
          <c:showLegendKey val="0"/>
          <c:showVal val="0"/>
          <c:showCatName val="0"/>
          <c:showSerName val="0"/>
          <c:showPercent val="0"/>
          <c:showBubbleSize val="0"/>
        </c:dLbls>
        <c:gapWidth val="150"/>
        <c:shape val="box"/>
        <c:axId val="449289480"/>
        <c:axId val="449289872"/>
        <c:axId val="0"/>
      </c:bar3DChart>
      <c:catAx>
        <c:axId val="449289480"/>
        <c:scaling>
          <c:orientation val="minMax"/>
        </c:scaling>
        <c:delete val="0"/>
        <c:axPos val="b"/>
        <c:numFmt formatCode="General" sourceLinked="0"/>
        <c:majorTickMark val="none"/>
        <c:minorTickMark val="none"/>
        <c:tickLblPos val="nextTo"/>
        <c:txPr>
          <a:bodyPr/>
          <a:lstStyle/>
          <a:p>
            <a:pPr>
              <a:defRPr sz="700"/>
            </a:pPr>
            <a:endParaRPr lang="es-MX"/>
          </a:p>
        </c:txPr>
        <c:crossAx val="449289872"/>
        <c:crosses val="autoZero"/>
        <c:auto val="1"/>
        <c:lblAlgn val="ctr"/>
        <c:lblOffset val="100"/>
        <c:noMultiLvlLbl val="0"/>
      </c:catAx>
      <c:valAx>
        <c:axId val="449289872"/>
        <c:scaling>
          <c:orientation val="minMax"/>
        </c:scaling>
        <c:delete val="1"/>
        <c:axPos val="l"/>
        <c:numFmt formatCode="General" sourceLinked="1"/>
        <c:majorTickMark val="none"/>
        <c:minorTickMark val="none"/>
        <c:tickLblPos val="nextTo"/>
        <c:crossAx val="449289480"/>
        <c:crosses val="autoZero"/>
        <c:crossBetween val="between"/>
      </c:valAx>
      <c:spPr>
        <a:noFill/>
        <a:ln w="25400">
          <a:noFill/>
        </a:ln>
      </c:spPr>
    </c:plotArea>
    <c:legend>
      <c:legendPos val="r"/>
      <c:layout>
        <c:manualLayout>
          <c:xMode val="edge"/>
          <c:yMode val="edge"/>
          <c:x val="0.87890321214309586"/>
          <c:y val="8.718254206630488E-2"/>
          <c:w val="0.1116200933582336"/>
          <c:h val="0.22857085646814437"/>
        </c:manualLayout>
      </c:layout>
      <c:overlay val="0"/>
      <c:txPr>
        <a:bodyPr/>
        <a:lstStyle/>
        <a:p>
          <a:pPr>
            <a:defRPr sz="1200"/>
          </a:pPr>
          <a:endParaRPr lang="es-MX"/>
        </a:p>
      </c:txPr>
    </c:legend>
    <c:plotVisOnly val="1"/>
    <c:dispBlanksAs val="gap"/>
    <c:showDLblsOverMax val="0"/>
  </c:chart>
  <c:txPr>
    <a:bodyPr/>
    <a:lstStyle/>
    <a:p>
      <a:pPr>
        <a:defRPr sz="1800"/>
      </a:pPr>
      <a:endParaRPr lang="es-MX"/>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ES" sz="1400" b="1" dirty="0" smtClean="0">
                <a:effectLst/>
              </a:rPr>
              <a:t>FORMATO GESTIÓN DE PROYECTOS</a:t>
            </a:r>
            <a:endParaRPr lang="es-MX" sz="1400" dirty="0">
              <a:effectLst/>
            </a:endParaRPr>
          </a:p>
        </c:rich>
      </c:tx>
      <c:layout>
        <c:manualLayout>
          <c:xMode val="edge"/>
          <c:yMode val="edge"/>
          <c:x val="0.22262555981873666"/>
          <c:y val="0.18457251519856968"/>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4633335937339062"/>
          <c:y val="0.16228526287776818"/>
          <c:w val="0.83083496993333761"/>
          <c:h val="0.72513212817623429"/>
        </c:manualLayout>
      </c:layout>
      <c:bar3DChart>
        <c:barDir val="col"/>
        <c:grouping val="clustered"/>
        <c:varyColors val="0"/>
        <c:ser>
          <c:idx val="0"/>
          <c:order val="0"/>
          <c:tx>
            <c:strRef>
              <c:f>Hoja1!$B$1</c:f>
              <c:strCache>
                <c:ptCount val="1"/>
                <c:pt idx="0">
                  <c:v>SI</c:v>
                </c:pt>
              </c:strCache>
            </c:strRef>
          </c:tx>
          <c:spPr>
            <a:solidFill>
              <a:srgbClr val="FF6600"/>
            </a:solidFill>
          </c:spPr>
          <c:invertIfNegative val="0"/>
          <c:cat>
            <c:strRef>
              <c:f>Hoja1!$A$2:$A$4</c:f>
              <c:strCache>
                <c:ptCount val="3"/>
                <c:pt idx="0">
                  <c:v>FISM-DF</c:v>
                </c:pt>
                <c:pt idx="1">
                  <c:v>FORTAMUN-DF</c:v>
                </c:pt>
                <c:pt idx="2">
                  <c:v>SUBSEMUN</c:v>
                </c:pt>
              </c:strCache>
            </c:strRef>
          </c:cat>
          <c:val>
            <c:numRef>
              <c:f>Hoja1!$B$2:$B$4</c:f>
              <c:numCache>
                <c:formatCode>General</c:formatCode>
                <c:ptCount val="3"/>
                <c:pt idx="0">
                  <c:v>61</c:v>
                </c:pt>
                <c:pt idx="1">
                  <c:v>14</c:v>
                </c:pt>
                <c:pt idx="2">
                  <c:v>2</c:v>
                </c:pt>
              </c:numCache>
            </c:numRef>
          </c:val>
        </c:ser>
        <c:ser>
          <c:idx val="1"/>
          <c:order val="1"/>
          <c:tx>
            <c:strRef>
              <c:f>Hoja1!$C$1</c:f>
              <c:strCache>
                <c:ptCount val="1"/>
                <c:pt idx="0">
                  <c:v>NO</c:v>
                </c:pt>
              </c:strCache>
            </c:strRef>
          </c:tx>
          <c:spPr>
            <a:solidFill>
              <a:srgbClr val="993300"/>
            </a:solidFill>
          </c:spPr>
          <c:invertIfNegative val="0"/>
          <c:cat>
            <c:strRef>
              <c:f>Hoja1!$A$2:$A$4</c:f>
              <c:strCache>
                <c:ptCount val="3"/>
                <c:pt idx="0">
                  <c:v>FISM-DF</c:v>
                </c:pt>
                <c:pt idx="1">
                  <c:v>FORTAMUN-DF</c:v>
                </c:pt>
                <c:pt idx="2">
                  <c:v>SUBSEMUN</c:v>
                </c:pt>
              </c:strCache>
            </c:strRef>
          </c:cat>
          <c:val>
            <c:numRef>
              <c:f>Hoja1!$C$2:$C$4</c:f>
              <c:numCache>
                <c:formatCode>General</c:formatCode>
                <c:ptCount val="3"/>
                <c:pt idx="0">
                  <c:v>61</c:v>
                </c:pt>
                <c:pt idx="1">
                  <c:v>108</c:v>
                </c:pt>
                <c:pt idx="2">
                  <c:v>5</c:v>
                </c:pt>
              </c:numCache>
            </c:numRef>
          </c:val>
        </c:ser>
        <c:ser>
          <c:idx val="2"/>
          <c:order val="2"/>
          <c:tx>
            <c:strRef>
              <c:f>Hoja1!$D$1</c:f>
              <c:strCache>
                <c:ptCount val="1"/>
                <c:pt idx="0">
                  <c:v>NA</c:v>
                </c:pt>
              </c:strCache>
            </c:strRef>
          </c:tx>
          <c:spPr>
            <a:solidFill>
              <a:srgbClr val="FFFF85"/>
            </a:solidFill>
          </c:spPr>
          <c:invertIfNegative val="0"/>
          <c:cat>
            <c:strRef>
              <c:f>Hoja1!$A$2:$A$4</c:f>
              <c:strCache>
                <c:ptCount val="3"/>
                <c:pt idx="0">
                  <c:v>FISM-DF</c:v>
                </c:pt>
                <c:pt idx="1">
                  <c:v>FORTAMUN-DF</c:v>
                </c:pt>
                <c:pt idx="2">
                  <c:v>SUBSEMUN</c:v>
                </c:pt>
              </c:strCache>
            </c:strRef>
          </c:cat>
          <c:val>
            <c:numRef>
              <c:f>Hoja1!$D$2:$D$4</c:f>
              <c:numCache>
                <c:formatCode>General</c:formatCode>
                <c:ptCount val="3"/>
                <c:pt idx="0">
                  <c:v>0</c:v>
                </c:pt>
                <c:pt idx="1">
                  <c:v>0</c:v>
                </c:pt>
                <c:pt idx="2">
                  <c:v>115</c:v>
                </c:pt>
              </c:numCache>
            </c:numRef>
          </c:val>
        </c:ser>
        <c:dLbls>
          <c:showLegendKey val="0"/>
          <c:showVal val="0"/>
          <c:showCatName val="0"/>
          <c:showSerName val="0"/>
          <c:showPercent val="0"/>
          <c:showBubbleSize val="0"/>
        </c:dLbls>
        <c:gapWidth val="150"/>
        <c:shape val="box"/>
        <c:axId val="450854464"/>
        <c:axId val="450854856"/>
        <c:axId val="0"/>
      </c:bar3DChart>
      <c:catAx>
        <c:axId val="450854464"/>
        <c:scaling>
          <c:orientation val="minMax"/>
        </c:scaling>
        <c:delete val="0"/>
        <c:axPos val="b"/>
        <c:numFmt formatCode="General" sourceLinked="0"/>
        <c:majorTickMark val="none"/>
        <c:minorTickMark val="none"/>
        <c:tickLblPos val="nextTo"/>
        <c:txPr>
          <a:bodyPr/>
          <a:lstStyle/>
          <a:p>
            <a:pPr>
              <a:defRPr sz="1000"/>
            </a:pPr>
            <a:endParaRPr lang="es-MX"/>
          </a:p>
        </c:txPr>
        <c:crossAx val="450854856"/>
        <c:crosses val="autoZero"/>
        <c:auto val="1"/>
        <c:lblAlgn val="ctr"/>
        <c:lblOffset val="100"/>
        <c:noMultiLvlLbl val="0"/>
      </c:catAx>
      <c:valAx>
        <c:axId val="450854856"/>
        <c:scaling>
          <c:orientation val="minMax"/>
        </c:scaling>
        <c:delete val="1"/>
        <c:axPos val="l"/>
        <c:numFmt formatCode="General" sourceLinked="1"/>
        <c:majorTickMark val="none"/>
        <c:minorTickMark val="none"/>
        <c:tickLblPos val="nextTo"/>
        <c:crossAx val="450854464"/>
        <c:crosses val="autoZero"/>
        <c:crossBetween val="between"/>
      </c:valAx>
      <c:spPr>
        <a:noFill/>
        <a:ln w="25400">
          <a:noFill/>
        </a:ln>
      </c:spPr>
    </c:plotArea>
    <c:legend>
      <c:legendPos val="r"/>
      <c:layout>
        <c:manualLayout>
          <c:xMode val="edge"/>
          <c:yMode val="edge"/>
          <c:x val="1.5580588911871682E-2"/>
          <c:y val="0.62736504729448683"/>
          <c:w val="0.1116200933582336"/>
          <c:h val="0.22857085646814437"/>
        </c:manualLayout>
      </c:layout>
      <c:overlay val="0"/>
      <c:txPr>
        <a:bodyPr/>
        <a:lstStyle/>
        <a:p>
          <a:pPr>
            <a:defRPr sz="1200"/>
          </a:pPr>
          <a:endParaRPr lang="es-MX"/>
        </a:p>
      </c:txPr>
    </c:legend>
    <c:plotVisOnly val="1"/>
    <c:dispBlanksAs val="gap"/>
    <c:showDLblsOverMax val="0"/>
  </c:chart>
  <c:txPr>
    <a:bodyPr/>
    <a:lstStyle/>
    <a:p>
      <a:pPr>
        <a:defRPr sz="1800"/>
      </a:pPr>
      <a:endParaRPr lang="es-MX"/>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2946400" cy="496888"/>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sz="quarter" idx="1"/>
          </p:nvPr>
        </p:nvSpPr>
        <p:spPr>
          <a:xfrm>
            <a:off x="3849689" y="1"/>
            <a:ext cx="2946400" cy="496888"/>
          </a:xfrm>
          <a:prstGeom prst="rect">
            <a:avLst/>
          </a:prstGeom>
        </p:spPr>
        <p:txBody>
          <a:bodyPr vert="horz" lIns="91440" tIns="45720" rIns="91440" bIns="45720" rtlCol="0"/>
          <a:lstStyle>
            <a:lvl1pPr algn="r">
              <a:defRPr sz="1200"/>
            </a:lvl1pPr>
          </a:lstStyle>
          <a:p>
            <a:fld id="{CC4F6868-89E0-4B44-B97A-B37412D0148B}" type="datetimeFigureOut">
              <a:rPr lang="es-MX" smtClean="0"/>
              <a:pPr/>
              <a:t>21/06/2016</a:t>
            </a:fld>
            <a:endParaRPr lang="es-MX" dirty="0"/>
          </a:p>
        </p:txBody>
      </p:sp>
      <p:sp>
        <p:nvSpPr>
          <p:cNvPr id="4" name="3 Marcador de pie de página"/>
          <p:cNvSpPr>
            <a:spLocks noGrp="1"/>
          </p:cNvSpPr>
          <p:nvPr>
            <p:ph type="ftr" sz="quarter" idx="2"/>
          </p:nvPr>
        </p:nvSpPr>
        <p:spPr>
          <a:xfrm>
            <a:off x="0" y="9429752"/>
            <a:ext cx="2946400" cy="496888"/>
          </a:xfrm>
          <a:prstGeom prst="rect">
            <a:avLst/>
          </a:prstGeom>
        </p:spPr>
        <p:txBody>
          <a:bodyPr vert="horz" lIns="91440" tIns="45720" rIns="91440" bIns="45720" rtlCol="0" anchor="b"/>
          <a:lstStyle>
            <a:lvl1pPr algn="l">
              <a:defRPr sz="1200"/>
            </a:lvl1pPr>
          </a:lstStyle>
          <a:p>
            <a:endParaRPr lang="es-MX" dirty="0"/>
          </a:p>
        </p:txBody>
      </p:sp>
      <p:sp>
        <p:nvSpPr>
          <p:cNvPr id="5" name="4 Marcador de número de diapositiva"/>
          <p:cNvSpPr>
            <a:spLocks noGrp="1"/>
          </p:cNvSpPr>
          <p:nvPr>
            <p:ph type="sldNum" sz="quarter" idx="3"/>
          </p:nvPr>
        </p:nvSpPr>
        <p:spPr>
          <a:xfrm>
            <a:off x="3849689" y="9429752"/>
            <a:ext cx="2946400" cy="496888"/>
          </a:xfrm>
          <a:prstGeom prst="rect">
            <a:avLst/>
          </a:prstGeom>
        </p:spPr>
        <p:txBody>
          <a:bodyPr vert="horz" lIns="91440" tIns="45720" rIns="91440" bIns="45720" rtlCol="0" anchor="b"/>
          <a:lstStyle>
            <a:lvl1pPr algn="r">
              <a:defRPr sz="1200"/>
            </a:lvl1pPr>
          </a:lstStyle>
          <a:p>
            <a:fld id="{60A4639C-3C0E-4812-9F03-FF001F7F804E}" type="slidenum">
              <a:rPr lang="es-MX" smtClean="0"/>
              <a:pPr/>
              <a:t>‹Nº›</a:t>
            </a:fld>
            <a:endParaRPr lang="es-MX" dirty="0"/>
          </a:p>
        </p:txBody>
      </p:sp>
    </p:spTree>
    <p:extLst>
      <p:ext uri="{BB962C8B-B14F-4D97-AF65-F5344CB8AC3E}">
        <p14:creationId xmlns:p14="http://schemas.microsoft.com/office/powerpoint/2010/main" val="1915795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6" y="1"/>
            <a:ext cx="2946275" cy="496751"/>
          </a:xfrm>
          <a:prstGeom prst="rect">
            <a:avLst/>
          </a:prstGeom>
        </p:spPr>
        <p:txBody>
          <a:bodyPr vert="horz" lIns="91440" tIns="45720" rIns="91440" bIns="45720" rtlCol="0"/>
          <a:lstStyle>
            <a:lvl1pPr algn="l">
              <a:defRPr sz="1200"/>
            </a:lvl1pPr>
          </a:lstStyle>
          <a:p>
            <a:pPr>
              <a:defRPr/>
            </a:pPr>
            <a:endParaRPr lang="es-ES" dirty="0"/>
          </a:p>
        </p:txBody>
      </p:sp>
      <p:sp>
        <p:nvSpPr>
          <p:cNvPr id="3" name="2 Marcador de fecha"/>
          <p:cNvSpPr>
            <a:spLocks noGrp="1"/>
          </p:cNvSpPr>
          <p:nvPr>
            <p:ph type="dt" idx="1"/>
          </p:nvPr>
        </p:nvSpPr>
        <p:spPr>
          <a:xfrm>
            <a:off x="3849867" y="1"/>
            <a:ext cx="2946275" cy="496751"/>
          </a:xfrm>
          <a:prstGeom prst="rect">
            <a:avLst/>
          </a:prstGeom>
        </p:spPr>
        <p:txBody>
          <a:bodyPr vert="horz" lIns="91440" tIns="45720" rIns="91440" bIns="45720" rtlCol="0"/>
          <a:lstStyle>
            <a:lvl1pPr algn="r">
              <a:defRPr sz="1200"/>
            </a:lvl1pPr>
          </a:lstStyle>
          <a:p>
            <a:pPr>
              <a:defRPr/>
            </a:pPr>
            <a:fld id="{05E6CAA4-701C-4B63-8C2F-E504D71746CC}" type="datetimeFigureOut">
              <a:rPr lang="es-ES"/>
              <a:pPr>
                <a:defRPr/>
              </a:pPr>
              <a:t>21/06/2016</a:t>
            </a:fld>
            <a:endParaRPr lang="es-ES" dirty="0"/>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s-ES" noProof="0" dirty="0" smtClean="0"/>
          </a:p>
        </p:txBody>
      </p:sp>
      <p:sp>
        <p:nvSpPr>
          <p:cNvPr id="5" name="4 Marcador de notas"/>
          <p:cNvSpPr>
            <a:spLocks noGrp="1"/>
          </p:cNvSpPr>
          <p:nvPr>
            <p:ph type="body" sz="quarter" idx="3"/>
          </p:nvPr>
        </p:nvSpPr>
        <p:spPr>
          <a:xfrm>
            <a:off x="680386" y="4716591"/>
            <a:ext cx="5436909" cy="4467363"/>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6" y="9429779"/>
            <a:ext cx="2946275" cy="496751"/>
          </a:xfrm>
          <a:prstGeom prst="rect">
            <a:avLst/>
          </a:prstGeom>
        </p:spPr>
        <p:txBody>
          <a:bodyPr vert="horz" lIns="91440" tIns="45720" rIns="91440" bIns="45720" rtlCol="0" anchor="b"/>
          <a:lstStyle>
            <a:lvl1pPr algn="l">
              <a:defRPr sz="1200"/>
            </a:lvl1pPr>
          </a:lstStyle>
          <a:p>
            <a:pPr>
              <a:defRPr/>
            </a:pPr>
            <a:endParaRPr lang="es-ES" dirty="0"/>
          </a:p>
        </p:txBody>
      </p:sp>
      <p:sp>
        <p:nvSpPr>
          <p:cNvPr id="7" name="6 Marcador de número de diapositiva"/>
          <p:cNvSpPr>
            <a:spLocks noGrp="1"/>
          </p:cNvSpPr>
          <p:nvPr>
            <p:ph type="sldNum" sz="quarter" idx="5"/>
          </p:nvPr>
        </p:nvSpPr>
        <p:spPr>
          <a:xfrm>
            <a:off x="3849867" y="9429779"/>
            <a:ext cx="2946275" cy="496751"/>
          </a:xfrm>
          <a:prstGeom prst="rect">
            <a:avLst/>
          </a:prstGeom>
        </p:spPr>
        <p:txBody>
          <a:bodyPr vert="horz" lIns="91440" tIns="45720" rIns="91440" bIns="45720" rtlCol="0" anchor="b"/>
          <a:lstStyle>
            <a:lvl1pPr algn="r">
              <a:defRPr sz="1200"/>
            </a:lvl1pPr>
          </a:lstStyle>
          <a:p>
            <a:pPr>
              <a:defRPr/>
            </a:pPr>
            <a:fld id="{8CF22D1E-EF90-43AE-8A74-E8F1D77E835D}" type="slidenum">
              <a:rPr lang="es-ES"/>
              <a:pPr>
                <a:defRPr/>
              </a:pPr>
              <a:t>‹Nº›</a:t>
            </a:fld>
            <a:endParaRPr lang="es-ES" dirty="0"/>
          </a:p>
        </p:txBody>
      </p:sp>
    </p:spTree>
    <p:extLst>
      <p:ext uri="{BB962C8B-B14F-4D97-AF65-F5344CB8AC3E}">
        <p14:creationId xmlns:p14="http://schemas.microsoft.com/office/powerpoint/2010/main" val="1440954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2</a:t>
            </a:fld>
            <a:endParaRPr lang="es-ES" dirty="0"/>
          </a:p>
        </p:txBody>
      </p:sp>
    </p:spTree>
    <p:extLst>
      <p:ext uri="{BB962C8B-B14F-4D97-AF65-F5344CB8AC3E}">
        <p14:creationId xmlns:p14="http://schemas.microsoft.com/office/powerpoint/2010/main" val="1481593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11</a:t>
            </a:fld>
            <a:endParaRPr lang="es-ES" dirty="0"/>
          </a:p>
        </p:txBody>
      </p:sp>
    </p:spTree>
    <p:extLst>
      <p:ext uri="{BB962C8B-B14F-4D97-AF65-F5344CB8AC3E}">
        <p14:creationId xmlns:p14="http://schemas.microsoft.com/office/powerpoint/2010/main" val="1481593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12</a:t>
            </a:fld>
            <a:endParaRPr lang="es-ES" dirty="0"/>
          </a:p>
        </p:txBody>
      </p:sp>
    </p:spTree>
    <p:extLst>
      <p:ext uri="{BB962C8B-B14F-4D97-AF65-F5344CB8AC3E}">
        <p14:creationId xmlns:p14="http://schemas.microsoft.com/office/powerpoint/2010/main" val="1481593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13</a:t>
            </a:fld>
            <a:endParaRPr lang="es-ES" dirty="0"/>
          </a:p>
        </p:txBody>
      </p:sp>
    </p:spTree>
    <p:extLst>
      <p:ext uri="{BB962C8B-B14F-4D97-AF65-F5344CB8AC3E}">
        <p14:creationId xmlns:p14="http://schemas.microsoft.com/office/powerpoint/2010/main" val="1481593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14</a:t>
            </a:fld>
            <a:endParaRPr lang="es-ES" dirty="0"/>
          </a:p>
        </p:txBody>
      </p:sp>
    </p:spTree>
    <p:extLst>
      <p:ext uri="{BB962C8B-B14F-4D97-AF65-F5344CB8AC3E}">
        <p14:creationId xmlns:p14="http://schemas.microsoft.com/office/powerpoint/2010/main" val="1481593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15</a:t>
            </a:fld>
            <a:endParaRPr lang="es-ES" dirty="0"/>
          </a:p>
        </p:txBody>
      </p:sp>
    </p:spTree>
    <p:extLst>
      <p:ext uri="{BB962C8B-B14F-4D97-AF65-F5344CB8AC3E}">
        <p14:creationId xmlns:p14="http://schemas.microsoft.com/office/powerpoint/2010/main" val="1481593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16</a:t>
            </a:fld>
            <a:endParaRPr lang="es-ES" dirty="0"/>
          </a:p>
        </p:txBody>
      </p:sp>
    </p:spTree>
    <p:extLst>
      <p:ext uri="{BB962C8B-B14F-4D97-AF65-F5344CB8AC3E}">
        <p14:creationId xmlns:p14="http://schemas.microsoft.com/office/powerpoint/2010/main" val="1847800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17</a:t>
            </a:fld>
            <a:endParaRPr lang="es-ES" dirty="0"/>
          </a:p>
        </p:txBody>
      </p:sp>
    </p:spTree>
    <p:extLst>
      <p:ext uri="{BB962C8B-B14F-4D97-AF65-F5344CB8AC3E}">
        <p14:creationId xmlns:p14="http://schemas.microsoft.com/office/powerpoint/2010/main" val="1847800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18</a:t>
            </a:fld>
            <a:endParaRPr lang="es-ES" dirty="0"/>
          </a:p>
        </p:txBody>
      </p:sp>
    </p:spTree>
    <p:extLst>
      <p:ext uri="{BB962C8B-B14F-4D97-AF65-F5344CB8AC3E}">
        <p14:creationId xmlns:p14="http://schemas.microsoft.com/office/powerpoint/2010/main" val="1847800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19</a:t>
            </a:fld>
            <a:endParaRPr lang="es-ES" dirty="0"/>
          </a:p>
        </p:txBody>
      </p:sp>
    </p:spTree>
    <p:extLst>
      <p:ext uri="{BB962C8B-B14F-4D97-AF65-F5344CB8AC3E}">
        <p14:creationId xmlns:p14="http://schemas.microsoft.com/office/powerpoint/2010/main" val="1847800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20</a:t>
            </a:fld>
            <a:endParaRPr lang="es-ES" dirty="0"/>
          </a:p>
        </p:txBody>
      </p:sp>
    </p:spTree>
    <p:extLst>
      <p:ext uri="{BB962C8B-B14F-4D97-AF65-F5344CB8AC3E}">
        <p14:creationId xmlns:p14="http://schemas.microsoft.com/office/powerpoint/2010/main" val="1847800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3</a:t>
            </a:fld>
            <a:endParaRPr lang="es-ES" dirty="0"/>
          </a:p>
        </p:txBody>
      </p:sp>
    </p:spTree>
    <p:extLst>
      <p:ext uri="{BB962C8B-B14F-4D97-AF65-F5344CB8AC3E}">
        <p14:creationId xmlns:p14="http://schemas.microsoft.com/office/powerpoint/2010/main" val="1481593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22</a:t>
            </a:fld>
            <a:endParaRPr lang="es-ES" dirty="0"/>
          </a:p>
        </p:txBody>
      </p:sp>
    </p:spTree>
    <p:extLst>
      <p:ext uri="{BB962C8B-B14F-4D97-AF65-F5344CB8AC3E}">
        <p14:creationId xmlns:p14="http://schemas.microsoft.com/office/powerpoint/2010/main" val="1103774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23</a:t>
            </a:fld>
            <a:endParaRPr lang="es-ES" dirty="0"/>
          </a:p>
        </p:txBody>
      </p:sp>
    </p:spTree>
    <p:extLst>
      <p:ext uri="{BB962C8B-B14F-4D97-AF65-F5344CB8AC3E}">
        <p14:creationId xmlns:p14="http://schemas.microsoft.com/office/powerpoint/2010/main" val="1864712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24</a:t>
            </a:fld>
            <a:endParaRPr lang="es-ES" dirty="0"/>
          </a:p>
        </p:txBody>
      </p:sp>
    </p:spTree>
    <p:extLst>
      <p:ext uri="{BB962C8B-B14F-4D97-AF65-F5344CB8AC3E}">
        <p14:creationId xmlns:p14="http://schemas.microsoft.com/office/powerpoint/2010/main" val="3465638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25</a:t>
            </a:fld>
            <a:endParaRPr lang="es-ES" dirty="0"/>
          </a:p>
        </p:txBody>
      </p:sp>
    </p:spTree>
    <p:extLst>
      <p:ext uri="{BB962C8B-B14F-4D97-AF65-F5344CB8AC3E}">
        <p14:creationId xmlns:p14="http://schemas.microsoft.com/office/powerpoint/2010/main" val="3358897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26</a:t>
            </a:fld>
            <a:endParaRPr lang="es-ES" dirty="0"/>
          </a:p>
        </p:txBody>
      </p:sp>
    </p:spTree>
    <p:extLst>
      <p:ext uri="{BB962C8B-B14F-4D97-AF65-F5344CB8AC3E}">
        <p14:creationId xmlns:p14="http://schemas.microsoft.com/office/powerpoint/2010/main" val="1277445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27</a:t>
            </a:fld>
            <a:endParaRPr lang="es-ES" dirty="0"/>
          </a:p>
        </p:txBody>
      </p:sp>
    </p:spTree>
    <p:extLst>
      <p:ext uri="{BB962C8B-B14F-4D97-AF65-F5344CB8AC3E}">
        <p14:creationId xmlns:p14="http://schemas.microsoft.com/office/powerpoint/2010/main" val="3158287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28</a:t>
            </a:fld>
            <a:endParaRPr lang="es-ES" dirty="0"/>
          </a:p>
        </p:txBody>
      </p:sp>
    </p:spTree>
    <p:extLst>
      <p:ext uri="{BB962C8B-B14F-4D97-AF65-F5344CB8AC3E}">
        <p14:creationId xmlns:p14="http://schemas.microsoft.com/office/powerpoint/2010/main" val="3541302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29</a:t>
            </a:fld>
            <a:endParaRPr lang="es-ES" dirty="0"/>
          </a:p>
        </p:txBody>
      </p:sp>
    </p:spTree>
    <p:extLst>
      <p:ext uri="{BB962C8B-B14F-4D97-AF65-F5344CB8AC3E}">
        <p14:creationId xmlns:p14="http://schemas.microsoft.com/office/powerpoint/2010/main" val="7080234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30</a:t>
            </a:fld>
            <a:endParaRPr lang="es-ES" dirty="0"/>
          </a:p>
        </p:txBody>
      </p:sp>
    </p:spTree>
    <p:extLst>
      <p:ext uri="{BB962C8B-B14F-4D97-AF65-F5344CB8AC3E}">
        <p14:creationId xmlns:p14="http://schemas.microsoft.com/office/powerpoint/2010/main" val="14096052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31</a:t>
            </a:fld>
            <a:endParaRPr lang="es-ES" dirty="0"/>
          </a:p>
        </p:txBody>
      </p:sp>
    </p:spTree>
    <p:extLst>
      <p:ext uri="{BB962C8B-B14F-4D97-AF65-F5344CB8AC3E}">
        <p14:creationId xmlns:p14="http://schemas.microsoft.com/office/powerpoint/2010/main" val="1436839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4</a:t>
            </a:fld>
            <a:endParaRPr lang="es-ES" dirty="0"/>
          </a:p>
        </p:txBody>
      </p:sp>
    </p:spTree>
    <p:extLst>
      <p:ext uri="{BB962C8B-B14F-4D97-AF65-F5344CB8AC3E}">
        <p14:creationId xmlns:p14="http://schemas.microsoft.com/office/powerpoint/2010/main" val="1481593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32</a:t>
            </a:fld>
            <a:endParaRPr lang="es-ES" dirty="0"/>
          </a:p>
        </p:txBody>
      </p:sp>
    </p:spTree>
    <p:extLst>
      <p:ext uri="{BB962C8B-B14F-4D97-AF65-F5344CB8AC3E}">
        <p14:creationId xmlns:p14="http://schemas.microsoft.com/office/powerpoint/2010/main" val="2624324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33</a:t>
            </a:fld>
            <a:endParaRPr lang="es-ES" dirty="0"/>
          </a:p>
        </p:txBody>
      </p:sp>
    </p:spTree>
    <p:extLst>
      <p:ext uri="{BB962C8B-B14F-4D97-AF65-F5344CB8AC3E}">
        <p14:creationId xmlns:p14="http://schemas.microsoft.com/office/powerpoint/2010/main" val="22068723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34</a:t>
            </a:fld>
            <a:endParaRPr lang="es-ES" dirty="0"/>
          </a:p>
        </p:txBody>
      </p:sp>
    </p:spTree>
    <p:extLst>
      <p:ext uri="{BB962C8B-B14F-4D97-AF65-F5344CB8AC3E}">
        <p14:creationId xmlns:p14="http://schemas.microsoft.com/office/powerpoint/2010/main" val="19916634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35</a:t>
            </a:fld>
            <a:endParaRPr lang="es-ES" dirty="0"/>
          </a:p>
        </p:txBody>
      </p:sp>
    </p:spTree>
    <p:extLst>
      <p:ext uri="{BB962C8B-B14F-4D97-AF65-F5344CB8AC3E}">
        <p14:creationId xmlns:p14="http://schemas.microsoft.com/office/powerpoint/2010/main" val="2419004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36</a:t>
            </a:fld>
            <a:endParaRPr lang="es-ES" dirty="0"/>
          </a:p>
        </p:txBody>
      </p:sp>
    </p:spTree>
    <p:extLst>
      <p:ext uri="{BB962C8B-B14F-4D97-AF65-F5344CB8AC3E}">
        <p14:creationId xmlns:p14="http://schemas.microsoft.com/office/powerpoint/2010/main" val="4058547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37</a:t>
            </a:fld>
            <a:endParaRPr lang="es-ES" dirty="0"/>
          </a:p>
        </p:txBody>
      </p:sp>
    </p:spTree>
    <p:extLst>
      <p:ext uri="{BB962C8B-B14F-4D97-AF65-F5344CB8AC3E}">
        <p14:creationId xmlns:p14="http://schemas.microsoft.com/office/powerpoint/2010/main" val="41303131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38</a:t>
            </a:fld>
            <a:endParaRPr lang="es-ES" dirty="0"/>
          </a:p>
        </p:txBody>
      </p:sp>
    </p:spTree>
    <p:extLst>
      <p:ext uri="{BB962C8B-B14F-4D97-AF65-F5344CB8AC3E}">
        <p14:creationId xmlns:p14="http://schemas.microsoft.com/office/powerpoint/2010/main" val="21033951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39</a:t>
            </a:fld>
            <a:endParaRPr lang="es-ES" dirty="0"/>
          </a:p>
        </p:txBody>
      </p:sp>
    </p:spTree>
    <p:extLst>
      <p:ext uri="{BB962C8B-B14F-4D97-AF65-F5344CB8AC3E}">
        <p14:creationId xmlns:p14="http://schemas.microsoft.com/office/powerpoint/2010/main" val="41748338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40</a:t>
            </a:fld>
            <a:endParaRPr lang="es-ES" dirty="0"/>
          </a:p>
        </p:txBody>
      </p:sp>
    </p:spTree>
    <p:extLst>
      <p:ext uri="{BB962C8B-B14F-4D97-AF65-F5344CB8AC3E}">
        <p14:creationId xmlns:p14="http://schemas.microsoft.com/office/powerpoint/2010/main" val="21153862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41</a:t>
            </a:fld>
            <a:endParaRPr lang="es-ES" dirty="0"/>
          </a:p>
        </p:txBody>
      </p:sp>
    </p:spTree>
    <p:extLst>
      <p:ext uri="{BB962C8B-B14F-4D97-AF65-F5344CB8AC3E}">
        <p14:creationId xmlns:p14="http://schemas.microsoft.com/office/powerpoint/2010/main" val="114609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5</a:t>
            </a:fld>
            <a:endParaRPr lang="es-ES" dirty="0"/>
          </a:p>
        </p:txBody>
      </p:sp>
    </p:spTree>
    <p:extLst>
      <p:ext uri="{BB962C8B-B14F-4D97-AF65-F5344CB8AC3E}">
        <p14:creationId xmlns:p14="http://schemas.microsoft.com/office/powerpoint/2010/main" val="14815935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42</a:t>
            </a:fld>
            <a:endParaRPr lang="es-ES" dirty="0"/>
          </a:p>
        </p:txBody>
      </p:sp>
    </p:spTree>
    <p:extLst>
      <p:ext uri="{BB962C8B-B14F-4D97-AF65-F5344CB8AC3E}">
        <p14:creationId xmlns:p14="http://schemas.microsoft.com/office/powerpoint/2010/main" val="28695237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43</a:t>
            </a:fld>
            <a:endParaRPr lang="es-ES" dirty="0"/>
          </a:p>
        </p:txBody>
      </p:sp>
    </p:spTree>
    <p:extLst>
      <p:ext uri="{BB962C8B-B14F-4D97-AF65-F5344CB8AC3E}">
        <p14:creationId xmlns:p14="http://schemas.microsoft.com/office/powerpoint/2010/main" val="12092520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44</a:t>
            </a:fld>
            <a:endParaRPr lang="es-ES" dirty="0"/>
          </a:p>
        </p:txBody>
      </p:sp>
    </p:spTree>
    <p:extLst>
      <p:ext uri="{BB962C8B-B14F-4D97-AF65-F5344CB8AC3E}">
        <p14:creationId xmlns:p14="http://schemas.microsoft.com/office/powerpoint/2010/main" val="34005940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45</a:t>
            </a:fld>
            <a:endParaRPr lang="es-ES" dirty="0"/>
          </a:p>
        </p:txBody>
      </p:sp>
    </p:spTree>
    <p:extLst>
      <p:ext uri="{BB962C8B-B14F-4D97-AF65-F5344CB8AC3E}">
        <p14:creationId xmlns:p14="http://schemas.microsoft.com/office/powerpoint/2010/main" val="20545503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46</a:t>
            </a:fld>
            <a:endParaRPr lang="es-ES" dirty="0"/>
          </a:p>
        </p:txBody>
      </p:sp>
    </p:spTree>
    <p:extLst>
      <p:ext uri="{BB962C8B-B14F-4D97-AF65-F5344CB8AC3E}">
        <p14:creationId xmlns:p14="http://schemas.microsoft.com/office/powerpoint/2010/main" val="792858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6</a:t>
            </a:fld>
            <a:endParaRPr lang="es-ES" dirty="0"/>
          </a:p>
        </p:txBody>
      </p:sp>
    </p:spTree>
    <p:extLst>
      <p:ext uri="{BB962C8B-B14F-4D97-AF65-F5344CB8AC3E}">
        <p14:creationId xmlns:p14="http://schemas.microsoft.com/office/powerpoint/2010/main" val="1481593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7</a:t>
            </a:fld>
            <a:endParaRPr lang="es-ES" dirty="0"/>
          </a:p>
        </p:txBody>
      </p:sp>
    </p:spTree>
    <p:extLst>
      <p:ext uri="{BB962C8B-B14F-4D97-AF65-F5344CB8AC3E}">
        <p14:creationId xmlns:p14="http://schemas.microsoft.com/office/powerpoint/2010/main" val="1481593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8</a:t>
            </a:fld>
            <a:endParaRPr lang="es-ES" dirty="0"/>
          </a:p>
        </p:txBody>
      </p:sp>
    </p:spTree>
    <p:extLst>
      <p:ext uri="{BB962C8B-B14F-4D97-AF65-F5344CB8AC3E}">
        <p14:creationId xmlns:p14="http://schemas.microsoft.com/office/powerpoint/2010/main" val="1481593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9</a:t>
            </a:fld>
            <a:endParaRPr lang="es-ES" dirty="0"/>
          </a:p>
        </p:txBody>
      </p:sp>
    </p:spTree>
    <p:extLst>
      <p:ext uri="{BB962C8B-B14F-4D97-AF65-F5344CB8AC3E}">
        <p14:creationId xmlns:p14="http://schemas.microsoft.com/office/powerpoint/2010/main" val="1481593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10</a:t>
            </a:fld>
            <a:endParaRPr lang="es-ES" dirty="0"/>
          </a:p>
        </p:txBody>
      </p:sp>
    </p:spTree>
    <p:extLst>
      <p:ext uri="{BB962C8B-B14F-4D97-AF65-F5344CB8AC3E}">
        <p14:creationId xmlns:p14="http://schemas.microsoft.com/office/powerpoint/2010/main" val="1481593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DF91BAD2-8126-426E-AAC0-3938D75372BB}" type="datetimeFigureOut">
              <a:rPr lang="es-MX"/>
              <a:pPr>
                <a:defRPr/>
              </a:pPr>
              <a:t>21/06/2016</a:t>
            </a:fld>
            <a:endParaRPr lang="es-MX"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B22A0FEE-18F3-437C-9BDD-8432828CDEA5}" type="slidenum">
              <a:rPr lang="es-MX"/>
              <a:pPr>
                <a:defRPr/>
              </a:pPr>
              <a:t>‹Nº›</a:t>
            </a:fld>
            <a:endParaRPr lang="es-MX" dirty="0"/>
          </a:p>
        </p:txBody>
      </p:sp>
    </p:spTree>
    <p:extLst>
      <p:ext uri="{BB962C8B-B14F-4D97-AF65-F5344CB8AC3E}">
        <p14:creationId xmlns:p14="http://schemas.microsoft.com/office/powerpoint/2010/main" val="3918618375"/>
      </p:ext>
    </p:extLst>
  </p:cSld>
  <p:clrMapOvr>
    <a:masterClrMapping/>
  </p:clrMapOvr>
  <p:transition spd="slow">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A315574B-EDF3-4653-8E84-6FE297F46F70}" type="datetimeFigureOut">
              <a:rPr lang="es-MX"/>
              <a:pPr>
                <a:defRPr/>
              </a:pPr>
              <a:t>21/06/2016</a:t>
            </a:fld>
            <a:endParaRPr lang="es-MX"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F926B2A9-C2C1-4057-9C5E-4E4927F2CEF6}" type="slidenum">
              <a:rPr lang="es-MX"/>
              <a:pPr>
                <a:defRPr/>
              </a:pPr>
              <a:t>‹Nº›</a:t>
            </a:fld>
            <a:endParaRPr lang="es-MX" dirty="0"/>
          </a:p>
        </p:txBody>
      </p:sp>
    </p:spTree>
    <p:extLst>
      <p:ext uri="{BB962C8B-B14F-4D97-AF65-F5344CB8AC3E}">
        <p14:creationId xmlns:p14="http://schemas.microsoft.com/office/powerpoint/2010/main" val="1015962242"/>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87E6106E-23F6-4A15-9597-14CCEACCBC7E}" type="datetimeFigureOut">
              <a:rPr lang="es-MX"/>
              <a:pPr>
                <a:defRPr/>
              </a:pPr>
              <a:t>21/06/2016</a:t>
            </a:fld>
            <a:endParaRPr lang="es-MX"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A83734EF-E674-4E79-90AB-D2BC8A183807}" type="slidenum">
              <a:rPr lang="es-MX"/>
              <a:pPr>
                <a:defRPr/>
              </a:pPr>
              <a:t>‹Nº›</a:t>
            </a:fld>
            <a:endParaRPr lang="es-MX" dirty="0"/>
          </a:p>
        </p:txBody>
      </p:sp>
    </p:spTree>
    <p:extLst>
      <p:ext uri="{BB962C8B-B14F-4D97-AF65-F5344CB8AC3E}">
        <p14:creationId xmlns:p14="http://schemas.microsoft.com/office/powerpoint/2010/main" val="279869050"/>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C0BCFADF-EF9B-47CF-9A84-D872396C3937}" type="datetimeFigureOut">
              <a:rPr lang="es-MX"/>
              <a:pPr>
                <a:defRPr/>
              </a:pPr>
              <a:t>21/06/2016</a:t>
            </a:fld>
            <a:endParaRPr lang="es-MX"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116B9106-D787-476B-8CB3-3B8BE9ACF554}" type="slidenum">
              <a:rPr lang="es-MX"/>
              <a:pPr>
                <a:defRPr/>
              </a:pPr>
              <a:t>‹Nº›</a:t>
            </a:fld>
            <a:endParaRPr lang="es-MX" dirty="0"/>
          </a:p>
        </p:txBody>
      </p:sp>
    </p:spTree>
    <p:extLst>
      <p:ext uri="{BB962C8B-B14F-4D97-AF65-F5344CB8AC3E}">
        <p14:creationId xmlns:p14="http://schemas.microsoft.com/office/powerpoint/2010/main" val="1893516657"/>
      </p:ext>
    </p:extLst>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F08DE222-427F-423E-B817-A2E449774EFF}" type="datetimeFigureOut">
              <a:rPr lang="es-MX"/>
              <a:pPr>
                <a:defRPr/>
              </a:pPr>
              <a:t>21/06/2016</a:t>
            </a:fld>
            <a:endParaRPr lang="es-MX"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DBF63D4E-C6EF-49CC-8705-906984CA8E7A}" type="slidenum">
              <a:rPr lang="es-MX"/>
              <a:pPr>
                <a:defRPr/>
              </a:pPr>
              <a:t>‹Nº›</a:t>
            </a:fld>
            <a:endParaRPr lang="es-MX" dirty="0"/>
          </a:p>
        </p:txBody>
      </p:sp>
    </p:spTree>
    <p:extLst>
      <p:ext uri="{BB962C8B-B14F-4D97-AF65-F5344CB8AC3E}">
        <p14:creationId xmlns:p14="http://schemas.microsoft.com/office/powerpoint/2010/main" val="1877657541"/>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6DE10F44-E3DA-4CAD-85D6-925EA419EBCE}" type="datetimeFigureOut">
              <a:rPr lang="es-MX"/>
              <a:pPr>
                <a:defRPr/>
              </a:pPr>
              <a:t>21/06/2016</a:t>
            </a:fld>
            <a:endParaRPr lang="es-MX"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1EDC1540-6171-40C6-975B-BC00D1F23F20}" type="slidenum">
              <a:rPr lang="es-MX"/>
              <a:pPr>
                <a:defRPr/>
              </a:pPr>
              <a:t>‹Nº›</a:t>
            </a:fld>
            <a:endParaRPr lang="es-MX" dirty="0"/>
          </a:p>
        </p:txBody>
      </p:sp>
    </p:spTree>
    <p:extLst>
      <p:ext uri="{BB962C8B-B14F-4D97-AF65-F5344CB8AC3E}">
        <p14:creationId xmlns:p14="http://schemas.microsoft.com/office/powerpoint/2010/main" val="1052316660"/>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921A9FB0-D015-48E6-B1DC-E9A622BC0E4B}" type="datetimeFigureOut">
              <a:rPr lang="es-MX"/>
              <a:pPr>
                <a:defRPr/>
              </a:pPr>
              <a:t>21/06/2016</a:t>
            </a:fld>
            <a:endParaRPr lang="es-MX" dirty="0"/>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dirty="0"/>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5D371154-AE5A-4CC2-AA29-1C8A867D40FC}" type="slidenum">
              <a:rPr lang="es-MX"/>
              <a:pPr>
                <a:defRPr/>
              </a:pPr>
              <a:t>‹Nº›</a:t>
            </a:fld>
            <a:endParaRPr lang="es-MX" dirty="0"/>
          </a:p>
        </p:txBody>
      </p:sp>
    </p:spTree>
    <p:extLst>
      <p:ext uri="{BB962C8B-B14F-4D97-AF65-F5344CB8AC3E}">
        <p14:creationId xmlns:p14="http://schemas.microsoft.com/office/powerpoint/2010/main" val="1267129232"/>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B469A238-ECF1-4CEC-A734-068A0409F763}" type="datetimeFigureOut">
              <a:rPr lang="es-MX"/>
              <a:pPr>
                <a:defRPr/>
              </a:pPr>
              <a:t>21/06/2016</a:t>
            </a:fld>
            <a:endParaRPr lang="es-MX" dirty="0"/>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dirty="0"/>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800F4020-4EB0-4B6F-B483-706F9A35AA0D}" type="slidenum">
              <a:rPr lang="es-MX"/>
              <a:pPr>
                <a:defRPr/>
              </a:pPr>
              <a:t>‹Nº›</a:t>
            </a:fld>
            <a:endParaRPr lang="es-MX" dirty="0"/>
          </a:p>
        </p:txBody>
      </p:sp>
    </p:spTree>
    <p:extLst>
      <p:ext uri="{BB962C8B-B14F-4D97-AF65-F5344CB8AC3E}">
        <p14:creationId xmlns:p14="http://schemas.microsoft.com/office/powerpoint/2010/main" val="3588302766"/>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70DBDFDB-BC1C-420D-825F-9D442B96D1CA}" type="datetimeFigureOut">
              <a:rPr lang="es-MX"/>
              <a:pPr>
                <a:defRPr/>
              </a:pPr>
              <a:t>21/06/2016</a:t>
            </a:fld>
            <a:endParaRPr lang="es-MX" dirty="0"/>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dirty="0"/>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412CC7FE-C1E9-45B5-8B96-EF7C8CD6797B}" type="slidenum">
              <a:rPr lang="es-MX"/>
              <a:pPr>
                <a:defRPr/>
              </a:pPr>
              <a:t>‹Nº›</a:t>
            </a:fld>
            <a:endParaRPr lang="es-MX" dirty="0"/>
          </a:p>
        </p:txBody>
      </p:sp>
    </p:spTree>
    <p:extLst>
      <p:ext uri="{BB962C8B-B14F-4D97-AF65-F5344CB8AC3E}">
        <p14:creationId xmlns:p14="http://schemas.microsoft.com/office/powerpoint/2010/main" val="2435582122"/>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1F944C15-C512-445C-A280-A3092F2A3CBF}" type="datetimeFigureOut">
              <a:rPr lang="es-MX"/>
              <a:pPr>
                <a:defRPr/>
              </a:pPr>
              <a:t>21/06/2016</a:t>
            </a:fld>
            <a:endParaRPr lang="es-MX"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995850A9-4827-45E3-B8E6-6A63AACF581F}" type="slidenum">
              <a:rPr lang="es-MX"/>
              <a:pPr>
                <a:defRPr/>
              </a:pPr>
              <a:t>‹Nº›</a:t>
            </a:fld>
            <a:endParaRPr lang="es-MX" dirty="0"/>
          </a:p>
        </p:txBody>
      </p:sp>
    </p:spTree>
    <p:extLst>
      <p:ext uri="{BB962C8B-B14F-4D97-AF65-F5344CB8AC3E}">
        <p14:creationId xmlns:p14="http://schemas.microsoft.com/office/powerpoint/2010/main" val="2627587045"/>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1574A55E-854A-4A00-9377-9DE1F4825A43}" type="datetimeFigureOut">
              <a:rPr lang="es-MX"/>
              <a:pPr>
                <a:defRPr/>
              </a:pPr>
              <a:t>21/06/2016</a:t>
            </a:fld>
            <a:endParaRPr lang="es-MX"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86BD5F5E-DE5E-416B-AF78-D2C613F804A7}" type="slidenum">
              <a:rPr lang="es-MX"/>
              <a:pPr>
                <a:defRPr/>
              </a:pPr>
              <a:t>‹Nº›</a:t>
            </a:fld>
            <a:endParaRPr lang="es-MX" dirty="0"/>
          </a:p>
        </p:txBody>
      </p:sp>
    </p:spTree>
    <p:extLst>
      <p:ext uri="{BB962C8B-B14F-4D97-AF65-F5344CB8AC3E}">
        <p14:creationId xmlns:p14="http://schemas.microsoft.com/office/powerpoint/2010/main" val="949549245"/>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13" cstate="print">
            <a:grayscl/>
            <a:extLst>
              <a:ext uri="{28A0092B-C50C-407E-A947-70E740481C1C}">
                <a14:useLocalDpi xmlns:a14="http://schemas.microsoft.com/office/drawing/2010/main" val="0"/>
              </a:ext>
            </a:extLst>
          </a:blip>
          <a:srcRect t="15723"/>
          <a:stretch/>
        </p:blipFill>
        <p:spPr>
          <a:xfrm>
            <a:off x="163285" y="1078302"/>
            <a:ext cx="8817429" cy="5779698"/>
          </a:xfrm>
          <a:prstGeom prst="rect">
            <a:avLst/>
          </a:prstGeom>
        </p:spPr>
      </p:pic>
      <p:pic>
        <p:nvPicPr>
          <p:cNvPr id="5" name="4 Imagen"/>
          <p:cNvPicPr>
            <a:picLocks noChangeAspect="1"/>
          </p:cNvPicPr>
          <p:nvPr/>
        </p:nvPicPr>
        <p:blipFill rotWithShape="1">
          <a:blip r:embed="rId14" cstate="print">
            <a:grayscl/>
            <a:extLst>
              <a:ext uri="{BEBA8EAE-BF5A-486C-A8C5-ECC9F3942E4B}">
                <a14:imgProps xmlns:a14="http://schemas.microsoft.com/office/drawing/2010/main">
                  <a14:imgLayer r:embed="rId15">
                    <a14:imgEffect>
                      <a14:brightnessContrast bright="20000" contrast="20000"/>
                    </a14:imgEffect>
                  </a14:imgLayer>
                </a14:imgProps>
              </a:ext>
              <a:ext uri="{28A0092B-C50C-407E-A947-70E740481C1C}">
                <a14:useLocalDpi xmlns:a14="http://schemas.microsoft.com/office/drawing/2010/main" val="0"/>
              </a:ext>
            </a:extLst>
          </a:blip>
          <a:srcRect b="84277"/>
          <a:stretch/>
        </p:blipFill>
        <p:spPr>
          <a:xfrm>
            <a:off x="163285" y="0"/>
            <a:ext cx="8817429" cy="1078302"/>
          </a:xfrm>
          <a:prstGeom prst="rect">
            <a:avLst/>
          </a:prstGeom>
          <a:noFill/>
          <a:ln>
            <a:noFill/>
          </a:ln>
        </p:spPr>
      </p:pic>
      <p:pic>
        <p:nvPicPr>
          <p:cNvPr id="11" name="Picture 2" descr="C:\Users\carevalo\Desktop\diseño\vectores\cace\logotipocacenaranjapng.png"/>
          <p:cNvPicPr>
            <a:picLocks noChangeAspect="1" noChangeArrowheads="1"/>
          </p:cNvPicPr>
          <p:nvPr/>
        </p:nvPicPr>
        <p:blipFill>
          <a:blip r:embed="rId16" cstate="print">
            <a:biLevel thresh="75000"/>
            <a:extLst>
              <a:ext uri="{28A0092B-C50C-407E-A947-70E740481C1C}">
                <a14:useLocalDpi xmlns:a14="http://schemas.microsoft.com/office/drawing/2010/main" val="0"/>
              </a:ext>
            </a:extLst>
          </a:blip>
          <a:srcRect/>
          <a:stretch>
            <a:fillRect/>
          </a:stretch>
        </p:blipFill>
        <p:spPr bwMode="auto">
          <a:xfrm>
            <a:off x="6037078" y="6429415"/>
            <a:ext cx="2952328" cy="42858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ransition spd="slow">
    <p:wipe dir="r"/>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slide" Target="slide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6.xml"/></Relationships>
</file>

<file path=ppt/slides/_rels/slide25.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1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10.xml"/></Relationships>
</file>

<file path=ppt/slides/_rels/slide2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4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4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rotWithShape="1">
          <a:blip r:embed="rId2" cstate="print">
            <a:extLst>
              <a:ext uri="{28A0092B-C50C-407E-A947-70E740481C1C}">
                <a14:useLocalDpi xmlns:a14="http://schemas.microsoft.com/office/drawing/2010/main" val="0"/>
              </a:ext>
            </a:extLst>
          </a:blip>
          <a:srcRect l="1000"/>
          <a:stretch/>
        </p:blipFill>
        <p:spPr>
          <a:xfrm>
            <a:off x="0" y="0"/>
            <a:ext cx="9467527" cy="6858000"/>
          </a:xfrm>
          <a:prstGeom prst="rect">
            <a:avLst/>
          </a:prstGeom>
        </p:spPr>
      </p:pic>
      <p:sp>
        <p:nvSpPr>
          <p:cNvPr id="11" name="10 CuadroTexto"/>
          <p:cNvSpPr txBox="1"/>
          <p:nvPr/>
        </p:nvSpPr>
        <p:spPr>
          <a:xfrm>
            <a:off x="7308304" y="6073170"/>
            <a:ext cx="1835696" cy="784830"/>
          </a:xfrm>
          <a:prstGeom prst="rect">
            <a:avLst/>
          </a:prstGeom>
          <a:noFill/>
        </p:spPr>
        <p:txBody>
          <a:bodyPr wrap="square" rtlCol="0">
            <a:spAutoFit/>
          </a:bodyPr>
          <a:lstStyle/>
          <a:p>
            <a:pPr algn="ctr"/>
            <a:r>
              <a:rPr lang="es-MX" sz="4500" dirty="0" smtClean="0">
                <a:solidFill>
                  <a:schemeClr val="tx1">
                    <a:alpha val="90000"/>
                  </a:schemeClr>
                </a:solidFill>
                <a:effectLst>
                  <a:outerShdw blurRad="38100" dist="38100" dir="2700000" algn="tl">
                    <a:srgbClr val="000000">
                      <a:alpha val="43137"/>
                    </a:srgbClr>
                  </a:outerShdw>
                </a:effectLst>
                <a:latin typeface="HelveticaNeueLTStd-HvCn" pitchFamily="34" charset="0"/>
              </a:rPr>
              <a:t>2016 </a:t>
            </a:r>
            <a:endParaRPr lang="es-MX" sz="4500" dirty="0">
              <a:solidFill>
                <a:schemeClr val="tx1">
                  <a:alpha val="90000"/>
                </a:schemeClr>
              </a:solidFill>
              <a:effectLst>
                <a:outerShdw blurRad="38100" dist="38100" dir="2700000" algn="tl">
                  <a:srgbClr val="000000">
                    <a:alpha val="43137"/>
                  </a:srgbClr>
                </a:outerShdw>
              </a:effectLst>
              <a:latin typeface="HelveticaNeueLTStd-HvCn" pitchFamily="34" charset="0"/>
            </a:endParaRPr>
          </a:p>
        </p:txBody>
      </p:sp>
      <p:sp>
        <p:nvSpPr>
          <p:cNvPr id="14" name="13 CuadroTexto"/>
          <p:cNvSpPr txBox="1"/>
          <p:nvPr/>
        </p:nvSpPr>
        <p:spPr>
          <a:xfrm>
            <a:off x="2803048" y="994857"/>
            <a:ext cx="6264696" cy="5078313"/>
          </a:xfrm>
          <a:prstGeom prst="rect">
            <a:avLst/>
          </a:prstGeom>
          <a:noFill/>
          <a:ln>
            <a:no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eaLnBrk="1" hangingPunct="1"/>
            <a:r>
              <a:rPr lang="es-MX" sz="3600" b="1" dirty="0">
                <a:solidFill>
                  <a:srgbClr val="00B050"/>
                </a:solidFill>
                <a:latin typeface="Calisto MT" pitchFamily="18" charset="0"/>
              </a:rPr>
              <a:t>Consejo de Armonización Contable del Estado de Chiapas (CACE</a:t>
            </a:r>
            <a:r>
              <a:rPr lang="es-MX" sz="3600" b="1" dirty="0" smtClean="0">
                <a:solidFill>
                  <a:srgbClr val="00B050"/>
                </a:solidFill>
                <a:latin typeface="Calisto MT" pitchFamily="18" charset="0"/>
              </a:rPr>
              <a:t>)</a:t>
            </a:r>
          </a:p>
          <a:p>
            <a:pPr algn="ctr" eaLnBrk="1" hangingPunct="1"/>
            <a:endParaRPr lang="es-MX" sz="3600" b="1" dirty="0" smtClean="0">
              <a:solidFill>
                <a:srgbClr val="FF0000"/>
              </a:solidFill>
              <a:latin typeface="Calisto MT" pitchFamily="18" charset="0"/>
            </a:endParaRPr>
          </a:p>
          <a:p>
            <a:pPr algn="ctr" eaLnBrk="1" hangingPunct="1"/>
            <a:endParaRPr lang="es-MX" sz="3600" b="1" dirty="0">
              <a:solidFill>
                <a:srgbClr val="FF0000"/>
              </a:solidFill>
              <a:latin typeface="Calisto MT" pitchFamily="18" charset="0"/>
            </a:endParaRPr>
          </a:p>
          <a:p>
            <a:pPr algn="ctr" eaLnBrk="1" hangingPunct="1"/>
            <a:endParaRPr lang="es-MX" sz="3600" b="1" dirty="0">
              <a:solidFill>
                <a:srgbClr val="FF0000"/>
              </a:solidFill>
              <a:latin typeface="Calisto MT" pitchFamily="18" charset="0"/>
            </a:endParaRPr>
          </a:p>
          <a:p>
            <a:pPr algn="ctr" eaLnBrk="1" hangingPunct="1"/>
            <a:endParaRPr lang="es-MX" sz="1800" b="1" dirty="0">
              <a:solidFill>
                <a:srgbClr val="FF0000"/>
              </a:solidFill>
              <a:latin typeface="Calisto MT" pitchFamily="18" charset="0"/>
            </a:endParaRPr>
          </a:p>
          <a:p>
            <a:pPr algn="r" eaLnBrk="1" hangingPunct="1"/>
            <a:r>
              <a:rPr lang="es-MX" sz="3600" b="1" dirty="0" smtClean="0">
                <a:solidFill>
                  <a:srgbClr val="00B050"/>
                </a:solidFill>
                <a:latin typeface="Calisto MT" pitchFamily="18" charset="0"/>
              </a:rPr>
              <a:t>2ª </a:t>
            </a:r>
            <a:r>
              <a:rPr lang="es-MX" sz="3600" b="1" dirty="0">
                <a:solidFill>
                  <a:srgbClr val="00B050"/>
                </a:solidFill>
                <a:latin typeface="Calisto MT" pitchFamily="18" charset="0"/>
              </a:rPr>
              <a:t>Reunión </a:t>
            </a:r>
            <a:r>
              <a:rPr lang="es-MX" sz="3600" b="1" dirty="0" smtClean="0">
                <a:solidFill>
                  <a:srgbClr val="00B050"/>
                </a:solidFill>
                <a:latin typeface="Calisto MT" pitchFamily="18" charset="0"/>
              </a:rPr>
              <a:t>Ordinaria</a:t>
            </a:r>
          </a:p>
          <a:p>
            <a:pPr algn="r" eaLnBrk="1" hangingPunct="1"/>
            <a:endParaRPr lang="es-MX" sz="1400" b="1" dirty="0" smtClean="0">
              <a:solidFill>
                <a:srgbClr val="FF0000"/>
              </a:solidFill>
              <a:latin typeface="Calisto MT" pitchFamily="18" charset="0"/>
            </a:endParaRPr>
          </a:p>
          <a:p>
            <a:pPr algn="r" eaLnBrk="1" hangingPunct="1"/>
            <a:r>
              <a:rPr lang="es-MX" sz="1400" b="1" dirty="0">
                <a:solidFill>
                  <a:schemeClr val="tx1"/>
                </a:solidFill>
                <a:latin typeface="Verdana" pitchFamily="34" charset="0"/>
              </a:rPr>
              <a:t>Tuxtla Gutiérrez, Chiapas. </a:t>
            </a:r>
          </a:p>
          <a:p>
            <a:pPr algn="r" eaLnBrk="1" hangingPunct="1"/>
            <a:r>
              <a:rPr lang="es-MX" sz="1400" b="1" dirty="0" smtClean="0">
                <a:solidFill>
                  <a:schemeClr val="tx1"/>
                </a:solidFill>
                <a:latin typeface="Verdana" pitchFamily="34" charset="0"/>
              </a:rPr>
              <a:t>Junio 17 </a:t>
            </a:r>
            <a:r>
              <a:rPr lang="es-MX" sz="1400" b="1" dirty="0">
                <a:solidFill>
                  <a:schemeClr val="tx1"/>
                </a:solidFill>
                <a:latin typeface="Verdana" pitchFamily="34" charset="0"/>
              </a:rPr>
              <a:t>de </a:t>
            </a:r>
            <a:r>
              <a:rPr lang="es-MX" sz="1400" b="1" dirty="0" smtClean="0">
                <a:solidFill>
                  <a:schemeClr val="tx1"/>
                </a:solidFill>
                <a:latin typeface="Verdana" pitchFamily="34" charset="0"/>
              </a:rPr>
              <a:t>2016</a:t>
            </a:r>
            <a:endParaRPr lang="es-MX" sz="3600" b="1" dirty="0">
              <a:solidFill>
                <a:srgbClr val="FF0000"/>
              </a:solidFill>
              <a:latin typeface="Calisto MT" pitchFamily="18" charset="0"/>
            </a:endParaRPr>
          </a:p>
        </p:txBody>
      </p:sp>
      <p:sp>
        <p:nvSpPr>
          <p:cNvPr id="13" name="Freeform 44"/>
          <p:cNvSpPr>
            <a:spLocks/>
          </p:cNvSpPr>
          <p:nvPr/>
        </p:nvSpPr>
        <p:spPr bwMode="auto">
          <a:xfrm>
            <a:off x="467544" y="3717031"/>
            <a:ext cx="2232249" cy="2127883"/>
          </a:xfrm>
          <a:custGeom>
            <a:avLst/>
            <a:gdLst/>
            <a:ahLst/>
            <a:cxnLst>
              <a:cxn ang="0">
                <a:pos x="485" y="146"/>
              </a:cxn>
              <a:cxn ang="0">
                <a:pos x="515" y="170"/>
              </a:cxn>
              <a:cxn ang="0">
                <a:pos x="540" y="194"/>
              </a:cxn>
              <a:cxn ang="0">
                <a:pos x="552" y="194"/>
              </a:cxn>
              <a:cxn ang="0">
                <a:pos x="558" y="201"/>
              </a:cxn>
              <a:cxn ang="0">
                <a:pos x="582" y="213"/>
              </a:cxn>
              <a:cxn ang="0">
                <a:pos x="612" y="237"/>
              </a:cxn>
              <a:cxn ang="0">
                <a:pos x="612" y="249"/>
              </a:cxn>
              <a:cxn ang="0">
                <a:pos x="619" y="261"/>
              </a:cxn>
              <a:cxn ang="0">
                <a:pos x="631" y="267"/>
              </a:cxn>
              <a:cxn ang="0">
                <a:pos x="643" y="279"/>
              </a:cxn>
              <a:cxn ang="0">
                <a:pos x="661" y="285"/>
              </a:cxn>
              <a:cxn ang="0">
                <a:pos x="655" y="292"/>
              </a:cxn>
              <a:cxn ang="0">
                <a:pos x="649" y="310"/>
              </a:cxn>
              <a:cxn ang="0">
                <a:pos x="649" y="322"/>
              </a:cxn>
              <a:cxn ang="0">
                <a:pos x="649" y="334"/>
              </a:cxn>
              <a:cxn ang="0">
                <a:pos x="424" y="340"/>
              </a:cxn>
              <a:cxn ang="0">
                <a:pos x="364" y="516"/>
              </a:cxn>
              <a:cxn ang="0">
                <a:pos x="352" y="546"/>
              </a:cxn>
              <a:cxn ang="0">
                <a:pos x="345" y="583"/>
              </a:cxn>
              <a:cxn ang="0">
                <a:pos x="333" y="607"/>
              </a:cxn>
              <a:cxn ang="0">
                <a:pos x="224" y="498"/>
              </a:cxn>
              <a:cxn ang="0">
                <a:pos x="242" y="510"/>
              </a:cxn>
              <a:cxn ang="0">
                <a:pos x="224" y="492"/>
              </a:cxn>
              <a:cxn ang="0">
                <a:pos x="200" y="480"/>
              </a:cxn>
              <a:cxn ang="0">
                <a:pos x="103" y="395"/>
              </a:cxn>
              <a:cxn ang="0">
                <a:pos x="36" y="346"/>
              </a:cxn>
              <a:cxn ang="0">
                <a:pos x="48" y="346"/>
              </a:cxn>
              <a:cxn ang="0">
                <a:pos x="12" y="328"/>
              </a:cxn>
              <a:cxn ang="0">
                <a:pos x="18" y="304"/>
              </a:cxn>
              <a:cxn ang="0">
                <a:pos x="18" y="237"/>
              </a:cxn>
              <a:cxn ang="0">
                <a:pos x="42" y="194"/>
              </a:cxn>
              <a:cxn ang="0">
                <a:pos x="48" y="176"/>
              </a:cxn>
              <a:cxn ang="0">
                <a:pos x="91" y="122"/>
              </a:cxn>
              <a:cxn ang="0">
                <a:pos x="109" y="85"/>
              </a:cxn>
              <a:cxn ang="0">
                <a:pos x="145" y="6"/>
              </a:cxn>
              <a:cxn ang="0">
                <a:pos x="176" y="12"/>
              </a:cxn>
              <a:cxn ang="0">
                <a:pos x="194" y="49"/>
              </a:cxn>
              <a:cxn ang="0">
                <a:pos x="218" y="85"/>
              </a:cxn>
              <a:cxn ang="0">
                <a:pos x="242" y="116"/>
              </a:cxn>
              <a:cxn ang="0">
                <a:pos x="309" y="49"/>
              </a:cxn>
              <a:cxn ang="0">
                <a:pos x="364" y="37"/>
              </a:cxn>
              <a:cxn ang="0">
                <a:pos x="376" y="19"/>
              </a:cxn>
              <a:cxn ang="0">
                <a:pos x="382" y="25"/>
              </a:cxn>
              <a:cxn ang="0">
                <a:pos x="406" y="19"/>
              </a:cxn>
              <a:cxn ang="0">
                <a:pos x="412" y="43"/>
              </a:cxn>
              <a:cxn ang="0">
                <a:pos x="424" y="49"/>
              </a:cxn>
              <a:cxn ang="0">
                <a:pos x="430" y="85"/>
              </a:cxn>
              <a:cxn ang="0">
                <a:pos x="461" y="103"/>
              </a:cxn>
              <a:cxn ang="0">
                <a:pos x="479" y="122"/>
              </a:cxn>
            </a:cxnLst>
            <a:rect l="0" t="0" r="r" b="b"/>
            <a:pathLst>
              <a:path w="661" h="607">
                <a:moveTo>
                  <a:pt x="473" y="134"/>
                </a:moveTo>
                <a:lnTo>
                  <a:pt x="485" y="146"/>
                </a:lnTo>
                <a:lnTo>
                  <a:pt x="503" y="146"/>
                </a:lnTo>
                <a:lnTo>
                  <a:pt x="515" y="170"/>
                </a:lnTo>
                <a:lnTo>
                  <a:pt x="528" y="176"/>
                </a:lnTo>
                <a:lnTo>
                  <a:pt x="540" y="194"/>
                </a:lnTo>
                <a:lnTo>
                  <a:pt x="552" y="201"/>
                </a:lnTo>
                <a:lnTo>
                  <a:pt x="552" y="194"/>
                </a:lnTo>
                <a:lnTo>
                  <a:pt x="558" y="194"/>
                </a:lnTo>
                <a:lnTo>
                  <a:pt x="558" y="201"/>
                </a:lnTo>
                <a:lnTo>
                  <a:pt x="564" y="207"/>
                </a:lnTo>
                <a:lnTo>
                  <a:pt x="582" y="213"/>
                </a:lnTo>
                <a:lnTo>
                  <a:pt x="600" y="225"/>
                </a:lnTo>
                <a:lnTo>
                  <a:pt x="612" y="237"/>
                </a:lnTo>
                <a:lnTo>
                  <a:pt x="606" y="249"/>
                </a:lnTo>
                <a:lnTo>
                  <a:pt x="612" y="249"/>
                </a:lnTo>
                <a:lnTo>
                  <a:pt x="612" y="261"/>
                </a:lnTo>
                <a:lnTo>
                  <a:pt x="619" y="261"/>
                </a:lnTo>
                <a:lnTo>
                  <a:pt x="612" y="267"/>
                </a:lnTo>
                <a:lnTo>
                  <a:pt x="631" y="267"/>
                </a:lnTo>
                <a:lnTo>
                  <a:pt x="643" y="273"/>
                </a:lnTo>
                <a:lnTo>
                  <a:pt x="643" y="279"/>
                </a:lnTo>
                <a:lnTo>
                  <a:pt x="655" y="279"/>
                </a:lnTo>
                <a:lnTo>
                  <a:pt x="661" y="285"/>
                </a:lnTo>
                <a:lnTo>
                  <a:pt x="649" y="285"/>
                </a:lnTo>
                <a:lnTo>
                  <a:pt x="655" y="292"/>
                </a:lnTo>
                <a:lnTo>
                  <a:pt x="643" y="310"/>
                </a:lnTo>
                <a:lnTo>
                  <a:pt x="649" y="310"/>
                </a:lnTo>
                <a:lnTo>
                  <a:pt x="643" y="316"/>
                </a:lnTo>
                <a:lnTo>
                  <a:pt x="649" y="322"/>
                </a:lnTo>
                <a:lnTo>
                  <a:pt x="643" y="334"/>
                </a:lnTo>
                <a:lnTo>
                  <a:pt x="649" y="334"/>
                </a:lnTo>
                <a:lnTo>
                  <a:pt x="643" y="340"/>
                </a:lnTo>
                <a:lnTo>
                  <a:pt x="424" y="340"/>
                </a:lnTo>
                <a:lnTo>
                  <a:pt x="339" y="480"/>
                </a:lnTo>
                <a:lnTo>
                  <a:pt x="364" y="516"/>
                </a:lnTo>
                <a:lnTo>
                  <a:pt x="345" y="528"/>
                </a:lnTo>
                <a:lnTo>
                  <a:pt x="352" y="546"/>
                </a:lnTo>
                <a:lnTo>
                  <a:pt x="339" y="552"/>
                </a:lnTo>
                <a:lnTo>
                  <a:pt x="345" y="583"/>
                </a:lnTo>
                <a:lnTo>
                  <a:pt x="339" y="601"/>
                </a:lnTo>
                <a:lnTo>
                  <a:pt x="333" y="607"/>
                </a:lnTo>
                <a:lnTo>
                  <a:pt x="236" y="510"/>
                </a:lnTo>
                <a:lnTo>
                  <a:pt x="224" y="498"/>
                </a:lnTo>
                <a:lnTo>
                  <a:pt x="236" y="498"/>
                </a:lnTo>
                <a:lnTo>
                  <a:pt x="242" y="510"/>
                </a:lnTo>
                <a:lnTo>
                  <a:pt x="236" y="498"/>
                </a:lnTo>
                <a:lnTo>
                  <a:pt x="224" y="492"/>
                </a:lnTo>
                <a:lnTo>
                  <a:pt x="224" y="498"/>
                </a:lnTo>
                <a:lnTo>
                  <a:pt x="200" y="480"/>
                </a:lnTo>
                <a:lnTo>
                  <a:pt x="163" y="443"/>
                </a:lnTo>
                <a:lnTo>
                  <a:pt x="103" y="395"/>
                </a:lnTo>
                <a:lnTo>
                  <a:pt x="36" y="352"/>
                </a:lnTo>
                <a:lnTo>
                  <a:pt x="36" y="346"/>
                </a:lnTo>
                <a:lnTo>
                  <a:pt x="42" y="352"/>
                </a:lnTo>
                <a:lnTo>
                  <a:pt x="48" y="346"/>
                </a:lnTo>
                <a:lnTo>
                  <a:pt x="42" y="334"/>
                </a:lnTo>
                <a:lnTo>
                  <a:pt x="12" y="328"/>
                </a:lnTo>
                <a:lnTo>
                  <a:pt x="6" y="328"/>
                </a:lnTo>
                <a:lnTo>
                  <a:pt x="18" y="304"/>
                </a:lnTo>
                <a:lnTo>
                  <a:pt x="0" y="261"/>
                </a:lnTo>
                <a:lnTo>
                  <a:pt x="18" y="237"/>
                </a:lnTo>
                <a:lnTo>
                  <a:pt x="18" y="213"/>
                </a:lnTo>
                <a:lnTo>
                  <a:pt x="42" y="194"/>
                </a:lnTo>
                <a:lnTo>
                  <a:pt x="42" y="176"/>
                </a:lnTo>
                <a:lnTo>
                  <a:pt x="48" y="176"/>
                </a:lnTo>
                <a:lnTo>
                  <a:pt x="48" y="152"/>
                </a:lnTo>
                <a:lnTo>
                  <a:pt x="91" y="122"/>
                </a:lnTo>
                <a:lnTo>
                  <a:pt x="97" y="110"/>
                </a:lnTo>
                <a:lnTo>
                  <a:pt x="109" y="85"/>
                </a:lnTo>
                <a:lnTo>
                  <a:pt x="127" y="67"/>
                </a:lnTo>
                <a:lnTo>
                  <a:pt x="145" y="6"/>
                </a:lnTo>
                <a:lnTo>
                  <a:pt x="151" y="0"/>
                </a:lnTo>
                <a:lnTo>
                  <a:pt x="176" y="12"/>
                </a:lnTo>
                <a:lnTo>
                  <a:pt x="200" y="12"/>
                </a:lnTo>
                <a:lnTo>
                  <a:pt x="194" y="49"/>
                </a:lnTo>
                <a:lnTo>
                  <a:pt x="200" y="79"/>
                </a:lnTo>
                <a:lnTo>
                  <a:pt x="218" y="85"/>
                </a:lnTo>
                <a:lnTo>
                  <a:pt x="230" y="103"/>
                </a:lnTo>
                <a:lnTo>
                  <a:pt x="242" y="116"/>
                </a:lnTo>
                <a:lnTo>
                  <a:pt x="309" y="61"/>
                </a:lnTo>
                <a:lnTo>
                  <a:pt x="309" y="49"/>
                </a:lnTo>
                <a:lnTo>
                  <a:pt x="345" y="37"/>
                </a:lnTo>
                <a:lnTo>
                  <a:pt x="364" y="37"/>
                </a:lnTo>
                <a:lnTo>
                  <a:pt x="358" y="31"/>
                </a:lnTo>
                <a:lnTo>
                  <a:pt x="376" y="19"/>
                </a:lnTo>
                <a:lnTo>
                  <a:pt x="382" y="19"/>
                </a:lnTo>
                <a:lnTo>
                  <a:pt x="382" y="25"/>
                </a:lnTo>
                <a:lnTo>
                  <a:pt x="388" y="19"/>
                </a:lnTo>
                <a:lnTo>
                  <a:pt x="406" y="19"/>
                </a:lnTo>
                <a:lnTo>
                  <a:pt x="412" y="25"/>
                </a:lnTo>
                <a:lnTo>
                  <a:pt x="412" y="43"/>
                </a:lnTo>
                <a:lnTo>
                  <a:pt x="412" y="49"/>
                </a:lnTo>
                <a:lnTo>
                  <a:pt x="424" y="49"/>
                </a:lnTo>
                <a:lnTo>
                  <a:pt x="430" y="61"/>
                </a:lnTo>
                <a:lnTo>
                  <a:pt x="430" y="85"/>
                </a:lnTo>
                <a:lnTo>
                  <a:pt x="461" y="91"/>
                </a:lnTo>
                <a:lnTo>
                  <a:pt x="461" y="103"/>
                </a:lnTo>
                <a:lnTo>
                  <a:pt x="473" y="110"/>
                </a:lnTo>
                <a:lnTo>
                  <a:pt x="479" y="122"/>
                </a:lnTo>
                <a:lnTo>
                  <a:pt x="473" y="134"/>
                </a:lnTo>
                <a:close/>
              </a:path>
            </a:pathLst>
          </a:custGeom>
          <a:blipFill>
            <a:blip r:embed="rId3" cstate="print"/>
            <a:tile tx="0" ty="0" sx="100000" sy="100000" flip="none" algn="tl"/>
          </a:blipFill>
          <a:ln w="19050" cap="flat" cmpd="sng">
            <a:solidFill>
              <a:srgbClr val="00642D"/>
            </a:solidFill>
            <a:prstDash val="solid"/>
            <a:round/>
            <a:headEnd type="none" w="med" len="med"/>
            <a:tailEnd type="none" w="med" len="med"/>
          </a:ln>
          <a:effectLst>
            <a:innerShdw blurRad="241300" dist="88900">
              <a:schemeClr val="tx1"/>
            </a:innerShdw>
            <a:softEdge rad="12700"/>
          </a:effectLst>
          <a:scene3d>
            <a:camera prst="orthographicFront">
              <a:rot lat="0" lon="0" rev="0"/>
            </a:camera>
            <a:lightRig rig="threePt" dir="t"/>
          </a:scene3d>
        </p:spPr>
        <p:txBody>
          <a:bodyPr/>
          <a:lstStyle/>
          <a:p>
            <a:pPr fontAlgn="auto">
              <a:spcBef>
                <a:spcPts val="0"/>
              </a:spcBef>
              <a:spcAft>
                <a:spcPts val="0"/>
              </a:spcAft>
              <a:defRPr/>
            </a:pPr>
            <a:endParaRPr lang="es-ES" dirty="0">
              <a:latin typeface="Arial" charset="0"/>
              <a:cs typeface="Arial" pitchFamily="34" charset="0"/>
            </a:endParaRPr>
          </a:p>
        </p:txBody>
      </p:sp>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59" y="86014"/>
            <a:ext cx="1801789" cy="1355229"/>
          </a:xfrm>
          <a:prstGeom prst="rect">
            <a:avLst/>
          </a:prstGeom>
        </p:spPr>
      </p:pic>
    </p:spTree>
    <p:extLst>
      <p:ext uri="{BB962C8B-B14F-4D97-AF65-F5344CB8AC3E}">
        <p14:creationId xmlns:p14="http://schemas.microsoft.com/office/powerpoint/2010/main" val="2994395544"/>
      </p:ext>
    </p:extLst>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sp>
        <p:nvSpPr>
          <p:cNvPr id="9" name="Text Box 7"/>
          <p:cNvSpPr txBox="1">
            <a:spLocks noChangeArrowheads="1"/>
          </p:cNvSpPr>
          <p:nvPr/>
        </p:nvSpPr>
        <p:spPr bwMode="auto">
          <a:xfrm>
            <a:off x="928663" y="1142984"/>
            <a:ext cx="7286676" cy="535531"/>
          </a:xfrm>
          <a:prstGeom prst="rect">
            <a:avLst/>
          </a:prstGeom>
          <a:noFill/>
          <a:ln>
            <a:noFill/>
          </a:ln>
          <a:effectLst/>
          <a:extLst/>
        </p:spPr>
        <p:txBody>
          <a:bodyPr wrap="square">
            <a:spAutoFit/>
          </a:bodyPr>
          <a:lstStyle/>
          <a:p>
            <a:pPr algn="ctr" defTabSz="741363">
              <a:lnSpc>
                <a:spcPct val="90000"/>
              </a:lnSpc>
              <a:defRPr/>
            </a:pPr>
            <a:r>
              <a:rPr lang="es-MX" sz="3200" dirty="0" smtClean="0">
                <a:solidFill>
                  <a:srgbClr val="7F7F7F"/>
                </a:solidFill>
                <a:effectLst>
                  <a:outerShdw blurRad="38100" dist="38100" dir="2700000" algn="tl">
                    <a:srgbClr val="C0C0C0"/>
                  </a:outerShdw>
                </a:effectLst>
                <a:latin typeface="Trajan Pro" charset="0"/>
              </a:rPr>
              <a:t> </a:t>
            </a:r>
            <a:r>
              <a:rPr lang="es-MX" dirty="0" smtClean="0">
                <a:solidFill>
                  <a:srgbClr val="7F7F7F"/>
                </a:solidFill>
                <a:effectLst>
                  <a:outerShdw blurRad="38100" dist="38100" dir="2700000" algn="tl">
                    <a:srgbClr val="C0C0C0"/>
                  </a:outerShdw>
                </a:effectLst>
                <a:latin typeface="Trajan Pro" charset="0"/>
              </a:rPr>
              <a:t>Grupo 7</a:t>
            </a:r>
            <a:endParaRPr lang="es-MX" sz="3200" b="1" dirty="0">
              <a:solidFill>
                <a:srgbClr val="404040"/>
              </a:solidFill>
              <a:effectLst>
                <a:outerShdw blurRad="38100" dist="38100" dir="2700000" algn="tl">
                  <a:srgbClr val="C0C0C0"/>
                </a:outerShdw>
              </a:effectLst>
              <a:latin typeface="Trajan Pro"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151336462"/>
              </p:ext>
            </p:extLst>
          </p:nvPr>
        </p:nvGraphicFramePr>
        <p:xfrm>
          <a:off x="285720" y="1643047"/>
          <a:ext cx="4856400" cy="4325663"/>
        </p:xfrm>
        <a:graphic>
          <a:graphicData uri="http://schemas.openxmlformats.org/drawingml/2006/table">
            <a:tbl>
              <a:tblPr firstRow="1" bandRow="1">
                <a:tableStyleId>{21E4AEA4-8DFA-4A89-87EB-49C32662AFE0}</a:tableStyleId>
              </a:tblPr>
              <a:tblGrid>
                <a:gridCol w="1466105"/>
                <a:gridCol w="1252271"/>
                <a:gridCol w="2138024"/>
              </a:tblGrid>
              <a:tr h="399839">
                <a:tc>
                  <a:txBody>
                    <a:bodyPr/>
                    <a:lstStyle/>
                    <a:p>
                      <a:pPr algn="ctr"/>
                      <a:r>
                        <a:rPr lang="es-MX" sz="2000" dirty="0" smtClean="0">
                          <a:latin typeface="Calibri" pitchFamily="34" charset="0"/>
                        </a:rPr>
                        <a:t>Grupo</a:t>
                      </a:r>
                      <a:endParaRPr lang="es-ES" sz="2000" dirty="0">
                        <a:latin typeface="Calibri" pitchFamily="34" charset="0"/>
                      </a:endParaRPr>
                    </a:p>
                  </a:txBody>
                  <a:tcPr anchor="ctr">
                    <a:solidFill>
                      <a:srgbClr val="993300"/>
                    </a:solidFill>
                  </a:tcPr>
                </a:tc>
                <a:tc>
                  <a:txBody>
                    <a:bodyPr/>
                    <a:lstStyle/>
                    <a:p>
                      <a:pPr algn="ctr"/>
                      <a:r>
                        <a:rPr lang="es-MX" sz="2000" dirty="0" smtClean="0">
                          <a:latin typeface="Calibri" pitchFamily="34" charset="0"/>
                        </a:rPr>
                        <a:t>Regiones</a:t>
                      </a:r>
                      <a:endParaRPr lang="es-ES" sz="2000" dirty="0">
                        <a:latin typeface="Calibri" pitchFamily="34" charset="0"/>
                      </a:endParaRPr>
                    </a:p>
                  </a:txBody>
                  <a:tcPr anchor="ctr">
                    <a:solidFill>
                      <a:srgbClr val="993300"/>
                    </a:solidFill>
                  </a:tcPr>
                </a:tc>
                <a:tc>
                  <a:txBody>
                    <a:bodyPr/>
                    <a:lstStyle/>
                    <a:p>
                      <a:pPr algn="ctr"/>
                      <a:r>
                        <a:rPr lang="es-ES" sz="2000" dirty="0" smtClean="0">
                          <a:latin typeface="Calibri" pitchFamily="34" charset="0"/>
                        </a:rPr>
                        <a:t>Municipios</a:t>
                      </a:r>
                      <a:endParaRPr lang="es-ES" sz="2000" dirty="0">
                        <a:latin typeface="Calibri" pitchFamily="34" charset="0"/>
                      </a:endParaRPr>
                    </a:p>
                  </a:txBody>
                  <a:tcPr anchor="ctr">
                    <a:solidFill>
                      <a:srgbClr val="993300"/>
                    </a:solidFill>
                  </a:tcPr>
                </a:tc>
              </a:tr>
              <a:tr h="2212578">
                <a:tc rowSpan="2">
                  <a:txBody>
                    <a:bodyPr/>
                    <a:lstStyle/>
                    <a:p>
                      <a:pPr algn="ctr">
                        <a:lnSpc>
                          <a:spcPct val="115000"/>
                        </a:lnSpc>
                        <a:spcAft>
                          <a:spcPts val="0"/>
                        </a:spcAft>
                      </a:pPr>
                      <a:r>
                        <a:rPr lang="es-MX" sz="1600" b="1" dirty="0">
                          <a:latin typeface="Calibri"/>
                          <a:ea typeface="Calibri"/>
                          <a:cs typeface="Times New Roman"/>
                        </a:rPr>
                        <a:t>7</a:t>
                      </a:r>
                      <a:endParaRPr lang="es-MX" sz="1600" dirty="0">
                        <a:latin typeface="Calibri"/>
                        <a:ea typeface="Calibri"/>
                        <a:cs typeface="Times New Roman"/>
                      </a:endParaRPr>
                    </a:p>
                    <a:p>
                      <a:pPr algn="ctr">
                        <a:lnSpc>
                          <a:spcPct val="115000"/>
                        </a:lnSpc>
                        <a:spcAft>
                          <a:spcPts val="0"/>
                        </a:spcAft>
                      </a:pPr>
                      <a:r>
                        <a:rPr lang="es-MX" sz="1600" b="1" dirty="0">
                          <a:latin typeface="Calibri"/>
                          <a:ea typeface="Calibri"/>
                          <a:cs typeface="Times New Roman"/>
                        </a:rPr>
                        <a:t>17 Municipios</a:t>
                      </a:r>
                      <a:endParaRPr lang="es-MX" sz="1600" dirty="0">
                        <a:latin typeface="Calibri"/>
                        <a:ea typeface="Calibri"/>
                        <a:cs typeface="Times New Roman"/>
                      </a:endParaRPr>
                    </a:p>
                  </a:txBody>
                  <a:tcPr marL="68580" marR="68580" marT="0" marB="0" anchor="ctr">
                    <a:solidFill>
                      <a:srgbClr val="FFCC99"/>
                    </a:solidFill>
                  </a:tcPr>
                </a:tc>
                <a:tc>
                  <a:txBody>
                    <a:bodyPr/>
                    <a:lstStyle/>
                    <a:p>
                      <a:pPr algn="just">
                        <a:lnSpc>
                          <a:spcPct val="115000"/>
                        </a:lnSpc>
                        <a:spcAft>
                          <a:spcPts val="0"/>
                        </a:spcAft>
                        <a:tabLst>
                          <a:tab pos="1763395" algn="r"/>
                        </a:tabLst>
                      </a:pPr>
                      <a:r>
                        <a:rPr lang="es-MX" sz="1600" dirty="0">
                          <a:latin typeface="Calibri"/>
                          <a:ea typeface="Calibri"/>
                          <a:cs typeface="Times New Roman"/>
                        </a:rPr>
                        <a:t>XI Sierra Mariscal</a:t>
                      </a:r>
                    </a:p>
                  </a:txBody>
                  <a:tcPr marL="68580" marR="68580" marT="0" marB="0" anchor="ctr">
                    <a:solidFill>
                      <a:srgbClr val="FFCC99"/>
                    </a:solidFill>
                  </a:tcPr>
                </a:tc>
                <a:tc>
                  <a:txBody>
                    <a:bodyPr/>
                    <a:lstStyle/>
                    <a:p>
                      <a:pPr algn="just">
                        <a:lnSpc>
                          <a:spcPct val="115000"/>
                        </a:lnSpc>
                        <a:spcAft>
                          <a:spcPts val="0"/>
                        </a:spcAft>
                      </a:pPr>
                      <a:r>
                        <a:rPr lang="es-MX" sz="1600" dirty="0" err="1">
                          <a:latin typeface="Calibri"/>
                          <a:ea typeface="Calibri"/>
                          <a:cs typeface="Times New Roman"/>
                        </a:rPr>
                        <a:t>Amatenango</a:t>
                      </a:r>
                      <a:r>
                        <a:rPr lang="es-MX" sz="1600" dirty="0">
                          <a:latin typeface="Calibri"/>
                          <a:ea typeface="Calibri"/>
                          <a:cs typeface="Times New Roman"/>
                        </a:rPr>
                        <a:t> de la Frontera, Bejucal de Ocampo, Bella Vista, </a:t>
                      </a:r>
                      <a:r>
                        <a:rPr lang="es-MX" sz="1600" dirty="0" err="1">
                          <a:latin typeface="Calibri"/>
                          <a:ea typeface="Calibri"/>
                          <a:cs typeface="Times New Roman"/>
                        </a:rPr>
                        <a:t>Chicomuselo</a:t>
                      </a:r>
                      <a:r>
                        <a:rPr lang="es-MX" sz="1600" dirty="0">
                          <a:latin typeface="Calibri"/>
                          <a:ea typeface="Calibri"/>
                          <a:cs typeface="Times New Roman"/>
                        </a:rPr>
                        <a:t>, Frontera </a:t>
                      </a:r>
                      <a:r>
                        <a:rPr lang="es-MX" sz="1600" dirty="0" err="1">
                          <a:latin typeface="Calibri"/>
                          <a:ea typeface="Calibri"/>
                          <a:cs typeface="Times New Roman"/>
                        </a:rPr>
                        <a:t>Comalapa</a:t>
                      </a:r>
                      <a:r>
                        <a:rPr lang="es-MX" sz="1600" dirty="0">
                          <a:latin typeface="Calibri"/>
                          <a:ea typeface="Calibri"/>
                          <a:cs typeface="Times New Roman"/>
                        </a:rPr>
                        <a:t>, La Grandeza, </a:t>
                      </a:r>
                      <a:r>
                        <a:rPr lang="es-MX" sz="1600" dirty="0" err="1">
                          <a:latin typeface="Calibri"/>
                          <a:ea typeface="Calibri"/>
                          <a:cs typeface="Times New Roman"/>
                        </a:rPr>
                        <a:t>Mazapa</a:t>
                      </a:r>
                      <a:r>
                        <a:rPr lang="es-MX" sz="1600" dirty="0">
                          <a:latin typeface="Calibri"/>
                          <a:ea typeface="Calibri"/>
                          <a:cs typeface="Times New Roman"/>
                        </a:rPr>
                        <a:t> de Madero</a:t>
                      </a:r>
                    </a:p>
                    <a:p>
                      <a:pPr algn="just">
                        <a:lnSpc>
                          <a:spcPct val="115000"/>
                        </a:lnSpc>
                        <a:spcAft>
                          <a:spcPts val="0"/>
                        </a:spcAft>
                      </a:pPr>
                      <a:r>
                        <a:rPr lang="es-MX" sz="1600" dirty="0" err="1">
                          <a:latin typeface="Calibri"/>
                          <a:ea typeface="Calibri"/>
                          <a:cs typeface="Times New Roman"/>
                        </a:rPr>
                        <a:t>Motozintla</a:t>
                      </a:r>
                      <a:r>
                        <a:rPr lang="es-MX" sz="1600" dirty="0">
                          <a:latin typeface="Calibri"/>
                          <a:ea typeface="Calibri"/>
                          <a:cs typeface="Times New Roman"/>
                        </a:rPr>
                        <a:t>, El Porvenir, </a:t>
                      </a:r>
                      <a:r>
                        <a:rPr lang="es-MX" sz="1600" dirty="0" err="1">
                          <a:latin typeface="Calibri"/>
                          <a:ea typeface="Calibri"/>
                          <a:cs typeface="Times New Roman"/>
                        </a:rPr>
                        <a:t>Siltepec</a:t>
                      </a:r>
                      <a:r>
                        <a:rPr lang="es-MX" sz="1600" dirty="0">
                          <a:latin typeface="Calibri"/>
                          <a:ea typeface="Calibri"/>
                          <a:cs typeface="Times New Roman"/>
                        </a:rPr>
                        <a:t>.</a:t>
                      </a:r>
                    </a:p>
                  </a:txBody>
                  <a:tcPr marL="68580" marR="68580" marT="0" marB="0" anchor="ctr">
                    <a:solidFill>
                      <a:srgbClr val="FFCC99"/>
                    </a:solidFill>
                  </a:tcPr>
                </a:tc>
              </a:tr>
              <a:tr h="1675183">
                <a:tc vMerge="1">
                  <a:txBody>
                    <a:bodyPr/>
                    <a:lstStyle/>
                    <a:p>
                      <a:endParaRPr lang="es-MX"/>
                    </a:p>
                  </a:txBody>
                  <a:tcPr>
                    <a:solidFill>
                      <a:srgbClr val="FFE6CD"/>
                    </a:solidFill>
                  </a:tcPr>
                </a:tc>
                <a:tc>
                  <a:txBody>
                    <a:bodyPr/>
                    <a:lstStyle/>
                    <a:p>
                      <a:pPr algn="just">
                        <a:lnSpc>
                          <a:spcPct val="115000"/>
                        </a:lnSpc>
                        <a:spcAft>
                          <a:spcPts val="0"/>
                        </a:spcAft>
                        <a:tabLst>
                          <a:tab pos="1763395" algn="r"/>
                        </a:tabLst>
                      </a:pPr>
                      <a:r>
                        <a:rPr lang="es-MX" sz="1600">
                          <a:latin typeface="Calibri"/>
                          <a:ea typeface="Calibri"/>
                          <a:cs typeface="Times New Roman"/>
                        </a:rPr>
                        <a:t>XV Meseta Comiteca Tojolabal</a:t>
                      </a:r>
                    </a:p>
                  </a:txBody>
                  <a:tcPr marL="68580" marR="68580" marT="0" marB="0" anchor="ctr">
                    <a:solidFill>
                      <a:srgbClr val="FFE6CD"/>
                    </a:solidFill>
                  </a:tcPr>
                </a:tc>
                <a:tc>
                  <a:txBody>
                    <a:bodyPr/>
                    <a:lstStyle/>
                    <a:p>
                      <a:pPr algn="just">
                        <a:lnSpc>
                          <a:spcPct val="115000"/>
                        </a:lnSpc>
                        <a:spcAft>
                          <a:spcPts val="0"/>
                        </a:spcAft>
                      </a:pPr>
                      <a:r>
                        <a:rPr lang="es-MX" sz="1600" dirty="0" err="1">
                          <a:latin typeface="Calibri"/>
                          <a:ea typeface="Calibri"/>
                          <a:cs typeface="Times New Roman"/>
                        </a:rPr>
                        <a:t>Comitán</a:t>
                      </a:r>
                      <a:r>
                        <a:rPr lang="es-MX" sz="1600" dirty="0">
                          <a:latin typeface="Calibri"/>
                          <a:ea typeface="Calibri"/>
                          <a:cs typeface="Times New Roman"/>
                        </a:rPr>
                        <a:t> de Domínguez, La Independencia</a:t>
                      </a:r>
                    </a:p>
                    <a:p>
                      <a:pPr algn="just">
                        <a:lnSpc>
                          <a:spcPct val="115000"/>
                        </a:lnSpc>
                        <a:spcAft>
                          <a:spcPts val="0"/>
                        </a:spcAft>
                      </a:pPr>
                      <a:r>
                        <a:rPr lang="es-MX" sz="1600" dirty="0">
                          <a:latin typeface="Calibri"/>
                          <a:ea typeface="Calibri"/>
                          <a:cs typeface="Times New Roman"/>
                        </a:rPr>
                        <a:t>Las Margaritas, Las Rosas, La Trinitaria, </a:t>
                      </a:r>
                      <a:r>
                        <a:rPr lang="es-MX" sz="1600" dirty="0" err="1">
                          <a:latin typeface="Calibri"/>
                          <a:ea typeface="Calibri"/>
                          <a:cs typeface="Times New Roman"/>
                        </a:rPr>
                        <a:t>Tzimol</a:t>
                      </a:r>
                      <a:r>
                        <a:rPr lang="es-MX" sz="1600" dirty="0">
                          <a:latin typeface="Calibri"/>
                          <a:ea typeface="Calibri"/>
                          <a:cs typeface="Times New Roman"/>
                        </a:rPr>
                        <a:t>, Maravilla </a:t>
                      </a:r>
                      <a:r>
                        <a:rPr lang="es-MX" sz="1600" dirty="0" err="1">
                          <a:latin typeface="Calibri"/>
                          <a:ea typeface="Calibri"/>
                          <a:cs typeface="Times New Roman"/>
                        </a:rPr>
                        <a:t>Tenejapa</a:t>
                      </a:r>
                      <a:r>
                        <a:rPr lang="es-MX" sz="1600" dirty="0">
                          <a:latin typeface="Calibri"/>
                          <a:ea typeface="Calibri"/>
                          <a:cs typeface="Times New Roman"/>
                        </a:rPr>
                        <a:t>.</a:t>
                      </a:r>
                    </a:p>
                  </a:txBody>
                  <a:tcPr marL="68580" marR="68580" marT="0" marB="0" anchor="ctr">
                    <a:solidFill>
                      <a:srgbClr val="FFE6CD"/>
                    </a:solidFill>
                  </a:tcPr>
                </a:tc>
              </a:tr>
            </a:tbl>
          </a:graphicData>
        </a:graphic>
      </p:graphicFrame>
      <p:pic>
        <p:nvPicPr>
          <p:cNvPr id="6" name="5 Imagen" descr="XI y XV.png"/>
          <p:cNvPicPr>
            <a:picLocks noChangeAspect="1"/>
          </p:cNvPicPr>
          <p:nvPr/>
        </p:nvPicPr>
        <p:blipFill>
          <a:blip r:embed="rId3">
            <a:clrChange>
              <a:clrFrom>
                <a:srgbClr val="FFFFFF"/>
              </a:clrFrom>
              <a:clrTo>
                <a:srgbClr val="FFFFFF">
                  <a:alpha val="0"/>
                </a:srgbClr>
              </a:clrTo>
            </a:clrChange>
          </a:blip>
          <a:stretch>
            <a:fillRect/>
          </a:stretch>
        </p:blipFill>
        <p:spPr>
          <a:xfrm>
            <a:off x="5143504" y="1928802"/>
            <a:ext cx="4000496" cy="3786214"/>
          </a:xfrm>
          <a:prstGeom prst="rect">
            <a:avLst/>
          </a:prstGeom>
        </p:spPr>
      </p:pic>
    </p:spTree>
    <p:extLst>
      <p:ext uri="{BB962C8B-B14F-4D97-AF65-F5344CB8AC3E}">
        <p14:creationId xmlns:p14="http://schemas.microsoft.com/office/powerpoint/2010/main" val="91836380"/>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sp>
        <p:nvSpPr>
          <p:cNvPr id="9" name="Text Box 7"/>
          <p:cNvSpPr txBox="1">
            <a:spLocks noChangeArrowheads="1"/>
          </p:cNvSpPr>
          <p:nvPr/>
        </p:nvSpPr>
        <p:spPr bwMode="auto">
          <a:xfrm>
            <a:off x="928663" y="1142984"/>
            <a:ext cx="7286676" cy="535531"/>
          </a:xfrm>
          <a:prstGeom prst="rect">
            <a:avLst/>
          </a:prstGeom>
          <a:noFill/>
          <a:ln>
            <a:noFill/>
          </a:ln>
          <a:effectLst/>
          <a:extLst/>
        </p:spPr>
        <p:txBody>
          <a:bodyPr wrap="square">
            <a:spAutoFit/>
          </a:bodyPr>
          <a:lstStyle/>
          <a:p>
            <a:pPr algn="ctr" defTabSz="741363">
              <a:lnSpc>
                <a:spcPct val="90000"/>
              </a:lnSpc>
              <a:defRPr/>
            </a:pPr>
            <a:r>
              <a:rPr lang="es-MX" sz="3200" dirty="0" smtClean="0">
                <a:solidFill>
                  <a:srgbClr val="7F7F7F"/>
                </a:solidFill>
                <a:effectLst>
                  <a:outerShdw blurRad="38100" dist="38100" dir="2700000" algn="tl">
                    <a:srgbClr val="C0C0C0"/>
                  </a:outerShdw>
                </a:effectLst>
                <a:latin typeface="Trajan Pro" charset="0"/>
              </a:rPr>
              <a:t> </a:t>
            </a:r>
            <a:r>
              <a:rPr lang="es-MX" dirty="0" smtClean="0">
                <a:solidFill>
                  <a:srgbClr val="7F7F7F"/>
                </a:solidFill>
                <a:effectLst>
                  <a:outerShdw blurRad="38100" dist="38100" dir="2700000" algn="tl">
                    <a:srgbClr val="C0C0C0"/>
                  </a:outerShdw>
                </a:effectLst>
                <a:latin typeface="Trajan Pro" charset="0"/>
              </a:rPr>
              <a:t>Grupo 8</a:t>
            </a:r>
            <a:endParaRPr lang="es-MX" sz="3200" b="1" dirty="0">
              <a:solidFill>
                <a:srgbClr val="404040"/>
              </a:solidFill>
              <a:effectLst>
                <a:outerShdw blurRad="38100" dist="38100" dir="2700000" algn="tl">
                  <a:srgbClr val="C0C0C0"/>
                </a:outerShdw>
              </a:effectLst>
              <a:latin typeface="Trajan Pro"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151336462"/>
              </p:ext>
            </p:extLst>
          </p:nvPr>
        </p:nvGraphicFramePr>
        <p:xfrm>
          <a:off x="214282" y="1714484"/>
          <a:ext cx="4856400" cy="4287600"/>
        </p:xfrm>
        <a:graphic>
          <a:graphicData uri="http://schemas.openxmlformats.org/drawingml/2006/table">
            <a:tbl>
              <a:tblPr firstRow="1" bandRow="1">
                <a:tableStyleId>{21E4AEA4-8DFA-4A89-87EB-49C32662AFE0}</a:tableStyleId>
              </a:tblPr>
              <a:tblGrid>
                <a:gridCol w="1554072"/>
                <a:gridCol w="1359767"/>
                <a:gridCol w="1942561"/>
              </a:tblGrid>
              <a:tr h="534716">
                <a:tc>
                  <a:txBody>
                    <a:bodyPr/>
                    <a:lstStyle/>
                    <a:p>
                      <a:pPr algn="ctr"/>
                      <a:r>
                        <a:rPr lang="es-MX" sz="2000" dirty="0" smtClean="0">
                          <a:latin typeface="Calibri" pitchFamily="34" charset="0"/>
                        </a:rPr>
                        <a:t>Grupo</a:t>
                      </a:r>
                      <a:endParaRPr lang="es-ES" sz="2000" dirty="0">
                        <a:latin typeface="Calibri" pitchFamily="34" charset="0"/>
                      </a:endParaRPr>
                    </a:p>
                  </a:txBody>
                  <a:tcPr anchor="ctr">
                    <a:solidFill>
                      <a:srgbClr val="993300"/>
                    </a:solidFill>
                  </a:tcPr>
                </a:tc>
                <a:tc>
                  <a:txBody>
                    <a:bodyPr/>
                    <a:lstStyle/>
                    <a:p>
                      <a:pPr algn="ctr"/>
                      <a:r>
                        <a:rPr lang="es-MX" sz="2000" dirty="0" smtClean="0">
                          <a:latin typeface="Calibri" pitchFamily="34" charset="0"/>
                        </a:rPr>
                        <a:t>Regiones</a:t>
                      </a:r>
                      <a:endParaRPr lang="es-ES" sz="2000" dirty="0">
                        <a:latin typeface="Calibri" pitchFamily="34" charset="0"/>
                      </a:endParaRPr>
                    </a:p>
                  </a:txBody>
                  <a:tcPr anchor="ctr">
                    <a:solidFill>
                      <a:srgbClr val="993300"/>
                    </a:solidFill>
                  </a:tcPr>
                </a:tc>
                <a:tc>
                  <a:txBody>
                    <a:bodyPr/>
                    <a:lstStyle/>
                    <a:p>
                      <a:pPr algn="ctr"/>
                      <a:r>
                        <a:rPr lang="es-ES" sz="2000" dirty="0" smtClean="0">
                          <a:latin typeface="Calibri" pitchFamily="34" charset="0"/>
                        </a:rPr>
                        <a:t>Municipios</a:t>
                      </a:r>
                      <a:endParaRPr lang="es-ES" sz="2000" dirty="0">
                        <a:latin typeface="Calibri" pitchFamily="34" charset="0"/>
                      </a:endParaRPr>
                    </a:p>
                  </a:txBody>
                  <a:tcPr anchor="ctr">
                    <a:solidFill>
                      <a:srgbClr val="993300"/>
                    </a:solidFill>
                  </a:tcPr>
                </a:tc>
              </a:tr>
              <a:tr h="701765">
                <a:tc rowSpan="3">
                  <a:txBody>
                    <a:bodyPr/>
                    <a:lstStyle/>
                    <a:p>
                      <a:pPr algn="ctr">
                        <a:lnSpc>
                          <a:spcPct val="115000"/>
                        </a:lnSpc>
                        <a:spcAft>
                          <a:spcPts val="0"/>
                        </a:spcAft>
                      </a:pPr>
                      <a:r>
                        <a:rPr lang="es-MX" sz="1600" b="1" dirty="0">
                          <a:latin typeface="Calibri"/>
                          <a:ea typeface="Calibri"/>
                          <a:cs typeface="Times New Roman"/>
                        </a:rPr>
                        <a:t>8</a:t>
                      </a:r>
                      <a:endParaRPr lang="es-MX" sz="1600" dirty="0">
                        <a:latin typeface="Calibri"/>
                        <a:ea typeface="Calibri"/>
                        <a:cs typeface="Times New Roman"/>
                      </a:endParaRPr>
                    </a:p>
                    <a:p>
                      <a:pPr algn="ctr">
                        <a:lnSpc>
                          <a:spcPct val="115000"/>
                        </a:lnSpc>
                        <a:spcAft>
                          <a:spcPts val="0"/>
                        </a:spcAft>
                      </a:pPr>
                      <a:r>
                        <a:rPr lang="es-MX" sz="1600" b="1" dirty="0">
                          <a:latin typeface="Calibri"/>
                          <a:ea typeface="Calibri"/>
                          <a:cs typeface="Times New Roman"/>
                        </a:rPr>
                        <a:t>14 Municipios</a:t>
                      </a:r>
                      <a:endParaRPr lang="es-MX" sz="1600" dirty="0">
                        <a:latin typeface="Calibri"/>
                        <a:ea typeface="Calibri"/>
                        <a:cs typeface="Times New Roman"/>
                      </a:endParaRPr>
                    </a:p>
                  </a:txBody>
                  <a:tcPr marL="68580" marR="68580" marT="0" marB="0" anchor="ctr">
                    <a:solidFill>
                      <a:srgbClr val="FFCC99"/>
                    </a:solidFill>
                  </a:tcPr>
                </a:tc>
                <a:tc>
                  <a:txBody>
                    <a:bodyPr/>
                    <a:lstStyle/>
                    <a:p>
                      <a:pPr algn="just">
                        <a:lnSpc>
                          <a:spcPct val="115000"/>
                        </a:lnSpc>
                        <a:spcAft>
                          <a:spcPts val="0"/>
                        </a:spcAft>
                        <a:tabLst>
                          <a:tab pos="1763395" algn="r"/>
                        </a:tabLst>
                      </a:pPr>
                      <a:r>
                        <a:rPr lang="es-MX" sz="1600" dirty="0">
                          <a:latin typeface="Calibri"/>
                          <a:ea typeface="Calibri"/>
                          <a:cs typeface="Times New Roman"/>
                        </a:rPr>
                        <a:t>XII Selva Lacandona</a:t>
                      </a:r>
                    </a:p>
                  </a:txBody>
                  <a:tcPr marL="68580" marR="68580" marT="0" marB="0" anchor="ctr">
                    <a:solidFill>
                      <a:srgbClr val="FFCC99"/>
                    </a:solidFill>
                  </a:tcPr>
                </a:tc>
                <a:tc>
                  <a:txBody>
                    <a:bodyPr/>
                    <a:lstStyle/>
                    <a:p>
                      <a:pPr>
                        <a:lnSpc>
                          <a:spcPct val="115000"/>
                        </a:lnSpc>
                        <a:spcAft>
                          <a:spcPts val="0"/>
                        </a:spcAft>
                      </a:pPr>
                      <a:r>
                        <a:rPr lang="es-MX" sz="1600" dirty="0">
                          <a:latin typeface="Calibri"/>
                          <a:ea typeface="Calibri"/>
                          <a:cs typeface="Times New Roman"/>
                        </a:rPr>
                        <a:t>Altamirano, </a:t>
                      </a:r>
                      <a:r>
                        <a:rPr lang="es-MX" sz="1600" dirty="0" err="1">
                          <a:latin typeface="Calibri"/>
                          <a:ea typeface="Calibri"/>
                          <a:cs typeface="Times New Roman"/>
                        </a:rPr>
                        <a:t>Ocosingo</a:t>
                      </a:r>
                      <a:r>
                        <a:rPr lang="es-MX" sz="1600" dirty="0">
                          <a:latin typeface="Calibri"/>
                          <a:ea typeface="Calibri"/>
                          <a:cs typeface="Times New Roman"/>
                        </a:rPr>
                        <a:t>.</a:t>
                      </a:r>
                    </a:p>
                  </a:txBody>
                  <a:tcPr marL="68580" marR="68580" marT="0" marB="0" anchor="ctr">
                    <a:solidFill>
                      <a:srgbClr val="FFCC99"/>
                    </a:solidFill>
                  </a:tcPr>
                </a:tc>
              </a:tr>
              <a:tr h="1647588">
                <a:tc vMerge="1">
                  <a:txBody>
                    <a:bodyPr/>
                    <a:lstStyle/>
                    <a:p>
                      <a:endParaRPr lang="es-MX"/>
                    </a:p>
                  </a:txBody>
                  <a:tcPr>
                    <a:solidFill>
                      <a:srgbClr val="FFE6CD"/>
                    </a:solidFill>
                  </a:tcPr>
                </a:tc>
                <a:tc>
                  <a:txBody>
                    <a:bodyPr/>
                    <a:lstStyle/>
                    <a:p>
                      <a:pPr algn="just">
                        <a:lnSpc>
                          <a:spcPct val="115000"/>
                        </a:lnSpc>
                        <a:spcAft>
                          <a:spcPts val="0"/>
                        </a:spcAft>
                        <a:tabLst>
                          <a:tab pos="1763395" algn="r"/>
                        </a:tabLst>
                      </a:pPr>
                      <a:r>
                        <a:rPr lang="es-MX" sz="1600" dirty="0">
                          <a:latin typeface="Calibri"/>
                          <a:ea typeface="Calibri"/>
                          <a:cs typeface="Times New Roman"/>
                        </a:rPr>
                        <a:t>XIII Maya</a:t>
                      </a:r>
                    </a:p>
                  </a:txBody>
                  <a:tcPr marL="68580" marR="68580" marT="0" marB="0" anchor="ctr">
                    <a:solidFill>
                      <a:srgbClr val="FFE6CD"/>
                    </a:solidFill>
                  </a:tcPr>
                </a:tc>
                <a:tc>
                  <a:txBody>
                    <a:bodyPr/>
                    <a:lstStyle/>
                    <a:p>
                      <a:pPr>
                        <a:lnSpc>
                          <a:spcPct val="115000"/>
                        </a:lnSpc>
                        <a:spcAft>
                          <a:spcPts val="0"/>
                        </a:spcAft>
                      </a:pPr>
                      <a:r>
                        <a:rPr lang="es-MX" sz="1600" dirty="0" err="1">
                          <a:latin typeface="Calibri"/>
                          <a:ea typeface="Calibri"/>
                          <a:cs typeface="Times New Roman"/>
                        </a:rPr>
                        <a:t>Catazajá</a:t>
                      </a:r>
                      <a:r>
                        <a:rPr lang="es-MX" sz="1600" dirty="0">
                          <a:latin typeface="Calibri"/>
                          <a:ea typeface="Calibri"/>
                          <a:cs typeface="Times New Roman"/>
                        </a:rPr>
                        <a:t>, La Libertad, Palenque, Benemérito de las Américas, Marqués de Comillas.</a:t>
                      </a:r>
                    </a:p>
                  </a:txBody>
                  <a:tcPr marL="68580" marR="68580" marT="0" marB="0" anchor="ctr">
                    <a:solidFill>
                      <a:srgbClr val="FFE6CD"/>
                    </a:solidFill>
                  </a:tcPr>
                </a:tc>
              </a:tr>
              <a:tr h="1403531">
                <a:tc vMerge="1">
                  <a:txBody>
                    <a:bodyPr/>
                    <a:lstStyle/>
                    <a:p>
                      <a:endParaRPr lang="es-MX"/>
                    </a:p>
                  </a:txBody>
                  <a:tcPr>
                    <a:solidFill>
                      <a:srgbClr val="FFCC99"/>
                    </a:solidFill>
                  </a:tcPr>
                </a:tc>
                <a:tc>
                  <a:txBody>
                    <a:bodyPr/>
                    <a:lstStyle/>
                    <a:p>
                      <a:pPr algn="just">
                        <a:lnSpc>
                          <a:spcPct val="115000"/>
                        </a:lnSpc>
                        <a:spcAft>
                          <a:spcPts val="0"/>
                        </a:spcAft>
                        <a:tabLst>
                          <a:tab pos="1763395" algn="r"/>
                        </a:tabLst>
                      </a:pPr>
                      <a:r>
                        <a:rPr lang="es-MX" sz="1600">
                          <a:latin typeface="Calibri"/>
                          <a:ea typeface="Calibri"/>
                          <a:cs typeface="Times New Roman"/>
                        </a:rPr>
                        <a:t>XIV Tulijá Tseltal Chol</a:t>
                      </a:r>
                    </a:p>
                  </a:txBody>
                  <a:tcPr marL="68580" marR="68580" marT="0" marB="0" anchor="ctr">
                    <a:solidFill>
                      <a:srgbClr val="FFCC99"/>
                    </a:solidFill>
                  </a:tcPr>
                </a:tc>
                <a:tc>
                  <a:txBody>
                    <a:bodyPr/>
                    <a:lstStyle/>
                    <a:p>
                      <a:pPr>
                        <a:lnSpc>
                          <a:spcPct val="115000"/>
                        </a:lnSpc>
                        <a:spcAft>
                          <a:spcPts val="0"/>
                        </a:spcAft>
                      </a:pPr>
                      <a:r>
                        <a:rPr lang="es-MX" sz="1600" dirty="0" err="1">
                          <a:latin typeface="Calibri"/>
                          <a:ea typeface="Calibri"/>
                          <a:cs typeface="Times New Roman"/>
                        </a:rPr>
                        <a:t>Chilón</a:t>
                      </a:r>
                      <a:r>
                        <a:rPr lang="es-MX" sz="1600" dirty="0">
                          <a:latin typeface="Calibri"/>
                          <a:ea typeface="Calibri"/>
                          <a:cs typeface="Times New Roman"/>
                        </a:rPr>
                        <a:t>, Sabanilla, Salto de Agua, </a:t>
                      </a:r>
                      <a:r>
                        <a:rPr lang="es-MX" sz="1600" dirty="0" err="1">
                          <a:latin typeface="Calibri"/>
                          <a:ea typeface="Calibri"/>
                          <a:cs typeface="Times New Roman"/>
                        </a:rPr>
                        <a:t>Sitalá</a:t>
                      </a:r>
                      <a:r>
                        <a:rPr lang="es-MX" sz="1600" dirty="0">
                          <a:latin typeface="Calibri"/>
                          <a:ea typeface="Calibri"/>
                          <a:cs typeface="Times New Roman"/>
                        </a:rPr>
                        <a:t>, Tila, </a:t>
                      </a:r>
                      <a:r>
                        <a:rPr lang="es-MX" sz="1600" dirty="0" err="1">
                          <a:latin typeface="Calibri"/>
                          <a:ea typeface="Calibri"/>
                          <a:cs typeface="Times New Roman"/>
                        </a:rPr>
                        <a:t>Tumbalá</a:t>
                      </a:r>
                      <a:r>
                        <a:rPr lang="es-MX" sz="1600" dirty="0">
                          <a:latin typeface="Calibri"/>
                          <a:ea typeface="Calibri"/>
                          <a:cs typeface="Times New Roman"/>
                        </a:rPr>
                        <a:t>, </a:t>
                      </a:r>
                      <a:r>
                        <a:rPr lang="es-MX" sz="1600" dirty="0" err="1">
                          <a:latin typeface="Calibri"/>
                          <a:ea typeface="Calibri"/>
                          <a:cs typeface="Times New Roman"/>
                        </a:rPr>
                        <a:t>Yajalón</a:t>
                      </a:r>
                      <a:r>
                        <a:rPr lang="es-MX" sz="1600" dirty="0">
                          <a:latin typeface="Calibri"/>
                          <a:ea typeface="Calibri"/>
                          <a:cs typeface="Times New Roman"/>
                        </a:rPr>
                        <a:t>.</a:t>
                      </a:r>
                    </a:p>
                  </a:txBody>
                  <a:tcPr marL="68580" marR="68580" marT="0" marB="0" anchor="ctr">
                    <a:solidFill>
                      <a:srgbClr val="FFCC99"/>
                    </a:solidFill>
                  </a:tcPr>
                </a:tc>
              </a:tr>
            </a:tbl>
          </a:graphicData>
        </a:graphic>
      </p:graphicFrame>
      <p:pic>
        <p:nvPicPr>
          <p:cNvPr id="6" name="5 Imagen" descr="XII, XIII yXIV.png"/>
          <p:cNvPicPr>
            <a:picLocks noChangeAspect="1"/>
          </p:cNvPicPr>
          <p:nvPr/>
        </p:nvPicPr>
        <p:blipFill>
          <a:blip r:embed="rId3">
            <a:clrChange>
              <a:clrFrom>
                <a:srgbClr val="FFFFFF"/>
              </a:clrFrom>
              <a:clrTo>
                <a:srgbClr val="FFFFFF">
                  <a:alpha val="0"/>
                </a:srgbClr>
              </a:clrTo>
            </a:clrChange>
          </a:blip>
          <a:stretch>
            <a:fillRect/>
          </a:stretch>
        </p:blipFill>
        <p:spPr>
          <a:xfrm>
            <a:off x="5072066" y="1929710"/>
            <a:ext cx="4071934" cy="3856744"/>
          </a:xfrm>
          <a:prstGeom prst="rect">
            <a:avLst/>
          </a:prstGeom>
        </p:spPr>
      </p:pic>
    </p:spTree>
    <p:extLst>
      <p:ext uri="{BB962C8B-B14F-4D97-AF65-F5344CB8AC3E}">
        <p14:creationId xmlns:p14="http://schemas.microsoft.com/office/powerpoint/2010/main" val="91836380"/>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sp>
        <p:nvSpPr>
          <p:cNvPr id="5" name="Text Box 7"/>
          <p:cNvSpPr txBox="1">
            <a:spLocks noChangeArrowheads="1"/>
          </p:cNvSpPr>
          <p:nvPr/>
        </p:nvSpPr>
        <p:spPr bwMode="auto">
          <a:xfrm>
            <a:off x="928663" y="1340768"/>
            <a:ext cx="7286676" cy="535531"/>
          </a:xfrm>
          <a:prstGeom prst="rect">
            <a:avLst/>
          </a:prstGeom>
          <a:noFill/>
          <a:ln>
            <a:noFill/>
          </a:ln>
          <a:effectLst/>
          <a:extLst/>
        </p:spPr>
        <p:txBody>
          <a:bodyPr wrap="square">
            <a:spAutoFit/>
          </a:bodyPr>
          <a:lstStyle/>
          <a:p>
            <a:pPr algn="ctr" defTabSz="741363">
              <a:lnSpc>
                <a:spcPct val="90000"/>
              </a:lnSpc>
              <a:defRPr/>
            </a:pPr>
            <a:r>
              <a:rPr lang="es-MX" sz="3200" dirty="0" smtClean="0">
                <a:solidFill>
                  <a:srgbClr val="7F7F7F"/>
                </a:solidFill>
                <a:effectLst>
                  <a:outerShdw blurRad="38100" dist="38100" dir="2700000" algn="tl">
                    <a:srgbClr val="C0C0C0"/>
                  </a:outerShdw>
                </a:effectLst>
                <a:latin typeface="Trajan Pro" charset="0"/>
              </a:rPr>
              <a:t>PROPUESTA   2</a:t>
            </a:r>
            <a:endParaRPr lang="es-MX" sz="3200" b="1" dirty="0">
              <a:solidFill>
                <a:srgbClr val="404040"/>
              </a:solidFill>
              <a:effectLst>
                <a:outerShdw blurRad="38100" dist="38100" dir="2700000" algn="tl">
                  <a:srgbClr val="C0C0C0"/>
                </a:outerShdw>
              </a:effectLst>
              <a:latin typeface="Trajan Pro" charset="0"/>
            </a:endParaRPr>
          </a:p>
        </p:txBody>
      </p:sp>
      <p:sp>
        <p:nvSpPr>
          <p:cNvPr id="3" name="2 Rectángulo"/>
          <p:cNvSpPr/>
          <p:nvPr/>
        </p:nvSpPr>
        <p:spPr>
          <a:xfrm>
            <a:off x="395538" y="2060848"/>
            <a:ext cx="8352928" cy="4154984"/>
          </a:xfrm>
          <a:prstGeom prst="rect">
            <a:avLst/>
          </a:prstGeom>
        </p:spPr>
        <p:txBody>
          <a:bodyPr wrap="square">
            <a:spAutoFit/>
          </a:bodyPr>
          <a:lstStyle/>
          <a:p>
            <a:pPr algn="just"/>
            <a:r>
              <a:rPr lang="es-MX" sz="2400" b="1" dirty="0" smtClean="0">
                <a:latin typeface="+mj-lt"/>
              </a:rPr>
              <a:t>Código de la Hacienda Pública para el Estado de Chiapas.</a:t>
            </a:r>
          </a:p>
          <a:p>
            <a:pPr algn="just"/>
            <a:endParaRPr lang="es-MX" sz="2400" dirty="0">
              <a:latin typeface="+mj-lt"/>
            </a:endParaRPr>
          </a:p>
          <a:p>
            <a:pPr algn="just"/>
            <a:r>
              <a:rPr lang="es-MX" sz="2400" b="1" dirty="0" smtClean="0">
                <a:latin typeface="+mj-lt"/>
              </a:rPr>
              <a:t>Artículo </a:t>
            </a:r>
            <a:r>
              <a:rPr lang="es-MX" sz="2400" b="1" dirty="0">
                <a:latin typeface="+mj-lt"/>
              </a:rPr>
              <a:t>285.-</a:t>
            </a:r>
            <a:r>
              <a:rPr lang="es-MX" sz="2400" dirty="0">
                <a:latin typeface="+mj-lt"/>
              </a:rPr>
              <a:t> El Gobernador del Estado, por sí o por conducto de la Secretaría, el Congreso del Estado y los ayuntamientos participarán en el desarrollo, vigilancia y perfeccionamiento del Sistema de Coordinación Hacendaria del Estado, por medio de</a:t>
            </a:r>
            <a:r>
              <a:rPr lang="es-MX" sz="2400" dirty="0" smtClean="0">
                <a:latin typeface="+mj-lt"/>
              </a:rPr>
              <a:t>:</a:t>
            </a:r>
          </a:p>
          <a:p>
            <a:pPr algn="just"/>
            <a:r>
              <a:rPr lang="es-MX" sz="2400" dirty="0" smtClean="0">
                <a:latin typeface="+mj-lt"/>
              </a:rPr>
              <a:t> </a:t>
            </a:r>
          </a:p>
          <a:p>
            <a:pPr marL="514350" indent="-514350" algn="just">
              <a:buAutoNum type="romanUcPeriod"/>
            </a:pPr>
            <a:r>
              <a:rPr lang="es-MX" sz="2400" dirty="0" smtClean="0">
                <a:latin typeface="+mj-lt"/>
              </a:rPr>
              <a:t>La </a:t>
            </a:r>
            <a:r>
              <a:rPr lang="es-MX" sz="2400" dirty="0">
                <a:latin typeface="+mj-lt"/>
              </a:rPr>
              <a:t>Convención Hacendaria del Estado. </a:t>
            </a:r>
            <a:endParaRPr lang="es-MX" sz="2400" dirty="0" smtClean="0">
              <a:latin typeface="+mj-lt"/>
            </a:endParaRPr>
          </a:p>
          <a:p>
            <a:pPr marL="514350" indent="-514350" algn="just">
              <a:buAutoNum type="romanUcPeriod"/>
            </a:pPr>
            <a:r>
              <a:rPr lang="es-MX" sz="2400" dirty="0" smtClean="0">
                <a:latin typeface="+mj-lt"/>
              </a:rPr>
              <a:t>La </a:t>
            </a:r>
            <a:r>
              <a:rPr lang="es-MX" sz="2400" dirty="0">
                <a:latin typeface="+mj-lt"/>
              </a:rPr>
              <a:t>Comisión Permanente de Tesoreros Municipales y Autoridades Hacendarias. </a:t>
            </a:r>
            <a:endParaRPr lang="es-MX" sz="2400" dirty="0" smtClean="0">
              <a:latin typeface="+mj-lt"/>
            </a:endParaRPr>
          </a:p>
          <a:p>
            <a:pPr marL="514350" indent="-514350" algn="just">
              <a:buAutoNum type="romanUcPeriod"/>
            </a:pPr>
            <a:r>
              <a:rPr lang="es-MX" sz="2400" dirty="0" smtClean="0">
                <a:latin typeface="+mj-lt"/>
              </a:rPr>
              <a:t>La </a:t>
            </a:r>
            <a:r>
              <a:rPr lang="es-MX" sz="2400" dirty="0">
                <a:latin typeface="+mj-lt"/>
              </a:rPr>
              <a:t>Comisión de Desarrollo Hacendario.</a:t>
            </a:r>
          </a:p>
        </p:txBody>
      </p:sp>
    </p:spTree>
    <p:extLst>
      <p:ext uri="{BB962C8B-B14F-4D97-AF65-F5344CB8AC3E}">
        <p14:creationId xmlns:p14="http://schemas.microsoft.com/office/powerpoint/2010/main" val="91836380"/>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sp>
        <p:nvSpPr>
          <p:cNvPr id="5" name="Text Box 7"/>
          <p:cNvSpPr txBox="1">
            <a:spLocks noChangeArrowheads="1"/>
          </p:cNvSpPr>
          <p:nvPr/>
        </p:nvSpPr>
        <p:spPr bwMode="auto">
          <a:xfrm>
            <a:off x="928663" y="1340768"/>
            <a:ext cx="7286676" cy="535531"/>
          </a:xfrm>
          <a:prstGeom prst="rect">
            <a:avLst/>
          </a:prstGeom>
          <a:noFill/>
          <a:ln>
            <a:noFill/>
          </a:ln>
          <a:effectLst/>
          <a:extLst/>
        </p:spPr>
        <p:txBody>
          <a:bodyPr wrap="square">
            <a:spAutoFit/>
          </a:bodyPr>
          <a:lstStyle/>
          <a:p>
            <a:pPr algn="ctr" defTabSz="741363">
              <a:lnSpc>
                <a:spcPct val="90000"/>
              </a:lnSpc>
              <a:defRPr/>
            </a:pPr>
            <a:r>
              <a:rPr lang="es-MX" sz="3200" dirty="0" smtClean="0">
                <a:solidFill>
                  <a:srgbClr val="7F7F7F"/>
                </a:solidFill>
                <a:effectLst>
                  <a:outerShdw blurRad="38100" dist="38100" dir="2700000" algn="tl">
                    <a:srgbClr val="C0C0C0"/>
                  </a:outerShdw>
                </a:effectLst>
                <a:latin typeface="Trajan Pro" charset="0"/>
              </a:rPr>
              <a:t>PROPUESTA   2</a:t>
            </a:r>
            <a:endParaRPr lang="es-MX" sz="3200" b="1" dirty="0">
              <a:solidFill>
                <a:srgbClr val="404040"/>
              </a:solidFill>
              <a:effectLst>
                <a:outerShdw blurRad="38100" dist="38100" dir="2700000" algn="tl">
                  <a:srgbClr val="C0C0C0"/>
                </a:outerShdw>
              </a:effectLst>
              <a:latin typeface="Trajan Pro" charset="0"/>
            </a:endParaRPr>
          </a:p>
        </p:txBody>
      </p:sp>
      <p:sp>
        <p:nvSpPr>
          <p:cNvPr id="3" name="2 Rectángulo"/>
          <p:cNvSpPr/>
          <p:nvPr/>
        </p:nvSpPr>
        <p:spPr>
          <a:xfrm>
            <a:off x="395538" y="2060848"/>
            <a:ext cx="8352928" cy="4524315"/>
          </a:xfrm>
          <a:prstGeom prst="rect">
            <a:avLst/>
          </a:prstGeom>
        </p:spPr>
        <p:txBody>
          <a:bodyPr wrap="square">
            <a:spAutoFit/>
          </a:bodyPr>
          <a:lstStyle/>
          <a:p>
            <a:pPr algn="just"/>
            <a:r>
              <a:rPr lang="es-MX" sz="2400" b="1" dirty="0" smtClean="0">
                <a:latin typeface="+mj-lt"/>
              </a:rPr>
              <a:t>Código de la Hacienda Pública para el Estado de Chiapas.</a:t>
            </a:r>
          </a:p>
          <a:p>
            <a:pPr algn="just"/>
            <a:endParaRPr lang="es-MX" sz="2400" dirty="0">
              <a:latin typeface="+mj-lt"/>
            </a:endParaRPr>
          </a:p>
          <a:p>
            <a:pPr algn="just"/>
            <a:r>
              <a:rPr lang="es-MX" sz="2400" b="1" dirty="0">
                <a:latin typeface="+mj-lt"/>
              </a:rPr>
              <a:t>Artículo 290.- </a:t>
            </a:r>
            <a:r>
              <a:rPr lang="es-MX" sz="2400" dirty="0">
                <a:latin typeface="+mj-lt"/>
              </a:rPr>
              <a:t>La Comisión Permanente de Tesoreros Municipales y Autoridades Hacendarias, se integrara y funcionará conforme a lo siguiente: </a:t>
            </a:r>
            <a:endParaRPr lang="es-MX" sz="2400" dirty="0" smtClean="0">
              <a:latin typeface="+mj-lt"/>
            </a:endParaRPr>
          </a:p>
          <a:p>
            <a:pPr algn="just"/>
            <a:endParaRPr lang="es-MX" sz="2400" dirty="0">
              <a:latin typeface="+mj-lt"/>
            </a:endParaRPr>
          </a:p>
          <a:p>
            <a:pPr algn="just"/>
            <a:r>
              <a:rPr lang="es-MX" sz="2400" dirty="0" smtClean="0">
                <a:latin typeface="+mj-lt"/>
              </a:rPr>
              <a:t>I. Estará </a:t>
            </a:r>
            <a:r>
              <a:rPr lang="es-MX" sz="2400" dirty="0">
                <a:latin typeface="+mj-lt"/>
              </a:rPr>
              <a:t>integrada por el Secretario, un representante del Congreso del Estado y por </a:t>
            </a:r>
            <a:r>
              <a:rPr lang="es-MX" sz="2400" dirty="0" smtClean="0">
                <a:latin typeface="+mj-lt"/>
              </a:rPr>
              <a:t> </a:t>
            </a:r>
            <a:r>
              <a:rPr lang="es-MX" sz="2400" b="1" dirty="0" smtClean="0">
                <a:latin typeface="+mj-lt"/>
              </a:rPr>
              <a:t>trece Tesoreros Municipales</a:t>
            </a:r>
            <a:r>
              <a:rPr lang="es-MX" sz="2400" dirty="0" smtClean="0">
                <a:latin typeface="+mj-lt"/>
              </a:rPr>
              <a:t>….</a:t>
            </a:r>
          </a:p>
          <a:p>
            <a:pPr marL="514350" indent="-514350" algn="just">
              <a:buAutoNum type="romanUcPeriod"/>
            </a:pPr>
            <a:endParaRPr lang="es-MX" sz="2400" dirty="0">
              <a:latin typeface="+mj-lt"/>
            </a:endParaRPr>
          </a:p>
          <a:p>
            <a:pPr algn="just"/>
            <a:r>
              <a:rPr lang="es-MX" sz="2400" dirty="0" smtClean="0">
                <a:latin typeface="+mj-lt"/>
              </a:rPr>
              <a:t>V. Los </a:t>
            </a:r>
            <a:r>
              <a:rPr lang="es-MX" sz="2400" dirty="0">
                <a:latin typeface="+mj-lt"/>
              </a:rPr>
              <a:t>municipios que integran la Comisión Permanente, serán elegidos de manera rotativa, uno por cada grupo, de acuerdo a lo siguiente</a:t>
            </a:r>
            <a:r>
              <a:rPr lang="es-MX" sz="2400" dirty="0" smtClean="0">
                <a:latin typeface="+mj-lt"/>
              </a:rPr>
              <a:t>:….</a:t>
            </a:r>
            <a:endParaRPr lang="es-MX" sz="2400" dirty="0">
              <a:latin typeface="+mj-lt"/>
            </a:endParaRPr>
          </a:p>
        </p:txBody>
      </p:sp>
    </p:spTree>
    <p:extLst>
      <p:ext uri="{BB962C8B-B14F-4D97-AF65-F5344CB8AC3E}">
        <p14:creationId xmlns:p14="http://schemas.microsoft.com/office/powerpoint/2010/main" val="2942517115"/>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sp>
        <p:nvSpPr>
          <p:cNvPr id="9" name="Text Box 7"/>
          <p:cNvSpPr txBox="1">
            <a:spLocks noChangeArrowheads="1"/>
          </p:cNvSpPr>
          <p:nvPr/>
        </p:nvSpPr>
        <p:spPr bwMode="auto">
          <a:xfrm>
            <a:off x="357158" y="1142984"/>
            <a:ext cx="8501121" cy="480131"/>
          </a:xfrm>
          <a:prstGeom prst="rect">
            <a:avLst/>
          </a:prstGeom>
          <a:noFill/>
          <a:ln>
            <a:noFill/>
          </a:ln>
          <a:effectLst/>
          <a:extLst/>
        </p:spPr>
        <p:txBody>
          <a:bodyPr wrap="square">
            <a:spAutoFit/>
          </a:bodyPr>
          <a:lstStyle/>
          <a:p>
            <a:pPr algn="ctr" defTabSz="741363">
              <a:lnSpc>
                <a:spcPct val="90000"/>
              </a:lnSpc>
              <a:defRPr/>
            </a:pPr>
            <a:r>
              <a:rPr lang="es-MX" sz="2800" dirty="0" smtClean="0">
                <a:solidFill>
                  <a:srgbClr val="7F7F7F"/>
                </a:solidFill>
                <a:effectLst>
                  <a:outerShdw blurRad="38100" dist="38100" dir="2700000" algn="tl">
                    <a:srgbClr val="C0C0C0"/>
                  </a:outerShdw>
                </a:effectLst>
                <a:latin typeface="Trajan Pro" charset="0"/>
              </a:rPr>
              <a:t> Integración de los Grupos Zonales</a:t>
            </a:r>
            <a:endParaRPr lang="es-MX" sz="2800" b="1" dirty="0">
              <a:solidFill>
                <a:srgbClr val="404040"/>
              </a:solidFill>
              <a:effectLst>
                <a:outerShdw blurRad="38100" dist="38100" dir="2700000" algn="tl">
                  <a:srgbClr val="C0C0C0"/>
                </a:outerShdw>
              </a:effectLst>
              <a:latin typeface="Trajan Pro" charset="0"/>
            </a:endParaRPr>
          </a:p>
        </p:txBody>
      </p:sp>
      <p:graphicFrame>
        <p:nvGraphicFramePr>
          <p:cNvPr id="7" name="6 Tabla"/>
          <p:cNvGraphicFramePr>
            <a:graphicFrameLocks noGrp="1"/>
          </p:cNvGraphicFramePr>
          <p:nvPr>
            <p:extLst>
              <p:ext uri="{D42A27DB-BD31-4B8C-83A1-F6EECF244321}">
                <p14:modId xmlns:p14="http://schemas.microsoft.com/office/powerpoint/2010/main" val="2157983742"/>
              </p:ext>
            </p:extLst>
          </p:nvPr>
        </p:nvGraphicFramePr>
        <p:xfrm>
          <a:off x="428596" y="1785925"/>
          <a:ext cx="8286809" cy="4293870"/>
        </p:xfrm>
        <a:graphic>
          <a:graphicData uri="http://schemas.openxmlformats.org/drawingml/2006/table">
            <a:tbl>
              <a:tblPr/>
              <a:tblGrid>
                <a:gridCol w="878268"/>
                <a:gridCol w="3122260"/>
                <a:gridCol w="3429024"/>
                <a:gridCol w="857257"/>
              </a:tblGrid>
              <a:tr h="214315">
                <a:tc>
                  <a:txBody>
                    <a:bodyPr/>
                    <a:lstStyle/>
                    <a:p>
                      <a:pPr marL="0" algn="ctr" defTabSz="914400" rtl="0" eaLnBrk="1" latinLnBrk="0" hangingPunct="1">
                        <a:lnSpc>
                          <a:spcPct val="115000"/>
                        </a:lnSpc>
                        <a:spcAft>
                          <a:spcPts val="0"/>
                        </a:spcAft>
                      </a:pPr>
                      <a:r>
                        <a:rPr lang="es-MX" sz="1200" b="1" kern="1200" dirty="0" smtClean="0">
                          <a:solidFill>
                            <a:schemeClr val="lt1"/>
                          </a:solidFill>
                          <a:latin typeface="Calibri" pitchFamily="34" charset="0"/>
                          <a:ea typeface="+mn-ea"/>
                          <a:cs typeface="+mn-cs"/>
                        </a:rPr>
                        <a:t>GRUPOS ZONALES</a:t>
                      </a: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00"/>
                    </a:solidFill>
                  </a:tcPr>
                </a:tc>
                <a:tc>
                  <a:txBody>
                    <a:bodyPr/>
                    <a:lstStyle/>
                    <a:p>
                      <a:pPr marL="0" algn="ctr" defTabSz="914400" rtl="0" eaLnBrk="1" latinLnBrk="0" hangingPunct="1">
                        <a:lnSpc>
                          <a:spcPct val="115000"/>
                        </a:lnSpc>
                        <a:spcAft>
                          <a:spcPts val="0"/>
                        </a:spcAft>
                      </a:pPr>
                      <a:r>
                        <a:rPr lang="es-MX" sz="1200" b="1" kern="1200" dirty="0" smtClean="0">
                          <a:solidFill>
                            <a:schemeClr val="lt1"/>
                          </a:solidFill>
                          <a:latin typeface="Calibri" pitchFamily="34" charset="0"/>
                          <a:ea typeface="+mn-ea"/>
                          <a:cs typeface="+mn-cs"/>
                        </a:rPr>
                        <a:t>REPRESENTANTES</a:t>
                      </a: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00"/>
                    </a:solidFill>
                  </a:tcPr>
                </a:tc>
                <a:tc>
                  <a:txBody>
                    <a:bodyPr/>
                    <a:lstStyle/>
                    <a:p>
                      <a:pPr marL="0" algn="ctr" defTabSz="914400" rtl="0" eaLnBrk="1" latinLnBrk="0" hangingPunct="1">
                        <a:lnSpc>
                          <a:spcPct val="115000"/>
                        </a:lnSpc>
                        <a:spcAft>
                          <a:spcPts val="0"/>
                        </a:spcAft>
                      </a:pPr>
                      <a:r>
                        <a:rPr lang="es-MX" sz="1200" b="1" kern="1200" dirty="0" smtClean="0">
                          <a:solidFill>
                            <a:schemeClr val="lt1"/>
                          </a:solidFill>
                          <a:latin typeface="Calibri" pitchFamily="34" charset="0"/>
                          <a:ea typeface="+mn-ea"/>
                          <a:cs typeface="+mn-cs"/>
                        </a:rPr>
                        <a:t>INTEGRANTES</a:t>
                      </a: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00"/>
                    </a:solidFill>
                  </a:tcPr>
                </a:tc>
                <a:tc>
                  <a:txBody>
                    <a:bodyPr/>
                    <a:lstStyle/>
                    <a:p>
                      <a:pPr marL="0" algn="ctr" defTabSz="914400" rtl="0" eaLnBrk="1" latinLnBrk="0" hangingPunct="1">
                        <a:lnSpc>
                          <a:spcPct val="115000"/>
                        </a:lnSpc>
                        <a:spcAft>
                          <a:spcPts val="0"/>
                        </a:spcAft>
                      </a:pPr>
                      <a:r>
                        <a:rPr lang="es-MX" sz="1200" b="1" kern="1200" dirty="0" smtClean="0">
                          <a:solidFill>
                            <a:schemeClr val="lt1"/>
                          </a:solidFill>
                          <a:latin typeface="Calibri" pitchFamily="34" charset="0"/>
                          <a:ea typeface="+mn-ea"/>
                          <a:cs typeface="+mn-cs"/>
                        </a:rPr>
                        <a:t>N° DE MUNICIPIOS</a:t>
                      </a: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00"/>
                    </a:solidFill>
                  </a:tcPr>
                </a:tc>
              </a:tr>
              <a:tr h="468926">
                <a:tc>
                  <a:txBody>
                    <a:bodyPr/>
                    <a:lstStyle/>
                    <a:p>
                      <a:pPr algn="ctr">
                        <a:lnSpc>
                          <a:spcPct val="115000"/>
                        </a:lnSpc>
                        <a:spcAft>
                          <a:spcPts val="0"/>
                        </a:spcAft>
                      </a:pPr>
                      <a:r>
                        <a:rPr lang="es-MX" sz="1300" dirty="0">
                          <a:latin typeface="Calibri"/>
                          <a:ea typeface="Calibri"/>
                          <a:cs typeface="Times New Roman"/>
                        </a:rPr>
                        <a:t>UNO</a:t>
                      </a: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300" dirty="0">
                          <a:latin typeface="Calibri"/>
                          <a:ea typeface="Calibri"/>
                          <a:cs typeface="Times New Roman"/>
                        </a:rPr>
                        <a:t>C.P. Luis Antonio Tovilla </a:t>
                      </a:r>
                      <a:r>
                        <a:rPr lang="es-MX" sz="1300" dirty="0" err="1">
                          <a:latin typeface="Calibri"/>
                          <a:ea typeface="Calibri"/>
                          <a:cs typeface="Times New Roman"/>
                        </a:rPr>
                        <a:t>Narcía</a:t>
                      </a:r>
                      <a:endParaRPr lang="es-MX" sz="1300" dirty="0">
                        <a:latin typeface="Calibri"/>
                        <a:ea typeface="Calibri"/>
                        <a:cs typeface="Times New Roman"/>
                      </a:endParaRPr>
                    </a:p>
                    <a:p>
                      <a:pPr>
                        <a:lnSpc>
                          <a:spcPct val="115000"/>
                        </a:lnSpc>
                        <a:spcAft>
                          <a:spcPts val="0"/>
                        </a:spcAft>
                      </a:pPr>
                      <a:r>
                        <a:rPr lang="es-MX" sz="1300" dirty="0">
                          <a:latin typeface="Calibri"/>
                          <a:ea typeface="Calibri"/>
                          <a:cs typeface="Times New Roman"/>
                        </a:rPr>
                        <a:t>Tesorero Municipal de </a:t>
                      </a:r>
                      <a:r>
                        <a:rPr lang="es-MX" sz="1300" b="1" dirty="0" err="1">
                          <a:latin typeface="Calibri"/>
                          <a:ea typeface="Calibri"/>
                          <a:cs typeface="Times New Roman"/>
                        </a:rPr>
                        <a:t>Acala</a:t>
                      </a:r>
                      <a:r>
                        <a:rPr lang="es-MX" sz="1300" b="1" dirty="0">
                          <a:latin typeface="Calibri"/>
                          <a:ea typeface="Calibri"/>
                          <a:cs typeface="Times New Roman"/>
                        </a:rPr>
                        <a:t>,</a:t>
                      </a:r>
                      <a:r>
                        <a:rPr lang="es-MX" sz="1300" dirty="0">
                          <a:latin typeface="Calibri"/>
                          <a:ea typeface="Calibri"/>
                          <a:cs typeface="Times New Roman"/>
                        </a:rPr>
                        <a:t> Chiapas</a:t>
                      </a: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300" dirty="0" err="1">
                          <a:latin typeface="Calibri"/>
                          <a:ea typeface="Calibri"/>
                          <a:cs typeface="Times New Roman"/>
                        </a:rPr>
                        <a:t>Acala</a:t>
                      </a:r>
                      <a:r>
                        <a:rPr lang="es-MX" sz="1300" dirty="0">
                          <a:latin typeface="Calibri"/>
                          <a:ea typeface="Calibri"/>
                          <a:cs typeface="Times New Roman"/>
                        </a:rPr>
                        <a:t>, </a:t>
                      </a:r>
                      <a:r>
                        <a:rPr lang="es-MX" sz="1300" dirty="0" err="1">
                          <a:latin typeface="Calibri"/>
                          <a:ea typeface="Calibri"/>
                          <a:cs typeface="Times New Roman"/>
                        </a:rPr>
                        <a:t>Chiapa</a:t>
                      </a:r>
                      <a:r>
                        <a:rPr lang="es-MX" sz="1300" dirty="0">
                          <a:latin typeface="Calibri"/>
                          <a:ea typeface="Calibri"/>
                          <a:cs typeface="Times New Roman"/>
                        </a:rPr>
                        <a:t> de Corzo, </a:t>
                      </a:r>
                      <a:r>
                        <a:rPr lang="es-MX" sz="1300" dirty="0" err="1">
                          <a:latin typeface="Calibri"/>
                          <a:ea typeface="Calibri"/>
                          <a:cs typeface="Times New Roman"/>
                        </a:rPr>
                        <a:t>Chiapilla</a:t>
                      </a:r>
                      <a:r>
                        <a:rPr lang="es-MX" sz="1300" dirty="0">
                          <a:latin typeface="Calibri"/>
                          <a:ea typeface="Calibri"/>
                          <a:cs typeface="Times New Roman"/>
                        </a:rPr>
                        <a:t>, Emiliano Zapata, Ixtapa, Nicolás Ruiz, </a:t>
                      </a:r>
                      <a:r>
                        <a:rPr lang="es-MX" sz="1300" dirty="0" err="1">
                          <a:latin typeface="Calibri"/>
                          <a:ea typeface="Calibri"/>
                          <a:cs typeface="Times New Roman"/>
                        </a:rPr>
                        <a:t>Osumacinta</a:t>
                      </a:r>
                      <a:r>
                        <a:rPr lang="es-MX" sz="1300" dirty="0">
                          <a:latin typeface="Calibri"/>
                          <a:ea typeface="Calibri"/>
                          <a:cs typeface="Times New Roman"/>
                        </a:rPr>
                        <a:t>, San Lucas, </a:t>
                      </a:r>
                      <a:r>
                        <a:rPr lang="es-MX" sz="1300" dirty="0" err="1">
                          <a:latin typeface="Calibri"/>
                          <a:ea typeface="Calibri"/>
                          <a:cs typeface="Times New Roman"/>
                        </a:rPr>
                        <a:t>Soyaló</a:t>
                      </a:r>
                      <a:r>
                        <a:rPr lang="es-MX" sz="1300" dirty="0">
                          <a:latin typeface="Calibri"/>
                          <a:ea typeface="Calibri"/>
                          <a:cs typeface="Times New Roman"/>
                        </a:rPr>
                        <a:t>, </a:t>
                      </a:r>
                      <a:r>
                        <a:rPr lang="es-MX" sz="1300" dirty="0" err="1">
                          <a:latin typeface="Calibri"/>
                          <a:ea typeface="Calibri"/>
                          <a:cs typeface="Times New Roman"/>
                        </a:rPr>
                        <a:t>Suchiapa</a:t>
                      </a:r>
                      <a:r>
                        <a:rPr lang="es-MX" sz="1300" dirty="0">
                          <a:latin typeface="Calibri"/>
                          <a:ea typeface="Calibri"/>
                          <a:cs typeface="Times New Roman"/>
                        </a:rPr>
                        <a:t>, </a:t>
                      </a:r>
                      <a:r>
                        <a:rPr lang="es-MX" sz="1300" dirty="0" err="1">
                          <a:latin typeface="Calibri"/>
                          <a:ea typeface="Calibri"/>
                          <a:cs typeface="Times New Roman"/>
                        </a:rPr>
                        <a:t>Totolapa</a:t>
                      </a:r>
                      <a:r>
                        <a:rPr lang="es-MX" sz="1300" dirty="0">
                          <a:latin typeface="Calibri"/>
                          <a:ea typeface="Calibri"/>
                          <a:cs typeface="Times New Roman"/>
                        </a:rPr>
                        <a:t>, Tuxtla Gutiérrez y Venustiano Carranza</a:t>
                      </a: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300" dirty="0">
                          <a:latin typeface="Calibri"/>
                          <a:ea typeface="Calibri"/>
                          <a:cs typeface="Times New Roman"/>
                        </a:rPr>
                        <a:t>13</a:t>
                      </a: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159">
                <a:tc>
                  <a:txBody>
                    <a:bodyPr/>
                    <a:lstStyle/>
                    <a:p>
                      <a:pPr algn="ctr">
                        <a:lnSpc>
                          <a:spcPct val="115000"/>
                        </a:lnSpc>
                        <a:spcAft>
                          <a:spcPts val="0"/>
                        </a:spcAft>
                      </a:pPr>
                      <a:r>
                        <a:rPr lang="es-MX" sz="1300" dirty="0">
                          <a:latin typeface="Calibri"/>
                          <a:ea typeface="Calibri"/>
                          <a:cs typeface="Times New Roman"/>
                        </a:rPr>
                        <a:t>DOS</a:t>
                      </a: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300" dirty="0">
                          <a:latin typeface="Calibri"/>
                          <a:ea typeface="Calibri"/>
                          <a:cs typeface="Times New Roman"/>
                        </a:rPr>
                        <a:t>Lic. Miller Alfaro Salinas</a:t>
                      </a:r>
                    </a:p>
                    <a:p>
                      <a:pPr>
                        <a:lnSpc>
                          <a:spcPct val="115000"/>
                        </a:lnSpc>
                        <a:spcAft>
                          <a:spcPts val="0"/>
                        </a:spcAft>
                      </a:pPr>
                      <a:r>
                        <a:rPr lang="es-MX" sz="1300" dirty="0">
                          <a:latin typeface="Calibri"/>
                          <a:ea typeface="Calibri"/>
                          <a:cs typeface="Times New Roman"/>
                        </a:rPr>
                        <a:t>Tesorero Municipal de </a:t>
                      </a:r>
                      <a:r>
                        <a:rPr lang="es-MX" sz="1300" b="1" dirty="0" err="1">
                          <a:latin typeface="Calibri"/>
                          <a:ea typeface="Calibri"/>
                          <a:cs typeface="Times New Roman"/>
                        </a:rPr>
                        <a:t>Cintalapa</a:t>
                      </a:r>
                      <a:r>
                        <a:rPr lang="es-MX" sz="1300" b="1" dirty="0">
                          <a:latin typeface="Calibri"/>
                          <a:ea typeface="Calibri"/>
                          <a:cs typeface="Times New Roman"/>
                        </a:rPr>
                        <a:t>,</a:t>
                      </a:r>
                      <a:r>
                        <a:rPr lang="es-MX" sz="1300" dirty="0">
                          <a:latin typeface="Calibri"/>
                          <a:ea typeface="Calibri"/>
                          <a:cs typeface="Times New Roman"/>
                        </a:rPr>
                        <a:t> Chiapas</a:t>
                      </a: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300" dirty="0">
                          <a:latin typeface="Calibri"/>
                          <a:ea typeface="Calibri"/>
                          <a:cs typeface="Times New Roman"/>
                        </a:rPr>
                        <a:t>Belisario Domínguez, </a:t>
                      </a:r>
                      <a:r>
                        <a:rPr lang="es-MX" sz="1300" dirty="0" err="1">
                          <a:latin typeface="Calibri"/>
                          <a:ea typeface="Calibri"/>
                          <a:cs typeface="Times New Roman"/>
                        </a:rPr>
                        <a:t>Berriozabal</a:t>
                      </a:r>
                      <a:r>
                        <a:rPr lang="es-MX" sz="1300" dirty="0">
                          <a:latin typeface="Calibri"/>
                          <a:ea typeface="Calibri"/>
                          <a:cs typeface="Times New Roman"/>
                        </a:rPr>
                        <a:t>, </a:t>
                      </a:r>
                      <a:r>
                        <a:rPr lang="es-MX" sz="1300" dirty="0" err="1">
                          <a:latin typeface="Calibri"/>
                          <a:ea typeface="Calibri"/>
                          <a:cs typeface="Times New Roman"/>
                        </a:rPr>
                        <a:t>Cintalapa</a:t>
                      </a:r>
                      <a:r>
                        <a:rPr lang="es-MX" sz="1300" dirty="0">
                          <a:latin typeface="Calibri"/>
                          <a:ea typeface="Calibri"/>
                          <a:cs typeface="Times New Roman"/>
                        </a:rPr>
                        <a:t>, </a:t>
                      </a:r>
                      <a:r>
                        <a:rPr lang="es-MX" sz="1300" dirty="0" err="1">
                          <a:latin typeface="Calibri"/>
                          <a:ea typeface="Calibri"/>
                          <a:cs typeface="Times New Roman"/>
                        </a:rPr>
                        <a:t>Coapilla</a:t>
                      </a:r>
                      <a:r>
                        <a:rPr lang="es-MX" sz="1300" dirty="0">
                          <a:latin typeface="Calibri"/>
                          <a:ea typeface="Calibri"/>
                          <a:cs typeface="Times New Roman"/>
                        </a:rPr>
                        <a:t>, </a:t>
                      </a:r>
                      <a:r>
                        <a:rPr lang="es-MX" sz="1300" dirty="0" err="1">
                          <a:latin typeface="Calibri"/>
                          <a:ea typeface="Calibri"/>
                          <a:cs typeface="Times New Roman"/>
                        </a:rPr>
                        <a:t>Copainalá</a:t>
                      </a:r>
                      <a:r>
                        <a:rPr lang="es-MX" sz="1300" dirty="0">
                          <a:latin typeface="Calibri"/>
                          <a:ea typeface="Calibri"/>
                          <a:cs typeface="Times New Roman"/>
                        </a:rPr>
                        <a:t>, </a:t>
                      </a:r>
                      <a:r>
                        <a:rPr lang="es-MX" sz="1300" dirty="0" err="1">
                          <a:latin typeface="Calibri"/>
                          <a:ea typeface="Calibri"/>
                          <a:cs typeface="Times New Roman"/>
                        </a:rPr>
                        <a:t>Chicoasén</a:t>
                      </a:r>
                      <a:r>
                        <a:rPr lang="es-MX" sz="1300" dirty="0">
                          <a:latin typeface="Calibri"/>
                          <a:ea typeface="Calibri"/>
                          <a:cs typeface="Times New Roman"/>
                        </a:rPr>
                        <a:t>, </a:t>
                      </a:r>
                      <a:r>
                        <a:rPr lang="es-MX" sz="1300" dirty="0" err="1">
                          <a:latin typeface="Calibri"/>
                          <a:ea typeface="Calibri"/>
                          <a:cs typeface="Times New Roman"/>
                        </a:rPr>
                        <a:t>Jiquipilas</a:t>
                      </a:r>
                      <a:r>
                        <a:rPr lang="es-MX" sz="1300" dirty="0">
                          <a:latin typeface="Calibri"/>
                          <a:ea typeface="Calibri"/>
                          <a:cs typeface="Times New Roman"/>
                        </a:rPr>
                        <a:t>, </a:t>
                      </a:r>
                      <a:r>
                        <a:rPr lang="es-MX" sz="1300" dirty="0" err="1">
                          <a:latin typeface="Calibri"/>
                          <a:ea typeface="Calibri"/>
                          <a:cs typeface="Times New Roman"/>
                        </a:rPr>
                        <a:t>Mezcalapa</a:t>
                      </a:r>
                      <a:r>
                        <a:rPr lang="es-MX" sz="1300" dirty="0">
                          <a:latin typeface="Calibri"/>
                          <a:ea typeface="Calibri"/>
                          <a:cs typeface="Times New Roman"/>
                        </a:rPr>
                        <a:t>, </a:t>
                      </a:r>
                      <a:r>
                        <a:rPr lang="es-MX" sz="1300" dirty="0" err="1">
                          <a:latin typeface="Calibri"/>
                          <a:ea typeface="Calibri"/>
                          <a:cs typeface="Times New Roman"/>
                        </a:rPr>
                        <a:t>Ocotepec</a:t>
                      </a:r>
                      <a:r>
                        <a:rPr lang="es-MX" sz="1300" dirty="0">
                          <a:latin typeface="Calibri"/>
                          <a:ea typeface="Calibri"/>
                          <a:cs typeface="Times New Roman"/>
                        </a:rPr>
                        <a:t>, </a:t>
                      </a:r>
                      <a:r>
                        <a:rPr lang="es-MX" sz="1300" dirty="0" err="1">
                          <a:latin typeface="Calibri"/>
                          <a:ea typeface="Calibri"/>
                          <a:cs typeface="Times New Roman"/>
                        </a:rPr>
                        <a:t>Ocozocoautla</a:t>
                      </a:r>
                      <a:r>
                        <a:rPr lang="es-MX" sz="1300" dirty="0">
                          <a:latin typeface="Calibri"/>
                          <a:ea typeface="Calibri"/>
                          <a:cs typeface="Times New Roman"/>
                        </a:rPr>
                        <a:t> de Espinosa, San Fernando y </a:t>
                      </a:r>
                      <a:r>
                        <a:rPr lang="es-MX" sz="1300" dirty="0" err="1">
                          <a:latin typeface="Calibri"/>
                          <a:ea typeface="Calibri"/>
                          <a:cs typeface="Times New Roman"/>
                        </a:rPr>
                        <a:t>Tecpatán</a:t>
                      </a:r>
                      <a:endParaRPr lang="es-MX" sz="1300" dirty="0">
                        <a:latin typeface="Calibri"/>
                        <a:ea typeface="Calibri"/>
                        <a:cs typeface="Times New Roman"/>
                      </a:endParaRP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300">
                          <a:latin typeface="Calibri"/>
                          <a:ea typeface="Calibri"/>
                          <a:cs typeface="Times New Roman"/>
                        </a:rPr>
                        <a:t>12</a:t>
                      </a: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926">
                <a:tc>
                  <a:txBody>
                    <a:bodyPr/>
                    <a:lstStyle/>
                    <a:p>
                      <a:pPr algn="ctr">
                        <a:lnSpc>
                          <a:spcPct val="115000"/>
                        </a:lnSpc>
                        <a:spcAft>
                          <a:spcPts val="0"/>
                        </a:spcAft>
                      </a:pPr>
                      <a:r>
                        <a:rPr lang="es-MX" sz="1300" dirty="0">
                          <a:latin typeface="Calibri"/>
                          <a:ea typeface="Calibri"/>
                          <a:cs typeface="Times New Roman"/>
                        </a:rPr>
                        <a:t>TRES</a:t>
                      </a: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300" dirty="0">
                          <a:latin typeface="Calibri"/>
                          <a:ea typeface="Calibri"/>
                          <a:cs typeface="Times New Roman"/>
                        </a:rPr>
                        <a:t>L.A.E. y C.P. Sonia </a:t>
                      </a:r>
                      <a:r>
                        <a:rPr lang="es-MX" sz="1300" dirty="0" err="1">
                          <a:latin typeface="Calibri"/>
                          <a:ea typeface="Calibri"/>
                          <a:cs typeface="Times New Roman"/>
                        </a:rPr>
                        <a:t>Dalith</a:t>
                      </a:r>
                      <a:r>
                        <a:rPr lang="es-MX" sz="1300" dirty="0">
                          <a:latin typeface="Calibri"/>
                          <a:ea typeface="Calibri"/>
                          <a:cs typeface="Times New Roman"/>
                        </a:rPr>
                        <a:t> </a:t>
                      </a:r>
                      <a:r>
                        <a:rPr lang="es-MX" sz="1300" dirty="0" err="1">
                          <a:latin typeface="Calibri"/>
                          <a:ea typeface="Calibri"/>
                          <a:cs typeface="Times New Roman"/>
                        </a:rPr>
                        <a:t>Natarén</a:t>
                      </a:r>
                      <a:r>
                        <a:rPr lang="es-MX" sz="1300" dirty="0">
                          <a:latin typeface="Calibri"/>
                          <a:ea typeface="Calibri"/>
                          <a:cs typeface="Times New Roman"/>
                        </a:rPr>
                        <a:t> de la Cruz</a:t>
                      </a:r>
                    </a:p>
                    <a:p>
                      <a:pPr>
                        <a:lnSpc>
                          <a:spcPct val="115000"/>
                        </a:lnSpc>
                        <a:spcAft>
                          <a:spcPts val="0"/>
                        </a:spcAft>
                      </a:pPr>
                      <a:r>
                        <a:rPr lang="es-MX" sz="1300" dirty="0">
                          <a:latin typeface="Calibri"/>
                          <a:ea typeface="Calibri"/>
                          <a:cs typeface="Times New Roman"/>
                        </a:rPr>
                        <a:t>Tesorera Municipal de </a:t>
                      </a:r>
                      <a:r>
                        <a:rPr lang="es-MX" sz="1300" b="1" dirty="0">
                          <a:latin typeface="Calibri"/>
                          <a:ea typeface="Calibri"/>
                          <a:cs typeface="Times New Roman"/>
                        </a:rPr>
                        <a:t>San Cristóbal de Las Casas,</a:t>
                      </a:r>
                      <a:r>
                        <a:rPr lang="es-MX" sz="1300" dirty="0">
                          <a:latin typeface="Calibri"/>
                          <a:ea typeface="Calibri"/>
                          <a:cs typeface="Times New Roman"/>
                        </a:rPr>
                        <a:t> Chiapas</a:t>
                      </a: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300" dirty="0">
                          <a:latin typeface="Calibri"/>
                          <a:ea typeface="Calibri"/>
                          <a:cs typeface="Times New Roman"/>
                        </a:rPr>
                        <a:t>Aldama, </a:t>
                      </a:r>
                      <a:r>
                        <a:rPr lang="es-MX" sz="1300" dirty="0" err="1">
                          <a:latin typeface="Calibri"/>
                          <a:ea typeface="Calibri"/>
                          <a:cs typeface="Times New Roman"/>
                        </a:rPr>
                        <a:t>Chalchihuitán</a:t>
                      </a:r>
                      <a:r>
                        <a:rPr lang="es-MX" sz="1300" dirty="0">
                          <a:latin typeface="Calibri"/>
                          <a:ea typeface="Calibri"/>
                          <a:cs typeface="Times New Roman"/>
                        </a:rPr>
                        <a:t>, </a:t>
                      </a:r>
                      <a:r>
                        <a:rPr lang="es-MX" sz="1300" dirty="0" err="1">
                          <a:latin typeface="Calibri"/>
                          <a:ea typeface="Calibri"/>
                          <a:cs typeface="Times New Roman"/>
                        </a:rPr>
                        <a:t>Chamula</a:t>
                      </a:r>
                      <a:r>
                        <a:rPr lang="es-MX" sz="1300" dirty="0">
                          <a:latin typeface="Calibri"/>
                          <a:ea typeface="Calibri"/>
                          <a:cs typeface="Times New Roman"/>
                        </a:rPr>
                        <a:t>, </a:t>
                      </a:r>
                      <a:r>
                        <a:rPr lang="es-MX" sz="1300" dirty="0" err="1">
                          <a:latin typeface="Calibri"/>
                          <a:ea typeface="Calibri"/>
                          <a:cs typeface="Times New Roman"/>
                        </a:rPr>
                        <a:t>Chenalhó</a:t>
                      </a:r>
                      <a:r>
                        <a:rPr lang="es-MX" sz="1300" dirty="0">
                          <a:latin typeface="Calibri"/>
                          <a:ea typeface="Calibri"/>
                          <a:cs typeface="Times New Roman"/>
                        </a:rPr>
                        <a:t>, </a:t>
                      </a:r>
                      <a:r>
                        <a:rPr lang="es-MX" sz="1300" dirty="0" err="1">
                          <a:latin typeface="Calibri"/>
                          <a:ea typeface="Calibri"/>
                          <a:cs typeface="Times New Roman"/>
                        </a:rPr>
                        <a:t>Larráinzar</a:t>
                      </a:r>
                      <a:r>
                        <a:rPr lang="es-MX" sz="1300" dirty="0">
                          <a:latin typeface="Calibri"/>
                          <a:ea typeface="Calibri"/>
                          <a:cs typeface="Times New Roman"/>
                        </a:rPr>
                        <a:t>, </a:t>
                      </a:r>
                      <a:r>
                        <a:rPr lang="es-MX" sz="1300" dirty="0" err="1">
                          <a:latin typeface="Calibri"/>
                          <a:ea typeface="Calibri"/>
                          <a:cs typeface="Times New Roman"/>
                        </a:rPr>
                        <a:t>Mitontic</a:t>
                      </a:r>
                      <a:r>
                        <a:rPr lang="es-MX" sz="1300" dirty="0">
                          <a:latin typeface="Calibri"/>
                          <a:ea typeface="Calibri"/>
                          <a:cs typeface="Times New Roman"/>
                        </a:rPr>
                        <a:t>, </a:t>
                      </a:r>
                      <a:r>
                        <a:rPr lang="es-MX" sz="1300" dirty="0" err="1">
                          <a:latin typeface="Calibri"/>
                          <a:ea typeface="Calibri"/>
                          <a:cs typeface="Times New Roman"/>
                        </a:rPr>
                        <a:t>Pantelhó</a:t>
                      </a:r>
                      <a:r>
                        <a:rPr lang="es-MX" sz="1300" dirty="0">
                          <a:latin typeface="Calibri"/>
                          <a:ea typeface="Calibri"/>
                          <a:cs typeface="Times New Roman"/>
                        </a:rPr>
                        <a:t>, San Cristóbal de Las Casas, Santiago El Pinar y </a:t>
                      </a:r>
                      <a:r>
                        <a:rPr lang="es-MX" sz="1300" dirty="0" err="1">
                          <a:latin typeface="Calibri"/>
                          <a:ea typeface="Calibri"/>
                          <a:cs typeface="Times New Roman"/>
                        </a:rPr>
                        <a:t>Zinacantán</a:t>
                      </a:r>
                      <a:r>
                        <a:rPr lang="es-MX" sz="1300" dirty="0">
                          <a:latin typeface="Calibri"/>
                          <a:ea typeface="Calibri"/>
                          <a:cs typeface="Times New Roman"/>
                        </a:rPr>
                        <a:t> </a:t>
                      </a: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300">
                          <a:latin typeface="Calibri"/>
                          <a:ea typeface="Calibri"/>
                          <a:cs typeface="Times New Roman"/>
                        </a:rPr>
                        <a:t>10</a:t>
                      </a: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694">
                <a:tc>
                  <a:txBody>
                    <a:bodyPr/>
                    <a:lstStyle/>
                    <a:p>
                      <a:pPr algn="ctr">
                        <a:lnSpc>
                          <a:spcPct val="115000"/>
                        </a:lnSpc>
                        <a:spcAft>
                          <a:spcPts val="0"/>
                        </a:spcAft>
                      </a:pPr>
                      <a:r>
                        <a:rPr lang="es-MX" sz="1300" dirty="0">
                          <a:latin typeface="Calibri"/>
                          <a:ea typeface="Calibri"/>
                          <a:cs typeface="Times New Roman"/>
                        </a:rPr>
                        <a:t>CUATRO</a:t>
                      </a: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300" dirty="0">
                          <a:latin typeface="Calibri"/>
                          <a:ea typeface="Calibri"/>
                          <a:cs typeface="Times New Roman"/>
                        </a:rPr>
                        <a:t>PROF. Sebastián </a:t>
                      </a:r>
                      <a:r>
                        <a:rPr lang="es-MX" sz="1300" dirty="0" err="1">
                          <a:latin typeface="Calibri"/>
                          <a:ea typeface="Calibri"/>
                          <a:cs typeface="Times New Roman"/>
                        </a:rPr>
                        <a:t>Intzin</a:t>
                      </a:r>
                      <a:r>
                        <a:rPr lang="es-MX" sz="1300" dirty="0">
                          <a:latin typeface="Calibri"/>
                          <a:ea typeface="Calibri"/>
                          <a:cs typeface="Times New Roman"/>
                        </a:rPr>
                        <a:t> López</a:t>
                      </a:r>
                    </a:p>
                    <a:p>
                      <a:pPr>
                        <a:lnSpc>
                          <a:spcPct val="115000"/>
                        </a:lnSpc>
                        <a:spcAft>
                          <a:spcPts val="0"/>
                        </a:spcAft>
                      </a:pPr>
                      <a:r>
                        <a:rPr lang="es-MX" sz="1300" dirty="0">
                          <a:latin typeface="Calibri"/>
                          <a:ea typeface="Calibri"/>
                          <a:cs typeface="Times New Roman"/>
                        </a:rPr>
                        <a:t>Tesorero Municipal de </a:t>
                      </a:r>
                      <a:r>
                        <a:rPr lang="es-MX" sz="1300" b="1" dirty="0" err="1">
                          <a:latin typeface="Calibri"/>
                          <a:ea typeface="Calibri"/>
                          <a:cs typeface="Times New Roman"/>
                        </a:rPr>
                        <a:t>Tenejapa</a:t>
                      </a:r>
                      <a:r>
                        <a:rPr lang="es-MX" sz="1300" b="1" dirty="0">
                          <a:latin typeface="Calibri"/>
                          <a:ea typeface="Calibri"/>
                          <a:cs typeface="Times New Roman"/>
                        </a:rPr>
                        <a:t>,</a:t>
                      </a:r>
                      <a:r>
                        <a:rPr lang="es-MX" sz="1300" dirty="0">
                          <a:latin typeface="Calibri"/>
                          <a:ea typeface="Calibri"/>
                          <a:cs typeface="Times New Roman"/>
                        </a:rPr>
                        <a:t> Chiapas</a:t>
                      </a: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300" dirty="0">
                          <a:latin typeface="Calibri"/>
                          <a:ea typeface="Calibri"/>
                          <a:cs typeface="Times New Roman"/>
                        </a:rPr>
                        <a:t>Altamirano, </a:t>
                      </a:r>
                      <a:r>
                        <a:rPr lang="es-MX" sz="1300" dirty="0" err="1">
                          <a:latin typeface="Calibri"/>
                          <a:ea typeface="Calibri"/>
                          <a:cs typeface="Times New Roman"/>
                        </a:rPr>
                        <a:t>Amatenango</a:t>
                      </a:r>
                      <a:r>
                        <a:rPr lang="es-MX" sz="1300" dirty="0">
                          <a:latin typeface="Calibri"/>
                          <a:ea typeface="Calibri"/>
                          <a:cs typeface="Times New Roman"/>
                        </a:rPr>
                        <a:t> del Valle, </a:t>
                      </a:r>
                      <a:r>
                        <a:rPr lang="es-MX" sz="1300" dirty="0" err="1">
                          <a:latin typeface="Calibri"/>
                          <a:ea typeface="Calibri"/>
                          <a:cs typeface="Times New Roman"/>
                        </a:rPr>
                        <a:t>Chanal</a:t>
                      </a:r>
                      <a:r>
                        <a:rPr lang="es-MX" sz="1300" dirty="0">
                          <a:latin typeface="Calibri"/>
                          <a:ea typeface="Calibri"/>
                          <a:cs typeface="Times New Roman"/>
                        </a:rPr>
                        <a:t>, </a:t>
                      </a:r>
                      <a:r>
                        <a:rPr lang="es-MX" sz="1300" dirty="0" err="1">
                          <a:latin typeface="Calibri"/>
                          <a:ea typeface="Calibri"/>
                          <a:cs typeface="Times New Roman"/>
                        </a:rPr>
                        <a:t>Huixtán</a:t>
                      </a:r>
                      <a:r>
                        <a:rPr lang="es-MX" sz="1300" dirty="0">
                          <a:latin typeface="Calibri"/>
                          <a:ea typeface="Calibri"/>
                          <a:cs typeface="Times New Roman"/>
                        </a:rPr>
                        <a:t>, </a:t>
                      </a:r>
                      <a:r>
                        <a:rPr lang="es-MX" sz="1300" dirty="0" err="1">
                          <a:latin typeface="Calibri"/>
                          <a:ea typeface="Calibri"/>
                          <a:cs typeface="Times New Roman"/>
                        </a:rPr>
                        <a:t>Oxchuc</a:t>
                      </a:r>
                      <a:r>
                        <a:rPr lang="es-MX" sz="1300" dirty="0">
                          <a:latin typeface="Calibri"/>
                          <a:ea typeface="Calibri"/>
                          <a:cs typeface="Times New Roman"/>
                        </a:rPr>
                        <a:t>, Las Rosas, </a:t>
                      </a:r>
                      <a:r>
                        <a:rPr lang="es-MX" sz="1300" dirty="0" err="1">
                          <a:latin typeface="Calibri"/>
                          <a:ea typeface="Calibri"/>
                          <a:cs typeface="Times New Roman"/>
                        </a:rPr>
                        <a:t>Tenejapa</a:t>
                      </a:r>
                      <a:r>
                        <a:rPr lang="es-MX" sz="1300" dirty="0">
                          <a:latin typeface="Calibri"/>
                          <a:ea typeface="Calibri"/>
                          <a:cs typeface="Times New Roman"/>
                        </a:rPr>
                        <a:t> y </a:t>
                      </a:r>
                      <a:r>
                        <a:rPr lang="es-MX" sz="1300" dirty="0" err="1">
                          <a:latin typeface="Calibri"/>
                          <a:ea typeface="Calibri"/>
                          <a:cs typeface="Times New Roman"/>
                        </a:rPr>
                        <a:t>Teopisca</a:t>
                      </a:r>
                      <a:endParaRPr lang="es-MX" sz="1300" dirty="0">
                        <a:latin typeface="Calibri"/>
                        <a:ea typeface="Calibri"/>
                        <a:cs typeface="Times New Roman"/>
                      </a:endParaRP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300" dirty="0">
                          <a:latin typeface="Calibri"/>
                          <a:ea typeface="Calibri"/>
                          <a:cs typeface="Times New Roman"/>
                        </a:rPr>
                        <a:t>8</a:t>
                      </a: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926">
                <a:tc>
                  <a:txBody>
                    <a:bodyPr/>
                    <a:lstStyle/>
                    <a:p>
                      <a:pPr algn="ctr">
                        <a:lnSpc>
                          <a:spcPct val="115000"/>
                        </a:lnSpc>
                        <a:spcAft>
                          <a:spcPts val="0"/>
                        </a:spcAft>
                      </a:pPr>
                      <a:r>
                        <a:rPr lang="es-MX" sz="1300" dirty="0">
                          <a:latin typeface="Calibri"/>
                          <a:ea typeface="Calibri"/>
                          <a:cs typeface="Times New Roman"/>
                        </a:rPr>
                        <a:t>CINCO</a:t>
                      </a: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300" dirty="0">
                          <a:latin typeface="Calibri"/>
                          <a:ea typeface="Calibri"/>
                          <a:cs typeface="Times New Roman"/>
                        </a:rPr>
                        <a:t>D.R. Víctor Hugo Guillén Meza</a:t>
                      </a:r>
                    </a:p>
                    <a:p>
                      <a:pPr>
                        <a:lnSpc>
                          <a:spcPct val="115000"/>
                        </a:lnSpc>
                        <a:spcAft>
                          <a:spcPts val="0"/>
                        </a:spcAft>
                      </a:pPr>
                      <a:r>
                        <a:rPr lang="es-MX" sz="1300" dirty="0">
                          <a:latin typeface="Calibri"/>
                          <a:ea typeface="Calibri"/>
                          <a:cs typeface="Times New Roman"/>
                        </a:rPr>
                        <a:t>Tesorero Municipal de </a:t>
                      </a:r>
                      <a:r>
                        <a:rPr lang="es-MX" sz="1300" b="1" dirty="0">
                          <a:latin typeface="Calibri"/>
                          <a:ea typeface="Calibri"/>
                          <a:cs typeface="Times New Roman"/>
                        </a:rPr>
                        <a:t>Comitán de Domínguez</a:t>
                      </a:r>
                      <a:r>
                        <a:rPr lang="es-MX" sz="1300" dirty="0">
                          <a:latin typeface="Calibri"/>
                          <a:ea typeface="Calibri"/>
                          <a:cs typeface="Times New Roman"/>
                        </a:rPr>
                        <a:t>, Chiapas</a:t>
                      </a: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300" dirty="0" err="1">
                          <a:latin typeface="Calibri"/>
                          <a:ea typeface="Calibri"/>
                          <a:cs typeface="Times New Roman"/>
                        </a:rPr>
                        <a:t>Comitán</a:t>
                      </a:r>
                      <a:r>
                        <a:rPr lang="es-MX" sz="1300" dirty="0">
                          <a:latin typeface="Calibri"/>
                          <a:ea typeface="Calibri"/>
                          <a:cs typeface="Times New Roman"/>
                        </a:rPr>
                        <a:t> de Domínguez, </a:t>
                      </a:r>
                      <a:r>
                        <a:rPr lang="es-MX" sz="1300" dirty="0" err="1">
                          <a:latin typeface="Calibri"/>
                          <a:ea typeface="Calibri"/>
                          <a:cs typeface="Times New Roman"/>
                        </a:rPr>
                        <a:t>Chicomuselo</a:t>
                      </a:r>
                      <a:r>
                        <a:rPr lang="es-MX" sz="1300" dirty="0">
                          <a:latin typeface="Calibri"/>
                          <a:ea typeface="Calibri"/>
                          <a:cs typeface="Times New Roman"/>
                        </a:rPr>
                        <a:t>, Frontera </a:t>
                      </a:r>
                      <a:r>
                        <a:rPr lang="es-MX" sz="1300" dirty="0" err="1">
                          <a:latin typeface="Calibri"/>
                          <a:ea typeface="Calibri"/>
                          <a:cs typeface="Times New Roman"/>
                        </a:rPr>
                        <a:t>Comalapa</a:t>
                      </a:r>
                      <a:r>
                        <a:rPr lang="es-MX" sz="1300" dirty="0">
                          <a:latin typeface="Calibri"/>
                          <a:ea typeface="Calibri"/>
                          <a:cs typeface="Times New Roman"/>
                        </a:rPr>
                        <a:t>, La Independencia, Las Margaritas, Maravilla </a:t>
                      </a:r>
                      <a:r>
                        <a:rPr lang="es-MX" sz="1300" dirty="0" err="1">
                          <a:latin typeface="Calibri"/>
                          <a:ea typeface="Calibri"/>
                          <a:cs typeface="Times New Roman"/>
                        </a:rPr>
                        <a:t>Tenejapa</a:t>
                      </a:r>
                      <a:r>
                        <a:rPr lang="es-MX" sz="1300" dirty="0">
                          <a:latin typeface="Calibri"/>
                          <a:ea typeface="Calibri"/>
                          <a:cs typeface="Times New Roman"/>
                        </a:rPr>
                        <a:t>, </a:t>
                      </a:r>
                      <a:r>
                        <a:rPr lang="es-MX" sz="1300" dirty="0" err="1">
                          <a:latin typeface="Calibri"/>
                          <a:ea typeface="Calibri"/>
                          <a:cs typeface="Times New Roman"/>
                        </a:rPr>
                        <a:t>Socoltenango</a:t>
                      </a:r>
                      <a:r>
                        <a:rPr lang="es-MX" sz="1300" dirty="0">
                          <a:latin typeface="Calibri"/>
                          <a:ea typeface="Calibri"/>
                          <a:cs typeface="Times New Roman"/>
                        </a:rPr>
                        <a:t>, La Trinitaria y </a:t>
                      </a:r>
                      <a:r>
                        <a:rPr lang="es-MX" sz="1300" dirty="0" err="1">
                          <a:latin typeface="Calibri"/>
                          <a:ea typeface="Calibri"/>
                          <a:cs typeface="Times New Roman"/>
                        </a:rPr>
                        <a:t>Tzimol</a:t>
                      </a:r>
                      <a:endParaRPr lang="es-MX" sz="1300" dirty="0">
                        <a:latin typeface="Calibri"/>
                        <a:ea typeface="Calibri"/>
                        <a:cs typeface="Times New Roman"/>
                      </a:endParaRP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300" dirty="0">
                          <a:latin typeface="Calibri"/>
                          <a:ea typeface="Calibri"/>
                          <a:cs typeface="Times New Roman"/>
                        </a:rPr>
                        <a:t>9</a:t>
                      </a: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01026369"/>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sp>
        <p:nvSpPr>
          <p:cNvPr id="9" name="Text Box 7"/>
          <p:cNvSpPr txBox="1">
            <a:spLocks noChangeArrowheads="1"/>
          </p:cNvSpPr>
          <p:nvPr/>
        </p:nvSpPr>
        <p:spPr bwMode="auto">
          <a:xfrm>
            <a:off x="357158" y="1142984"/>
            <a:ext cx="8501121" cy="480131"/>
          </a:xfrm>
          <a:prstGeom prst="rect">
            <a:avLst/>
          </a:prstGeom>
          <a:noFill/>
          <a:ln>
            <a:noFill/>
          </a:ln>
          <a:effectLst/>
          <a:extLst/>
        </p:spPr>
        <p:txBody>
          <a:bodyPr wrap="square">
            <a:spAutoFit/>
          </a:bodyPr>
          <a:lstStyle/>
          <a:p>
            <a:pPr algn="ctr" defTabSz="741363">
              <a:lnSpc>
                <a:spcPct val="90000"/>
              </a:lnSpc>
              <a:defRPr/>
            </a:pPr>
            <a:r>
              <a:rPr lang="es-MX" sz="2800" dirty="0" smtClean="0">
                <a:solidFill>
                  <a:srgbClr val="7F7F7F"/>
                </a:solidFill>
                <a:effectLst>
                  <a:outerShdw blurRad="38100" dist="38100" dir="2700000" algn="tl">
                    <a:srgbClr val="C0C0C0"/>
                  </a:outerShdw>
                </a:effectLst>
                <a:latin typeface="Trajan Pro" charset="0"/>
              </a:rPr>
              <a:t> Integración de los Grupos Zonales</a:t>
            </a:r>
            <a:endParaRPr lang="es-MX" sz="2800" b="1" dirty="0">
              <a:solidFill>
                <a:srgbClr val="404040"/>
              </a:solidFill>
              <a:effectLst>
                <a:outerShdw blurRad="38100" dist="38100" dir="2700000" algn="tl">
                  <a:srgbClr val="C0C0C0"/>
                </a:outerShdw>
              </a:effectLst>
              <a:latin typeface="Trajan Pro" charset="0"/>
            </a:endParaRPr>
          </a:p>
        </p:txBody>
      </p:sp>
      <p:graphicFrame>
        <p:nvGraphicFramePr>
          <p:cNvPr id="7" name="6 Tabla"/>
          <p:cNvGraphicFramePr>
            <a:graphicFrameLocks noGrp="1"/>
          </p:cNvGraphicFramePr>
          <p:nvPr>
            <p:extLst>
              <p:ext uri="{D42A27DB-BD31-4B8C-83A1-F6EECF244321}">
                <p14:modId xmlns:p14="http://schemas.microsoft.com/office/powerpoint/2010/main" val="50385217"/>
              </p:ext>
            </p:extLst>
          </p:nvPr>
        </p:nvGraphicFramePr>
        <p:xfrm>
          <a:off x="428596" y="1875210"/>
          <a:ext cx="8286809" cy="3623606"/>
        </p:xfrm>
        <a:graphic>
          <a:graphicData uri="http://schemas.openxmlformats.org/drawingml/2006/table">
            <a:tbl>
              <a:tblPr/>
              <a:tblGrid>
                <a:gridCol w="878268"/>
                <a:gridCol w="3122260"/>
                <a:gridCol w="3429024"/>
                <a:gridCol w="857257"/>
              </a:tblGrid>
              <a:tr h="214315">
                <a:tc>
                  <a:txBody>
                    <a:bodyPr/>
                    <a:lstStyle/>
                    <a:p>
                      <a:pPr algn="ctr">
                        <a:lnSpc>
                          <a:spcPct val="115000"/>
                        </a:lnSpc>
                        <a:spcAft>
                          <a:spcPts val="0"/>
                        </a:spcAft>
                      </a:pPr>
                      <a:r>
                        <a:rPr lang="es-MX" sz="1200" b="1" dirty="0">
                          <a:solidFill>
                            <a:schemeClr val="bg1"/>
                          </a:solidFill>
                          <a:latin typeface="Calibri"/>
                          <a:ea typeface="Calibri"/>
                          <a:cs typeface="Times New Roman"/>
                        </a:rPr>
                        <a:t>GRUPOS ZONALES</a:t>
                      </a: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00"/>
                    </a:solidFill>
                  </a:tcPr>
                </a:tc>
                <a:tc>
                  <a:txBody>
                    <a:bodyPr/>
                    <a:lstStyle/>
                    <a:p>
                      <a:pPr algn="ctr">
                        <a:lnSpc>
                          <a:spcPct val="115000"/>
                        </a:lnSpc>
                        <a:spcAft>
                          <a:spcPts val="0"/>
                        </a:spcAft>
                      </a:pPr>
                      <a:r>
                        <a:rPr lang="es-MX" sz="1200" b="1" dirty="0">
                          <a:solidFill>
                            <a:schemeClr val="bg1"/>
                          </a:solidFill>
                          <a:latin typeface="Calibri"/>
                          <a:ea typeface="Calibri"/>
                          <a:cs typeface="Times New Roman"/>
                        </a:rPr>
                        <a:t>REPRESENTANTES</a:t>
                      </a: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00"/>
                    </a:solidFill>
                  </a:tcPr>
                </a:tc>
                <a:tc>
                  <a:txBody>
                    <a:bodyPr/>
                    <a:lstStyle/>
                    <a:p>
                      <a:pPr algn="ctr">
                        <a:lnSpc>
                          <a:spcPct val="115000"/>
                        </a:lnSpc>
                        <a:spcAft>
                          <a:spcPts val="0"/>
                        </a:spcAft>
                      </a:pPr>
                      <a:r>
                        <a:rPr lang="es-MX" sz="1200" b="1" dirty="0">
                          <a:solidFill>
                            <a:schemeClr val="bg1"/>
                          </a:solidFill>
                          <a:latin typeface="Calibri"/>
                          <a:ea typeface="Calibri"/>
                          <a:cs typeface="Times New Roman"/>
                        </a:rPr>
                        <a:t>INTEGRANTES</a:t>
                      </a: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00"/>
                    </a:solidFill>
                  </a:tcPr>
                </a:tc>
                <a:tc>
                  <a:txBody>
                    <a:bodyPr/>
                    <a:lstStyle/>
                    <a:p>
                      <a:pPr algn="ctr">
                        <a:lnSpc>
                          <a:spcPct val="115000"/>
                        </a:lnSpc>
                        <a:spcAft>
                          <a:spcPts val="0"/>
                        </a:spcAft>
                      </a:pPr>
                      <a:r>
                        <a:rPr lang="es-MX" sz="1200" b="1" dirty="0">
                          <a:solidFill>
                            <a:schemeClr val="bg1"/>
                          </a:solidFill>
                          <a:latin typeface="Calibri"/>
                          <a:ea typeface="Calibri"/>
                          <a:cs typeface="Times New Roman"/>
                        </a:rPr>
                        <a:t>N° DE MUNICIPIOS</a:t>
                      </a: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00"/>
                    </a:solidFill>
                  </a:tcPr>
                </a:tc>
              </a:tr>
              <a:tr h="468926">
                <a:tc>
                  <a:txBody>
                    <a:bodyPr/>
                    <a:lstStyle/>
                    <a:p>
                      <a:pPr marL="0" algn="ctr" defTabSz="914400" rtl="0" eaLnBrk="1" latinLnBrk="0" hangingPunct="1">
                        <a:lnSpc>
                          <a:spcPct val="115000"/>
                        </a:lnSpc>
                        <a:spcAft>
                          <a:spcPts val="0"/>
                        </a:spcAft>
                      </a:pPr>
                      <a:r>
                        <a:rPr lang="es-MX" sz="1300" kern="1200" dirty="0">
                          <a:solidFill>
                            <a:schemeClr val="tx1"/>
                          </a:solidFill>
                          <a:latin typeface="Calibri"/>
                          <a:ea typeface="Calibri"/>
                          <a:cs typeface="Times New Roman"/>
                        </a:rPr>
                        <a:t>SEIS</a:t>
                      </a: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latinLnBrk="0" hangingPunct="1">
                        <a:lnSpc>
                          <a:spcPct val="115000"/>
                        </a:lnSpc>
                        <a:spcAft>
                          <a:spcPts val="0"/>
                        </a:spcAft>
                      </a:pPr>
                      <a:r>
                        <a:rPr lang="es-MX" sz="1300" kern="1200" dirty="0">
                          <a:solidFill>
                            <a:schemeClr val="tx1"/>
                          </a:solidFill>
                          <a:latin typeface="Calibri"/>
                          <a:ea typeface="Calibri"/>
                          <a:cs typeface="Times New Roman"/>
                        </a:rPr>
                        <a:t>C.P. Daniel Aguilar Acevedo</a:t>
                      </a:r>
                    </a:p>
                    <a:p>
                      <a:pPr marL="0" algn="just" defTabSz="914400" rtl="0" eaLnBrk="1" latinLnBrk="0" hangingPunct="1">
                        <a:lnSpc>
                          <a:spcPct val="115000"/>
                        </a:lnSpc>
                        <a:spcAft>
                          <a:spcPts val="0"/>
                        </a:spcAft>
                      </a:pPr>
                      <a:r>
                        <a:rPr lang="es-MX" sz="1300" kern="1200" dirty="0">
                          <a:solidFill>
                            <a:schemeClr val="tx1"/>
                          </a:solidFill>
                          <a:latin typeface="Calibri"/>
                          <a:ea typeface="Calibri"/>
                          <a:cs typeface="Times New Roman"/>
                        </a:rPr>
                        <a:t>Tesorero Municipal de </a:t>
                      </a:r>
                      <a:r>
                        <a:rPr lang="es-MX" sz="1300" b="1" kern="1200" dirty="0" err="1">
                          <a:solidFill>
                            <a:schemeClr val="tx1"/>
                          </a:solidFill>
                          <a:latin typeface="Calibri"/>
                          <a:ea typeface="Calibri"/>
                          <a:cs typeface="Times New Roman"/>
                        </a:rPr>
                        <a:t>Villaflores</a:t>
                      </a:r>
                      <a:r>
                        <a:rPr lang="es-MX" sz="1300" kern="1200" dirty="0">
                          <a:solidFill>
                            <a:schemeClr val="tx1"/>
                          </a:solidFill>
                          <a:latin typeface="Calibri"/>
                          <a:ea typeface="Calibri"/>
                          <a:cs typeface="Times New Roman"/>
                        </a:rPr>
                        <a:t>, Chiapas</a:t>
                      </a: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latinLnBrk="0" hangingPunct="1">
                        <a:lnSpc>
                          <a:spcPct val="115000"/>
                        </a:lnSpc>
                        <a:spcAft>
                          <a:spcPts val="0"/>
                        </a:spcAft>
                      </a:pPr>
                      <a:r>
                        <a:rPr lang="es-MX" sz="1300" kern="1200" dirty="0">
                          <a:solidFill>
                            <a:schemeClr val="tx1"/>
                          </a:solidFill>
                          <a:latin typeface="Calibri"/>
                          <a:ea typeface="Calibri"/>
                          <a:cs typeface="Times New Roman"/>
                        </a:rPr>
                        <a:t>Ángel Albino Corzo, La Concordia, </a:t>
                      </a:r>
                      <a:r>
                        <a:rPr lang="es-MX" sz="1300" kern="1200" dirty="0" err="1">
                          <a:solidFill>
                            <a:schemeClr val="tx1"/>
                          </a:solidFill>
                          <a:latin typeface="Calibri"/>
                          <a:ea typeface="Calibri"/>
                          <a:cs typeface="Times New Roman"/>
                        </a:rPr>
                        <a:t>Montecristo</a:t>
                      </a:r>
                      <a:r>
                        <a:rPr lang="es-MX" sz="1300" kern="1200" dirty="0">
                          <a:solidFill>
                            <a:schemeClr val="tx1"/>
                          </a:solidFill>
                          <a:latin typeface="Calibri"/>
                          <a:ea typeface="Calibri"/>
                          <a:cs typeface="Times New Roman"/>
                        </a:rPr>
                        <a:t> de Guerrero, Parral, Villa Corzo y </a:t>
                      </a:r>
                      <a:r>
                        <a:rPr lang="es-MX" sz="1300" kern="1200" dirty="0" err="1">
                          <a:solidFill>
                            <a:schemeClr val="tx1"/>
                          </a:solidFill>
                          <a:latin typeface="Calibri"/>
                          <a:ea typeface="Calibri"/>
                          <a:cs typeface="Times New Roman"/>
                        </a:rPr>
                        <a:t>Villaflores</a:t>
                      </a:r>
                      <a:endParaRPr lang="es-MX" sz="1300" kern="1200" dirty="0">
                        <a:solidFill>
                          <a:schemeClr val="tx1"/>
                        </a:solidFill>
                        <a:latin typeface="Calibri"/>
                        <a:ea typeface="Calibri"/>
                        <a:cs typeface="Times New Roman"/>
                      </a:endParaRP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300" kern="1200" dirty="0">
                          <a:solidFill>
                            <a:schemeClr val="tx1"/>
                          </a:solidFill>
                          <a:latin typeface="Calibri"/>
                          <a:ea typeface="Calibri"/>
                          <a:cs typeface="Times New Roman"/>
                        </a:rPr>
                        <a:t>6</a:t>
                      </a: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926">
                <a:tc>
                  <a:txBody>
                    <a:bodyPr/>
                    <a:lstStyle/>
                    <a:p>
                      <a:pPr algn="ctr">
                        <a:lnSpc>
                          <a:spcPct val="115000"/>
                        </a:lnSpc>
                        <a:spcAft>
                          <a:spcPts val="0"/>
                        </a:spcAft>
                      </a:pPr>
                      <a:r>
                        <a:rPr lang="es-MX" sz="1300" dirty="0">
                          <a:latin typeface="Calibri"/>
                          <a:ea typeface="Calibri"/>
                          <a:cs typeface="Times New Roman"/>
                        </a:rPr>
                        <a:t>SIETE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300" dirty="0">
                          <a:latin typeface="Calibri"/>
                          <a:ea typeface="Calibri"/>
                          <a:cs typeface="Times New Roman"/>
                        </a:rPr>
                        <a:t>C.P. Carlos Alberto Bautista Sánchez</a:t>
                      </a:r>
                    </a:p>
                    <a:p>
                      <a:pPr>
                        <a:lnSpc>
                          <a:spcPct val="115000"/>
                        </a:lnSpc>
                        <a:spcAft>
                          <a:spcPts val="0"/>
                        </a:spcAft>
                      </a:pPr>
                      <a:r>
                        <a:rPr lang="es-MX" sz="1300" dirty="0">
                          <a:latin typeface="Calibri"/>
                          <a:ea typeface="Calibri"/>
                          <a:cs typeface="Times New Roman"/>
                        </a:rPr>
                        <a:t>Tesorero Municipal de </a:t>
                      </a:r>
                      <a:r>
                        <a:rPr lang="es-MX" sz="1300" b="1" dirty="0" err="1">
                          <a:latin typeface="Calibri"/>
                          <a:ea typeface="Calibri"/>
                          <a:cs typeface="Times New Roman"/>
                        </a:rPr>
                        <a:t>Pichucalco</a:t>
                      </a:r>
                      <a:r>
                        <a:rPr lang="es-MX" sz="1300" dirty="0">
                          <a:latin typeface="Calibri"/>
                          <a:ea typeface="Calibri"/>
                          <a:cs typeface="Times New Roman"/>
                        </a:rPr>
                        <a:t>, Chiapas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300" dirty="0" err="1">
                          <a:latin typeface="Calibri"/>
                          <a:ea typeface="Calibri"/>
                          <a:cs typeface="Times New Roman"/>
                        </a:rPr>
                        <a:t>Chapultenango</a:t>
                      </a:r>
                      <a:r>
                        <a:rPr lang="es-MX" sz="1300" dirty="0">
                          <a:latin typeface="Calibri"/>
                          <a:ea typeface="Calibri"/>
                          <a:cs typeface="Times New Roman"/>
                        </a:rPr>
                        <a:t>, Francisco León, </a:t>
                      </a:r>
                      <a:r>
                        <a:rPr lang="es-MX" sz="1300" dirty="0" err="1">
                          <a:latin typeface="Calibri"/>
                          <a:ea typeface="Calibri"/>
                          <a:cs typeface="Times New Roman"/>
                        </a:rPr>
                        <a:t>Ixtacomitán</a:t>
                      </a:r>
                      <a:r>
                        <a:rPr lang="es-MX" sz="1300" dirty="0">
                          <a:latin typeface="Calibri"/>
                          <a:ea typeface="Calibri"/>
                          <a:cs typeface="Times New Roman"/>
                        </a:rPr>
                        <a:t>, </a:t>
                      </a:r>
                      <a:r>
                        <a:rPr lang="es-MX" sz="1300" dirty="0" err="1">
                          <a:latin typeface="Calibri"/>
                          <a:ea typeface="Calibri"/>
                          <a:cs typeface="Times New Roman"/>
                        </a:rPr>
                        <a:t>Ixtapangajoya</a:t>
                      </a:r>
                      <a:r>
                        <a:rPr lang="es-MX" sz="1300" dirty="0">
                          <a:latin typeface="Calibri"/>
                          <a:ea typeface="Calibri"/>
                          <a:cs typeface="Times New Roman"/>
                        </a:rPr>
                        <a:t>, Ixhuatán, Juárez, </a:t>
                      </a:r>
                      <a:r>
                        <a:rPr lang="es-MX" sz="1300" dirty="0" err="1">
                          <a:latin typeface="Calibri"/>
                          <a:ea typeface="Calibri"/>
                          <a:cs typeface="Times New Roman"/>
                        </a:rPr>
                        <a:t>Ostuacán</a:t>
                      </a:r>
                      <a:r>
                        <a:rPr lang="es-MX" sz="1300" dirty="0">
                          <a:latin typeface="Calibri"/>
                          <a:ea typeface="Calibri"/>
                          <a:cs typeface="Times New Roman"/>
                        </a:rPr>
                        <a:t>, </a:t>
                      </a:r>
                      <a:r>
                        <a:rPr lang="es-MX" sz="1300" dirty="0" err="1">
                          <a:latin typeface="Calibri"/>
                          <a:ea typeface="Calibri"/>
                          <a:cs typeface="Times New Roman"/>
                        </a:rPr>
                        <a:t>Pichucalco</a:t>
                      </a:r>
                      <a:r>
                        <a:rPr lang="es-MX" sz="1300" dirty="0">
                          <a:latin typeface="Calibri"/>
                          <a:ea typeface="Calibri"/>
                          <a:cs typeface="Times New Roman"/>
                        </a:rPr>
                        <a:t>, Reforma, </a:t>
                      </a:r>
                      <a:r>
                        <a:rPr lang="es-MX" sz="1300" dirty="0" err="1">
                          <a:latin typeface="Calibri"/>
                          <a:ea typeface="Calibri"/>
                          <a:cs typeface="Times New Roman"/>
                        </a:rPr>
                        <a:t>Solosuchiapa</a:t>
                      </a:r>
                      <a:r>
                        <a:rPr lang="es-MX" sz="1300" dirty="0">
                          <a:latin typeface="Calibri"/>
                          <a:ea typeface="Calibri"/>
                          <a:cs typeface="Times New Roman"/>
                        </a:rPr>
                        <a:t> y </a:t>
                      </a:r>
                      <a:r>
                        <a:rPr lang="es-MX" sz="1300" dirty="0" err="1">
                          <a:latin typeface="Calibri"/>
                          <a:ea typeface="Calibri"/>
                          <a:cs typeface="Times New Roman"/>
                        </a:rPr>
                        <a:t>Sunuapa</a:t>
                      </a:r>
                      <a:endParaRPr lang="es-MX" sz="13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300" dirty="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159">
                <a:tc>
                  <a:txBody>
                    <a:bodyPr/>
                    <a:lstStyle/>
                    <a:p>
                      <a:pPr algn="ctr">
                        <a:lnSpc>
                          <a:spcPct val="115000"/>
                        </a:lnSpc>
                        <a:spcAft>
                          <a:spcPts val="0"/>
                        </a:spcAft>
                      </a:pPr>
                      <a:r>
                        <a:rPr lang="es-MX" sz="1300" dirty="0">
                          <a:latin typeface="Calibri"/>
                          <a:ea typeface="Calibri"/>
                          <a:cs typeface="Times New Roman"/>
                        </a:rPr>
                        <a:t>OCHO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300" dirty="0">
                          <a:latin typeface="Calibri"/>
                          <a:ea typeface="Calibri"/>
                          <a:cs typeface="Times New Roman"/>
                        </a:rPr>
                        <a:t>C.P. José Bladimir Figueroa Ruiz</a:t>
                      </a:r>
                    </a:p>
                    <a:p>
                      <a:pPr>
                        <a:lnSpc>
                          <a:spcPct val="115000"/>
                        </a:lnSpc>
                        <a:spcAft>
                          <a:spcPts val="0"/>
                        </a:spcAft>
                      </a:pPr>
                      <a:r>
                        <a:rPr lang="es-MX" sz="1300" dirty="0">
                          <a:latin typeface="Calibri"/>
                          <a:ea typeface="Calibri"/>
                          <a:cs typeface="Times New Roman"/>
                        </a:rPr>
                        <a:t>Tesorero Municipal de </a:t>
                      </a:r>
                      <a:r>
                        <a:rPr lang="es-MX" sz="1300" b="1" dirty="0" err="1">
                          <a:latin typeface="Calibri"/>
                          <a:ea typeface="Calibri"/>
                          <a:cs typeface="Times New Roman"/>
                        </a:rPr>
                        <a:t>Huitiupán</a:t>
                      </a:r>
                      <a:r>
                        <a:rPr lang="es-MX" sz="1300" dirty="0">
                          <a:latin typeface="Calibri"/>
                          <a:ea typeface="Calibri"/>
                          <a:cs typeface="Times New Roman"/>
                        </a:rPr>
                        <a:t>, Chiapas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300" dirty="0" err="1">
                          <a:latin typeface="Calibri"/>
                          <a:ea typeface="Calibri"/>
                          <a:cs typeface="Times New Roman"/>
                        </a:rPr>
                        <a:t>Amatán</a:t>
                      </a:r>
                      <a:r>
                        <a:rPr lang="es-MX" sz="1300" dirty="0">
                          <a:latin typeface="Calibri"/>
                          <a:ea typeface="Calibri"/>
                          <a:cs typeface="Times New Roman"/>
                        </a:rPr>
                        <a:t>, </a:t>
                      </a:r>
                      <a:r>
                        <a:rPr lang="es-MX" sz="1300" dirty="0" err="1">
                          <a:latin typeface="Calibri"/>
                          <a:ea typeface="Calibri"/>
                          <a:cs typeface="Times New Roman"/>
                        </a:rPr>
                        <a:t>Bochil</a:t>
                      </a:r>
                      <a:r>
                        <a:rPr lang="es-MX" sz="1300" dirty="0">
                          <a:latin typeface="Calibri"/>
                          <a:ea typeface="Calibri"/>
                          <a:cs typeface="Times New Roman"/>
                        </a:rPr>
                        <a:t>, El Bosque, </a:t>
                      </a:r>
                      <a:r>
                        <a:rPr lang="es-MX" sz="1300" dirty="0" err="1">
                          <a:latin typeface="Calibri"/>
                          <a:ea typeface="Calibri"/>
                          <a:cs typeface="Times New Roman"/>
                        </a:rPr>
                        <a:t>Huitiupán</a:t>
                      </a:r>
                      <a:r>
                        <a:rPr lang="es-MX" sz="1300" dirty="0">
                          <a:latin typeface="Calibri"/>
                          <a:ea typeface="Calibri"/>
                          <a:cs typeface="Times New Roman"/>
                        </a:rPr>
                        <a:t>, </a:t>
                      </a:r>
                      <a:r>
                        <a:rPr lang="es-MX" sz="1300" dirty="0" err="1">
                          <a:latin typeface="Calibri"/>
                          <a:ea typeface="Calibri"/>
                          <a:cs typeface="Times New Roman"/>
                        </a:rPr>
                        <a:t>Jitotol</a:t>
                      </a:r>
                      <a:r>
                        <a:rPr lang="es-MX" sz="1300" dirty="0">
                          <a:latin typeface="Calibri"/>
                          <a:ea typeface="Calibri"/>
                          <a:cs typeface="Times New Roman"/>
                        </a:rPr>
                        <a:t>, </a:t>
                      </a:r>
                      <a:r>
                        <a:rPr lang="es-MX" sz="1300" dirty="0" err="1">
                          <a:latin typeface="Calibri"/>
                          <a:ea typeface="Calibri"/>
                          <a:cs typeface="Times New Roman"/>
                        </a:rPr>
                        <a:t>Pantepec</a:t>
                      </a:r>
                      <a:r>
                        <a:rPr lang="es-MX" sz="1300" dirty="0">
                          <a:latin typeface="Calibri"/>
                          <a:ea typeface="Calibri"/>
                          <a:cs typeface="Times New Roman"/>
                        </a:rPr>
                        <a:t>, Pueblo Nuevo </a:t>
                      </a:r>
                      <a:r>
                        <a:rPr lang="es-MX" sz="1300" dirty="0" err="1">
                          <a:latin typeface="Calibri"/>
                          <a:ea typeface="Calibri"/>
                          <a:cs typeface="Times New Roman"/>
                        </a:rPr>
                        <a:t>Solistahuacán</a:t>
                      </a:r>
                      <a:r>
                        <a:rPr lang="es-MX" sz="1300" dirty="0">
                          <a:latin typeface="Calibri"/>
                          <a:ea typeface="Calibri"/>
                          <a:cs typeface="Times New Roman"/>
                        </a:rPr>
                        <a:t>, Rayón, San Andrés </a:t>
                      </a:r>
                      <a:r>
                        <a:rPr lang="es-MX" sz="1300" dirty="0" err="1">
                          <a:latin typeface="Calibri"/>
                          <a:ea typeface="Calibri"/>
                          <a:cs typeface="Times New Roman"/>
                        </a:rPr>
                        <a:t>Duraznal</a:t>
                      </a:r>
                      <a:r>
                        <a:rPr lang="es-MX" sz="1300" dirty="0">
                          <a:latin typeface="Calibri"/>
                          <a:ea typeface="Calibri"/>
                          <a:cs typeface="Times New Roman"/>
                        </a:rPr>
                        <a:t>, </a:t>
                      </a:r>
                      <a:r>
                        <a:rPr lang="es-MX" sz="1300" dirty="0" err="1">
                          <a:latin typeface="Calibri"/>
                          <a:ea typeface="Calibri"/>
                          <a:cs typeface="Times New Roman"/>
                        </a:rPr>
                        <a:t>Simojovel</a:t>
                      </a:r>
                      <a:r>
                        <a:rPr lang="es-MX" sz="1300" dirty="0">
                          <a:latin typeface="Calibri"/>
                          <a:ea typeface="Calibri"/>
                          <a:cs typeface="Times New Roman"/>
                        </a:rPr>
                        <a:t>, </a:t>
                      </a:r>
                      <a:r>
                        <a:rPr lang="es-MX" sz="1300" dirty="0" err="1">
                          <a:latin typeface="Calibri"/>
                          <a:ea typeface="Calibri"/>
                          <a:cs typeface="Times New Roman"/>
                        </a:rPr>
                        <a:t>Tapalapa</a:t>
                      </a:r>
                      <a:r>
                        <a:rPr lang="es-MX" sz="1300" dirty="0">
                          <a:latin typeface="Calibri"/>
                          <a:ea typeface="Calibri"/>
                          <a:cs typeface="Times New Roman"/>
                        </a:rPr>
                        <a:t> y </a:t>
                      </a:r>
                      <a:r>
                        <a:rPr lang="es-MX" sz="1300" dirty="0" err="1">
                          <a:latin typeface="Calibri"/>
                          <a:ea typeface="Calibri"/>
                          <a:cs typeface="Times New Roman"/>
                        </a:rPr>
                        <a:t>Tapilula</a:t>
                      </a:r>
                      <a:r>
                        <a:rPr lang="es-MX" sz="1300" dirty="0">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3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926">
                <a:tc>
                  <a:txBody>
                    <a:bodyPr/>
                    <a:lstStyle/>
                    <a:p>
                      <a:pPr algn="ctr">
                        <a:lnSpc>
                          <a:spcPct val="115000"/>
                        </a:lnSpc>
                        <a:spcAft>
                          <a:spcPts val="0"/>
                        </a:spcAft>
                      </a:pPr>
                      <a:r>
                        <a:rPr lang="es-MX" sz="1300" dirty="0">
                          <a:latin typeface="Calibri"/>
                          <a:ea typeface="Calibri"/>
                          <a:cs typeface="Times New Roman"/>
                        </a:rPr>
                        <a:t>NUEVE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300" dirty="0">
                          <a:latin typeface="Calibri"/>
                          <a:ea typeface="Calibri"/>
                          <a:cs typeface="Times New Roman"/>
                        </a:rPr>
                        <a:t>C.P. Juan Carlos Ruiz Espinoza</a:t>
                      </a:r>
                    </a:p>
                    <a:p>
                      <a:pPr>
                        <a:lnSpc>
                          <a:spcPct val="115000"/>
                        </a:lnSpc>
                        <a:spcAft>
                          <a:spcPts val="0"/>
                        </a:spcAft>
                      </a:pPr>
                      <a:r>
                        <a:rPr lang="es-MX" sz="1300" dirty="0">
                          <a:latin typeface="Calibri"/>
                          <a:ea typeface="Calibri"/>
                          <a:cs typeface="Times New Roman"/>
                        </a:rPr>
                        <a:t>Tesorero Municipal de </a:t>
                      </a:r>
                      <a:r>
                        <a:rPr lang="es-MX" sz="1300" b="1" dirty="0">
                          <a:latin typeface="Calibri"/>
                          <a:ea typeface="Calibri"/>
                          <a:cs typeface="Times New Roman"/>
                        </a:rPr>
                        <a:t>Ocosingo</a:t>
                      </a:r>
                      <a:r>
                        <a:rPr lang="es-MX" sz="1300" dirty="0">
                          <a:latin typeface="Calibri"/>
                          <a:ea typeface="Calibri"/>
                          <a:cs typeface="Times New Roman"/>
                        </a:rPr>
                        <a:t>, Chiapas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300" dirty="0">
                          <a:latin typeface="Calibri"/>
                          <a:ea typeface="Calibri"/>
                          <a:cs typeface="Times New Roman"/>
                        </a:rPr>
                        <a:t>Benemérito de las Américas, </a:t>
                      </a:r>
                      <a:r>
                        <a:rPr lang="es-MX" sz="1300" dirty="0" err="1">
                          <a:latin typeface="Calibri"/>
                          <a:ea typeface="Calibri"/>
                          <a:cs typeface="Times New Roman"/>
                        </a:rPr>
                        <a:t>Chilón</a:t>
                      </a:r>
                      <a:r>
                        <a:rPr lang="es-MX" sz="1300" dirty="0">
                          <a:latin typeface="Calibri"/>
                          <a:ea typeface="Calibri"/>
                          <a:cs typeface="Times New Roman"/>
                        </a:rPr>
                        <a:t>, Marqués de Comillas, Ocosingo, San Juan </a:t>
                      </a:r>
                      <a:r>
                        <a:rPr lang="es-MX" sz="1300" dirty="0" err="1">
                          <a:latin typeface="Calibri"/>
                          <a:ea typeface="Calibri"/>
                          <a:cs typeface="Times New Roman"/>
                        </a:rPr>
                        <a:t>Cancuc</a:t>
                      </a:r>
                      <a:r>
                        <a:rPr lang="es-MX" sz="1300" dirty="0">
                          <a:latin typeface="Calibri"/>
                          <a:ea typeface="Calibri"/>
                          <a:cs typeface="Times New Roman"/>
                        </a:rPr>
                        <a:t>, </a:t>
                      </a:r>
                      <a:r>
                        <a:rPr lang="es-MX" sz="1300" dirty="0" err="1">
                          <a:latin typeface="Calibri"/>
                          <a:ea typeface="Calibri"/>
                          <a:cs typeface="Times New Roman"/>
                        </a:rPr>
                        <a:t>Sitalá</a:t>
                      </a:r>
                      <a:r>
                        <a:rPr lang="es-MX" sz="1300" dirty="0">
                          <a:latin typeface="Calibri"/>
                          <a:ea typeface="Calibri"/>
                          <a:cs typeface="Times New Roman"/>
                        </a:rPr>
                        <a:t> y </a:t>
                      </a:r>
                      <a:r>
                        <a:rPr lang="es-MX" sz="1300" dirty="0" err="1">
                          <a:latin typeface="Calibri"/>
                          <a:ea typeface="Calibri"/>
                          <a:cs typeface="Times New Roman"/>
                        </a:rPr>
                        <a:t>Yajalón</a:t>
                      </a:r>
                      <a:endParaRPr lang="es-MX" sz="13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3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694">
                <a:tc>
                  <a:txBody>
                    <a:bodyPr/>
                    <a:lstStyle/>
                    <a:p>
                      <a:pPr algn="ctr">
                        <a:lnSpc>
                          <a:spcPct val="115000"/>
                        </a:lnSpc>
                        <a:spcAft>
                          <a:spcPts val="0"/>
                        </a:spcAft>
                      </a:pPr>
                      <a:r>
                        <a:rPr lang="es-MX" sz="1300" dirty="0">
                          <a:latin typeface="Calibri"/>
                          <a:ea typeface="Calibri"/>
                          <a:cs typeface="Times New Roman"/>
                        </a:rPr>
                        <a:t>DIEZ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300" dirty="0">
                          <a:latin typeface="Calibri"/>
                          <a:ea typeface="Calibri"/>
                          <a:cs typeface="Times New Roman"/>
                        </a:rPr>
                        <a:t>C.P. Julio César Zamudio Alejo</a:t>
                      </a:r>
                    </a:p>
                    <a:p>
                      <a:pPr>
                        <a:lnSpc>
                          <a:spcPct val="115000"/>
                        </a:lnSpc>
                        <a:spcAft>
                          <a:spcPts val="0"/>
                        </a:spcAft>
                      </a:pPr>
                      <a:r>
                        <a:rPr lang="es-MX" sz="1300" dirty="0">
                          <a:latin typeface="Calibri"/>
                          <a:ea typeface="Calibri"/>
                          <a:cs typeface="Times New Roman"/>
                        </a:rPr>
                        <a:t>Tesorero Municipal de </a:t>
                      </a:r>
                      <a:r>
                        <a:rPr lang="es-MX" sz="1300" b="1" dirty="0">
                          <a:latin typeface="Calibri"/>
                          <a:ea typeface="Calibri"/>
                          <a:cs typeface="Times New Roman"/>
                        </a:rPr>
                        <a:t>Palenque</a:t>
                      </a:r>
                      <a:r>
                        <a:rPr lang="es-MX" sz="1300" dirty="0">
                          <a:latin typeface="Calibri"/>
                          <a:ea typeface="Calibri"/>
                          <a:cs typeface="Times New Roman"/>
                        </a:rPr>
                        <a:t>, Chiapas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300">
                          <a:latin typeface="Calibri"/>
                          <a:ea typeface="Calibri"/>
                          <a:cs typeface="Times New Roman"/>
                        </a:rPr>
                        <a:t>Catazajá, La Libertad, Palenque, Sabanilla, Salto de Agua, Tila y Tumbalá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3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1836380"/>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734934819"/>
              </p:ext>
            </p:extLst>
          </p:nvPr>
        </p:nvGraphicFramePr>
        <p:xfrm>
          <a:off x="457200" y="4061060"/>
          <a:ext cx="8291264" cy="736092"/>
        </p:xfrm>
        <a:graphic>
          <a:graphicData uri="http://schemas.openxmlformats.org/drawingml/2006/table">
            <a:tbl>
              <a:tblPr firstRow="1" firstCol="1" bandRow="1"/>
              <a:tblGrid>
                <a:gridCol w="874440"/>
                <a:gridCol w="3096344"/>
                <a:gridCol w="3456384"/>
                <a:gridCol w="864096"/>
              </a:tblGrid>
              <a:tr h="0">
                <a:tc>
                  <a:txBody>
                    <a:bodyPr/>
                    <a:lstStyle/>
                    <a:p>
                      <a:pPr>
                        <a:lnSpc>
                          <a:spcPct val="115000"/>
                        </a:lnSpc>
                        <a:spcAft>
                          <a:spcPts val="0"/>
                        </a:spcAft>
                      </a:pPr>
                      <a:r>
                        <a:rPr lang="es-MX" sz="1400" dirty="0">
                          <a:effectLst/>
                          <a:latin typeface="Calibri"/>
                          <a:ea typeface="Calibri"/>
                          <a:cs typeface="Times New Roman"/>
                        </a:rPr>
                        <a:t>TRECE</a:t>
                      </a:r>
                      <a:endParaRPr lang="es-MX"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400" dirty="0">
                          <a:effectLst/>
                          <a:latin typeface="Calibri"/>
                          <a:ea typeface="Calibri"/>
                          <a:cs typeface="Times New Roman"/>
                        </a:rPr>
                        <a:t>C.P. Alma Rosa Cueto López</a:t>
                      </a:r>
                      <a:endParaRPr lang="es-MX" sz="1100" dirty="0">
                        <a:effectLst/>
                        <a:latin typeface="Calibri"/>
                        <a:ea typeface="Calibri"/>
                        <a:cs typeface="Times New Roman"/>
                      </a:endParaRPr>
                    </a:p>
                    <a:p>
                      <a:pPr>
                        <a:lnSpc>
                          <a:spcPct val="115000"/>
                        </a:lnSpc>
                        <a:spcAft>
                          <a:spcPts val="0"/>
                        </a:spcAft>
                      </a:pPr>
                      <a:r>
                        <a:rPr lang="es-MX" sz="1400" dirty="0">
                          <a:effectLst/>
                          <a:latin typeface="Calibri"/>
                          <a:ea typeface="Calibri"/>
                          <a:cs typeface="Times New Roman"/>
                        </a:rPr>
                        <a:t>Tesorero Municipal de </a:t>
                      </a:r>
                      <a:r>
                        <a:rPr lang="es-MX" sz="1400" b="1" dirty="0">
                          <a:effectLst/>
                          <a:latin typeface="Calibri"/>
                          <a:ea typeface="Calibri"/>
                          <a:cs typeface="Times New Roman"/>
                        </a:rPr>
                        <a:t>Tapachula</a:t>
                      </a:r>
                      <a:r>
                        <a:rPr lang="es-MX" sz="1400" dirty="0">
                          <a:effectLst/>
                          <a:latin typeface="Calibri"/>
                          <a:ea typeface="Calibri"/>
                          <a:cs typeface="Times New Roman"/>
                        </a:rPr>
                        <a:t>, Chiapas</a:t>
                      </a:r>
                      <a:endParaRPr lang="es-MX"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400" dirty="0" err="1">
                          <a:effectLst/>
                          <a:latin typeface="Calibri"/>
                          <a:ea typeface="Calibri"/>
                          <a:cs typeface="Times New Roman"/>
                        </a:rPr>
                        <a:t>Acapetahua</a:t>
                      </a:r>
                      <a:r>
                        <a:rPr lang="es-MX" sz="1400" dirty="0">
                          <a:effectLst/>
                          <a:latin typeface="Calibri"/>
                          <a:ea typeface="Calibri"/>
                          <a:cs typeface="Times New Roman"/>
                        </a:rPr>
                        <a:t>, Arriaga, </a:t>
                      </a:r>
                      <a:r>
                        <a:rPr lang="es-MX" sz="1400" dirty="0" err="1">
                          <a:effectLst/>
                          <a:latin typeface="Calibri"/>
                          <a:ea typeface="Calibri"/>
                          <a:cs typeface="Times New Roman"/>
                        </a:rPr>
                        <a:t>Huixtla</a:t>
                      </a:r>
                      <a:r>
                        <a:rPr lang="es-MX" sz="1400" dirty="0">
                          <a:effectLst/>
                          <a:latin typeface="Calibri"/>
                          <a:ea typeface="Calibri"/>
                          <a:cs typeface="Times New Roman"/>
                        </a:rPr>
                        <a:t>, </a:t>
                      </a:r>
                      <a:r>
                        <a:rPr lang="es-MX" sz="1400" dirty="0" err="1">
                          <a:effectLst/>
                          <a:latin typeface="Calibri"/>
                          <a:ea typeface="Calibri"/>
                          <a:cs typeface="Times New Roman"/>
                        </a:rPr>
                        <a:t>Mapastepec</a:t>
                      </a:r>
                      <a:r>
                        <a:rPr lang="es-MX" sz="1400" dirty="0">
                          <a:effectLst/>
                          <a:latin typeface="Calibri"/>
                          <a:ea typeface="Calibri"/>
                          <a:cs typeface="Times New Roman"/>
                        </a:rPr>
                        <a:t>, </a:t>
                      </a:r>
                      <a:r>
                        <a:rPr lang="es-MX" sz="1400" dirty="0" err="1">
                          <a:effectLst/>
                          <a:latin typeface="Calibri"/>
                          <a:ea typeface="Calibri"/>
                          <a:cs typeface="Times New Roman"/>
                        </a:rPr>
                        <a:t>Mazatán</a:t>
                      </a:r>
                      <a:r>
                        <a:rPr lang="es-MX" sz="1400" dirty="0">
                          <a:effectLst/>
                          <a:latin typeface="Calibri"/>
                          <a:ea typeface="Calibri"/>
                          <a:cs typeface="Times New Roman"/>
                        </a:rPr>
                        <a:t>, </a:t>
                      </a:r>
                      <a:r>
                        <a:rPr lang="es-MX" sz="1400" dirty="0" err="1">
                          <a:effectLst/>
                          <a:latin typeface="Calibri"/>
                          <a:ea typeface="Calibri"/>
                          <a:cs typeface="Times New Roman"/>
                        </a:rPr>
                        <a:t>Pijijiapan</a:t>
                      </a:r>
                      <a:r>
                        <a:rPr lang="es-MX" sz="1400" dirty="0">
                          <a:effectLst/>
                          <a:latin typeface="Calibri"/>
                          <a:ea typeface="Calibri"/>
                          <a:cs typeface="Times New Roman"/>
                        </a:rPr>
                        <a:t>, Suchiate, Tapachula, Tonalá y Villa </a:t>
                      </a:r>
                      <a:r>
                        <a:rPr lang="es-MX" sz="1400" dirty="0" err="1">
                          <a:effectLst/>
                          <a:latin typeface="Calibri"/>
                          <a:ea typeface="Calibri"/>
                          <a:cs typeface="Times New Roman"/>
                        </a:rPr>
                        <a:t>Comaltitlán</a:t>
                      </a:r>
                      <a:endParaRPr lang="es-MX"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effectLst/>
                          <a:latin typeface="Calibri"/>
                          <a:ea typeface="Calibri"/>
                          <a:cs typeface="Times New Roman"/>
                        </a:rPr>
                        <a:t>10</a:t>
                      </a:r>
                      <a:endParaRPr lang="es-MX"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872614123"/>
              </p:ext>
            </p:extLst>
          </p:nvPr>
        </p:nvGraphicFramePr>
        <p:xfrm>
          <a:off x="457200" y="2588876"/>
          <a:ext cx="8286809" cy="1472184"/>
        </p:xfrm>
        <a:graphic>
          <a:graphicData uri="http://schemas.openxmlformats.org/drawingml/2006/table">
            <a:tbl>
              <a:tblPr/>
              <a:tblGrid>
                <a:gridCol w="878268"/>
                <a:gridCol w="3122260"/>
                <a:gridCol w="3429024"/>
                <a:gridCol w="857257"/>
              </a:tblGrid>
              <a:tr h="468926">
                <a:tc>
                  <a:txBody>
                    <a:bodyPr/>
                    <a:lstStyle/>
                    <a:p>
                      <a:pPr>
                        <a:lnSpc>
                          <a:spcPct val="115000"/>
                        </a:lnSpc>
                        <a:spcAft>
                          <a:spcPts val="0"/>
                        </a:spcAft>
                      </a:pPr>
                      <a:r>
                        <a:rPr lang="es-MX" sz="1400" dirty="0">
                          <a:latin typeface="Calibri"/>
                          <a:ea typeface="Calibri"/>
                          <a:cs typeface="Times New Roman"/>
                        </a:rPr>
                        <a:t>ONCE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400" dirty="0">
                          <a:latin typeface="Calibri"/>
                          <a:ea typeface="Calibri"/>
                          <a:cs typeface="Times New Roman"/>
                        </a:rPr>
                        <a:t>Ing. César Iván López </a:t>
                      </a:r>
                      <a:r>
                        <a:rPr lang="es-MX" sz="1400" dirty="0" err="1">
                          <a:latin typeface="Calibri"/>
                          <a:ea typeface="Calibri"/>
                          <a:cs typeface="Times New Roman"/>
                        </a:rPr>
                        <a:t>Esponda</a:t>
                      </a:r>
                      <a:endParaRPr lang="es-MX" sz="1400" dirty="0">
                        <a:latin typeface="Calibri"/>
                        <a:ea typeface="Calibri"/>
                        <a:cs typeface="Times New Roman"/>
                      </a:endParaRPr>
                    </a:p>
                    <a:p>
                      <a:pPr>
                        <a:lnSpc>
                          <a:spcPct val="115000"/>
                        </a:lnSpc>
                        <a:spcAft>
                          <a:spcPts val="0"/>
                        </a:spcAft>
                      </a:pPr>
                      <a:r>
                        <a:rPr lang="es-MX" sz="1400" dirty="0">
                          <a:latin typeface="Calibri"/>
                          <a:ea typeface="Calibri"/>
                          <a:cs typeface="Times New Roman"/>
                        </a:rPr>
                        <a:t>Tesorero Municipal de </a:t>
                      </a:r>
                      <a:r>
                        <a:rPr lang="es-MX" sz="1400" b="1" dirty="0" err="1">
                          <a:latin typeface="Calibri"/>
                          <a:ea typeface="Calibri"/>
                          <a:cs typeface="Times New Roman"/>
                        </a:rPr>
                        <a:t>Motozintla</a:t>
                      </a:r>
                      <a:r>
                        <a:rPr lang="es-MX" sz="1400" dirty="0">
                          <a:latin typeface="Calibri"/>
                          <a:ea typeface="Calibri"/>
                          <a:cs typeface="Times New Roman"/>
                        </a:rPr>
                        <a:t>, Chiapas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400" dirty="0" err="1">
                          <a:latin typeface="Calibri"/>
                          <a:ea typeface="Calibri"/>
                          <a:cs typeface="Times New Roman"/>
                        </a:rPr>
                        <a:t>Amatenango</a:t>
                      </a:r>
                      <a:r>
                        <a:rPr lang="es-MX" sz="1400" dirty="0">
                          <a:latin typeface="Calibri"/>
                          <a:ea typeface="Calibri"/>
                          <a:cs typeface="Times New Roman"/>
                        </a:rPr>
                        <a:t> de la Frontera, Bejucal de Ocampo, Bella Vista, La Grandeza, </a:t>
                      </a:r>
                      <a:r>
                        <a:rPr lang="es-MX" sz="1400" dirty="0" err="1">
                          <a:latin typeface="Calibri"/>
                          <a:ea typeface="Calibri"/>
                          <a:cs typeface="Times New Roman"/>
                        </a:rPr>
                        <a:t>Mazapa</a:t>
                      </a:r>
                      <a:r>
                        <a:rPr lang="es-MX" sz="1400" dirty="0">
                          <a:latin typeface="Calibri"/>
                          <a:ea typeface="Calibri"/>
                          <a:cs typeface="Times New Roman"/>
                        </a:rPr>
                        <a:t> de Madero, </a:t>
                      </a:r>
                      <a:r>
                        <a:rPr lang="es-MX" sz="1400" dirty="0" err="1">
                          <a:latin typeface="Calibri"/>
                          <a:ea typeface="Calibri"/>
                          <a:cs typeface="Times New Roman"/>
                        </a:rPr>
                        <a:t>Motozintla</a:t>
                      </a:r>
                      <a:r>
                        <a:rPr lang="es-MX" sz="1400" dirty="0">
                          <a:latin typeface="Calibri"/>
                          <a:ea typeface="Calibri"/>
                          <a:cs typeface="Times New Roman"/>
                        </a:rPr>
                        <a:t>, El Porvenir y </a:t>
                      </a:r>
                      <a:r>
                        <a:rPr lang="es-MX" sz="1400" dirty="0" err="1">
                          <a:latin typeface="Calibri"/>
                          <a:ea typeface="Calibri"/>
                          <a:cs typeface="Times New Roman"/>
                        </a:rPr>
                        <a:t>Siltepec</a:t>
                      </a:r>
                      <a:endParaRPr lang="es-MX"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694">
                <a:tc>
                  <a:txBody>
                    <a:bodyPr/>
                    <a:lstStyle/>
                    <a:p>
                      <a:pPr>
                        <a:lnSpc>
                          <a:spcPct val="115000"/>
                        </a:lnSpc>
                        <a:spcAft>
                          <a:spcPts val="0"/>
                        </a:spcAft>
                      </a:pPr>
                      <a:r>
                        <a:rPr lang="es-MX" sz="1400">
                          <a:latin typeface="Calibri"/>
                          <a:ea typeface="Calibri"/>
                          <a:cs typeface="Times New Roman"/>
                        </a:rPr>
                        <a:t>DOCE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400" dirty="0">
                          <a:latin typeface="Calibri"/>
                          <a:ea typeface="Calibri"/>
                          <a:cs typeface="Times New Roman"/>
                        </a:rPr>
                        <a:t>Lic. Guillermo </a:t>
                      </a:r>
                      <a:r>
                        <a:rPr lang="es-MX" sz="1400" dirty="0" err="1">
                          <a:latin typeface="Calibri"/>
                          <a:ea typeface="Calibri"/>
                          <a:cs typeface="Times New Roman"/>
                        </a:rPr>
                        <a:t>Kraul</a:t>
                      </a:r>
                      <a:r>
                        <a:rPr lang="es-MX" sz="1400" dirty="0">
                          <a:latin typeface="Calibri"/>
                          <a:ea typeface="Calibri"/>
                          <a:cs typeface="Times New Roman"/>
                        </a:rPr>
                        <a:t> Rojas</a:t>
                      </a:r>
                    </a:p>
                    <a:p>
                      <a:pPr>
                        <a:lnSpc>
                          <a:spcPct val="115000"/>
                        </a:lnSpc>
                        <a:spcAft>
                          <a:spcPts val="0"/>
                        </a:spcAft>
                      </a:pPr>
                      <a:r>
                        <a:rPr lang="es-MX" sz="1400" dirty="0">
                          <a:latin typeface="Calibri"/>
                          <a:ea typeface="Calibri"/>
                          <a:cs typeface="Times New Roman"/>
                        </a:rPr>
                        <a:t>Tesorero Municipal de </a:t>
                      </a:r>
                      <a:r>
                        <a:rPr lang="es-MX" sz="1400" b="1" dirty="0" err="1">
                          <a:latin typeface="Calibri"/>
                          <a:ea typeface="Calibri"/>
                          <a:cs typeface="Times New Roman"/>
                        </a:rPr>
                        <a:t>Tuzantán</a:t>
                      </a:r>
                      <a:r>
                        <a:rPr lang="es-MX" sz="1400" dirty="0">
                          <a:latin typeface="Calibri"/>
                          <a:ea typeface="Calibri"/>
                          <a:cs typeface="Times New Roman"/>
                        </a:rPr>
                        <a:t>, Chiapas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400" dirty="0" err="1">
                          <a:latin typeface="Calibri"/>
                          <a:ea typeface="Calibri"/>
                          <a:cs typeface="Times New Roman"/>
                        </a:rPr>
                        <a:t>Acacoyagua</a:t>
                      </a:r>
                      <a:r>
                        <a:rPr lang="es-MX" sz="1400" dirty="0">
                          <a:latin typeface="Calibri"/>
                          <a:ea typeface="Calibri"/>
                          <a:cs typeface="Times New Roman"/>
                        </a:rPr>
                        <a:t>, </a:t>
                      </a:r>
                      <a:r>
                        <a:rPr lang="es-MX" sz="1400" dirty="0" err="1">
                          <a:latin typeface="Calibri"/>
                          <a:ea typeface="Calibri"/>
                          <a:cs typeface="Times New Roman"/>
                        </a:rPr>
                        <a:t>Cacahoatán</a:t>
                      </a:r>
                      <a:r>
                        <a:rPr lang="es-MX" sz="1400" dirty="0">
                          <a:latin typeface="Calibri"/>
                          <a:ea typeface="Calibri"/>
                          <a:cs typeface="Times New Roman"/>
                        </a:rPr>
                        <a:t>, Escuintla, Frontera Hidalgo, </a:t>
                      </a:r>
                      <a:r>
                        <a:rPr lang="es-MX" sz="1400" dirty="0" err="1">
                          <a:latin typeface="Calibri"/>
                          <a:ea typeface="Calibri"/>
                          <a:cs typeface="Times New Roman"/>
                        </a:rPr>
                        <a:t>Huehuetán</a:t>
                      </a:r>
                      <a:r>
                        <a:rPr lang="es-MX" sz="1400" dirty="0">
                          <a:latin typeface="Calibri"/>
                          <a:ea typeface="Calibri"/>
                          <a:cs typeface="Times New Roman"/>
                        </a:rPr>
                        <a:t>, </a:t>
                      </a:r>
                      <a:r>
                        <a:rPr lang="es-MX" sz="1400" dirty="0" err="1">
                          <a:latin typeface="Calibri"/>
                          <a:ea typeface="Calibri"/>
                          <a:cs typeface="Times New Roman"/>
                        </a:rPr>
                        <a:t>Metapa</a:t>
                      </a:r>
                      <a:r>
                        <a:rPr lang="es-MX" sz="1400" dirty="0">
                          <a:latin typeface="Calibri"/>
                          <a:ea typeface="Calibri"/>
                          <a:cs typeface="Times New Roman"/>
                        </a:rPr>
                        <a:t>, Tuxtla Chico, </a:t>
                      </a:r>
                      <a:r>
                        <a:rPr lang="es-MX" sz="1400" dirty="0" err="1">
                          <a:latin typeface="Calibri"/>
                          <a:ea typeface="Calibri"/>
                          <a:cs typeface="Times New Roman"/>
                        </a:rPr>
                        <a:t>Tuzantán</a:t>
                      </a:r>
                      <a:r>
                        <a:rPr lang="es-MX" sz="1400" dirty="0">
                          <a:latin typeface="Calibri"/>
                          <a:ea typeface="Calibri"/>
                          <a:cs typeface="Times New Roman"/>
                        </a:rPr>
                        <a:t> y Unión Juárez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3941871340"/>
              </p:ext>
            </p:extLst>
          </p:nvPr>
        </p:nvGraphicFramePr>
        <p:xfrm>
          <a:off x="457200" y="2144280"/>
          <a:ext cx="8286809" cy="420624"/>
        </p:xfrm>
        <a:graphic>
          <a:graphicData uri="http://schemas.openxmlformats.org/drawingml/2006/table">
            <a:tbl>
              <a:tblPr/>
              <a:tblGrid>
                <a:gridCol w="878268"/>
                <a:gridCol w="3122260"/>
                <a:gridCol w="3429024"/>
                <a:gridCol w="857257"/>
              </a:tblGrid>
              <a:tr h="214315">
                <a:tc>
                  <a:txBody>
                    <a:bodyPr/>
                    <a:lstStyle/>
                    <a:p>
                      <a:pPr algn="ctr">
                        <a:lnSpc>
                          <a:spcPct val="115000"/>
                        </a:lnSpc>
                        <a:spcAft>
                          <a:spcPts val="0"/>
                        </a:spcAft>
                      </a:pPr>
                      <a:r>
                        <a:rPr lang="es-MX" sz="1200" b="1" dirty="0">
                          <a:solidFill>
                            <a:schemeClr val="bg1"/>
                          </a:solidFill>
                          <a:latin typeface="Calibri"/>
                          <a:ea typeface="Calibri"/>
                          <a:cs typeface="Times New Roman"/>
                        </a:rPr>
                        <a:t>GRUPOS ZONALES</a:t>
                      </a: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00"/>
                    </a:solidFill>
                  </a:tcPr>
                </a:tc>
                <a:tc>
                  <a:txBody>
                    <a:bodyPr/>
                    <a:lstStyle/>
                    <a:p>
                      <a:pPr algn="ctr">
                        <a:lnSpc>
                          <a:spcPct val="115000"/>
                        </a:lnSpc>
                        <a:spcAft>
                          <a:spcPts val="0"/>
                        </a:spcAft>
                      </a:pPr>
                      <a:r>
                        <a:rPr lang="es-MX" sz="1200" b="1" dirty="0">
                          <a:solidFill>
                            <a:schemeClr val="bg1"/>
                          </a:solidFill>
                          <a:latin typeface="Calibri"/>
                          <a:ea typeface="Calibri"/>
                          <a:cs typeface="Times New Roman"/>
                        </a:rPr>
                        <a:t>REPRESENTANTES</a:t>
                      </a: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00"/>
                    </a:solidFill>
                  </a:tcPr>
                </a:tc>
                <a:tc>
                  <a:txBody>
                    <a:bodyPr/>
                    <a:lstStyle/>
                    <a:p>
                      <a:pPr algn="ctr">
                        <a:lnSpc>
                          <a:spcPct val="115000"/>
                        </a:lnSpc>
                        <a:spcAft>
                          <a:spcPts val="0"/>
                        </a:spcAft>
                      </a:pPr>
                      <a:r>
                        <a:rPr lang="es-MX" sz="1200" b="1" dirty="0">
                          <a:solidFill>
                            <a:schemeClr val="bg1"/>
                          </a:solidFill>
                          <a:latin typeface="Calibri"/>
                          <a:ea typeface="Calibri"/>
                          <a:cs typeface="Times New Roman"/>
                        </a:rPr>
                        <a:t>INTEGRANTES</a:t>
                      </a: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00"/>
                    </a:solidFill>
                  </a:tcPr>
                </a:tc>
                <a:tc>
                  <a:txBody>
                    <a:bodyPr/>
                    <a:lstStyle/>
                    <a:p>
                      <a:pPr algn="ctr">
                        <a:lnSpc>
                          <a:spcPct val="115000"/>
                        </a:lnSpc>
                        <a:spcAft>
                          <a:spcPts val="0"/>
                        </a:spcAft>
                      </a:pPr>
                      <a:r>
                        <a:rPr lang="es-MX" sz="1200" b="1" dirty="0">
                          <a:solidFill>
                            <a:schemeClr val="bg1"/>
                          </a:solidFill>
                          <a:latin typeface="Calibri"/>
                          <a:ea typeface="Calibri"/>
                          <a:cs typeface="Times New Roman"/>
                        </a:rPr>
                        <a:t>N° DE MUNICIPIOS</a:t>
                      </a:r>
                    </a:p>
                  </a:txBody>
                  <a:tcPr marL="29126" marR="2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00"/>
                    </a:solidFill>
                  </a:tcPr>
                </a:tc>
              </a:tr>
            </a:tbl>
          </a:graphicData>
        </a:graphic>
      </p:graphicFrame>
      <p:sp>
        <p:nvSpPr>
          <p:cNvPr id="9" name="Text Box 7"/>
          <p:cNvSpPr txBox="1">
            <a:spLocks noChangeArrowheads="1"/>
          </p:cNvSpPr>
          <p:nvPr/>
        </p:nvSpPr>
        <p:spPr bwMode="auto">
          <a:xfrm>
            <a:off x="357158" y="1364693"/>
            <a:ext cx="8501121" cy="480131"/>
          </a:xfrm>
          <a:prstGeom prst="rect">
            <a:avLst/>
          </a:prstGeom>
          <a:noFill/>
          <a:ln>
            <a:noFill/>
          </a:ln>
          <a:effectLst/>
          <a:extLst/>
        </p:spPr>
        <p:txBody>
          <a:bodyPr wrap="square">
            <a:spAutoFit/>
          </a:bodyPr>
          <a:lstStyle/>
          <a:p>
            <a:pPr algn="ctr" defTabSz="741363">
              <a:lnSpc>
                <a:spcPct val="90000"/>
              </a:lnSpc>
              <a:defRPr/>
            </a:pPr>
            <a:r>
              <a:rPr lang="es-MX" sz="2800" dirty="0" smtClean="0">
                <a:solidFill>
                  <a:srgbClr val="7F7F7F"/>
                </a:solidFill>
                <a:effectLst>
                  <a:outerShdw blurRad="38100" dist="38100" dir="2700000" algn="tl">
                    <a:srgbClr val="C0C0C0"/>
                  </a:outerShdw>
                </a:effectLst>
                <a:latin typeface="Trajan Pro" charset="0"/>
              </a:rPr>
              <a:t> Integración de los Grupos Zonales</a:t>
            </a:r>
            <a:endParaRPr lang="es-MX" sz="2800" b="1" dirty="0">
              <a:solidFill>
                <a:srgbClr val="404040"/>
              </a:solidFill>
              <a:effectLst>
                <a:outerShdw blurRad="38100" dist="38100" dir="2700000" algn="tl">
                  <a:srgbClr val="C0C0C0"/>
                </a:outerShdw>
              </a:effectLst>
              <a:latin typeface="Trajan Pro" charset="0"/>
            </a:endParaRPr>
          </a:p>
        </p:txBody>
      </p:sp>
    </p:spTree>
    <p:extLst>
      <p:ext uri="{BB962C8B-B14F-4D97-AF65-F5344CB8AC3E}">
        <p14:creationId xmlns:p14="http://schemas.microsoft.com/office/powerpoint/2010/main" val="2242544269"/>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sp>
        <p:nvSpPr>
          <p:cNvPr id="10" name="Text Box 7"/>
          <p:cNvSpPr txBox="1">
            <a:spLocks noChangeArrowheads="1"/>
          </p:cNvSpPr>
          <p:nvPr/>
        </p:nvSpPr>
        <p:spPr bwMode="auto">
          <a:xfrm>
            <a:off x="374259" y="1844824"/>
            <a:ext cx="8395483" cy="2419124"/>
          </a:xfrm>
          <a:prstGeom prst="rect">
            <a:avLst/>
          </a:prstGeom>
          <a:noFill/>
          <a:ln>
            <a:noFill/>
          </a:ln>
          <a:effectLst/>
          <a:extLst/>
        </p:spPr>
        <p:txBody>
          <a:bodyPr wrap="square">
            <a:spAutoFit/>
          </a:bodyPr>
          <a:lstStyle/>
          <a:p>
            <a:pPr algn="just" defTabSz="741363">
              <a:lnSpc>
                <a:spcPct val="90000"/>
              </a:lnSpc>
              <a:defRPr/>
            </a:pPr>
            <a:r>
              <a:rPr lang="es-MX" sz="2400" dirty="0" smtClean="0">
                <a:latin typeface="Calibri" pitchFamily="34" charset="0"/>
                <a:ea typeface="Calibri" pitchFamily="34" charset="0"/>
                <a:cs typeface="Times New Roman" pitchFamily="18" charset="0"/>
              </a:rPr>
              <a:t>Para efectos del CACE, se propone se considere la participación de los trece municipios que actualmente forman parte de esta Comisión Permanente con la integración en los grupos zonales establecida, quienes durarán en su encargo dos años y serán elegidos de manera rotativa, con  la representatividad  de los Presidentes Municipales como Consejeros, quienes podrán ser suplidos por el Tesorero.</a:t>
            </a:r>
          </a:p>
        </p:txBody>
      </p:sp>
    </p:spTree>
    <p:extLst>
      <p:ext uri="{BB962C8B-B14F-4D97-AF65-F5344CB8AC3E}">
        <p14:creationId xmlns:p14="http://schemas.microsoft.com/office/powerpoint/2010/main" val="1749791669"/>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sp>
        <p:nvSpPr>
          <p:cNvPr id="6" name="Rectangle 1"/>
          <p:cNvSpPr>
            <a:spLocks noChangeArrowheads="1"/>
          </p:cNvSpPr>
          <p:nvPr/>
        </p:nvSpPr>
        <p:spPr bwMode="auto">
          <a:xfrm>
            <a:off x="357158" y="1285860"/>
            <a:ext cx="850112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Los representantes de los Ayuntamiento tendrán las siguientes funciones: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24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just" defTabSz="914400" rtl="0" eaLnBrk="0" fontAlgn="base" latinLnBrk="0" hangingPunct="0">
              <a:lnSpc>
                <a:spcPct val="100000"/>
              </a:lnSpc>
              <a:spcBef>
                <a:spcPct val="0"/>
              </a:spcBef>
              <a:spcAft>
                <a:spcPct val="0"/>
              </a:spcAft>
              <a:buClrTx/>
              <a:buSzTx/>
              <a:buFont typeface="+mj-lt"/>
              <a:buAutoNum type="romanUcPeriod"/>
              <a:tabLst/>
            </a:pPr>
            <a:r>
              <a:rPr kumimoji="0" lang="es-MX"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Apoyar a las actividades del CACE, de conformidad con el programa de trabajo aprobado.</a:t>
            </a:r>
          </a:p>
          <a:p>
            <a:pPr marL="514350" marR="0" lvl="0" indent="-514350" algn="just" defTabSz="914400" rtl="0" eaLnBrk="0" fontAlgn="base" latinLnBrk="0" hangingPunct="0">
              <a:lnSpc>
                <a:spcPct val="100000"/>
              </a:lnSpc>
              <a:spcBef>
                <a:spcPct val="0"/>
              </a:spcBef>
              <a:spcAft>
                <a:spcPct val="0"/>
              </a:spcAft>
              <a:buClrTx/>
              <a:buSzTx/>
              <a:buFont typeface="+mj-lt"/>
              <a:buAutoNum type="romanUcPeriod"/>
              <a:tabLst/>
            </a:pPr>
            <a:endParaRPr kumimoji="0" lang="es-MX"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514350" marR="0" lvl="0" indent="-514350" algn="just" defTabSz="914400" rtl="0" eaLnBrk="0" fontAlgn="base" latinLnBrk="0" hangingPunct="0">
              <a:lnSpc>
                <a:spcPct val="100000"/>
              </a:lnSpc>
              <a:spcBef>
                <a:spcPct val="0"/>
              </a:spcBef>
              <a:spcAft>
                <a:spcPct val="0"/>
              </a:spcAft>
              <a:buClrTx/>
              <a:buSzTx/>
              <a:buFont typeface="+mj-lt"/>
              <a:buAutoNum type="romanUcPeriod"/>
              <a:tabLst/>
            </a:pPr>
            <a:r>
              <a:rPr kumimoji="0" lang="es-MX"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Llevar a cabo reuniones de trabajo con los municipios integrantes del grupo que representan, con la finalidad de darles a conocer los acuerdos aprobados en las sesiones del CACE.</a:t>
            </a:r>
          </a:p>
          <a:p>
            <a:pPr marL="514350" marR="0" lvl="0" indent="-514350" algn="just" defTabSz="914400" rtl="0" eaLnBrk="0" fontAlgn="base" latinLnBrk="0" hangingPunct="0">
              <a:lnSpc>
                <a:spcPct val="100000"/>
              </a:lnSpc>
              <a:spcBef>
                <a:spcPct val="0"/>
              </a:spcBef>
              <a:spcAft>
                <a:spcPct val="0"/>
              </a:spcAft>
              <a:buClrTx/>
              <a:buSzTx/>
              <a:buFont typeface="+mj-lt"/>
              <a:buAutoNum type="romanUcPeriod"/>
              <a:tabLst/>
            </a:pPr>
            <a:endParaRPr lang="es-MX" sz="2400" dirty="0" smtClean="0">
              <a:latin typeface="Calibri" pitchFamily="34" charset="0"/>
              <a:ea typeface="Calibri" pitchFamily="34" charset="0"/>
              <a:cs typeface="Times New Roman" pitchFamily="18" charset="0"/>
            </a:endParaRPr>
          </a:p>
          <a:p>
            <a:pPr marL="514350" marR="0" lvl="0" indent="-514350" algn="just" defTabSz="914400" rtl="0" eaLnBrk="0" fontAlgn="base" latinLnBrk="0" hangingPunct="0">
              <a:lnSpc>
                <a:spcPct val="100000"/>
              </a:lnSpc>
              <a:spcBef>
                <a:spcPct val="0"/>
              </a:spcBef>
              <a:spcAft>
                <a:spcPct val="0"/>
              </a:spcAft>
              <a:buClrTx/>
              <a:buSzTx/>
              <a:buFont typeface="+mj-lt"/>
              <a:buAutoNum type="romanUcPeriod"/>
              <a:tabLst/>
            </a:pPr>
            <a:r>
              <a:rPr kumimoji="0" lang="es-MX"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Dar seguimiento e informar al CACE sobre el cumplimiento de los acuerdos aprobados en las sesiones, de los municipios que corresponden al grupo que representan.</a:t>
            </a:r>
            <a:endParaRPr kumimoji="0" lang="es-MX"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83084882"/>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sp>
        <p:nvSpPr>
          <p:cNvPr id="6" name="Rectangle 1"/>
          <p:cNvSpPr>
            <a:spLocks noChangeArrowheads="1"/>
          </p:cNvSpPr>
          <p:nvPr/>
        </p:nvSpPr>
        <p:spPr bwMode="auto">
          <a:xfrm>
            <a:off x="357158" y="1000108"/>
            <a:ext cx="8501122"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Los representantes de los Ayuntamiento tendrán las siguientes funciones: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just" defTabSz="914400" rtl="0" eaLnBrk="0" fontAlgn="base" latinLnBrk="0" hangingPunct="0">
              <a:lnSpc>
                <a:spcPct val="100000"/>
              </a:lnSpc>
              <a:spcBef>
                <a:spcPct val="0"/>
              </a:spcBef>
              <a:spcAft>
                <a:spcPct val="0"/>
              </a:spcAft>
              <a:buClrTx/>
              <a:buSzTx/>
              <a:buFont typeface="+mj-lt"/>
              <a:buAutoNum type="romanUcPeriod" startAt="4"/>
              <a:tabLst/>
            </a:pPr>
            <a:r>
              <a:rPr kumimoji="0" lang="es-MX"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Contribuir para que los municipios cumplan con las obligaciones de rendición de cuentas, transparencia y acceso a la información pública de conformidad con la normatividad vigente; así como, a la difusión de información financiera en sus respectivas página de Internet y el registro de las obras y/o proyectos ejecutadas con recursos federales en el Sistema de Formato Único (SFU), de conformidad con la Ley General de Contabilidad Gubernamental, Ley Federal de Presupuesto y Responsabilidad Hacendaria y la Ley de Coordinación Fiscal.</a:t>
            </a:r>
          </a:p>
          <a:p>
            <a:pPr marL="514350" marR="0" lvl="0" indent="-514350" algn="just" defTabSz="914400" rtl="0" eaLnBrk="0" fontAlgn="base" latinLnBrk="0" hangingPunct="0">
              <a:lnSpc>
                <a:spcPct val="100000"/>
              </a:lnSpc>
              <a:spcBef>
                <a:spcPct val="0"/>
              </a:spcBef>
              <a:spcAft>
                <a:spcPct val="0"/>
              </a:spcAft>
              <a:buClrTx/>
              <a:buSzTx/>
              <a:buFont typeface="+mj-lt"/>
              <a:buAutoNum type="romanUcPeriod" startAt="4"/>
              <a:tabLst/>
            </a:pPr>
            <a:endParaRPr lang="es-MX" sz="1800" dirty="0" smtClean="0">
              <a:latin typeface="Calibri" pitchFamily="34" charset="0"/>
              <a:ea typeface="Calibri" pitchFamily="34" charset="0"/>
              <a:cs typeface="Times New Roman" pitchFamily="18" charset="0"/>
            </a:endParaRPr>
          </a:p>
          <a:p>
            <a:pPr marL="514350" marR="0" lvl="0" indent="-514350" algn="just" defTabSz="914400" rtl="0" eaLnBrk="0" fontAlgn="base" latinLnBrk="0" hangingPunct="0">
              <a:lnSpc>
                <a:spcPct val="100000"/>
              </a:lnSpc>
              <a:spcBef>
                <a:spcPct val="0"/>
              </a:spcBef>
              <a:spcAft>
                <a:spcPct val="0"/>
              </a:spcAft>
              <a:buClrTx/>
              <a:buSzTx/>
              <a:buFont typeface="+mj-lt"/>
              <a:buAutoNum type="romanUcPeriod" startAt="4"/>
              <a:tabLst/>
            </a:pPr>
            <a:r>
              <a:rPr kumimoji="0" lang="es-MX"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Presentar las propuestas al CACE que se generen de cada grupo que representan, que contribuyan a lograr los objetivos de la armonización contable y la mejora continua de las administraciones municipales.</a:t>
            </a:r>
            <a:endParaRPr kumimoji="0" lang="es-MX" sz="2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42544269"/>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sp>
        <p:nvSpPr>
          <p:cNvPr id="4" name="Text Box 7"/>
          <p:cNvSpPr txBox="1">
            <a:spLocks noChangeArrowheads="1"/>
          </p:cNvSpPr>
          <p:nvPr/>
        </p:nvSpPr>
        <p:spPr bwMode="auto">
          <a:xfrm>
            <a:off x="611561" y="2139821"/>
            <a:ext cx="7992887" cy="2585323"/>
          </a:xfrm>
          <a:prstGeom prst="rect">
            <a:avLst/>
          </a:prstGeom>
          <a:noFill/>
          <a:ln>
            <a:noFill/>
          </a:ln>
          <a:effectLst/>
          <a:extLst/>
        </p:spPr>
        <p:txBody>
          <a:bodyPr wrap="square">
            <a:spAutoFit/>
          </a:bodyPr>
          <a:lstStyle/>
          <a:p>
            <a:pPr algn="ctr">
              <a:lnSpc>
                <a:spcPct val="90000"/>
              </a:lnSpc>
              <a:defRPr/>
            </a:pPr>
            <a:r>
              <a:rPr lang="es-MX" sz="3600" dirty="0" smtClean="0">
                <a:solidFill>
                  <a:srgbClr val="7F7F7F"/>
                </a:solidFill>
                <a:effectLst>
                  <a:outerShdw blurRad="38100" dist="38100" dir="2700000" algn="tl">
                    <a:srgbClr val="C0C0C0"/>
                  </a:outerShdw>
                </a:effectLst>
                <a:latin typeface="Trajan Pro" charset="0"/>
              </a:rPr>
              <a:t>Propuestas para la determinación del número de municipios que deberán integrar el Consejo de Armonización Contable del Estado de Chiapas </a:t>
            </a:r>
          </a:p>
          <a:p>
            <a:pPr algn="ctr">
              <a:lnSpc>
                <a:spcPct val="90000"/>
              </a:lnSpc>
              <a:defRPr/>
            </a:pPr>
            <a:r>
              <a:rPr lang="es-MX" sz="3600" dirty="0" smtClean="0">
                <a:solidFill>
                  <a:srgbClr val="7F7F7F"/>
                </a:solidFill>
                <a:effectLst>
                  <a:outerShdw blurRad="38100" dist="38100" dir="2700000" algn="tl">
                    <a:srgbClr val="C0C0C0"/>
                  </a:outerShdw>
                </a:effectLst>
                <a:latin typeface="Trajan Pro" charset="0"/>
              </a:rPr>
              <a:t>(CACE)</a:t>
            </a:r>
            <a:endParaRPr lang="es-MX" sz="3600" b="1" dirty="0">
              <a:solidFill>
                <a:srgbClr val="404040"/>
              </a:solidFill>
              <a:effectLst>
                <a:outerShdw blurRad="38100" dist="38100" dir="2700000" algn="tl">
                  <a:srgbClr val="C0C0C0"/>
                </a:outerShdw>
              </a:effectLst>
              <a:latin typeface="Trajan Pro" charset="0"/>
            </a:endParaRPr>
          </a:p>
        </p:txBody>
      </p:sp>
    </p:spTree>
  </p:cSld>
  <p:clrMapOvr>
    <a:masterClrMapping/>
  </p:clrMapOvr>
  <p:transition spd="slow">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p:cNvSpPr txBox="1">
            <a:spLocks noChangeArrowheads="1"/>
          </p:cNvSpPr>
          <p:nvPr/>
        </p:nvSpPr>
        <p:spPr bwMode="auto">
          <a:xfrm>
            <a:off x="971600" y="2492896"/>
            <a:ext cx="7488832" cy="19442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lvl="0" algn="ctr"/>
            <a:r>
              <a:rPr lang="es-MX" sz="5400" b="1" dirty="0" smtClean="0">
                <a:latin typeface="Tahoma" panose="020B0604030504040204" pitchFamily="34" charset="0"/>
                <a:ea typeface="Tahoma" panose="020B0604030504040204" pitchFamily="34" charset="0"/>
                <a:cs typeface="Tahoma" panose="020B0604030504040204" pitchFamily="34" charset="0"/>
              </a:rPr>
              <a:t>GRACIAS</a:t>
            </a:r>
            <a:endParaRPr lang="es-MX" sz="5400" b="1" dirty="0">
              <a:latin typeface="Tahoma" panose="020B0604030504040204" pitchFamily="34" charset="0"/>
              <a:ea typeface="Tahoma" panose="020B0604030504040204" pitchFamily="34" charset="0"/>
              <a:cs typeface="Tahoma" panose="020B0604030504040204" pitchFamily="34" charset="0"/>
            </a:endParaRPr>
          </a:p>
        </p:txBody>
      </p:sp>
      <p:sp>
        <p:nvSpPr>
          <p:cNvPr id="4" name="3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spTree>
    <p:extLst>
      <p:ext uri="{BB962C8B-B14F-4D97-AF65-F5344CB8AC3E}">
        <p14:creationId xmlns:p14="http://schemas.microsoft.com/office/powerpoint/2010/main" val="2242544269"/>
      </p:ext>
    </p:extLst>
  </p:cSld>
  <p:clrMapOvr>
    <a:masterClrMapping/>
  </p:clrMapOvr>
  <p:transition spd="slow">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rotWithShape="1">
          <a:blip r:embed="rId2" cstate="print">
            <a:extLst>
              <a:ext uri="{28A0092B-C50C-407E-A947-70E740481C1C}">
                <a14:useLocalDpi xmlns:a14="http://schemas.microsoft.com/office/drawing/2010/main" val="0"/>
              </a:ext>
            </a:extLst>
          </a:blip>
          <a:srcRect l="1000"/>
          <a:stretch/>
        </p:blipFill>
        <p:spPr>
          <a:xfrm>
            <a:off x="0" y="0"/>
            <a:ext cx="9467527" cy="6858000"/>
          </a:xfrm>
          <a:prstGeom prst="rect">
            <a:avLst/>
          </a:prstGeom>
        </p:spPr>
      </p:pic>
      <p:sp>
        <p:nvSpPr>
          <p:cNvPr id="11" name="10 CuadroTexto"/>
          <p:cNvSpPr txBox="1"/>
          <p:nvPr/>
        </p:nvSpPr>
        <p:spPr>
          <a:xfrm>
            <a:off x="7308304" y="6073170"/>
            <a:ext cx="1835696" cy="784830"/>
          </a:xfrm>
          <a:prstGeom prst="rect">
            <a:avLst/>
          </a:prstGeom>
          <a:noFill/>
        </p:spPr>
        <p:txBody>
          <a:bodyPr wrap="square" rtlCol="0">
            <a:spAutoFit/>
          </a:bodyPr>
          <a:lstStyle/>
          <a:p>
            <a:pPr algn="ctr"/>
            <a:r>
              <a:rPr lang="es-MX" sz="4500" dirty="0" smtClean="0">
                <a:solidFill>
                  <a:schemeClr val="tx1">
                    <a:alpha val="90000"/>
                  </a:schemeClr>
                </a:solidFill>
                <a:effectLst>
                  <a:outerShdw blurRad="38100" dist="38100" dir="2700000" algn="tl">
                    <a:srgbClr val="000000">
                      <a:alpha val="43137"/>
                    </a:srgbClr>
                  </a:outerShdw>
                </a:effectLst>
                <a:latin typeface="HelveticaNeueLTStd-HvCn" pitchFamily="34" charset="0"/>
              </a:rPr>
              <a:t>2016 </a:t>
            </a:r>
            <a:endParaRPr lang="es-MX" sz="4500" dirty="0">
              <a:solidFill>
                <a:schemeClr val="tx1">
                  <a:alpha val="90000"/>
                </a:schemeClr>
              </a:solidFill>
              <a:effectLst>
                <a:outerShdw blurRad="38100" dist="38100" dir="2700000" algn="tl">
                  <a:srgbClr val="000000">
                    <a:alpha val="43137"/>
                  </a:srgbClr>
                </a:outerShdw>
              </a:effectLst>
              <a:latin typeface="HelveticaNeueLTStd-HvCn" pitchFamily="34" charset="0"/>
            </a:endParaRPr>
          </a:p>
        </p:txBody>
      </p:sp>
      <p:sp>
        <p:nvSpPr>
          <p:cNvPr id="14" name="13 CuadroTexto"/>
          <p:cNvSpPr txBox="1"/>
          <p:nvPr/>
        </p:nvSpPr>
        <p:spPr>
          <a:xfrm>
            <a:off x="2803048" y="994857"/>
            <a:ext cx="6264696" cy="5078313"/>
          </a:xfrm>
          <a:prstGeom prst="rect">
            <a:avLst/>
          </a:prstGeom>
          <a:noFill/>
          <a:ln>
            <a:no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eaLnBrk="1" hangingPunct="1"/>
            <a:r>
              <a:rPr lang="es-MX" sz="3600" b="1" dirty="0">
                <a:solidFill>
                  <a:srgbClr val="00B050"/>
                </a:solidFill>
                <a:latin typeface="Calisto MT" pitchFamily="18" charset="0"/>
              </a:rPr>
              <a:t>Consejo de Armonización Contable del Estado de Chiapas (CACE</a:t>
            </a:r>
            <a:r>
              <a:rPr lang="es-MX" sz="3600" b="1" dirty="0" smtClean="0">
                <a:solidFill>
                  <a:srgbClr val="00B050"/>
                </a:solidFill>
                <a:latin typeface="Calisto MT" pitchFamily="18" charset="0"/>
              </a:rPr>
              <a:t>)</a:t>
            </a:r>
          </a:p>
          <a:p>
            <a:pPr algn="ctr" eaLnBrk="1" hangingPunct="1"/>
            <a:endParaRPr lang="es-MX" sz="3600" b="1" dirty="0" smtClean="0">
              <a:solidFill>
                <a:srgbClr val="FF0000"/>
              </a:solidFill>
              <a:latin typeface="Calisto MT" pitchFamily="18" charset="0"/>
            </a:endParaRPr>
          </a:p>
          <a:p>
            <a:pPr algn="ctr" eaLnBrk="1" hangingPunct="1"/>
            <a:endParaRPr lang="es-MX" sz="3600" b="1" dirty="0">
              <a:solidFill>
                <a:srgbClr val="FF0000"/>
              </a:solidFill>
              <a:latin typeface="Calisto MT" pitchFamily="18" charset="0"/>
            </a:endParaRPr>
          </a:p>
          <a:p>
            <a:pPr algn="ctr" eaLnBrk="1" hangingPunct="1"/>
            <a:endParaRPr lang="es-MX" sz="3600" b="1" dirty="0">
              <a:solidFill>
                <a:srgbClr val="FF0000"/>
              </a:solidFill>
              <a:latin typeface="Calisto MT" pitchFamily="18" charset="0"/>
            </a:endParaRPr>
          </a:p>
          <a:p>
            <a:pPr algn="ctr" eaLnBrk="1" hangingPunct="1"/>
            <a:endParaRPr lang="es-MX" sz="1800" b="1" dirty="0">
              <a:solidFill>
                <a:srgbClr val="FF0000"/>
              </a:solidFill>
              <a:latin typeface="Calisto MT" pitchFamily="18" charset="0"/>
            </a:endParaRPr>
          </a:p>
          <a:p>
            <a:pPr algn="r" eaLnBrk="1" hangingPunct="1"/>
            <a:r>
              <a:rPr lang="es-MX" sz="3600" b="1" dirty="0" smtClean="0">
                <a:solidFill>
                  <a:srgbClr val="00B050"/>
                </a:solidFill>
                <a:latin typeface="Calisto MT" pitchFamily="18" charset="0"/>
              </a:rPr>
              <a:t>2ª </a:t>
            </a:r>
            <a:r>
              <a:rPr lang="es-MX" sz="3600" b="1" dirty="0">
                <a:solidFill>
                  <a:srgbClr val="00B050"/>
                </a:solidFill>
                <a:latin typeface="Calisto MT" pitchFamily="18" charset="0"/>
              </a:rPr>
              <a:t>Reunión </a:t>
            </a:r>
            <a:r>
              <a:rPr lang="es-MX" sz="3600" b="1" dirty="0" smtClean="0">
                <a:solidFill>
                  <a:srgbClr val="00B050"/>
                </a:solidFill>
                <a:latin typeface="Calisto MT" pitchFamily="18" charset="0"/>
              </a:rPr>
              <a:t>Ordinaria</a:t>
            </a:r>
          </a:p>
          <a:p>
            <a:pPr algn="r" eaLnBrk="1" hangingPunct="1"/>
            <a:endParaRPr lang="es-MX" sz="1400" b="1" dirty="0" smtClean="0">
              <a:solidFill>
                <a:srgbClr val="FF0000"/>
              </a:solidFill>
              <a:latin typeface="Calisto MT" pitchFamily="18" charset="0"/>
            </a:endParaRPr>
          </a:p>
          <a:p>
            <a:pPr algn="r" eaLnBrk="1" hangingPunct="1"/>
            <a:r>
              <a:rPr lang="es-MX" sz="1400" b="1" dirty="0">
                <a:solidFill>
                  <a:schemeClr val="tx1"/>
                </a:solidFill>
                <a:latin typeface="Verdana" pitchFamily="34" charset="0"/>
              </a:rPr>
              <a:t>Tuxtla Gutiérrez, Chiapas. </a:t>
            </a:r>
          </a:p>
          <a:p>
            <a:pPr algn="r" eaLnBrk="1" hangingPunct="1"/>
            <a:r>
              <a:rPr lang="es-MX" sz="1400" b="1" dirty="0" smtClean="0">
                <a:solidFill>
                  <a:schemeClr val="tx1"/>
                </a:solidFill>
                <a:latin typeface="Verdana" pitchFamily="34" charset="0"/>
              </a:rPr>
              <a:t>Junio 17 </a:t>
            </a:r>
            <a:r>
              <a:rPr lang="es-MX" sz="1400" b="1" dirty="0">
                <a:solidFill>
                  <a:schemeClr val="tx1"/>
                </a:solidFill>
                <a:latin typeface="Verdana" pitchFamily="34" charset="0"/>
              </a:rPr>
              <a:t>de </a:t>
            </a:r>
            <a:r>
              <a:rPr lang="es-MX" sz="1400" b="1" dirty="0" smtClean="0">
                <a:solidFill>
                  <a:schemeClr val="tx1"/>
                </a:solidFill>
                <a:latin typeface="Verdana" pitchFamily="34" charset="0"/>
              </a:rPr>
              <a:t>2016</a:t>
            </a:r>
            <a:endParaRPr lang="es-MX" sz="3600" b="1" dirty="0">
              <a:solidFill>
                <a:srgbClr val="FF0000"/>
              </a:solidFill>
              <a:latin typeface="Calisto MT" pitchFamily="18" charset="0"/>
            </a:endParaRPr>
          </a:p>
        </p:txBody>
      </p:sp>
      <p:sp>
        <p:nvSpPr>
          <p:cNvPr id="13" name="Freeform 44"/>
          <p:cNvSpPr>
            <a:spLocks/>
          </p:cNvSpPr>
          <p:nvPr/>
        </p:nvSpPr>
        <p:spPr bwMode="auto">
          <a:xfrm>
            <a:off x="467544" y="3717031"/>
            <a:ext cx="2232249" cy="2127883"/>
          </a:xfrm>
          <a:custGeom>
            <a:avLst/>
            <a:gdLst/>
            <a:ahLst/>
            <a:cxnLst>
              <a:cxn ang="0">
                <a:pos x="485" y="146"/>
              </a:cxn>
              <a:cxn ang="0">
                <a:pos x="515" y="170"/>
              </a:cxn>
              <a:cxn ang="0">
                <a:pos x="540" y="194"/>
              </a:cxn>
              <a:cxn ang="0">
                <a:pos x="552" y="194"/>
              </a:cxn>
              <a:cxn ang="0">
                <a:pos x="558" y="201"/>
              </a:cxn>
              <a:cxn ang="0">
                <a:pos x="582" y="213"/>
              </a:cxn>
              <a:cxn ang="0">
                <a:pos x="612" y="237"/>
              </a:cxn>
              <a:cxn ang="0">
                <a:pos x="612" y="249"/>
              </a:cxn>
              <a:cxn ang="0">
                <a:pos x="619" y="261"/>
              </a:cxn>
              <a:cxn ang="0">
                <a:pos x="631" y="267"/>
              </a:cxn>
              <a:cxn ang="0">
                <a:pos x="643" y="279"/>
              </a:cxn>
              <a:cxn ang="0">
                <a:pos x="661" y="285"/>
              </a:cxn>
              <a:cxn ang="0">
                <a:pos x="655" y="292"/>
              </a:cxn>
              <a:cxn ang="0">
                <a:pos x="649" y="310"/>
              </a:cxn>
              <a:cxn ang="0">
                <a:pos x="649" y="322"/>
              </a:cxn>
              <a:cxn ang="0">
                <a:pos x="649" y="334"/>
              </a:cxn>
              <a:cxn ang="0">
                <a:pos x="424" y="340"/>
              </a:cxn>
              <a:cxn ang="0">
                <a:pos x="364" y="516"/>
              </a:cxn>
              <a:cxn ang="0">
                <a:pos x="352" y="546"/>
              </a:cxn>
              <a:cxn ang="0">
                <a:pos x="345" y="583"/>
              </a:cxn>
              <a:cxn ang="0">
                <a:pos x="333" y="607"/>
              </a:cxn>
              <a:cxn ang="0">
                <a:pos x="224" y="498"/>
              </a:cxn>
              <a:cxn ang="0">
                <a:pos x="242" y="510"/>
              </a:cxn>
              <a:cxn ang="0">
                <a:pos x="224" y="492"/>
              </a:cxn>
              <a:cxn ang="0">
                <a:pos x="200" y="480"/>
              </a:cxn>
              <a:cxn ang="0">
                <a:pos x="103" y="395"/>
              </a:cxn>
              <a:cxn ang="0">
                <a:pos x="36" y="346"/>
              </a:cxn>
              <a:cxn ang="0">
                <a:pos x="48" y="346"/>
              </a:cxn>
              <a:cxn ang="0">
                <a:pos x="12" y="328"/>
              </a:cxn>
              <a:cxn ang="0">
                <a:pos x="18" y="304"/>
              </a:cxn>
              <a:cxn ang="0">
                <a:pos x="18" y="237"/>
              </a:cxn>
              <a:cxn ang="0">
                <a:pos x="42" y="194"/>
              </a:cxn>
              <a:cxn ang="0">
                <a:pos x="48" y="176"/>
              </a:cxn>
              <a:cxn ang="0">
                <a:pos x="91" y="122"/>
              </a:cxn>
              <a:cxn ang="0">
                <a:pos x="109" y="85"/>
              </a:cxn>
              <a:cxn ang="0">
                <a:pos x="145" y="6"/>
              </a:cxn>
              <a:cxn ang="0">
                <a:pos x="176" y="12"/>
              </a:cxn>
              <a:cxn ang="0">
                <a:pos x="194" y="49"/>
              </a:cxn>
              <a:cxn ang="0">
                <a:pos x="218" y="85"/>
              </a:cxn>
              <a:cxn ang="0">
                <a:pos x="242" y="116"/>
              </a:cxn>
              <a:cxn ang="0">
                <a:pos x="309" y="49"/>
              </a:cxn>
              <a:cxn ang="0">
                <a:pos x="364" y="37"/>
              </a:cxn>
              <a:cxn ang="0">
                <a:pos x="376" y="19"/>
              </a:cxn>
              <a:cxn ang="0">
                <a:pos x="382" y="25"/>
              </a:cxn>
              <a:cxn ang="0">
                <a:pos x="406" y="19"/>
              </a:cxn>
              <a:cxn ang="0">
                <a:pos x="412" y="43"/>
              </a:cxn>
              <a:cxn ang="0">
                <a:pos x="424" y="49"/>
              </a:cxn>
              <a:cxn ang="0">
                <a:pos x="430" y="85"/>
              </a:cxn>
              <a:cxn ang="0">
                <a:pos x="461" y="103"/>
              </a:cxn>
              <a:cxn ang="0">
                <a:pos x="479" y="122"/>
              </a:cxn>
            </a:cxnLst>
            <a:rect l="0" t="0" r="r" b="b"/>
            <a:pathLst>
              <a:path w="661" h="607">
                <a:moveTo>
                  <a:pt x="473" y="134"/>
                </a:moveTo>
                <a:lnTo>
                  <a:pt x="485" y="146"/>
                </a:lnTo>
                <a:lnTo>
                  <a:pt x="503" y="146"/>
                </a:lnTo>
                <a:lnTo>
                  <a:pt x="515" y="170"/>
                </a:lnTo>
                <a:lnTo>
                  <a:pt x="528" y="176"/>
                </a:lnTo>
                <a:lnTo>
                  <a:pt x="540" y="194"/>
                </a:lnTo>
                <a:lnTo>
                  <a:pt x="552" y="201"/>
                </a:lnTo>
                <a:lnTo>
                  <a:pt x="552" y="194"/>
                </a:lnTo>
                <a:lnTo>
                  <a:pt x="558" y="194"/>
                </a:lnTo>
                <a:lnTo>
                  <a:pt x="558" y="201"/>
                </a:lnTo>
                <a:lnTo>
                  <a:pt x="564" y="207"/>
                </a:lnTo>
                <a:lnTo>
                  <a:pt x="582" y="213"/>
                </a:lnTo>
                <a:lnTo>
                  <a:pt x="600" y="225"/>
                </a:lnTo>
                <a:lnTo>
                  <a:pt x="612" y="237"/>
                </a:lnTo>
                <a:lnTo>
                  <a:pt x="606" y="249"/>
                </a:lnTo>
                <a:lnTo>
                  <a:pt x="612" y="249"/>
                </a:lnTo>
                <a:lnTo>
                  <a:pt x="612" y="261"/>
                </a:lnTo>
                <a:lnTo>
                  <a:pt x="619" y="261"/>
                </a:lnTo>
                <a:lnTo>
                  <a:pt x="612" y="267"/>
                </a:lnTo>
                <a:lnTo>
                  <a:pt x="631" y="267"/>
                </a:lnTo>
                <a:lnTo>
                  <a:pt x="643" y="273"/>
                </a:lnTo>
                <a:lnTo>
                  <a:pt x="643" y="279"/>
                </a:lnTo>
                <a:lnTo>
                  <a:pt x="655" y="279"/>
                </a:lnTo>
                <a:lnTo>
                  <a:pt x="661" y="285"/>
                </a:lnTo>
                <a:lnTo>
                  <a:pt x="649" y="285"/>
                </a:lnTo>
                <a:lnTo>
                  <a:pt x="655" y="292"/>
                </a:lnTo>
                <a:lnTo>
                  <a:pt x="643" y="310"/>
                </a:lnTo>
                <a:lnTo>
                  <a:pt x="649" y="310"/>
                </a:lnTo>
                <a:lnTo>
                  <a:pt x="643" y="316"/>
                </a:lnTo>
                <a:lnTo>
                  <a:pt x="649" y="322"/>
                </a:lnTo>
                <a:lnTo>
                  <a:pt x="643" y="334"/>
                </a:lnTo>
                <a:lnTo>
                  <a:pt x="649" y="334"/>
                </a:lnTo>
                <a:lnTo>
                  <a:pt x="643" y="340"/>
                </a:lnTo>
                <a:lnTo>
                  <a:pt x="424" y="340"/>
                </a:lnTo>
                <a:lnTo>
                  <a:pt x="339" y="480"/>
                </a:lnTo>
                <a:lnTo>
                  <a:pt x="364" y="516"/>
                </a:lnTo>
                <a:lnTo>
                  <a:pt x="345" y="528"/>
                </a:lnTo>
                <a:lnTo>
                  <a:pt x="352" y="546"/>
                </a:lnTo>
                <a:lnTo>
                  <a:pt x="339" y="552"/>
                </a:lnTo>
                <a:lnTo>
                  <a:pt x="345" y="583"/>
                </a:lnTo>
                <a:lnTo>
                  <a:pt x="339" y="601"/>
                </a:lnTo>
                <a:lnTo>
                  <a:pt x="333" y="607"/>
                </a:lnTo>
                <a:lnTo>
                  <a:pt x="236" y="510"/>
                </a:lnTo>
                <a:lnTo>
                  <a:pt x="224" y="498"/>
                </a:lnTo>
                <a:lnTo>
                  <a:pt x="236" y="498"/>
                </a:lnTo>
                <a:lnTo>
                  <a:pt x="242" y="510"/>
                </a:lnTo>
                <a:lnTo>
                  <a:pt x="236" y="498"/>
                </a:lnTo>
                <a:lnTo>
                  <a:pt x="224" y="492"/>
                </a:lnTo>
                <a:lnTo>
                  <a:pt x="224" y="498"/>
                </a:lnTo>
                <a:lnTo>
                  <a:pt x="200" y="480"/>
                </a:lnTo>
                <a:lnTo>
                  <a:pt x="163" y="443"/>
                </a:lnTo>
                <a:lnTo>
                  <a:pt x="103" y="395"/>
                </a:lnTo>
                <a:lnTo>
                  <a:pt x="36" y="352"/>
                </a:lnTo>
                <a:lnTo>
                  <a:pt x="36" y="346"/>
                </a:lnTo>
                <a:lnTo>
                  <a:pt x="42" y="352"/>
                </a:lnTo>
                <a:lnTo>
                  <a:pt x="48" y="346"/>
                </a:lnTo>
                <a:lnTo>
                  <a:pt x="42" y="334"/>
                </a:lnTo>
                <a:lnTo>
                  <a:pt x="12" y="328"/>
                </a:lnTo>
                <a:lnTo>
                  <a:pt x="6" y="328"/>
                </a:lnTo>
                <a:lnTo>
                  <a:pt x="18" y="304"/>
                </a:lnTo>
                <a:lnTo>
                  <a:pt x="0" y="261"/>
                </a:lnTo>
                <a:lnTo>
                  <a:pt x="18" y="237"/>
                </a:lnTo>
                <a:lnTo>
                  <a:pt x="18" y="213"/>
                </a:lnTo>
                <a:lnTo>
                  <a:pt x="42" y="194"/>
                </a:lnTo>
                <a:lnTo>
                  <a:pt x="42" y="176"/>
                </a:lnTo>
                <a:lnTo>
                  <a:pt x="48" y="176"/>
                </a:lnTo>
                <a:lnTo>
                  <a:pt x="48" y="152"/>
                </a:lnTo>
                <a:lnTo>
                  <a:pt x="91" y="122"/>
                </a:lnTo>
                <a:lnTo>
                  <a:pt x="97" y="110"/>
                </a:lnTo>
                <a:lnTo>
                  <a:pt x="109" y="85"/>
                </a:lnTo>
                <a:lnTo>
                  <a:pt x="127" y="67"/>
                </a:lnTo>
                <a:lnTo>
                  <a:pt x="145" y="6"/>
                </a:lnTo>
                <a:lnTo>
                  <a:pt x="151" y="0"/>
                </a:lnTo>
                <a:lnTo>
                  <a:pt x="176" y="12"/>
                </a:lnTo>
                <a:lnTo>
                  <a:pt x="200" y="12"/>
                </a:lnTo>
                <a:lnTo>
                  <a:pt x="194" y="49"/>
                </a:lnTo>
                <a:lnTo>
                  <a:pt x="200" y="79"/>
                </a:lnTo>
                <a:lnTo>
                  <a:pt x="218" y="85"/>
                </a:lnTo>
                <a:lnTo>
                  <a:pt x="230" y="103"/>
                </a:lnTo>
                <a:lnTo>
                  <a:pt x="242" y="116"/>
                </a:lnTo>
                <a:lnTo>
                  <a:pt x="309" y="61"/>
                </a:lnTo>
                <a:lnTo>
                  <a:pt x="309" y="49"/>
                </a:lnTo>
                <a:lnTo>
                  <a:pt x="345" y="37"/>
                </a:lnTo>
                <a:lnTo>
                  <a:pt x="364" y="37"/>
                </a:lnTo>
                <a:lnTo>
                  <a:pt x="358" y="31"/>
                </a:lnTo>
                <a:lnTo>
                  <a:pt x="376" y="19"/>
                </a:lnTo>
                <a:lnTo>
                  <a:pt x="382" y="19"/>
                </a:lnTo>
                <a:lnTo>
                  <a:pt x="382" y="25"/>
                </a:lnTo>
                <a:lnTo>
                  <a:pt x="388" y="19"/>
                </a:lnTo>
                <a:lnTo>
                  <a:pt x="406" y="19"/>
                </a:lnTo>
                <a:lnTo>
                  <a:pt x="412" y="25"/>
                </a:lnTo>
                <a:lnTo>
                  <a:pt x="412" y="43"/>
                </a:lnTo>
                <a:lnTo>
                  <a:pt x="412" y="49"/>
                </a:lnTo>
                <a:lnTo>
                  <a:pt x="424" y="49"/>
                </a:lnTo>
                <a:lnTo>
                  <a:pt x="430" y="61"/>
                </a:lnTo>
                <a:lnTo>
                  <a:pt x="430" y="85"/>
                </a:lnTo>
                <a:lnTo>
                  <a:pt x="461" y="91"/>
                </a:lnTo>
                <a:lnTo>
                  <a:pt x="461" y="103"/>
                </a:lnTo>
                <a:lnTo>
                  <a:pt x="473" y="110"/>
                </a:lnTo>
                <a:lnTo>
                  <a:pt x="479" y="122"/>
                </a:lnTo>
                <a:lnTo>
                  <a:pt x="473" y="134"/>
                </a:lnTo>
                <a:close/>
              </a:path>
            </a:pathLst>
          </a:custGeom>
          <a:blipFill>
            <a:blip r:embed="rId3" cstate="print"/>
            <a:tile tx="0" ty="0" sx="100000" sy="100000" flip="none" algn="tl"/>
          </a:blipFill>
          <a:ln w="19050" cap="flat" cmpd="sng">
            <a:solidFill>
              <a:srgbClr val="00642D"/>
            </a:solidFill>
            <a:prstDash val="solid"/>
            <a:round/>
            <a:headEnd type="none" w="med" len="med"/>
            <a:tailEnd type="none" w="med" len="med"/>
          </a:ln>
          <a:effectLst>
            <a:innerShdw blurRad="241300" dist="88900">
              <a:schemeClr val="tx1"/>
            </a:innerShdw>
            <a:softEdge rad="12700"/>
          </a:effectLst>
          <a:scene3d>
            <a:camera prst="orthographicFront">
              <a:rot lat="0" lon="0" rev="0"/>
            </a:camera>
            <a:lightRig rig="threePt" dir="t"/>
          </a:scene3d>
        </p:spPr>
        <p:txBody>
          <a:bodyPr/>
          <a:lstStyle/>
          <a:p>
            <a:pPr fontAlgn="auto">
              <a:spcBef>
                <a:spcPts val="0"/>
              </a:spcBef>
              <a:spcAft>
                <a:spcPts val="0"/>
              </a:spcAft>
              <a:defRPr/>
            </a:pPr>
            <a:endParaRPr lang="es-ES" dirty="0">
              <a:latin typeface="Arial" charset="0"/>
              <a:cs typeface="Arial" pitchFamily="34" charset="0"/>
            </a:endParaRPr>
          </a:p>
        </p:txBody>
      </p:sp>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59" y="86014"/>
            <a:ext cx="1801789" cy="1355229"/>
          </a:xfrm>
          <a:prstGeom prst="rect">
            <a:avLst/>
          </a:prstGeom>
        </p:spPr>
      </p:pic>
    </p:spTree>
    <p:extLst>
      <p:ext uri="{BB962C8B-B14F-4D97-AF65-F5344CB8AC3E}">
        <p14:creationId xmlns:p14="http://schemas.microsoft.com/office/powerpoint/2010/main" val="144535843"/>
      </p:ext>
    </p:extLst>
  </p:cSld>
  <p:clrMapOvr>
    <a:masterClrMapping/>
  </p:clrMapOvr>
  <p:transition spd="slow">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sp>
        <p:nvSpPr>
          <p:cNvPr id="4" name="Text Box 7"/>
          <p:cNvSpPr txBox="1">
            <a:spLocks noChangeArrowheads="1"/>
          </p:cNvSpPr>
          <p:nvPr/>
        </p:nvSpPr>
        <p:spPr bwMode="auto">
          <a:xfrm>
            <a:off x="1000100" y="1349615"/>
            <a:ext cx="7286676" cy="5078313"/>
          </a:xfrm>
          <a:prstGeom prst="rect">
            <a:avLst/>
          </a:prstGeom>
          <a:noFill/>
          <a:ln>
            <a:noFill/>
          </a:ln>
          <a:effectLst/>
          <a:extLst/>
        </p:spPr>
        <p:txBody>
          <a:bodyPr wrap="square">
            <a:spAutoFit/>
          </a:bodyPr>
          <a:lstStyle/>
          <a:p>
            <a:pPr algn="ctr">
              <a:lnSpc>
                <a:spcPct val="90000"/>
              </a:lnSpc>
              <a:defRPr/>
            </a:pPr>
            <a:r>
              <a:rPr lang="es-MX" sz="4000" dirty="0" smtClean="0">
                <a:solidFill>
                  <a:srgbClr val="7F7F7F"/>
                </a:solidFill>
                <a:effectLst>
                  <a:outerShdw blurRad="38100" dist="38100" dir="2700000" algn="tl">
                    <a:srgbClr val="C0C0C0"/>
                  </a:outerShdw>
                </a:effectLst>
                <a:latin typeface="Trajan Pro" charset="0"/>
              </a:rPr>
              <a:t>Cumplimiento de los Ayuntamientos con la Ley General de Contabilidad Gubernamental (LGCG)</a:t>
            </a:r>
          </a:p>
          <a:p>
            <a:pPr algn="ctr">
              <a:lnSpc>
                <a:spcPct val="90000"/>
              </a:lnSpc>
              <a:defRPr/>
            </a:pPr>
            <a:r>
              <a:rPr lang="es-MX" sz="4000" dirty="0" smtClean="0">
                <a:solidFill>
                  <a:srgbClr val="7F7F7F"/>
                </a:solidFill>
                <a:effectLst>
                  <a:outerShdw blurRad="38100" dist="38100" dir="2700000" algn="tl">
                    <a:srgbClr val="C0C0C0"/>
                  </a:outerShdw>
                </a:effectLst>
                <a:latin typeface="Trajan Pro" charset="0"/>
              </a:rPr>
              <a:t>difusión de información financiera </a:t>
            </a:r>
          </a:p>
          <a:p>
            <a:pPr algn="ctr">
              <a:lnSpc>
                <a:spcPct val="90000"/>
              </a:lnSpc>
              <a:defRPr/>
            </a:pPr>
            <a:r>
              <a:rPr lang="es-MX" sz="4000" dirty="0" smtClean="0">
                <a:solidFill>
                  <a:srgbClr val="7F7F7F"/>
                </a:solidFill>
                <a:effectLst>
                  <a:outerShdw blurRad="38100" dist="38100" dir="2700000" algn="tl">
                    <a:srgbClr val="C0C0C0"/>
                  </a:outerShdw>
                </a:effectLst>
                <a:latin typeface="Trajan Pro" charset="0"/>
              </a:rPr>
              <a:t>en su Página Web</a:t>
            </a:r>
          </a:p>
        </p:txBody>
      </p:sp>
    </p:spTree>
    <p:extLst>
      <p:ext uri="{BB962C8B-B14F-4D97-AF65-F5344CB8AC3E}">
        <p14:creationId xmlns:p14="http://schemas.microsoft.com/office/powerpoint/2010/main" val="467754178"/>
      </p:ext>
    </p:extLst>
  </p:cSld>
  <p:clrMapOvr>
    <a:masterClrMapping/>
  </p:clrMapOvr>
  <p:transition spd="slow">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pic>
        <p:nvPicPr>
          <p:cNvPr id="7" name="Picture 3"/>
          <p:cNvPicPr>
            <a:picLocks noChangeAspect="1" noChangeArrowheads="1"/>
          </p:cNvPicPr>
          <p:nvPr/>
        </p:nvPicPr>
        <p:blipFill>
          <a:blip r:embed="rId3"/>
          <a:srcRect/>
          <a:stretch>
            <a:fillRect/>
          </a:stretch>
        </p:blipFill>
        <p:spPr bwMode="auto">
          <a:xfrm>
            <a:off x="395065" y="1292764"/>
            <a:ext cx="8320339" cy="4922318"/>
          </a:xfrm>
          <a:prstGeom prst="rect">
            <a:avLst/>
          </a:prstGeom>
          <a:noFill/>
          <a:ln w="9525">
            <a:noFill/>
            <a:miter lim="800000"/>
            <a:headEnd/>
            <a:tailEnd/>
          </a:ln>
          <a:effectLst/>
        </p:spPr>
      </p:pic>
      <p:sp>
        <p:nvSpPr>
          <p:cNvPr id="8" name="7 Botón de acción: Información">
            <a:hlinkClick r:id="rId4" action="ppaction://hlinksldjump" highlightClick="1"/>
          </p:cNvPr>
          <p:cNvSpPr/>
          <p:nvPr/>
        </p:nvSpPr>
        <p:spPr>
          <a:xfrm>
            <a:off x="5500694" y="4357694"/>
            <a:ext cx="571504" cy="571504"/>
          </a:xfrm>
          <a:prstGeom prst="actionButtonInformat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MX"/>
          </a:p>
        </p:txBody>
      </p:sp>
      <p:sp>
        <p:nvSpPr>
          <p:cNvPr id="9" name="8 Botón de acción: Información">
            <a:hlinkClick r:id="rId5" action="ppaction://hlinksldjump" highlightClick="1"/>
          </p:cNvPr>
          <p:cNvSpPr/>
          <p:nvPr/>
        </p:nvSpPr>
        <p:spPr>
          <a:xfrm>
            <a:off x="3786182" y="2928934"/>
            <a:ext cx="571504" cy="571504"/>
          </a:xfrm>
          <a:prstGeom prst="actionButtonInformati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685029264"/>
      </p:ext>
    </p:extLst>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428596" y="1142984"/>
            <a:ext cx="8286808" cy="5248275"/>
          </a:xfrm>
          <a:prstGeom prst="rect">
            <a:avLst/>
          </a:prstGeom>
          <a:noFill/>
          <a:ln w="9525">
            <a:noFill/>
            <a:miter lim="800000"/>
            <a:headEnd/>
            <a:tailEnd/>
          </a:ln>
          <a:effectLst/>
        </p:spPr>
      </p:pic>
      <p:sp>
        <p:nvSpPr>
          <p:cNvPr id="2" name="1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sp>
        <p:nvSpPr>
          <p:cNvPr id="8" name="7 Botón de acción: Volver">
            <a:hlinkClick r:id="rId4" action="ppaction://hlinksldjump" highlightClick="1"/>
          </p:cNvPr>
          <p:cNvSpPr/>
          <p:nvPr/>
        </p:nvSpPr>
        <p:spPr>
          <a:xfrm>
            <a:off x="2143108" y="2714620"/>
            <a:ext cx="642942" cy="428628"/>
          </a:xfrm>
          <a:prstGeom prst="actionButtonRetur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a:p>
        </p:txBody>
      </p:sp>
      <p:sp>
        <p:nvSpPr>
          <p:cNvPr id="13" name="12 Botón de acción: Volver">
            <a:hlinkClick r:id="rId5" action="ppaction://hlinksldjump" highlightClick="1"/>
          </p:cNvPr>
          <p:cNvSpPr/>
          <p:nvPr/>
        </p:nvSpPr>
        <p:spPr>
          <a:xfrm>
            <a:off x="2143108" y="3857628"/>
            <a:ext cx="642942" cy="428628"/>
          </a:xfrm>
          <a:prstGeom prst="actionButtonRetur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87695353"/>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graphicFrame>
        <p:nvGraphicFramePr>
          <p:cNvPr id="12" name="11 Tabla"/>
          <p:cNvGraphicFramePr>
            <a:graphicFrameLocks noGrp="1"/>
          </p:cNvGraphicFramePr>
          <p:nvPr>
            <p:extLst/>
          </p:nvPr>
        </p:nvGraphicFramePr>
        <p:xfrm>
          <a:off x="357159" y="1468734"/>
          <a:ext cx="8429686" cy="4222149"/>
        </p:xfrm>
        <a:graphic>
          <a:graphicData uri="http://schemas.openxmlformats.org/drawingml/2006/table">
            <a:tbl>
              <a:tblPr firstRow="1" bandRow="1">
                <a:tableStyleId>{21E4AEA4-8DFA-4A89-87EB-49C32662AFE0}</a:tableStyleId>
              </a:tblPr>
              <a:tblGrid>
                <a:gridCol w="6786609"/>
                <a:gridCol w="1139279"/>
                <a:gridCol w="503798"/>
              </a:tblGrid>
              <a:tr h="719352">
                <a:tc>
                  <a:txBody>
                    <a:bodyPr/>
                    <a:lstStyle/>
                    <a:p>
                      <a:pPr algn="ctr"/>
                      <a:r>
                        <a:rPr lang="es-MX" dirty="0" smtClean="0"/>
                        <a:t>Disponen con Página Web</a:t>
                      </a:r>
                      <a:endParaRPr lang="es-ES" dirty="0"/>
                    </a:p>
                  </a:txBody>
                  <a:tcPr anchor="ctr">
                    <a:solidFill>
                      <a:srgbClr val="993300"/>
                    </a:solidFill>
                  </a:tcPr>
                </a:tc>
                <a:tc gridSpan="2">
                  <a:txBody>
                    <a:bodyPr/>
                    <a:lstStyle/>
                    <a:p>
                      <a:pPr algn="ctr"/>
                      <a:r>
                        <a:rPr lang="es-MX" dirty="0" smtClean="0"/>
                        <a:t>N°</a:t>
                      </a:r>
                      <a:r>
                        <a:rPr lang="es-MX" baseline="0" dirty="0" smtClean="0"/>
                        <a:t> de Ayuntamientos</a:t>
                      </a:r>
                      <a:endParaRPr lang="es-ES" dirty="0"/>
                    </a:p>
                  </a:txBody>
                  <a:tcPr anchor="ctr">
                    <a:solidFill>
                      <a:srgbClr val="993300"/>
                    </a:solidFill>
                  </a:tcPr>
                </a:tc>
                <a:tc hMerge="1">
                  <a:txBody>
                    <a:bodyPr/>
                    <a:lstStyle/>
                    <a:p>
                      <a:pPr algn="ctr"/>
                      <a:endParaRPr lang="es-ES" dirty="0"/>
                    </a:p>
                  </a:txBody>
                  <a:tcPr anchor="ctr">
                    <a:solidFill>
                      <a:srgbClr val="993300"/>
                    </a:solidFill>
                  </a:tcPr>
                </a:tc>
              </a:tr>
              <a:tr h="725788">
                <a:tc>
                  <a:txBody>
                    <a:bodyPr/>
                    <a:lstStyle/>
                    <a:p>
                      <a:pPr algn="just"/>
                      <a:r>
                        <a:rPr lang="es-MX" sz="1800" baseline="0" dirty="0" smtClean="0"/>
                        <a:t>Pero no están generando información en cumplimiento a la Ley General de Contabilidad Gubernamental (LGCG).</a:t>
                      </a:r>
                      <a:endParaRPr lang="es-ES" sz="1800" dirty="0"/>
                    </a:p>
                  </a:txBody>
                  <a:tcPr anchor="ctr">
                    <a:solidFill>
                      <a:srgbClr val="FFCC99"/>
                    </a:solidFill>
                  </a:tcPr>
                </a:tc>
                <a:tc>
                  <a:txBody>
                    <a:bodyPr/>
                    <a:lstStyle/>
                    <a:p>
                      <a:pPr algn="ctr"/>
                      <a:r>
                        <a:rPr lang="es-MX" sz="1800" dirty="0" smtClean="0"/>
                        <a:t>8</a:t>
                      </a:r>
                      <a:endParaRPr lang="es-ES" sz="1800" dirty="0"/>
                    </a:p>
                  </a:txBody>
                  <a:tcPr anchor="ctr">
                    <a:solidFill>
                      <a:srgbClr val="FFCC99"/>
                    </a:solidFill>
                  </a:tcPr>
                </a:tc>
                <a:tc>
                  <a:txBody>
                    <a:bodyPr/>
                    <a:lstStyle/>
                    <a:p>
                      <a:pPr algn="ctr"/>
                      <a:endParaRPr lang="es-ES" sz="1800" dirty="0"/>
                    </a:p>
                  </a:txBody>
                  <a:tcPr anchor="ctr">
                    <a:solidFill>
                      <a:srgbClr val="FFCC99"/>
                    </a:solidFill>
                  </a:tcPr>
                </a:tc>
              </a:tr>
              <a:tr h="561998">
                <a:tc>
                  <a:txBody>
                    <a:bodyPr/>
                    <a:lstStyle/>
                    <a:p>
                      <a:pPr algn="just"/>
                      <a:r>
                        <a:rPr lang="es-MX" sz="1800" dirty="0" smtClean="0"/>
                        <a:t>E</a:t>
                      </a:r>
                      <a:r>
                        <a:rPr lang="es-MX" sz="1800" baseline="0" dirty="0" smtClean="0"/>
                        <a:t>l link de Transparencia, no direcciona a la información.</a:t>
                      </a:r>
                      <a:endParaRPr lang="es-ES" sz="1800" dirty="0"/>
                    </a:p>
                  </a:txBody>
                  <a:tcPr anchor="ctr">
                    <a:solidFill>
                      <a:srgbClr val="FFE6CD"/>
                    </a:solidFill>
                  </a:tcPr>
                </a:tc>
                <a:tc>
                  <a:txBody>
                    <a:bodyPr/>
                    <a:lstStyle/>
                    <a:p>
                      <a:pPr algn="ctr"/>
                      <a:r>
                        <a:rPr lang="es-MX" sz="1800" dirty="0" smtClean="0"/>
                        <a:t>11</a:t>
                      </a:r>
                      <a:endParaRPr lang="es-ES" sz="1800" dirty="0"/>
                    </a:p>
                  </a:txBody>
                  <a:tcPr anchor="ctr">
                    <a:solidFill>
                      <a:srgbClr val="FFE6CD"/>
                    </a:solidFill>
                  </a:tcPr>
                </a:tc>
                <a:tc>
                  <a:txBody>
                    <a:bodyPr/>
                    <a:lstStyle/>
                    <a:p>
                      <a:pPr algn="ctr"/>
                      <a:endParaRPr lang="es-ES" sz="1800" dirty="0"/>
                    </a:p>
                  </a:txBody>
                  <a:tcPr anchor="ctr">
                    <a:solidFill>
                      <a:srgbClr val="FFE6CD"/>
                    </a:solidFill>
                  </a:tcPr>
                </a:tc>
              </a:tr>
              <a:tr h="592775">
                <a:tc>
                  <a:txBody>
                    <a:bodyPr/>
                    <a:lstStyle/>
                    <a:p>
                      <a:pPr algn="just"/>
                      <a:r>
                        <a:rPr lang="es-MX" sz="1800" dirty="0" smtClean="0"/>
                        <a:t>El</a:t>
                      </a:r>
                      <a:r>
                        <a:rPr lang="es-MX" sz="1800" baseline="0" dirty="0" smtClean="0"/>
                        <a:t> portal de transparencia esta en proceso de actualización para dar cumplimiento a la LGCG.</a:t>
                      </a:r>
                      <a:endParaRPr lang="es-ES" sz="1800" dirty="0"/>
                    </a:p>
                  </a:txBody>
                  <a:tcPr anchor="ctr">
                    <a:solidFill>
                      <a:srgbClr val="FFE6CD"/>
                    </a:solidFill>
                  </a:tcPr>
                </a:tc>
                <a:tc>
                  <a:txBody>
                    <a:bodyPr/>
                    <a:lstStyle/>
                    <a:p>
                      <a:pPr algn="ctr"/>
                      <a:r>
                        <a:rPr lang="es-MX" sz="1800" dirty="0" smtClean="0"/>
                        <a:t>1</a:t>
                      </a:r>
                      <a:endParaRPr lang="es-ES" sz="1800" dirty="0"/>
                    </a:p>
                  </a:txBody>
                  <a:tcPr anchor="ctr">
                    <a:solidFill>
                      <a:srgbClr val="FFE6CD"/>
                    </a:solidFill>
                  </a:tcPr>
                </a:tc>
                <a:tc>
                  <a:txBody>
                    <a:bodyPr/>
                    <a:lstStyle/>
                    <a:p>
                      <a:pPr algn="ctr"/>
                      <a:endParaRPr lang="es-ES" sz="1800" dirty="0"/>
                    </a:p>
                  </a:txBody>
                  <a:tcPr anchor="ctr">
                    <a:solidFill>
                      <a:srgbClr val="FFE6CD"/>
                    </a:solidFill>
                  </a:tcPr>
                </a:tc>
              </a:tr>
              <a:tr h="561998">
                <a:tc>
                  <a:txBody>
                    <a:bodyPr/>
                    <a:lstStyle/>
                    <a:p>
                      <a:pPr marL="0" algn="just" defTabSz="914400" rtl="0" eaLnBrk="1" latinLnBrk="0" hangingPunct="1"/>
                      <a:r>
                        <a:rPr lang="es-ES" sz="1800" kern="1200" dirty="0" smtClean="0">
                          <a:solidFill>
                            <a:schemeClr val="dk1"/>
                          </a:solidFill>
                          <a:latin typeface="+mn-lt"/>
                          <a:ea typeface="+mn-ea"/>
                          <a:cs typeface="+mn-cs"/>
                        </a:rPr>
                        <a:t>El portal</a:t>
                      </a:r>
                      <a:r>
                        <a:rPr lang="es-ES" sz="1800" kern="1200" baseline="0" dirty="0" smtClean="0">
                          <a:solidFill>
                            <a:schemeClr val="dk1"/>
                          </a:solidFill>
                          <a:latin typeface="+mn-lt"/>
                          <a:ea typeface="+mn-ea"/>
                          <a:cs typeface="+mn-cs"/>
                        </a:rPr>
                        <a:t> de transparencia genera error.</a:t>
                      </a:r>
                      <a:endParaRPr lang="es-ES" sz="1800" kern="1200" dirty="0">
                        <a:solidFill>
                          <a:schemeClr val="dk1"/>
                        </a:solidFill>
                        <a:latin typeface="+mn-lt"/>
                        <a:ea typeface="+mn-ea"/>
                        <a:cs typeface="+mn-cs"/>
                      </a:endParaRPr>
                    </a:p>
                  </a:txBody>
                  <a:tcPr anchor="ctr">
                    <a:solidFill>
                      <a:schemeClr val="accent6">
                        <a:lumMod val="60000"/>
                        <a:lumOff val="40000"/>
                      </a:schemeClr>
                    </a:solidFill>
                  </a:tcPr>
                </a:tc>
                <a:tc>
                  <a:txBody>
                    <a:bodyPr/>
                    <a:lstStyle/>
                    <a:p>
                      <a:pPr marL="0" algn="ctr" defTabSz="914400" rtl="0" eaLnBrk="1" latinLnBrk="0" hangingPunct="1"/>
                      <a:r>
                        <a:rPr lang="es-ES" sz="1800" kern="1200" dirty="0" smtClean="0">
                          <a:solidFill>
                            <a:schemeClr val="dk1"/>
                          </a:solidFill>
                          <a:latin typeface="+mn-lt"/>
                          <a:ea typeface="+mn-ea"/>
                          <a:cs typeface="+mn-cs"/>
                        </a:rPr>
                        <a:t>1</a:t>
                      </a:r>
                      <a:endParaRPr lang="es-ES" sz="1800" kern="1200" dirty="0">
                        <a:solidFill>
                          <a:schemeClr val="dk1"/>
                        </a:solidFill>
                        <a:latin typeface="+mn-lt"/>
                        <a:ea typeface="+mn-ea"/>
                        <a:cs typeface="+mn-cs"/>
                      </a:endParaRPr>
                    </a:p>
                  </a:txBody>
                  <a:tcPr anchor="ctr">
                    <a:solidFill>
                      <a:schemeClr val="accent6">
                        <a:lumMod val="60000"/>
                        <a:lumOff val="40000"/>
                      </a:schemeClr>
                    </a:solidFill>
                  </a:tcPr>
                </a:tc>
                <a:tc>
                  <a:txBody>
                    <a:bodyPr/>
                    <a:lstStyle/>
                    <a:p>
                      <a:pPr marL="0" algn="ctr" defTabSz="914400" rtl="0" eaLnBrk="1" latinLnBrk="0" hangingPunct="1"/>
                      <a:endParaRPr lang="es-ES" sz="1800" kern="1200" dirty="0">
                        <a:solidFill>
                          <a:schemeClr val="dk1"/>
                        </a:solidFill>
                        <a:latin typeface="+mn-lt"/>
                        <a:ea typeface="+mn-ea"/>
                        <a:cs typeface="+mn-cs"/>
                      </a:endParaRPr>
                    </a:p>
                  </a:txBody>
                  <a:tcPr anchor="ctr">
                    <a:solidFill>
                      <a:schemeClr val="accent6">
                        <a:lumMod val="60000"/>
                        <a:lumOff val="40000"/>
                      </a:schemeClr>
                    </a:solidFill>
                  </a:tcPr>
                </a:tc>
              </a:tr>
              <a:tr h="580728">
                <a:tc>
                  <a:txBody>
                    <a:bodyPr/>
                    <a:lstStyle/>
                    <a:p>
                      <a:pPr algn="just"/>
                      <a:r>
                        <a:rPr lang="es-ES" sz="1800" dirty="0" smtClean="0"/>
                        <a:t>Aún se encuentra en proceso de construcción.</a:t>
                      </a:r>
                      <a:endParaRPr lang="es-ES" sz="1800" dirty="0"/>
                    </a:p>
                  </a:txBody>
                  <a:tcPr anchor="ctr">
                    <a:solidFill>
                      <a:srgbClr val="FFE6CD"/>
                    </a:solidFill>
                  </a:tcPr>
                </a:tc>
                <a:tc>
                  <a:txBody>
                    <a:bodyPr/>
                    <a:lstStyle/>
                    <a:p>
                      <a:pPr algn="ctr"/>
                      <a:r>
                        <a:rPr lang="es-ES" sz="1800" dirty="0" smtClean="0"/>
                        <a:t>1</a:t>
                      </a:r>
                      <a:endParaRPr lang="es-ES" sz="1800" dirty="0"/>
                    </a:p>
                  </a:txBody>
                  <a:tcPr anchor="ctr">
                    <a:solidFill>
                      <a:srgbClr val="FFE6CD"/>
                    </a:solidFill>
                  </a:tcPr>
                </a:tc>
                <a:tc>
                  <a:txBody>
                    <a:bodyPr/>
                    <a:lstStyle/>
                    <a:p>
                      <a:pPr algn="ctr"/>
                      <a:endParaRPr lang="es-ES" sz="1800" dirty="0"/>
                    </a:p>
                  </a:txBody>
                  <a:tcPr anchor="ctr">
                    <a:solidFill>
                      <a:srgbClr val="FFE6CD"/>
                    </a:solidFill>
                  </a:tcPr>
                </a:tc>
              </a:tr>
              <a:tr h="432205">
                <a:tc>
                  <a:txBody>
                    <a:bodyPr/>
                    <a:lstStyle/>
                    <a:p>
                      <a:pPr algn="just"/>
                      <a:r>
                        <a:rPr lang="es-ES" sz="1800" b="1" i="1" dirty="0" smtClean="0"/>
                        <a:t>Subtotal</a:t>
                      </a:r>
                      <a:endParaRPr lang="es-ES" sz="1800" b="1" i="1" dirty="0"/>
                    </a:p>
                  </a:txBody>
                  <a:tcPr anchor="ctr">
                    <a:solidFill>
                      <a:schemeClr val="accent6">
                        <a:lumMod val="60000"/>
                        <a:lumOff val="40000"/>
                      </a:schemeClr>
                    </a:solidFill>
                  </a:tcPr>
                </a:tc>
                <a:tc gridSpan="2">
                  <a:txBody>
                    <a:bodyPr/>
                    <a:lstStyle/>
                    <a:p>
                      <a:pPr algn="ctr"/>
                      <a:r>
                        <a:rPr lang="es-ES" sz="1800" b="1" i="1" dirty="0" smtClean="0"/>
                        <a:t>22</a:t>
                      </a:r>
                      <a:endParaRPr lang="es-ES" sz="1800" b="1" i="1" dirty="0"/>
                    </a:p>
                  </a:txBody>
                  <a:tcPr anchor="ctr">
                    <a:solidFill>
                      <a:schemeClr val="accent6">
                        <a:lumMod val="60000"/>
                        <a:lumOff val="40000"/>
                      </a:schemeClr>
                    </a:solidFill>
                  </a:tcPr>
                </a:tc>
                <a:tc hMerge="1">
                  <a:txBody>
                    <a:bodyPr/>
                    <a:lstStyle/>
                    <a:p>
                      <a:pPr algn="ctr"/>
                      <a:endParaRPr lang="es-ES" sz="1800" b="1" i="1" dirty="0"/>
                    </a:p>
                  </a:txBody>
                  <a:tcPr anchor="ctr">
                    <a:solidFill>
                      <a:schemeClr val="accent6">
                        <a:lumMod val="60000"/>
                        <a:lumOff val="40000"/>
                      </a:schemeClr>
                    </a:solidFill>
                  </a:tcPr>
                </a:tc>
              </a:tr>
            </a:tbl>
          </a:graphicData>
        </a:graphic>
      </p:graphicFrame>
      <p:sp>
        <p:nvSpPr>
          <p:cNvPr id="13" name="12 Botón de acción: Hacia delante o Siguiente">
            <a:hlinkClick r:id="rId3" action="ppaction://hlinksldjump" highlightClick="1"/>
          </p:cNvPr>
          <p:cNvSpPr/>
          <p:nvPr/>
        </p:nvSpPr>
        <p:spPr>
          <a:xfrm>
            <a:off x="8358214" y="2428868"/>
            <a:ext cx="357190" cy="285752"/>
          </a:xfrm>
          <a:prstGeom prst="actionButtonForwardNex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a:p>
        </p:txBody>
      </p:sp>
      <p:sp>
        <p:nvSpPr>
          <p:cNvPr id="14" name="13 Botón de acción: Hacia delante o Siguiente">
            <a:hlinkClick r:id="rId4" action="ppaction://hlinksldjump" highlightClick="1"/>
          </p:cNvPr>
          <p:cNvSpPr/>
          <p:nvPr/>
        </p:nvSpPr>
        <p:spPr>
          <a:xfrm>
            <a:off x="8358214" y="3071810"/>
            <a:ext cx="357190" cy="285752"/>
          </a:xfrm>
          <a:prstGeom prst="actionButtonForwardNex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dirty="0"/>
          </a:p>
        </p:txBody>
      </p:sp>
      <p:sp>
        <p:nvSpPr>
          <p:cNvPr id="15" name="14 Botón de acción: Hacia delante o Siguiente">
            <a:hlinkClick r:id="rId5" action="ppaction://hlinksldjump" highlightClick="1"/>
          </p:cNvPr>
          <p:cNvSpPr/>
          <p:nvPr/>
        </p:nvSpPr>
        <p:spPr>
          <a:xfrm>
            <a:off x="8358214" y="3714752"/>
            <a:ext cx="357190" cy="285752"/>
          </a:xfrm>
          <a:prstGeom prst="actionButtonForwardNex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a:p>
        </p:txBody>
      </p:sp>
      <p:sp>
        <p:nvSpPr>
          <p:cNvPr id="16" name="15 Botón de acción: Hacia delante o Siguiente">
            <a:hlinkClick r:id="rId6" action="ppaction://hlinksldjump" highlightClick="1"/>
          </p:cNvPr>
          <p:cNvSpPr/>
          <p:nvPr/>
        </p:nvSpPr>
        <p:spPr>
          <a:xfrm>
            <a:off x="8358214" y="4286256"/>
            <a:ext cx="357190" cy="285752"/>
          </a:xfrm>
          <a:prstGeom prst="actionButtonForwardNex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a:p>
        </p:txBody>
      </p:sp>
      <p:sp>
        <p:nvSpPr>
          <p:cNvPr id="17" name="16 Botón de acción: Hacia delante o Siguiente">
            <a:hlinkClick r:id="rId7" action="ppaction://hlinksldjump" highlightClick="1"/>
          </p:cNvPr>
          <p:cNvSpPr/>
          <p:nvPr/>
        </p:nvSpPr>
        <p:spPr>
          <a:xfrm>
            <a:off x="8358214" y="4857760"/>
            <a:ext cx="357190" cy="285752"/>
          </a:xfrm>
          <a:prstGeom prst="actionButtonForwardNex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611498791"/>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graphicFrame>
        <p:nvGraphicFramePr>
          <p:cNvPr id="6" name="5 Tabla"/>
          <p:cNvGraphicFramePr>
            <a:graphicFrameLocks noGrp="1"/>
          </p:cNvGraphicFramePr>
          <p:nvPr>
            <p:extLst/>
          </p:nvPr>
        </p:nvGraphicFramePr>
        <p:xfrm>
          <a:off x="357158" y="1380186"/>
          <a:ext cx="8501122" cy="1791637"/>
        </p:xfrm>
        <a:graphic>
          <a:graphicData uri="http://schemas.openxmlformats.org/drawingml/2006/table">
            <a:tbl>
              <a:tblPr firstRow="1" bandRow="1">
                <a:tableStyleId>{21E4AEA4-8DFA-4A89-87EB-49C32662AFE0}</a:tableStyleId>
              </a:tblPr>
              <a:tblGrid>
                <a:gridCol w="6730055"/>
                <a:gridCol w="1133483"/>
                <a:gridCol w="637584"/>
              </a:tblGrid>
              <a:tr h="719352">
                <a:tc>
                  <a:txBody>
                    <a:bodyPr/>
                    <a:lstStyle/>
                    <a:p>
                      <a:pPr algn="ctr"/>
                      <a:r>
                        <a:rPr lang="es-MX" dirty="0" smtClean="0"/>
                        <a:t>Disponen con Página Web</a:t>
                      </a:r>
                      <a:endParaRPr lang="es-ES" dirty="0"/>
                    </a:p>
                  </a:txBody>
                  <a:tcPr anchor="ctr">
                    <a:solidFill>
                      <a:srgbClr val="993300"/>
                    </a:solidFill>
                  </a:tcPr>
                </a:tc>
                <a:tc gridSpan="2">
                  <a:txBody>
                    <a:bodyPr/>
                    <a:lstStyle/>
                    <a:p>
                      <a:pPr algn="ctr"/>
                      <a:r>
                        <a:rPr lang="es-MX" dirty="0" smtClean="0"/>
                        <a:t>N°</a:t>
                      </a:r>
                      <a:r>
                        <a:rPr lang="es-MX" baseline="0" dirty="0" smtClean="0"/>
                        <a:t> de Ayuntamientos</a:t>
                      </a:r>
                      <a:endParaRPr lang="es-ES" dirty="0"/>
                    </a:p>
                  </a:txBody>
                  <a:tcPr anchor="ctr">
                    <a:solidFill>
                      <a:srgbClr val="993300"/>
                    </a:solidFill>
                  </a:tcPr>
                </a:tc>
                <a:tc hMerge="1">
                  <a:txBody>
                    <a:bodyPr/>
                    <a:lstStyle/>
                    <a:p>
                      <a:pPr algn="ctr"/>
                      <a:endParaRPr lang="es-ES" dirty="0"/>
                    </a:p>
                  </a:txBody>
                  <a:tcPr anchor="ctr">
                    <a:solidFill>
                      <a:srgbClr val="993300"/>
                    </a:solidFill>
                  </a:tcPr>
                </a:tc>
              </a:tr>
              <a:tr h="611505">
                <a:tc>
                  <a:txBody>
                    <a:bodyPr/>
                    <a:lstStyle/>
                    <a:p>
                      <a:pPr algn="just"/>
                      <a:r>
                        <a:rPr lang="es-MX" sz="1800" baseline="0" dirty="0" smtClean="0"/>
                        <a:t>Están generando información en cumplimiento a la LGCG, pero aún esta incompleta.</a:t>
                      </a:r>
                      <a:endParaRPr lang="es-ES" sz="1800" dirty="0"/>
                    </a:p>
                  </a:txBody>
                  <a:tcPr anchor="ctr">
                    <a:solidFill>
                      <a:srgbClr val="FFCC99"/>
                    </a:solidFill>
                  </a:tcPr>
                </a:tc>
                <a:tc>
                  <a:txBody>
                    <a:bodyPr/>
                    <a:lstStyle/>
                    <a:p>
                      <a:pPr algn="ctr"/>
                      <a:r>
                        <a:rPr lang="es-MX" sz="1800" dirty="0" smtClean="0"/>
                        <a:t>12</a:t>
                      </a:r>
                      <a:endParaRPr lang="es-ES" sz="1800" dirty="0"/>
                    </a:p>
                  </a:txBody>
                  <a:tcPr anchor="ctr">
                    <a:solidFill>
                      <a:srgbClr val="FFCC99"/>
                    </a:solidFill>
                  </a:tcPr>
                </a:tc>
                <a:tc>
                  <a:txBody>
                    <a:bodyPr/>
                    <a:lstStyle/>
                    <a:p>
                      <a:pPr algn="ctr"/>
                      <a:endParaRPr lang="es-ES" sz="1800" dirty="0"/>
                    </a:p>
                  </a:txBody>
                  <a:tcPr anchor="ctr">
                    <a:solidFill>
                      <a:srgbClr val="FFCC99"/>
                    </a:solidFill>
                  </a:tcPr>
                </a:tc>
              </a:tr>
              <a:tr h="432205">
                <a:tc>
                  <a:txBody>
                    <a:bodyPr/>
                    <a:lstStyle/>
                    <a:p>
                      <a:pPr algn="just"/>
                      <a:r>
                        <a:rPr lang="es-ES" sz="1800" b="1" i="1" dirty="0" smtClean="0"/>
                        <a:t>Subtotal</a:t>
                      </a:r>
                      <a:endParaRPr lang="es-ES" sz="1800" b="1" i="1" dirty="0"/>
                    </a:p>
                  </a:txBody>
                  <a:tcPr anchor="ctr">
                    <a:solidFill>
                      <a:schemeClr val="accent6">
                        <a:lumMod val="60000"/>
                        <a:lumOff val="40000"/>
                      </a:schemeClr>
                    </a:solidFill>
                  </a:tcPr>
                </a:tc>
                <a:tc gridSpan="2">
                  <a:txBody>
                    <a:bodyPr/>
                    <a:lstStyle/>
                    <a:p>
                      <a:pPr algn="ctr"/>
                      <a:r>
                        <a:rPr lang="es-ES" sz="1800" b="1" i="1" dirty="0" smtClean="0"/>
                        <a:t>12</a:t>
                      </a:r>
                      <a:endParaRPr lang="es-ES" sz="1800" b="1" i="1" dirty="0"/>
                    </a:p>
                  </a:txBody>
                  <a:tcPr anchor="ctr">
                    <a:solidFill>
                      <a:schemeClr val="accent6">
                        <a:lumMod val="60000"/>
                        <a:lumOff val="40000"/>
                      </a:schemeClr>
                    </a:solidFill>
                  </a:tcPr>
                </a:tc>
                <a:tc hMerge="1">
                  <a:txBody>
                    <a:bodyPr/>
                    <a:lstStyle/>
                    <a:p>
                      <a:pPr algn="ctr"/>
                      <a:endParaRPr lang="es-ES" sz="1800" b="1" i="1" dirty="0"/>
                    </a:p>
                  </a:txBody>
                  <a:tcPr anchor="ctr">
                    <a:solidFill>
                      <a:schemeClr val="accent6">
                        <a:lumMod val="60000"/>
                        <a:lumOff val="40000"/>
                      </a:schemeClr>
                    </a:solidFill>
                  </a:tcPr>
                </a:tc>
              </a:tr>
            </a:tbl>
          </a:graphicData>
        </a:graphic>
      </p:graphicFrame>
      <p:sp>
        <p:nvSpPr>
          <p:cNvPr id="12" name="11 Botón de acción: Hacia delante o Siguiente">
            <a:hlinkClick r:id="rId3" action="ppaction://hlinksldjump" highlightClick="1"/>
          </p:cNvPr>
          <p:cNvSpPr/>
          <p:nvPr/>
        </p:nvSpPr>
        <p:spPr>
          <a:xfrm>
            <a:off x="8358214" y="2285992"/>
            <a:ext cx="357190" cy="285752"/>
          </a:xfrm>
          <a:prstGeom prst="actionButtonForwardNex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604930286"/>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graphicFrame>
        <p:nvGraphicFramePr>
          <p:cNvPr id="6" name="5 Tabla"/>
          <p:cNvGraphicFramePr>
            <a:graphicFrameLocks noGrp="1"/>
          </p:cNvGraphicFramePr>
          <p:nvPr>
            <p:extLst/>
          </p:nvPr>
        </p:nvGraphicFramePr>
        <p:xfrm>
          <a:off x="285720" y="1285856"/>
          <a:ext cx="8543303" cy="3237965"/>
        </p:xfrm>
        <a:graphic>
          <a:graphicData uri="http://schemas.openxmlformats.org/drawingml/2006/table">
            <a:tbl>
              <a:tblPr firstRow="1" bandRow="1">
                <a:tableStyleId>{21E4AEA4-8DFA-4A89-87EB-49C32662AFE0}</a:tableStyleId>
              </a:tblPr>
              <a:tblGrid>
                <a:gridCol w="6843837"/>
                <a:gridCol w="992547"/>
                <a:gridCol w="706919"/>
              </a:tblGrid>
              <a:tr h="1013711">
                <a:tc>
                  <a:txBody>
                    <a:bodyPr/>
                    <a:lstStyle/>
                    <a:p>
                      <a:pPr algn="ctr"/>
                      <a:r>
                        <a:rPr lang="es-MX" dirty="0" smtClean="0"/>
                        <a:t>No Disponen con Página Web</a:t>
                      </a:r>
                      <a:endParaRPr lang="es-ES" dirty="0"/>
                    </a:p>
                  </a:txBody>
                  <a:tcPr anchor="ctr">
                    <a:solidFill>
                      <a:srgbClr val="993300"/>
                    </a:solidFill>
                  </a:tcPr>
                </a:tc>
                <a:tc gridSpan="2">
                  <a:txBody>
                    <a:bodyPr/>
                    <a:lstStyle/>
                    <a:p>
                      <a:pPr algn="ctr"/>
                      <a:r>
                        <a:rPr lang="es-MX" dirty="0" smtClean="0"/>
                        <a:t>N°</a:t>
                      </a:r>
                      <a:r>
                        <a:rPr lang="es-MX" baseline="0" dirty="0" smtClean="0"/>
                        <a:t> de Ayuntamientos</a:t>
                      </a:r>
                      <a:endParaRPr lang="es-ES" dirty="0"/>
                    </a:p>
                  </a:txBody>
                  <a:tcPr anchor="ctr">
                    <a:solidFill>
                      <a:srgbClr val="993300"/>
                    </a:solidFill>
                  </a:tcPr>
                </a:tc>
                <a:tc hMerge="1">
                  <a:txBody>
                    <a:bodyPr/>
                    <a:lstStyle/>
                    <a:p>
                      <a:endParaRPr lang="es-MX"/>
                    </a:p>
                  </a:txBody>
                  <a:tcPr/>
                </a:tc>
              </a:tr>
              <a:tr h="1057995">
                <a:tc>
                  <a:txBody>
                    <a:bodyPr/>
                    <a:lstStyle/>
                    <a:p>
                      <a:pPr algn="just"/>
                      <a:r>
                        <a:rPr lang="es-MX" sz="1800" baseline="0" dirty="0" smtClean="0"/>
                        <a:t>No disponen de página Web, por lo que no están generando la información en cumplimiento a la Ley General de Contabilidad Gubernamental (LGCG).</a:t>
                      </a:r>
                      <a:endParaRPr lang="es-ES" sz="1800" dirty="0"/>
                    </a:p>
                  </a:txBody>
                  <a:tcPr anchor="ctr">
                    <a:solidFill>
                      <a:schemeClr val="accent6">
                        <a:lumMod val="20000"/>
                        <a:lumOff val="80000"/>
                      </a:schemeClr>
                    </a:solidFill>
                  </a:tcPr>
                </a:tc>
                <a:tc>
                  <a:txBody>
                    <a:bodyPr/>
                    <a:lstStyle/>
                    <a:p>
                      <a:pPr algn="ctr"/>
                      <a:r>
                        <a:rPr lang="es-ES" sz="1800" dirty="0" smtClean="0"/>
                        <a:t>88</a:t>
                      </a:r>
                      <a:endParaRPr lang="es-ES" sz="1800" dirty="0"/>
                    </a:p>
                  </a:txBody>
                  <a:tcPr anchor="ctr">
                    <a:solidFill>
                      <a:schemeClr val="accent6">
                        <a:lumMod val="20000"/>
                        <a:lumOff val="80000"/>
                      </a:schemeClr>
                    </a:solidFill>
                  </a:tcPr>
                </a:tc>
                <a:tc>
                  <a:txBody>
                    <a:bodyPr/>
                    <a:lstStyle/>
                    <a:p>
                      <a:pPr algn="ctr"/>
                      <a:endParaRPr lang="es-ES" sz="1800" dirty="0"/>
                    </a:p>
                  </a:txBody>
                  <a:tcPr anchor="ctr">
                    <a:solidFill>
                      <a:schemeClr val="accent6">
                        <a:lumMod val="20000"/>
                        <a:lumOff val="80000"/>
                      </a:schemeClr>
                    </a:solidFill>
                  </a:tcPr>
                </a:tc>
              </a:tr>
              <a:tr h="579263">
                <a:tc>
                  <a:txBody>
                    <a:bodyPr/>
                    <a:lstStyle/>
                    <a:p>
                      <a:pPr algn="just"/>
                      <a:r>
                        <a:rPr lang="es-ES" sz="1800" b="1" i="1" dirty="0" smtClean="0"/>
                        <a:t>Subtotal</a:t>
                      </a:r>
                      <a:endParaRPr lang="es-ES" sz="1800" b="1" i="1" dirty="0"/>
                    </a:p>
                  </a:txBody>
                  <a:tcPr anchor="ctr">
                    <a:solidFill>
                      <a:schemeClr val="accent6">
                        <a:lumMod val="60000"/>
                        <a:lumOff val="40000"/>
                      </a:schemeClr>
                    </a:solidFill>
                  </a:tcPr>
                </a:tc>
                <a:tc gridSpan="2">
                  <a:txBody>
                    <a:bodyPr/>
                    <a:lstStyle/>
                    <a:p>
                      <a:pPr algn="ctr"/>
                      <a:r>
                        <a:rPr lang="es-ES" sz="1800" b="1" i="1" dirty="0" smtClean="0"/>
                        <a:t>88</a:t>
                      </a:r>
                      <a:endParaRPr lang="es-ES" sz="1800" b="1" i="1" dirty="0"/>
                    </a:p>
                  </a:txBody>
                  <a:tcPr anchor="ctr">
                    <a:solidFill>
                      <a:schemeClr val="accent6">
                        <a:lumMod val="60000"/>
                        <a:lumOff val="40000"/>
                      </a:schemeClr>
                    </a:solidFill>
                  </a:tcPr>
                </a:tc>
                <a:tc hMerge="1">
                  <a:txBody>
                    <a:bodyPr/>
                    <a:lstStyle/>
                    <a:p>
                      <a:pPr algn="ctr"/>
                      <a:endParaRPr lang="es-ES" sz="1800" b="1" i="1" dirty="0"/>
                    </a:p>
                  </a:txBody>
                  <a:tcPr anchor="ctr">
                    <a:solidFill>
                      <a:schemeClr val="accent6">
                        <a:lumMod val="60000"/>
                        <a:lumOff val="40000"/>
                      </a:schemeClr>
                    </a:solidFill>
                  </a:tcPr>
                </a:tc>
              </a:tr>
              <a:tr h="586996">
                <a:tc>
                  <a:txBody>
                    <a:bodyPr/>
                    <a:lstStyle/>
                    <a:p>
                      <a:pPr algn="just"/>
                      <a:r>
                        <a:rPr lang="es-ES" sz="1800" b="1" i="1" dirty="0" smtClean="0"/>
                        <a:t>Total</a:t>
                      </a:r>
                      <a:endParaRPr lang="es-ES" sz="1800" b="1" i="1" dirty="0"/>
                    </a:p>
                  </a:txBody>
                  <a:tcPr anchor="ctr">
                    <a:solidFill>
                      <a:schemeClr val="accent6">
                        <a:lumMod val="75000"/>
                      </a:schemeClr>
                    </a:solidFill>
                  </a:tcPr>
                </a:tc>
                <a:tc gridSpan="2">
                  <a:txBody>
                    <a:bodyPr/>
                    <a:lstStyle/>
                    <a:p>
                      <a:pPr algn="ctr"/>
                      <a:r>
                        <a:rPr lang="es-ES" sz="1800" b="1" i="1" dirty="0" smtClean="0"/>
                        <a:t>122</a:t>
                      </a:r>
                      <a:endParaRPr lang="es-ES" sz="1800" b="1" i="1" dirty="0"/>
                    </a:p>
                  </a:txBody>
                  <a:tcPr anchor="ctr">
                    <a:solidFill>
                      <a:schemeClr val="accent6">
                        <a:lumMod val="75000"/>
                      </a:schemeClr>
                    </a:solidFill>
                  </a:tcPr>
                </a:tc>
                <a:tc hMerge="1">
                  <a:txBody>
                    <a:bodyPr/>
                    <a:lstStyle/>
                    <a:p>
                      <a:endParaRPr lang="es-MX"/>
                    </a:p>
                  </a:txBody>
                  <a:tcPr/>
                </a:tc>
              </a:tr>
            </a:tbl>
          </a:graphicData>
        </a:graphic>
      </p:graphicFrame>
      <p:sp>
        <p:nvSpPr>
          <p:cNvPr id="7" name="6 Botón de acción: Hacia delante o Siguiente">
            <a:hlinkClick r:id="rId3" action="ppaction://hlinksldjump" highlightClick="1"/>
          </p:cNvPr>
          <p:cNvSpPr/>
          <p:nvPr/>
        </p:nvSpPr>
        <p:spPr>
          <a:xfrm>
            <a:off x="7971766" y="5715016"/>
            <a:ext cx="714380" cy="428628"/>
          </a:xfrm>
          <a:prstGeom prst="actionButtonForwardNex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4190008"/>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graphicFrame>
        <p:nvGraphicFramePr>
          <p:cNvPr id="6" name="5 Tabla"/>
          <p:cNvGraphicFramePr>
            <a:graphicFrameLocks noGrp="1"/>
          </p:cNvGraphicFramePr>
          <p:nvPr/>
        </p:nvGraphicFramePr>
        <p:xfrm>
          <a:off x="357160" y="1214421"/>
          <a:ext cx="8501121" cy="4963080"/>
        </p:xfrm>
        <a:graphic>
          <a:graphicData uri="http://schemas.openxmlformats.org/drawingml/2006/table">
            <a:tbl>
              <a:tblPr/>
              <a:tblGrid>
                <a:gridCol w="2210291"/>
                <a:gridCol w="2153618"/>
                <a:gridCol w="2266966"/>
                <a:gridCol w="1870246"/>
              </a:tblGrid>
              <a:tr h="481035">
                <a:tc gridSpan="4">
                  <a:txBody>
                    <a:bodyPr/>
                    <a:lstStyle/>
                    <a:p>
                      <a:pPr algn="ctr"/>
                      <a:r>
                        <a:rPr lang="es-MX" sz="2800" b="1" i="0" u="none" strike="noStrike" dirty="0" smtClean="0">
                          <a:solidFill>
                            <a:schemeClr val="bg1"/>
                          </a:solidFill>
                          <a:latin typeface="+mj-lt"/>
                        </a:rPr>
                        <a:t>Ayuntamientos que </a:t>
                      </a:r>
                      <a:r>
                        <a:rPr lang="es-MX" sz="2800" b="1" i="0" u="none" strike="noStrike" baseline="0" dirty="0" smtClean="0">
                          <a:solidFill>
                            <a:schemeClr val="bg1"/>
                          </a:solidFill>
                          <a:latin typeface="+mj-lt"/>
                        </a:rPr>
                        <a:t>disponen de página web</a:t>
                      </a:r>
                      <a:endParaRPr lang="es-ES" sz="2800" b="1" dirty="0">
                        <a:solidFill>
                          <a:schemeClr val="bg1"/>
                        </a:solidFil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3300"/>
                    </a:solidFill>
                  </a:tcPr>
                </a:tc>
                <a:tc hMerge="1">
                  <a:txBody>
                    <a:bodyPr/>
                    <a:lstStyle/>
                    <a:p>
                      <a:endParaRPr lang="es-MX"/>
                    </a:p>
                  </a:txBody>
                  <a:tcPr/>
                </a:tc>
                <a:tc hMerge="1">
                  <a:txBody>
                    <a:bodyPr/>
                    <a:lstStyle/>
                    <a:p>
                      <a:endParaRPr lang="es-MX"/>
                    </a:p>
                  </a:txBody>
                  <a:tcPr/>
                </a:tc>
                <a:tc hMerge="1">
                  <a:txBody>
                    <a:bodyPr/>
                    <a:lstStyle/>
                    <a:p>
                      <a:pPr algn="ctr"/>
                      <a:endParaRPr lang="es-ES" sz="1800" b="1" dirty="0">
                        <a:solidFill>
                          <a:schemeClr val="bg1"/>
                        </a:solidFil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3300"/>
                    </a:solidFill>
                  </a:tcPr>
                </a:tc>
              </a:tr>
              <a:tr h="422805">
                <a:tc>
                  <a:txBody>
                    <a:bodyPr/>
                    <a:lstStyle/>
                    <a:p>
                      <a:pPr algn="ctr" rtl="0" fontAlgn="ctr"/>
                      <a:r>
                        <a:rPr lang="es-MX" sz="1800" b="1" i="0" u="none" strike="noStrike" dirty="0" err="1">
                          <a:solidFill>
                            <a:srgbClr val="000000"/>
                          </a:solidFill>
                          <a:latin typeface="+mn-lt"/>
                        </a:rPr>
                        <a:t>Acapetahua</a:t>
                      </a:r>
                      <a:r>
                        <a:rPr lang="es-MX" sz="1800" b="1" i="0" u="none" strike="noStrike" dirty="0">
                          <a:solidFill>
                            <a:srgbClr val="000000"/>
                          </a:solidFill>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rtl="0" fontAlgn="ctr"/>
                      <a:r>
                        <a:rPr lang="es-MX" sz="1800" b="1" i="0" u="none" strike="noStrike" dirty="0">
                          <a:solidFill>
                            <a:srgbClr val="000000"/>
                          </a:solidFill>
                          <a:latin typeface="+mn-lt"/>
                        </a:rPr>
                        <a:t>Escuintla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800" b="1" i="0" u="none" strike="noStrike" dirty="0" err="1">
                          <a:solidFill>
                            <a:srgbClr val="000000"/>
                          </a:solidFill>
                          <a:latin typeface="+mn-lt"/>
                        </a:rPr>
                        <a:t>Pantelhó</a:t>
                      </a:r>
                      <a:r>
                        <a:rPr lang="es-MX" sz="1800" b="1" i="0" u="none" strike="noStrike" dirty="0">
                          <a:solidFill>
                            <a:srgbClr val="000000"/>
                          </a:solidFill>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rtl="0" fontAlgn="ctr"/>
                      <a:r>
                        <a:rPr lang="es-MX" sz="1800" b="1" i="0" u="none" strike="noStrike" dirty="0">
                          <a:solidFill>
                            <a:srgbClr val="000000"/>
                          </a:solidFill>
                          <a:latin typeface="+mn-lt"/>
                        </a:rPr>
                        <a:t>Tapachula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22805">
                <a:tc>
                  <a:txBody>
                    <a:bodyPr/>
                    <a:lstStyle/>
                    <a:p>
                      <a:pPr algn="ctr" rtl="0" fontAlgn="ctr"/>
                      <a:r>
                        <a:rPr lang="es-MX" sz="1800" b="1" i="0" u="none" strike="noStrike" dirty="0" err="1">
                          <a:solidFill>
                            <a:srgbClr val="000000"/>
                          </a:solidFill>
                          <a:latin typeface="+mn-lt"/>
                        </a:rPr>
                        <a:t>Amatenango</a:t>
                      </a:r>
                      <a:r>
                        <a:rPr lang="es-MX" sz="1800" b="1" i="0" u="none" strike="noStrike" dirty="0">
                          <a:solidFill>
                            <a:srgbClr val="000000"/>
                          </a:solidFill>
                          <a:latin typeface="+mn-lt"/>
                        </a:rPr>
                        <a:t> de la Frontera</a:t>
                      </a:r>
                      <a:r>
                        <a:rPr lang="es-MX" sz="1800" b="0" i="0" u="none" strike="noStrike" dirty="0">
                          <a:solidFill>
                            <a:srgbClr val="000000"/>
                          </a:solidFill>
                          <a:latin typeface="+mn-lt"/>
                        </a:rPr>
                        <a:t> </a:t>
                      </a:r>
                      <a:endParaRPr lang="es-MX" sz="18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800" b="1" i="0" u="none" strike="noStrike" dirty="0" err="1">
                          <a:solidFill>
                            <a:srgbClr val="000000"/>
                          </a:solidFill>
                          <a:latin typeface="+mn-lt"/>
                        </a:rPr>
                        <a:t>Huehuetán</a:t>
                      </a:r>
                      <a:r>
                        <a:rPr lang="es-MX" sz="1800" b="1" i="0" u="none" strike="noStrike" dirty="0">
                          <a:solidFill>
                            <a:srgbClr val="000000"/>
                          </a:solidFill>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rtl="0" fontAlgn="ctr"/>
                      <a:r>
                        <a:rPr lang="es-MX" sz="1800" b="1" i="0" u="none" strike="noStrike" dirty="0" err="1">
                          <a:solidFill>
                            <a:srgbClr val="000000"/>
                          </a:solidFill>
                          <a:latin typeface="+mn-lt"/>
                        </a:rPr>
                        <a:t>Pantepec</a:t>
                      </a:r>
                      <a:r>
                        <a:rPr lang="es-MX" sz="1800" b="1" i="0" u="none" strike="noStrike" dirty="0">
                          <a:solidFill>
                            <a:srgbClr val="000000"/>
                          </a:solidFill>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800" b="1" i="0" u="none" strike="noStrike" dirty="0">
                          <a:solidFill>
                            <a:srgbClr val="000000"/>
                          </a:solidFill>
                          <a:latin typeface="+mn-lt"/>
                        </a:rPr>
                        <a:t>Tuxtla Chico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422805">
                <a:tc>
                  <a:txBody>
                    <a:bodyPr/>
                    <a:lstStyle/>
                    <a:p>
                      <a:pPr algn="ctr" rtl="0" fontAlgn="ctr"/>
                      <a:r>
                        <a:rPr lang="es-MX" sz="1800" b="1" i="0" u="none" strike="noStrike" dirty="0">
                          <a:solidFill>
                            <a:srgbClr val="000000"/>
                          </a:solidFill>
                          <a:latin typeface="+mn-lt"/>
                        </a:rPr>
                        <a:t>Ángel Albino Corzo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rtl="0" fontAlgn="ctr"/>
                      <a:r>
                        <a:rPr lang="es-MX" sz="1800" b="1" i="0" u="none" strike="noStrike">
                          <a:solidFill>
                            <a:srgbClr val="000000"/>
                          </a:solidFill>
                          <a:latin typeface="+mn-lt"/>
                        </a:rPr>
                        <a:t>La Independencia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800" b="1" i="0" u="none" strike="noStrike" dirty="0" err="1">
                          <a:solidFill>
                            <a:srgbClr val="000000"/>
                          </a:solidFill>
                          <a:latin typeface="+mn-lt"/>
                        </a:rPr>
                        <a:t>Pichucalco</a:t>
                      </a:r>
                      <a:r>
                        <a:rPr lang="es-MX" sz="1800" b="0" i="0" u="none" strike="noStrike" dirty="0">
                          <a:solidFill>
                            <a:srgbClr val="000000"/>
                          </a:solidFill>
                          <a:latin typeface="+mn-lt"/>
                        </a:rPr>
                        <a:t> </a:t>
                      </a:r>
                      <a:endParaRPr lang="es-MX" sz="18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rtl="0" fontAlgn="ctr"/>
                      <a:r>
                        <a:rPr lang="es-MX" sz="1800" b="1" i="0" u="none" strike="noStrike">
                          <a:solidFill>
                            <a:srgbClr val="000000"/>
                          </a:solidFill>
                          <a:latin typeface="+mn-lt"/>
                        </a:rPr>
                        <a:t>Tuxtla Gutiérrez</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22805">
                <a:tc>
                  <a:txBody>
                    <a:bodyPr/>
                    <a:lstStyle/>
                    <a:p>
                      <a:pPr algn="ctr" rtl="0" fontAlgn="ctr"/>
                      <a:r>
                        <a:rPr lang="es-MX" sz="1800" b="1" i="0" u="none" strike="noStrike">
                          <a:solidFill>
                            <a:srgbClr val="000000"/>
                          </a:solidFill>
                          <a:latin typeface="+mn-lt"/>
                        </a:rPr>
                        <a:t>Chamula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800" b="1" i="0" u="none" strike="noStrike" dirty="0">
                          <a:solidFill>
                            <a:srgbClr val="000000"/>
                          </a:solidFill>
                          <a:latin typeface="+mn-lt"/>
                        </a:rPr>
                        <a:t>La Trinitaria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rtl="0" fontAlgn="ctr"/>
                      <a:r>
                        <a:rPr lang="es-MX" sz="1800" b="1" i="0" u="none" strike="noStrike" dirty="0" err="1">
                          <a:solidFill>
                            <a:srgbClr val="000000"/>
                          </a:solidFill>
                          <a:latin typeface="+mn-lt"/>
                        </a:rPr>
                        <a:t>Pijijiapan</a:t>
                      </a:r>
                      <a:r>
                        <a:rPr lang="es-MX" sz="1800" b="1" i="0" u="none" strike="noStrike" dirty="0">
                          <a:solidFill>
                            <a:srgbClr val="000000"/>
                          </a:solidFill>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800" b="1" i="0" u="none" strike="noStrike" dirty="0">
                          <a:solidFill>
                            <a:srgbClr val="000000"/>
                          </a:solidFill>
                          <a:latin typeface="+mn-lt"/>
                        </a:rPr>
                        <a:t>Venustiano Carranza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422805">
                <a:tc>
                  <a:txBody>
                    <a:bodyPr/>
                    <a:lstStyle/>
                    <a:p>
                      <a:pPr algn="ctr" rtl="0" fontAlgn="ctr"/>
                      <a:r>
                        <a:rPr lang="es-MX" sz="1800" b="1" i="0" u="none" strike="noStrike" dirty="0" err="1">
                          <a:solidFill>
                            <a:srgbClr val="000000"/>
                          </a:solidFill>
                          <a:latin typeface="+mn-lt"/>
                        </a:rPr>
                        <a:t>Chiapa</a:t>
                      </a:r>
                      <a:r>
                        <a:rPr lang="es-MX" sz="1800" b="1" i="0" u="none" strike="noStrike" dirty="0">
                          <a:solidFill>
                            <a:srgbClr val="000000"/>
                          </a:solidFill>
                          <a:latin typeface="+mn-lt"/>
                        </a:rPr>
                        <a:t> de Corzo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rtl="0" fontAlgn="ctr"/>
                      <a:r>
                        <a:rPr lang="es-MX" sz="1800" b="1" i="0" u="none" strike="noStrike" dirty="0">
                          <a:solidFill>
                            <a:srgbClr val="000000"/>
                          </a:solidFill>
                          <a:latin typeface="+mn-lt"/>
                        </a:rPr>
                        <a:t>Las Margaritas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800" b="1" i="0" u="none" strike="noStrike" dirty="0">
                          <a:solidFill>
                            <a:srgbClr val="000000"/>
                          </a:solidFill>
                          <a:latin typeface="+mn-lt"/>
                        </a:rPr>
                        <a:t>Salto de Agua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rtl="0" fontAlgn="ctr"/>
                      <a:r>
                        <a:rPr lang="es-MX" sz="1800" b="1" i="0" u="none" strike="noStrike">
                          <a:solidFill>
                            <a:srgbClr val="000000"/>
                          </a:solidFill>
                          <a:latin typeface="+mn-lt"/>
                        </a:rPr>
                        <a:t>Villa Comaltitlán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22805">
                <a:tc>
                  <a:txBody>
                    <a:bodyPr/>
                    <a:lstStyle/>
                    <a:p>
                      <a:pPr algn="ctr" rtl="0" fontAlgn="ctr"/>
                      <a:r>
                        <a:rPr lang="es-MX" sz="1800" b="1" i="0" u="none" strike="noStrike">
                          <a:solidFill>
                            <a:srgbClr val="000000"/>
                          </a:solidFill>
                          <a:latin typeface="+mn-lt"/>
                        </a:rPr>
                        <a:t>Chilón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800" b="1" i="0" u="none" strike="noStrike" dirty="0" err="1">
                          <a:solidFill>
                            <a:srgbClr val="000000"/>
                          </a:solidFill>
                          <a:latin typeface="+mn-lt"/>
                        </a:rPr>
                        <a:t>Ocosingo</a:t>
                      </a:r>
                      <a:r>
                        <a:rPr lang="es-MX" sz="1800" b="0" i="0" u="none" strike="noStrike" dirty="0">
                          <a:solidFill>
                            <a:srgbClr val="000000"/>
                          </a:solidFill>
                          <a:latin typeface="+mn-lt"/>
                        </a:rPr>
                        <a:t> </a:t>
                      </a:r>
                      <a:endParaRPr lang="es-MX" sz="18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rtl="0" fontAlgn="ctr"/>
                      <a:r>
                        <a:rPr lang="es-MX" sz="1800" b="1" i="0" u="none" strike="noStrike" dirty="0">
                          <a:solidFill>
                            <a:srgbClr val="000000"/>
                          </a:solidFill>
                          <a:latin typeface="+mn-lt"/>
                        </a:rPr>
                        <a:t>San Cristóbal de Las Casas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800" b="1" i="0" u="none" strike="noStrike" dirty="0" err="1">
                          <a:solidFill>
                            <a:srgbClr val="000000"/>
                          </a:solidFill>
                          <a:latin typeface="+mn-lt"/>
                        </a:rPr>
                        <a:t>Villaflores</a:t>
                      </a:r>
                      <a:r>
                        <a:rPr lang="es-MX" sz="1800" b="0" i="0" u="none" strike="noStrike" dirty="0">
                          <a:solidFill>
                            <a:srgbClr val="000000"/>
                          </a:solidFill>
                          <a:latin typeface="+mn-lt"/>
                        </a:rPr>
                        <a:t> </a:t>
                      </a:r>
                      <a:endParaRPr lang="es-MX" sz="18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422805">
                <a:tc>
                  <a:txBody>
                    <a:bodyPr/>
                    <a:lstStyle/>
                    <a:p>
                      <a:pPr algn="ctr" rtl="0" fontAlgn="ctr"/>
                      <a:r>
                        <a:rPr lang="es-MX" sz="1800" b="1" i="0" u="none" strike="noStrike" dirty="0" err="1">
                          <a:solidFill>
                            <a:srgbClr val="000000"/>
                          </a:solidFill>
                          <a:latin typeface="+mn-lt"/>
                        </a:rPr>
                        <a:t>Cintalapa</a:t>
                      </a:r>
                      <a:r>
                        <a:rPr lang="es-MX" sz="1800" b="1" i="0" u="none" strike="noStrike" dirty="0">
                          <a:solidFill>
                            <a:srgbClr val="000000"/>
                          </a:solidFill>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rtl="0" fontAlgn="ctr"/>
                      <a:r>
                        <a:rPr lang="es-MX" sz="1800" b="1" i="0" u="none" strike="noStrike">
                          <a:solidFill>
                            <a:srgbClr val="000000"/>
                          </a:solidFill>
                          <a:latin typeface="+mn-lt"/>
                        </a:rPr>
                        <a:t>Ocozocoautla de Espinosa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800" b="1" i="0" u="none" strike="noStrike" dirty="0">
                          <a:solidFill>
                            <a:srgbClr val="000000"/>
                          </a:solidFill>
                          <a:latin typeface="+mn-lt"/>
                        </a:rPr>
                        <a:t>San Fernando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rtl="0" fontAlgn="ctr"/>
                      <a:r>
                        <a:rPr lang="es-MX" sz="1800" b="1" i="0" u="none" strike="noStrike" dirty="0" err="1">
                          <a:solidFill>
                            <a:srgbClr val="000000"/>
                          </a:solidFill>
                          <a:latin typeface="+mn-lt"/>
                        </a:rPr>
                        <a:t>Zinacantán</a:t>
                      </a:r>
                      <a:r>
                        <a:rPr lang="es-MX" sz="1800" b="0" i="0" u="none" strike="noStrike" dirty="0">
                          <a:solidFill>
                            <a:srgbClr val="000000"/>
                          </a:solidFill>
                          <a:latin typeface="+mn-lt"/>
                        </a:rPr>
                        <a:t> </a:t>
                      </a:r>
                      <a:endParaRPr lang="es-MX" sz="18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22805">
                <a:tc>
                  <a:txBody>
                    <a:bodyPr/>
                    <a:lstStyle/>
                    <a:p>
                      <a:pPr algn="ctr" rtl="0" fontAlgn="ctr"/>
                      <a:r>
                        <a:rPr lang="es-MX" sz="1800" b="1" i="0" u="none" strike="noStrike">
                          <a:solidFill>
                            <a:srgbClr val="000000"/>
                          </a:solidFill>
                          <a:latin typeface="+mn-lt"/>
                        </a:rPr>
                        <a:t>Comitán de Domínguez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800" b="1" i="0" u="none" strike="noStrike" dirty="0" err="1">
                          <a:solidFill>
                            <a:srgbClr val="000000"/>
                          </a:solidFill>
                          <a:latin typeface="+mn-lt"/>
                        </a:rPr>
                        <a:t>Ostuacán</a:t>
                      </a:r>
                      <a:r>
                        <a:rPr lang="es-MX" sz="1800" b="1" i="0" u="none" strike="noStrike" dirty="0">
                          <a:solidFill>
                            <a:srgbClr val="000000"/>
                          </a:solidFill>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rtl="0" fontAlgn="ctr"/>
                      <a:r>
                        <a:rPr lang="es-MX" sz="1800" b="1" i="0" u="none" strike="noStrike" dirty="0">
                          <a:solidFill>
                            <a:srgbClr val="000000"/>
                          </a:solidFill>
                          <a:latin typeface="+mn-lt"/>
                        </a:rPr>
                        <a:t>San Juan </a:t>
                      </a:r>
                      <a:r>
                        <a:rPr lang="es-MX" sz="1800" b="1" i="0" u="none" strike="noStrike" dirty="0" err="1">
                          <a:solidFill>
                            <a:srgbClr val="000000"/>
                          </a:solidFill>
                          <a:latin typeface="+mn-lt"/>
                        </a:rPr>
                        <a:t>Cancuc</a:t>
                      </a:r>
                      <a:r>
                        <a:rPr lang="es-MX" sz="1800" b="1" i="0" u="none" strike="noStrike" dirty="0">
                          <a:solidFill>
                            <a:srgbClr val="000000"/>
                          </a:solidFill>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dirty="0">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422805">
                <a:tc>
                  <a:txBody>
                    <a:bodyPr/>
                    <a:lstStyle/>
                    <a:p>
                      <a:pPr algn="ctr" rtl="0" fontAlgn="ctr"/>
                      <a:r>
                        <a:rPr lang="es-MX" sz="1800" b="1" i="0" u="none" strike="noStrike" dirty="0" err="1">
                          <a:solidFill>
                            <a:srgbClr val="000000"/>
                          </a:solidFill>
                          <a:latin typeface="+mn-lt"/>
                        </a:rPr>
                        <a:t>Copainalá</a:t>
                      </a:r>
                      <a:r>
                        <a:rPr lang="es-MX" sz="1800" b="1" i="0" u="none" strike="noStrike" dirty="0">
                          <a:solidFill>
                            <a:srgbClr val="000000"/>
                          </a:solidFill>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rtl="0" fontAlgn="ctr"/>
                      <a:r>
                        <a:rPr lang="es-MX" sz="1800" b="1" i="0" u="none" strike="noStrike" dirty="0">
                          <a:solidFill>
                            <a:srgbClr val="000000"/>
                          </a:solidFill>
                          <a:latin typeface="+mn-lt"/>
                        </a:rPr>
                        <a:t>Palenque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800" b="1" i="0" u="none" strike="noStrike" dirty="0" err="1">
                          <a:solidFill>
                            <a:srgbClr val="000000"/>
                          </a:solidFill>
                          <a:latin typeface="+mn-lt"/>
                        </a:rPr>
                        <a:t>Soyaló</a:t>
                      </a:r>
                      <a:r>
                        <a:rPr lang="es-MX" sz="1800" b="1" i="0" u="none" strike="noStrike" dirty="0">
                          <a:solidFill>
                            <a:srgbClr val="000000"/>
                          </a:solidFill>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dirty="0">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6 Botón de acción: Hacia atrás o Anterior">
            <a:hlinkClick r:id="rId3" action="ppaction://hlinksldjump" highlightClick="1"/>
          </p:cNvPr>
          <p:cNvSpPr/>
          <p:nvPr/>
        </p:nvSpPr>
        <p:spPr>
          <a:xfrm>
            <a:off x="8001024" y="6000768"/>
            <a:ext cx="857256" cy="428628"/>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4139504"/>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graphicFrame>
        <p:nvGraphicFramePr>
          <p:cNvPr id="6" name="5 Tabla"/>
          <p:cNvGraphicFramePr>
            <a:graphicFrameLocks noGrp="1"/>
          </p:cNvGraphicFramePr>
          <p:nvPr/>
        </p:nvGraphicFramePr>
        <p:xfrm>
          <a:off x="357158" y="1214421"/>
          <a:ext cx="8501122" cy="4643474"/>
        </p:xfrm>
        <a:graphic>
          <a:graphicData uri="http://schemas.openxmlformats.org/drawingml/2006/table">
            <a:tbl>
              <a:tblPr/>
              <a:tblGrid>
                <a:gridCol w="4250561"/>
                <a:gridCol w="4250561"/>
              </a:tblGrid>
              <a:tr h="1227434">
                <a:tc gridSpan="2">
                  <a:txBody>
                    <a:bodyPr/>
                    <a:lstStyle/>
                    <a:p>
                      <a:pPr algn="ctr"/>
                      <a:r>
                        <a:rPr lang="es-MX" sz="2800" b="1" i="0" u="none" strike="noStrike" dirty="0" smtClean="0">
                          <a:solidFill>
                            <a:schemeClr val="bg1"/>
                          </a:solidFill>
                          <a:latin typeface="+mj-lt"/>
                        </a:rPr>
                        <a:t>Ayuntamientos que </a:t>
                      </a:r>
                      <a:r>
                        <a:rPr lang="es-MX" sz="2800" b="1" i="0" u="none" strike="noStrike" baseline="0" dirty="0" smtClean="0">
                          <a:solidFill>
                            <a:schemeClr val="bg1"/>
                          </a:solidFill>
                          <a:latin typeface="+mj-lt"/>
                        </a:rPr>
                        <a:t>disponen de página web pero </a:t>
                      </a:r>
                      <a:r>
                        <a:rPr lang="es-MX" sz="2800" b="1" baseline="0" dirty="0" smtClean="0">
                          <a:solidFill>
                            <a:schemeClr val="bg1"/>
                          </a:solidFill>
                          <a:latin typeface="+mj-lt"/>
                        </a:rPr>
                        <a:t>no están generando información en cumplimiento a la LGCG</a:t>
                      </a:r>
                      <a:endParaRPr lang="es-ES" sz="2800" b="1" dirty="0">
                        <a:solidFill>
                          <a:schemeClr val="bg1"/>
                        </a:solidFill>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3300"/>
                    </a:solidFill>
                  </a:tcPr>
                </a:tc>
                <a:tc hMerge="1">
                  <a:txBody>
                    <a:bodyPr/>
                    <a:lstStyle/>
                    <a:p>
                      <a:pPr algn="ctr"/>
                      <a:endParaRPr lang="es-ES" sz="2400" b="1" dirty="0">
                        <a:solidFill>
                          <a:schemeClr val="bg1"/>
                        </a:solidFil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3300"/>
                    </a:solidFill>
                  </a:tcPr>
                </a:tc>
              </a:tr>
              <a:tr h="854010">
                <a:tc>
                  <a:txBody>
                    <a:bodyPr/>
                    <a:lstStyle/>
                    <a:p>
                      <a:pPr algn="ctr" fontAlgn="ctr"/>
                      <a:r>
                        <a:rPr lang="es-MX" sz="2400" b="1" i="0" u="none" strike="noStrike" dirty="0" err="1">
                          <a:solidFill>
                            <a:srgbClr val="000000"/>
                          </a:solidFill>
                          <a:latin typeface="+mn-lt"/>
                        </a:rPr>
                        <a:t>Acapetahua</a:t>
                      </a:r>
                      <a:endParaRPr lang="es-MX" sz="24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2400" b="1" i="0" u="none" strike="noStrike" dirty="0" smtClean="0">
                          <a:solidFill>
                            <a:srgbClr val="000000"/>
                          </a:solidFill>
                          <a:latin typeface="+mn-lt"/>
                        </a:rPr>
                        <a:t>Escuintla</a:t>
                      </a:r>
                      <a:endParaRPr lang="es-MX" sz="24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854010">
                <a:tc>
                  <a:txBody>
                    <a:bodyPr/>
                    <a:lstStyle/>
                    <a:p>
                      <a:pPr algn="ctr" fontAlgn="ctr"/>
                      <a:r>
                        <a:rPr lang="es-MX" sz="2400" b="1" i="0" u="none" strike="noStrike" dirty="0">
                          <a:solidFill>
                            <a:srgbClr val="000000"/>
                          </a:solidFill>
                          <a:latin typeface="+mn-lt"/>
                        </a:rPr>
                        <a:t>Ángel Albino Corzo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2400" b="1" i="0" u="none" strike="noStrike" dirty="0" smtClean="0">
                          <a:solidFill>
                            <a:srgbClr val="000000"/>
                          </a:solidFill>
                          <a:latin typeface="+mn-lt"/>
                        </a:rPr>
                        <a:t>Las Margaritas</a:t>
                      </a:r>
                      <a:endParaRPr lang="es-MX" sz="24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85401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2400" b="1" i="0" u="none" strike="noStrike" kern="1200" dirty="0" err="1" smtClean="0">
                          <a:solidFill>
                            <a:srgbClr val="000000"/>
                          </a:solidFill>
                          <a:latin typeface="+mn-lt"/>
                          <a:ea typeface="+mn-ea"/>
                          <a:cs typeface="+mn-cs"/>
                        </a:rPr>
                        <a:t>Chamula</a:t>
                      </a:r>
                      <a:endParaRPr lang="es-MX" sz="24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2400" b="1" i="0" u="none" strike="noStrike" dirty="0" err="1" smtClean="0">
                          <a:solidFill>
                            <a:srgbClr val="000000"/>
                          </a:solidFill>
                          <a:latin typeface="+mn-lt"/>
                        </a:rPr>
                        <a:t>Pantelhó</a:t>
                      </a:r>
                      <a:endParaRPr lang="es-MX" sz="24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85401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2400" b="1" i="0" u="none" strike="noStrike" dirty="0" err="1" smtClean="0">
                          <a:solidFill>
                            <a:srgbClr val="000000"/>
                          </a:solidFill>
                          <a:latin typeface="+mn-lt"/>
                        </a:rPr>
                        <a:t>Chilón</a:t>
                      </a:r>
                      <a:endParaRPr lang="es-MX" sz="24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2400" b="1" i="0" u="none" strike="noStrike" dirty="0" err="1" smtClean="0">
                          <a:solidFill>
                            <a:srgbClr val="000000"/>
                          </a:solidFill>
                          <a:latin typeface="+mn-lt"/>
                        </a:rPr>
                        <a:t>Pichucalco</a:t>
                      </a:r>
                      <a:endParaRPr lang="es-MX" sz="24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6 Botón de acción: Hacia atrás o Anterior">
            <a:hlinkClick r:id="rId3" action="ppaction://hlinksldjump" highlightClick="1"/>
          </p:cNvPr>
          <p:cNvSpPr/>
          <p:nvPr/>
        </p:nvSpPr>
        <p:spPr>
          <a:xfrm>
            <a:off x="8001024" y="6000768"/>
            <a:ext cx="857256" cy="428628"/>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999289540"/>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sp>
        <p:nvSpPr>
          <p:cNvPr id="5" name="Text Box 7"/>
          <p:cNvSpPr txBox="1">
            <a:spLocks noChangeArrowheads="1"/>
          </p:cNvSpPr>
          <p:nvPr/>
        </p:nvSpPr>
        <p:spPr bwMode="auto">
          <a:xfrm>
            <a:off x="928663" y="1340768"/>
            <a:ext cx="7286676" cy="535531"/>
          </a:xfrm>
          <a:prstGeom prst="rect">
            <a:avLst/>
          </a:prstGeom>
          <a:noFill/>
          <a:ln>
            <a:noFill/>
          </a:ln>
          <a:effectLst/>
          <a:extLst/>
        </p:spPr>
        <p:txBody>
          <a:bodyPr wrap="square">
            <a:spAutoFit/>
          </a:bodyPr>
          <a:lstStyle/>
          <a:p>
            <a:pPr algn="ctr" defTabSz="741363">
              <a:lnSpc>
                <a:spcPct val="90000"/>
              </a:lnSpc>
              <a:defRPr/>
            </a:pPr>
            <a:r>
              <a:rPr lang="es-MX" sz="3200" dirty="0" smtClean="0">
                <a:solidFill>
                  <a:srgbClr val="7F7F7F"/>
                </a:solidFill>
                <a:effectLst>
                  <a:outerShdw blurRad="38100" dist="38100" dir="2700000" algn="tl">
                    <a:srgbClr val="C0C0C0"/>
                  </a:outerShdw>
                </a:effectLst>
                <a:latin typeface="Trajan Pro" charset="0"/>
              </a:rPr>
              <a:t>PROPUESTA   1</a:t>
            </a:r>
            <a:endParaRPr lang="es-MX" sz="3200" b="1" dirty="0">
              <a:solidFill>
                <a:srgbClr val="404040"/>
              </a:solidFill>
              <a:effectLst>
                <a:outerShdw blurRad="38100" dist="38100" dir="2700000" algn="tl">
                  <a:srgbClr val="C0C0C0"/>
                </a:outerShdw>
              </a:effectLst>
              <a:latin typeface="Trajan Pro" charset="0"/>
            </a:endParaRPr>
          </a:p>
        </p:txBody>
      </p:sp>
      <p:sp>
        <p:nvSpPr>
          <p:cNvPr id="6" name="Rectangle 1"/>
          <p:cNvSpPr>
            <a:spLocks noChangeArrowheads="1"/>
          </p:cNvSpPr>
          <p:nvPr/>
        </p:nvSpPr>
        <p:spPr bwMode="auto">
          <a:xfrm>
            <a:off x="285720" y="2318462"/>
            <a:ext cx="857256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 propone que para la representatividad de los Ayuntamientos en el CACE, se consideren a 16 municipios, mismos que durarán en su encargo dos años, dichos representantes se elegirán de forma rotativa, considerando a 2 Ayuntamientos por cada grupo, de acuerdo al orden que les corresponda en los grupos regionales en que queden constituido en la siguiente clasificación:</a:t>
            </a:r>
            <a:endParaRPr kumimoji="0" lang="es-MX"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graphicFrame>
        <p:nvGraphicFramePr>
          <p:cNvPr id="6" name="5 Tabla"/>
          <p:cNvGraphicFramePr>
            <a:graphicFrameLocks noGrp="1"/>
          </p:cNvGraphicFramePr>
          <p:nvPr/>
        </p:nvGraphicFramePr>
        <p:xfrm>
          <a:off x="357158" y="1214422"/>
          <a:ext cx="8429684" cy="4665640"/>
        </p:xfrm>
        <a:graphic>
          <a:graphicData uri="http://schemas.openxmlformats.org/drawingml/2006/table">
            <a:tbl>
              <a:tblPr/>
              <a:tblGrid>
                <a:gridCol w="4214842"/>
                <a:gridCol w="4214842"/>
              </a:tblGrid>
              <a:tr h="612326">
                <a:tc gridSpan="2">
                  <a:txBody>
                    <a:bodyPr/>
                    <a:lstStyle/>
                    <a:p>
                      <a:pPr algn="ctr" fontAlgn="ctr"/>
                      <a:r>
                        <a:rPr lang="es-MX" sz="2800" b="1" i="0" u="none" strike="noStrike" dirty="0" smtClean="0">
                          <a:solidFill>
                            <a:schemeClr val="bg1"/>
                          </a:solidFill>
                          <a:latin typeface="+mj-lt"/>
                        </a:rPr>
                        <a:t>Ayuntamientos que e</a:t>
                      </a:r>
                      <a:r>
                        <a:rPr lang="es-MX" sz="2800" b="1" baseline="0" dirty="0" smtClean="0">
                          <a:solidFill>
                            <a:schemeClr val="bg1"/>
                          </a:solidFill>
                          <a:latin typeface="+mj-lt"/>
                        </a:rPr>
                        <a:t>l link de Transparencia, no direcciona a la información</a:t>
                      </a:r>
                      <a:endParaRPr lang="es-MX" sz="2800" b="1" i="0" u="none" strike="noStrike" dirty="0">
                        <a:solidFill>
                          <a:schemeClr val="bg1"/>
                        </a:solidFill>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3300"/>
                    </a:solidFill>
                  </a:tcPr>
                </a:tc>
                <a:tc hMerge="1">
                  <a:txBody>
                    <a:bodyPr/>
                    <a:lstStyle/>
                    <a:p>
                      <a:pPr algn="ctr" fontAlgn="ctr"/>
                      <a:endParaRPr lang="es-MX" sz="1800" b="1" i="0" u="none" strike="noStrike" dirty="0">
                        <a:solidFill>
                          <a:schemeClr val="bg1"/>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3300"/>
                    </a:solidFill>
                  </a:tcPr>
                </a:tc>
              </a:tr>
              <a:tr h="61232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2400" b="1" i="0" u="none" strike="noStrike" dirty="0" err="1" smtClean="0">
                          <a:solidFill>
                            <a:srgbClr val="000000"/>
                          </a:solidFill>
                          <a:latin typeface="+mn-lt"/>
                        </a:rPr>
                        <a:t>Amatenango</a:t>
                      </a:r>
                      <a:r>
                        <a:rPr lang="es-MX" sz="2400" b="1" i="0" u="none" strike="noStrike" dirty="0" smtClean="0">
                          <a:solidFill>
                            <a:srgbClr val="000000"/>
                          </a:solidFill>
                          <a:latin typeface="+mn-lt"/>
                        </a:rPr>
                        <a:t> de la Frontera</a:t>
                      </a:r>
                      <a:endParaRPr lang="es-MX" sz="24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2400" b="1" i="0" u="none" strike="noStrike" dirty="0" smtClean="0">
                          <a:solidFill>
                            <a:srgbClr val="000000"/>
                          </a:solidFill>
                          <a:latin typeface="+mn-lt"/>
                        </a:rPr>
                        <a:t>San Fernando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61232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2400" b="1" i="0" u="none" strike="noStrike" dirty="0" err="1" smtClean="0">
                          <a:solidFill>
                            <a:srgbClr val="000000"/>
                          </a:solidFill>
                          <a:latin typeface="+mn-lt"/>
                        </a:rPr>
                        <a:t>Copainalá</a:t>
                      </a:r>
                      <a:endParaRPr lang="es-MX" sz="24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2400" b="1" i="0" u="none" strike="noStrike" dirty="0" err="1" smtClean="0">
                          <a:solidFill>
                            <a:srgbClr val="000000"/>
                          </a:solidFill>
                          <a:latin typeface="+mn-lt"/>
                        </a:rPr>
                        <a:t>Soyaló</a:t>
                      </a:r>
                      <a:endParaRPr lang="es-MX" sz="2400" b="1" i="0" u="none" strike="noStrike" dirty="0" smtClean="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1232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2400" b="1" i="0" u="none" strike="noStrike" dirty="0" err="1" smtClean="0">
                          <a:solidFill>
                            <a:srgbClr val="000000"/>
                          </a:solidFill>
                          <a:latin typeface="+mn-lt"/>
                        </a:rPr>
                        <a:t>Ostuacán</a:t>
                      </a:r>
                      <a:endParaRPr lang="es-MX" sz="2400" b="1" i="0" u="none" strike="noStrike" dirty="0" smtClean="0">
                        <a:solidFill>
                          <a:srgbClr val="000000"/>
                        </a:solidFill>
                        <a:latin typeface="+mn-lt"/>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s-MX" sz="24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400" b="1" i="0" u="none" strike="noStrike" dirty="0" smtClean="0">
                          <a:solidFill>
                            <a:srgbClr val="000000"/>
                          </a:solidFill>
                          <a:latin typeface="+mn-lt"/>
                        </a:rPr>
                        <a:t>Tuxtla Chico</a:t>
                      </a:r>
                      <a:endParaRPr lang="es-MX" sz="2400" dirty="0">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61232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2400" b="1" i="0" u="none" strike="noStrike" dirty="0" smtClean="0">
                          <a:solidFill>
                            <a:srgbClr val="000000"/>
                          </a:solidFill>
                          <a:latin typeface="+mn-lt"/>
                        </a:rPr>
                        <a:t>Palenque</a:t>
                      </a:r>
                      <a:endParaRPr lang="es-MX" sz="24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2400" b="1" i="0" u="none" strike="noStrike" dirty="0" smtClean="0">
                          <a:solidFill>
                            <a:srgbClr val="000000"/>
                          </a:solidFill>
                          <a:latin typeface="+mn-lt"/>
                        </a:rPr>
                        <a:t>Villa </a:t>
                      </a:r>
                      <a:r>
                        <a:rPr lang="es-MX" sz="2400" b="1" i="0" u="none" strike="noStrike" dirty="0" err="1" smtClean="0">
                          <a:solidFill>
                            <a:srgbClr val="000000"/>
                          </a:solidFill>
                          <a:latin typeface="+mn-lt"/>
                        </a:rPr>
                        <a:t>Comaltitlán</a:t>
                      </a:r>
                      <a:endParaRPr lang="es-MX" sz="2400" b="1" i="0" u="none" strike="noStrike" dirty="0" smtClean="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1232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2400" b="1" i="0" u="none" strike="noStrike" dirty="0" err="1" smtClean="0">
                          <a:solidFill>
                            <a:srgbClr val="000000"/>
                          </a:solidFill>
                          <a:latin typeface="+mn-lt"/>
                        </a:rPr>
                        <a:t>Pijijiapan</a:t>
                      </a:r>
                      <a:endParaRPr lang="es-MX" sz="24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2400" b="1" i="0" u="none" strike="noStrike" dirty="0" err="1" smtClean="0">
                          <a:solidFill>
                            <a:srgbClr val="000000"/>
                          </a:solidFill>
                          <a:latin typeface="+mn-lt"/>
                        </a:rPr>
                        <a:t>Zinacantán</a:t>
                      </a:r>
                      <a:endParaRPr lang="es-MX" sz="2400" b="1" i="0" u="none" strike="noStrike" dirty="0" smtClean="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61232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2400" b="1" i="0" u="none" strike="noStrike" dirty="0" smtClean="0">
                          <a:solidFill>
                            <a:srgbClr val="000000"/>
                          </a:solidFill>
                          <a:latin typeface="+mn-lt"/>
                        </a:rPr>
                        <a:t>Salto de Agua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2400" dirty="0">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6 Botón de acción: Hacia atrás o Anterior">
            <a:hlinkClick r:id="rId3" action="ppaction://hlinksldjump" highlightClick="1"/>
          </p:cNvPr>
          <p:cNvSpPr/>
          <p:nvPr/>
        </p:nvSpPr>
        <p:spPr>
          <a:xfrm>
            <a:off x="7858148" y="5857892"/>
            <a:ext cx="857256" cy="428628"/>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720272084"/>
      </p:ext>
    </p:extLst>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graphicFrame>
        <p:nvGraphicFramePr>
          <p:cNvPr id="6" name="5 Tabla"/>
          <p:cNvGraphicFramePr>
            <a:graphicFrameLocks noGrp="1"/>
          </p:cNvGraphicFramePr>
          <p:nvPr/>
        </p:nvGraphicFramePr>
        <p:xfrm>
          <a:off x="428596" y="1500174"/>
          <a:ext cx="8358246" cy="2094745"/>
        </p:xfrm>
        <a:graphic>
          <a:graphicData uri="http://schemas.openxmlformats.org/drawingml/2006/table">
            <a:tbl>
              <a:tblPr/>
              <a:tblGrid>
                <a:gridCol w="8358246"/>
              </a:tblGrid>
              <a:tr h="1123766">
                <a:tc>
                  <a:txBody>
                    <a:bodyPr/>
                    <a:lstStyle/>
                    <a:p>
                      <a:pPr algn="ctr"/>
                      <a:r>
                        <a:rPr lang="es-MX" sz="2800" b="1" dirty="0" smtClean="0">
                          <a:solidFill>
                            <a:schemeClr val="bg1"/>
                          </a:solidFill>
                          <a:latin typeface="+mj-lt"/>
                        </a:rPr>
                        <a:t>Ayuntamientos que su</a:t>
                      </a:r>
                      <a:r>
                        <a:rPr lang="es-MX" sz="2800" b="1" baseline="0" dirty="0" smtClean="0">
                          <a:solidFill>
                            <a:schemeClr val="bg1"/>
                          </a:solidFill>
                          <a:latin typeface="+mj-lt"/>
                        </a:rPr>
                        <a:t> portal de transparencia esta en proceso de actualización para dar cumplimiento a la LGCG</a:t>
                      </a:r>
                      <a:endParaRPr lang="es-ES" sz="2800" b="1" dirty="0">
                        <a:solidFill>
                          <a:schemeClr val="bg1"/>
                        </a:solidFill>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3300"/>
                    </a:solidFill>
                  </a:tcPr>
                </a:tc>
              </a:tr>
              <a:tr h="805060">
                <a:tc>
                  <a:txBody>
                    <a:bodyPr/>
                    <a:lstStyle/>
                    <a:p>
                      <a:pPr algn="ctr" fontAlgn="ctr"/>
                      <a:r>
                        <a:rPr lang="es-MX" sz="2400" b="1" i="0" u="none" strike="noStrike" dirty="0" err="1" smtClean="0">
                          <a:solidFill>
                            <a:srgbClr val="000000"/>
                          </a:solidFill>
                          <a:latin typeface="+mn-lt"/>
                        </a:rPr>
                        <a:t>Huehuetán</a:t>
                      </a:r>
                      <a:endParaRPr lang="es-MX" sz="24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bl>
          </a:graphicData>
        </a:graphic>
      </p:graphicFrame>
      <p:sp>
        <p:nvSpPr>
          <p:cNvPr id="7" name="6 Botón de acción: Hacia atrás o Anterior">
            <a:hlinkClick r:id="rId3" action="ppaction://hlinksldjump" highlightClick="1"/>
          </p:cNvPr>
          <p:cNvSpPr/>
          <p:nvPr/>
        </p:nvSpPr>
        <p:spPr>
          <a:xfrm>
            <a:off x="8143900" y="5643578"/>
            <a:ext cx="571504" cy="35719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90811775"/>
      </p:ext>
    </p:extLst>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graphicFrame>
        <p:nvGraphicFramePr>
          <p:cNvPr id="3" name="2 Tabla"/>
          <p:cNvGraphicFramePr>
            <a:graphicFrameLocks noGrp="1"/>
          </p:cNvGraphicFramePr>
          <p:nvPr/>
        </p:nvGraphicFramePr>
        <p:xfrm>
          <a:off x="357158" y="1500174"/>
          <a:ext cx="8501122" cy="1577345"/>
        </p:xfrm>
        <a:graphic>
          <a:graphicData uri="http://schemas.openxmlformats.org/drawingml/2006/table">
            <a:tbl>
              <a:tblPr/>
              <a:tblGrid>
                <a:gridCol w="8501122"/>
              </a:tblGrid>
              <a:tr h="785818">
                <a:tc>
                  <a:txBody>
                    <a:bodyPr/>
                    <a:lstStyle/>
                    <a:p>
                      <a:pPr algn="ctr" fontAlgn="ctr"/>
                      <a:r>
                        <a:rPr lang="es-MX" sz="2800" b="1" dirty="0" smtClean="0">
                          <a:solidFill>
                            <a:schemeClr val="bg1"/>
                          </a:solidFill>
                          <a:latin typeface="+mj-lt"/>
                        </a:rPr>
                        <a:t>Ayuntamientos</a:t>
                      </a:r>
                      <a:r>
                        <a:rPr lang="es-MX" sz="2800" b="1" baseline="0" dirty="0" smtClean="0">
                          <a:solidFill>
                            <a:schemeClr val="bg1"/>
                          </a:solidFill>
                          <a:latin typeface="+mj-lt"/>
                        </a:rPr>
                        <a:t> que su portal de transparencia genera error</a:t>
                      </a:r>
                      <a:endParaRPr lang="es-MX" sz="2800" b="1" i="0" u="none" strike="noStrike" dirty="0">
                        <a:solidFill>
                          <a:schemeClr val="bg1"/>
                        </a:solidFill>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3300"/>
                    </a:solidFill>
                  </a:tcPr>
                </a:tc>
              </a:tr>
              <a:tr h="714380">
                <a:tc>
                  <a:txBody>
                    <a:bodyPr/>
                    <a:lstStyle/>
                    <a:p>
                      <a:pPr algn="ctr" fontAlgn="ctr"/>
                      <a:r>
                        <a:rPr lang="es-MX" sz="2400" b="1" i="0" u="none" strike="noStrike" dirty="0" smtClean="0">
                          <a:solidFill>
                            <a:srgbClr val="000000"/>
                          </a:solidFill>
                          <a:latin typeface="+mn-lt"/>
                        </a:rPr>
                        <a:t>La Independencia</a:t>
                      </a:r>
                      <a:endParaRPr lang="es-MX" sz="24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bl>
          </a:graphicData>
        </a:graphic>
      </p:graphicFrame>
      <p:sp>
        <p:nvSpPr>
          <p:cNvPr id="4" name="3 Botón de acción: Hacia atrás o Anterior">
            <a:hlinkClick r:id="rId3" action="ppaction://hlinksldjump" highlightClick="1"/>
          </p:cNvPr>
          <p:cNvSpPr/>
          <p:nvPr/>
        </p:nvSpPr>
        <p:spPr>
          <a:xfrm>
            <a:off x="8072462" y="5643578"/>
            <a:ext cx="642942" cy="35719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888348953"/>
      </p:ext>
    </p:extLst>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sp>
        <p:nvSpPr>
          <p:cNvPr id="5" name="4 Botón de acción: Hacia atrás o Anterior">
            <a:hlinkClick r:id="rId3" action="ppaction://hlinksldjump" highlightClick="1"/>
          </p:cNvPr>
          <p:cNvSpPr/>
          <p:nvPr/>
        </p:nvSpPr>
        <p:spPr>
          <a:xfrm>
            <a:off x="8072462" y="5643578"/>
            <a:ext cx="642942" cy="35719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graphicFrame>
        <p:nvGraphicFramePr>
          <p:cNvPr id="7" name="6 Tabla"/>
          <p:cNvGraphicFramePr>
            <a:graphicFrameLocks noGrp="1"/>
          </p:cNvGraphicFramePr>
          <p:nvPr/>
        </p:nvGraphicFramePr>
        <p:xfrm>
          <a:off x="357158" y="1428736"/>
          <a:ext cx="8501122" cy="1643074"/>
        </p:xfrm>
        <a:graphic>
          <a:graphicData uri="http://schemas.openxmlformats.org/drawingml/2006/table">
            <a:tbl>
              <a:tblPr/>
              <a:tblGrid>
                <a:gridCol w="8501122"/>
              </a:tblGrid>
              <a:tr h="1000132">
                <a:tc>
                  <a:txBody>
                    <a:bodyPr/>
                    <a:lstStyle/>
                    <a:p>
                      <a:pPr algn="ctr" fontAlgn="ctr"/>
                      <a:r>
                        <a:rPr lang="es-MX" sz="2800" b="1" i="0" u="none" strike="noStrike" dirty="0" smtClean="0">
                          <a:solidFill>
                            <a:schemeClr val="bg1"/>
                          </a:solidFill>
                          <a:latin typeface="+mj-lt"/>
                        </a:rPr>
                        <a:t>Ayuntamientos que su página web aún se encuentra en proceso de construcción</a:t>
                      </a:r>
                      <a:endParaRPr lang="es-MX" sz="2800" b="1" i="0" u="none" strike="noStrike" dirty="0">
                        <a:solidFill>
                          <a:schemeClr val="bg1"/>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3300"/>
                    </a:solidFill>
                  </a:tcPr>
                </a:tc>
              </a:tr>
              <a:tr h="642942">
                <a:tc>
                  <a:txBody>
                    <a:bodyPr/>
                    <a:lstStyle/>
                    <a:p>
                      <a:pPr algn="ctr" fontAlgn="ctr"/>
                      <a:r>
                        <a:rPr lang="es-MX" sz="2400" b="1" i="0" u="none" strike="noStrike" dirty="0" smtClean="0">
                          <a:solidFill>
                            <a:srgbClr val="000000"/>
                          </a:solidFill>
                          <a:latin typeface="+mn-lt"/>
                        </a:rPr>
                        <a:t>San</a:t>
                      </a:r>
                      <a:r>
                        <a:rPr lang="es-MX" sz="2400" b="1" i="0" u="none" strike="noStrike" baseline="0" dirty="0" smtClean="0">
                          <a:solidFill>
                            <a:srgbClr val="000000"/>
                          </a:solidFill>
                          <a:latin typeface="+mn-lt"/>
                        </a:rPr>
                        <a:t> Juan </a:t>
                      </a:r>
                      <a:r>
                        <a:rPr lang="es-MX" sz="2400" b="1" i="0" u="none" strike="noStrike" baseline="0" dirty="0" err="1" smtClean="0">
                          <a:solidFill>
                            <a:srgbClr val="000000"/>
                          </a:solidFill>
                          <a:latin typeface="+mn-lt"/>
                        </a:rPr>
                        <a:t>Cancuc</a:t>
                      </a:r>
                      <a:endParaRPr lang="es-MX" sz="24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bl>
          </a:graphicData>
        </a:graphic>
      </p:graphicFrame>
    </p:spTree>
    <p:extLst>
      <p:ext uri="{BB962C8B-B14F-4D97-AF65-F5344CB8AC3E}">
        <p14:creationId xmlns:p14="http://schemas.microsoft.com/office/powerpoint/2010/main" val="9422394"/>
      </p:ext>
    </p:extLst>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graphicFrame>
        <p:nvGraphicFramePr>
          <p:cNvPr id="5" name="4 Tabla"/>
          <p:cNvGraphicFramePr>
            <a:graphicFrameLocks noGrp="1"/>
          </p:cNvGraphicFramePr>
          <p:nvPr/>
        </p:nvGraphicFramePr>
        <p:xfrm>
          <a:off x="357158" y="1214423"/>
          <a:ext cx="8429684" cy="3937389"/>
        </p:xfrm>
        <a:graphic>
          <a:graphicData uri="http://schemas.openxmlformats.org/drawingml/2006/table">
            <a:tbl>
              <a:tblPr/>
              <a:tblGrid>
                <a:gridCol w="4214842"/>
                <a:gridCol w="4214842"/>
              </a:tblGrid>
              <a:tr h="628011">
                <a:tc gridSpan="2">
                  <a:txBody>
                    <a:bodyPr/>
                    <a:lstStyle/>
                    <a:p>
                      <a:pPr algn="ctr"/>
                      <a:r>
                        <a:rPr lang="es-MX" sz="2800" b="1" i="0" u="none" strike="noStrike" dirty="0" smtClean="0">
                          <a:solidFill>
                            <a:schemeClr val="bg1"/>
                          </a:solidFill>
                          <a:latin typeface="+mn-lt"/>
                        </a:rPr>
                        <a:t>Ayuntamientos que e</a:t>
                      </a:r>
                      <a:r>
                        <a:rPr lang="es-MX" sz="2800" b="1" baseline="0" dirty="0" smtClean="0">
                          <a:solidFill>
                            <a:schemeClr val="bg1"/>
                          </a:solidFill>
                          <a:latin typeface="+mn-lt"/>
                        </a:rPr>
                        <a:t>stán generando información en cumplimiento a la LGCG, pero aún esta incompleta</a:t>
                      </a:r>
                      <a:endParaRPr lang="es-ES" sz="2800" b="1" dirty="0">
                        <a:solidFill>
                          <a:schemeClr val="bg1"/>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3300"/>
                    </a:solidFill>
                  </a:tcPr>
                </a:tc>
                <a:tc hMerge="1">
                  <a:txBody>
                    <a:bodyPr/>
                    <a:lstStyle/>
                    <a:p>
                      <a:pPr algn="ctr"/>
                      <a:endParaRPr lang="es-ES" sz="1800" b="1" dirty="0">
                        <a:solidFill>
                          <a:schemeClr val="bg1"/>
                        </a:solidFil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3300"/>
                    </a:solidFill>
                  </a:tcPr>
                </a:tc>
              </a:tr>
              <a:tr h="512404">
                <a:tc>
                  <a:txBody>
                    <a:bodyPr/>
                    <a:lstStyle/>
                    <a:p>
                      <a:pPr algn="ctr" fontAlgn="ctr"/>
                      <a:r>
                        <a:rPr lang="es-MX" sz="2400" b="1" i="0" u="none" strike="noStrike" dirty="0" err="1">
                          <a:solidFill>
                            <a:srgbClr val="000000"/>
                          </a:solidFill>
                          <a:latin typeface="+mn-lt"/>
                        </a:rPr>
                        <a:t>Cintalapa</a:t>
                      </a:r>
                      <a:endParaRPr lang="es-MX" sz="24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400" b="1" i="0" u="none" strike="noStrike" dirty="0" err="1" smtClean="0">
                          <a:solidFill>
                            <a:srgbClr val="000000"/>
                          </a:solidFill>
                          <a:latin typeface="+mn-lt"/>
                        </a:rPr>
                        <a:t>Pantepec</a:t>
                      </a:r>
                      <a:endParaRPr lang="es-MX" sz="2400" dirty="0">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12404">
                <a:tc>
                  <a:txBody>
                    <a:bodyPr/>
                    <a:lstStyle/>
                    <a:p>
                      <a:pPr algn="ctr" fontAlgn="ctr"/>
                      <a:r>
                        <a:rPr lang="es-MX" sz="2400" b="1" i="0" u="none" strike="noStrike" dirty="0" err="1">
                          <a:solidFill>
                            <a:srgbClr val="000000"/>
                          </a:solidFill>
                          <a:latin typeface="+mn-lt"/>
                        </a:rPr>
                        <a:t>Comitán</a:t>
                      </a:r>
                      <a:r>
                        <a:rPr lang="es-MX" sz="2400" b="1" i="0" u="none" strike="noStrike" dirty="0">
                          <a:solidFill>
                            <a:srgbClr val="000000"/>
                          </a:solidFill>
                          <a:latin typeface="+mn-lt"/>
                        </a:rPr>
                        <a:t> de Domínguez</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400" b="1" i="0" u="none" strike="noStrike" dirty="0">
                          <a:solidFill>
                            <a:srgbClr val="000000"/>
                          </a:solidFill>
                          <a:latin typeface="+mn-lt"/>
                        </a:rPr>
                        <a:t>San Cristóbal de Las Casas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512404">
                <a:tc>
                  <a:txBody>
                    <a:bodyPr/>
                    <a:lstStyle/>
                    <a:p>
                      <a:pPr algn="ctr" fontAlgn="ctr"/>
                      <a:r>
                        <a:rPr lang="es-MX" sz="2400" b="1" i="0" u="none" strike="noStrike" dirty="0" err="1">
                          <a:solidFill>
                            <a:srgbClr val="000000"/>
                          </a:solidFill>
                          <a:latin typeface="+mn-lt"/>
                        </a:rPr>
                        <a:t>Chiapa</a:t>
                      </a:r>
                      <a:r>
                        <a:rPr lang="es-MX" sz="2400" b="1" i="0" u="none" strike="noStrike" dirty="0">
                          <a:solidFill>
                            <a:srgbClr val="000000"/>
                          </a:solidFill>
                          <a:latin typeface="+mn-lt"/>
                        </a:rPr>
                        <a:t> de Corzo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2400" b="1" i="0" u="none" strike="noStrike" dirty="0">
                          <a:solidFill>
                            <a:srgbClr val="000000"/>
                          </a:solidFill>
                          <a:latin typeface="+mn-lt"/>
                        </a:rPr>
                        <a:t>Tapachula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12404">
                <a:tc>
                  <a:txBody>
                    <a:bodyPr/>
                    <a:lstStyle/>
                    <a:p>
                      <a:pPr algn="ctr" fontAlgn="ctr"/>
                      <a:r>
                        <a:rPr lang="es-MX" sz="2400" b="1" i="0" u="none" strike="noStrike" dirty="0">
                          <a:solidFill>
                            <a:srgbClr val="000000"/>
                          </a:solidFill>
                          <a:latin typeface="+mn-lt"/>
                        </a:rPr>
                        <a:t>La Trinitaria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400" b="1" i="0" u="none" strike="noStrike" dirty="0">
                          <a:solidFill>
                            <a:srgbClr val="000000"/>
                          </a:solidFill>
                          <a:latin typeface="+mn-lt"/>
                        </a:rPr>
                        <a:t>Tuxtla Gutiérrez</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512404">
                <a:tc>
                  <a:txBody>
                    <a:bodyPr/>
                    <a:lstStyle/>
                    <a:p>
                      <a:pPr algn="ctr" fontAlgn="ctr"/>
                      <a:r>
                        <a:rPr lang="es-MX" sz="2400" b="1" i="0" u="none" strike="noStrike" dirty="0" err="1">
                          <a:solidFill>
                            <a:srgbClr val="000000"/>
                          </a:solidFill>
                          <a:latin typeface="+mn-lt"/>
                        </a:rPr>
                        <a:t>Ocosingo</a:t>
                      </a:r>
                      <a:endParaRPr lang="es-MX" sz="24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2400" b="1" i="0" u="none" strike="noStrike" dirty="0">
                          <a:solidFill>
                            <a:srgbClr val="000000"/>
                          </a:solidFill>
                          <a:latin typeface="+mn-lt"/>
                        </a:rPr>
                        <a:t>Venustiano Carranza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12404">
                <a:tc>
                  <a:txBody>
                    <a:bodyPr/>
                    <a:lstStyle/>
                    <a:p>
                      <a:pPr algn="ctr" fontAlgn="ctr"/>
                      <a:r>
                        <a:rPr lang="es-MX" sz="2400" b="1" i="0" u="none" strike="noStrike" dirty="0" err="1">
                          <a:solidFill>
                            <a:srgbClr val="000000"/>
                          </a:solidFill>
                          <a:latin typeface="+mn-lt"/>
                        </a:rPr>
                        <a:t>Ocozocoautla</a:t>
                      </a:r>
                      <a:r>
                        <a:rPr lang="es-MX" sz="2400" b="1" i="0" u="none" strike="noStrike" dirty="0">
                          <a:solidFill>
                            <a:srgbClr val="000000"/>
                          </a:solidFill>
                          <a:latin typeface="+mn-lt"/>
                        </a:rPr>
                        <a:t> de Espinosa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2400" b="1" i="0" u="none" strike="noStrike" dirty="0" err="1">
                          <a:solidFill>
                            <a:srgbClr val="000000"/>
                          </a:solidFill>
                          <a:latin typeface="+mn-lt"/>
                        </a:rPr>
                        <a:t>Villaflores</a:t>
                      </a:r>
                      <a:endParaRPr lang="es-MX" sz="24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bl>
          </a:graphicData>
        </a:graphic>
      </p:graphicFrame>
      <p:sp>
        <p:nvSpPr>
          <p:cNvPr id="7" name="6 Botón de acción: Hacia atrás o Anterior">
            <a:hlinkClick r:id="rId3" action="ppaction://hlinksldjump" highlightClick="1"/>
          </p:cNvPr>
          <p:cNvSpPr/>
          <p:nvPr/>
        </p:nvSpPr>
        <p:spPr>
          <a:xfrm>
            <a:off x="7929586" y="5572140"/>
            <a:ext cx="857256" cy="428628"/>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82159809"/>
      </p:ext>
    </p:extLst>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graphicFrame>
        <p:nvGraphicFramePr>
          <p:cNvPr id="3" name="2 Tabla"/>
          <p:cNvGraphicFramePr>
            <a:graphicFrameLocks noGrp="1"/>
          </p:cNvGraphicFramePr>
          <p:nvPr/>
        </p:nvGraphicFramePr>
        <p:xfrm>
          <a:off x="357156" y="1142984"/>
          <a:ext cx="8501124" cy="5018608"/>
        </p:xfrm>
        <a:graphic>
          <a:graphicData uri="http://schemas.openxmlformats.org/drawingml/2006/table">
            <a:tbl>
              <a:tblPr/>
              <a:tblGrid>
                <a:gridCol w="2125281"/>
                <a:gridCol w="2125281"/>
                <a:gridCol w="2125281"/>
                <a:gridCol w="2125281"/>
              </a:tblGrid>
              <a:tr h="486993">
                <a:tc gridSpan="4">
                  <a:txBody>
                    <a:bodyPr/>
                    <a:lstStyle/>
                    <a:p>
                      <a:pPr algn="ctr"/>
                      <a:r>
                        <a:rPr lang="es-MX" sz="2800" b="1" i="0" u="none" strike="noStrike" dirty="0" smtClean="0">
                          <a:solidFill>
                            <a:schemeClr val="bg1"/>
                          </a:solidFill>
                          <a:latin typeface="+mj-lt"/>
                        </a:rPr>
                        <a:t>Ayuntamientos que </a:t>
                      </a:r>
                      <a:r>
                        <a:rPr lang="es-MX" sz="2800" b="1" i="0" u="none" strike="noStrike" baseline="0" dirty="0" smtClean="0">
                          <a:solidFill>
                            <a:schemeClr val="bg1"/>
                          </a:solidFill>
                          <a:latin typeface="+mj-lt"/>
                        </a:rPr>
                        <a:t>no disponen de página web</a:t>
                      </a:r>
                      <a:endParaRPr lang="es-ES" sz="2800" b="1" dirty="0">
                        <a:solidFill>
                          <a:schemeClr val="bg1"/>
                        </a:solidFil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3300"/>
                    </a:solidFill>
                  </a:tcPr>
                </a:tc>
                <a:tc hMerge="1">
                  <a:txBody>
                    <a:bodyPr/>
                    <a:lstStyle/>
                    <a:p>
                      <a:endParaRPr lang="es-MX"/>
                    </a:p>
                  </a:txBody>
                  <a:tcPr/>
                </a:tc>
                <a:tc hMerge="1">
                  <a:txBody>
                    <a:bodyPr/>
                    <a:lstStyle/>
                    <a:p>
                      <a:endParaRPr lang="es-MX"/>
                    </a:p>
                  </a:txBody>
                  <a:tcPr/>
                </a:tc>
                <a:tc hMerge="1">
                  <a:txBody>
                    <a:bodyPr/>
                    <a:lstStyle/>
                    <a:p>
                      <a:pPr algn="ctr"/>
                      <a:endParaRPr lang="es-ES" sz="1800" b="1" dirty="0">
                        <a:solidFill>
                          <a:schemeClr val="bg1"/>
                        </a:solidFil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3300"/>
                    </a:solidFill>
                  </a:tcPr>
                </a:tc>
              </a:tr>
              <a:tr h="397345">
                <a:tc>
                  <a:txBody>
                    <a:bodyPr/>
                    <a:lstStyle/>
                    <a:p>
                      <a:pPr algn="ctr" fontAlgn="ctr"/>
                      <a:r>
                        <a:rPr lang="es-MX" sz="1800" b="1" i="0" u="none" strike="noStrike" dirty="0" err="1">
                          <a:solidFill>
                            <a:srgbClr val="000000"/>
                          </a:solidFill>
                          <a:latin typeface="Calibri"/>
                        </a:rPr>
                        <a:t>Acacoyagua</a:t>
                      </a:r>
                      <a:endParaRPr lang="es-MX" sz="1800" b="1" i="0" u="none" strike="noStrike"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800" b="1" i="0" u="none" strike="noStrike" dirty="0">
                          <a:solidFill>
                            <a:srgbClr val="000000"/>
                          </a:solidFill>
                          <a:latin typeface="Calibri"/>
                        </a:rPr>
                        <a:t>Berriozábal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1800" b="1" i="0" u="none" strike="noStrike">
                          <a:solidFill>
                            <a:srgbClr val="000000"/>
                          </a:solidFill>
                          <a:latin typeface="Calibri"/>
                        </a:rPr>
                        <a:t>Coapilla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1800" b="1" i="0" u="none" strike="noStrike">
                          <a:solidFill>
                            <a:srgbClr val="000000"/>
                          </a:solidFill>
                          <a:latin typeface="Calibri"/>
                        </a:rPr>
                        <a:t>Ixhuatán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397345">
                <a:tc>
                  <a:txBody>
                    <a:bodyPr/>
                    <a:lstStyle/>
                    <a:p>
                      <a:pPr algn="ctr" fontAlgn="ctr"/>
                      <a:r>
                        <a:rPr lang="es-MX" sz="1800" b="1" i="0" u="none" strike="noStrike" dirty="0" err="1">
                          <a:solidFill>
                            <a:srgbClr val="000000"/>
                          </a:solidFill>
                          <a:latin typeface="Calibri"/>
                        </a:rPr>
                        <a:t>Acala</a:t>
                      </a:r>
                      <a:endParaRPr lang="es-MX" sz="1800" b="1" i="0" u="none" strike="noStrike"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1800" b="1" i="0" u="none" strike="noStrike" dirty="0" err="1">
                          <a:solidFill>
                            <a:srgbClr val="000000"/>
                          </a:solidFill>
                          <a:latin typeface="Calibri"/>
                        </a:rPr>
                        <a:t>Bochil</a:t>
                      </a:r>
                      <a:endParaRPr lang="es-MX" sz="1800" b="1" i="0" u="none" strike="noStrike"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1800" b="1" i="0" u="none" strike="noStrike">
                          <a:solidFill>
                            <a:srgbClr val="000000"/>
                          </a:solidFill>
                          <a:latin typeface="Calibri"/>
                        </a:rPr>
                        <a:t>El Bosque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1800" b="1" i="0" u="none" strike="noStrike">
                          <a:solidFill>
                            <a:srgbClr val="000000"/>
                          </a:solidFill>
                          <a:latin typeface="Calibri"/>
                        </a:rPr>
                        <a:t>Ixtacomitán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97345">
                <a:tc>
                  <a:txBody>
                    <a:bodyPr/>
                    <a:lstStyle/>
                    <a:p>
                      <a:pPr algn="ctr" fontAlgn="ctr"/>
                      <a:r>
                        <a:rPr lang="es-MX" sz="1800" b="1" i="0" u="none" strike="noStrike" dirty="0">
                          <a:solidFill>
                            <a:srgbClr val="000000"/>
                          </a:solidFill>
                          <a:latin typeface="Calibri"/>
                        </a:rPr>
                        <a:t>Aldama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800" b="1" i="0" u="none" strike="noStrike" dirty="0" err="1">
                          <a:solidFill>
                            <a:srgbClr val="000000"/>
                          </a:solidFill>
                          <a:latin typeface="Calibri"/>
                        </a:rPr>
                        <a:t>Cacahoatán</a:t>
                      </a:r>
                      <a:endParaRPr lang="es-MX" sz="1800" b="1" i="0" u="none" strike="noStrike"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1800" b="1" i="0" u="none" strike="noStrike" dirty="0">
                          <a:solidFill>
                            <a:srgbClr val="000000"/>
                          </a:solidFill>
                          <a:latin typeface="Calibri"/>
                        </a:rPr>
                        <a:t>El Parral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1800" b="1" i="0" u="none" strike="noStrike">
                          <a:solidFill>
                            <a:srgbClr val="000000"/>
                          </a:solidFill>
                          <a:latin typeface="Calibri"/>
                        </a:rPr>
                        <a:t>Ixtapa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397345">
                <a:tc>
                  <a:txBody>
                    <a:bodyPr/>
                    <a:lstStyle/>
                    <a:p>
                      <a:pPr algn="ctr" fontAlgn="ctr"/>
                      <a:r>
                        <a:rPr lang="es-MX" sz="1800" b="1" i="0" u="none" strike="noStrike" dirty="0">
                          <a:solidFill>
                            <a:srgbClr val="000000"/>
                          </a:solidFill>
                          <a:latin typeface="Calibri"/>
                        </a:rPr>
                        <a:t>Altamirano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1800" b="1" i="0" u="none" strike="noStrike" dirty="0" err="1">
                          <a:solidFill>
                            <a:srgbClr val="000000"/>
                          </a:solidFill>
                          <a:latin typeface="Calibri"/>
                        </a:rPr>
                        <a:t>Catazajá</a:t>
                      </a:r>
                      <a:endParaRPr lang="es-MX" sz="1800" b="1" i="0" u="none" strike="noStrike"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1800" b="1" i="0" u="none" strike="noStrike" dirty="0">
                          <a:solidFill>
                            <a:srgbClr val="000000"/>
                          </a:solidFill>
                          <a:latin typeface="Calibri"/>
                        </a:rPr>
                        <a:t>El Porvenir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1800" b="1" i="0" u="none" strike="noStrike">
                          <a:solidFill>
                            <a:srgbClr val="000000"/>
                          </a:solidFill>
                          <a:latin typeface="Calibri"/>
                        </a:rPr>
                        <a:t>Ixtapangajoya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97345">
                <a:tc>
                  <a:txBody>
                    <a:bodyPr/>
                    <a:lstStyle/>
                    <a:p>
                      <a:pPr algn="ctr" fontAlgn="ctr"/>
                      <a:r>
                        <a:rPr lang="es-MX" sz="1800" b="1" i="0" u="none" strike="noStrike" dirty="0" err="1">
                          <a:solidFill>
                            <a:srgbClr val="000000"/>
                          </a:solidFill>
                          <a:latin typeface="Calibri"/>
                        </a:rPr>
                        <a:t>Amatán</a:t>
                      </a:r>
                      <a:endParaRPr lang="es-MX" sz="1800" b="1" i="0" u="none" strike="noStrike"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800" b="1" i="0" u="none" strike="noStrike">
                          <a:solidFill>
                            <a:srgbClr val="000000"/>
                          </a:solidFill>
                          <a:latin typeface="Calibri"/>
                        </a:rPr>
                        <a:t>Chalchihuitán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1800" b="1" i="0" u="none" strike="noStrike" dirty="0">
                          <a:solidFill>
                            <a:srgbClr val="000000"/>
                          </a:solidFill>
                          <a:latin typeface="Calibri"/>
                        </a:rPr>
                        <a:t>Emiliano Zapata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1800" b="1" i="0" u="none" strike="noStrike">
                          <a:solidFill>
                            <a:srgbClr val="000000"/>
                          </a:solidFill>
                          <a:latin typeface="Calibri"/>
                        </a:rPr>
                        <a:t>Jiquipilas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397345">
                <a:tc>
                  <a:txBody>
                    <a:bodyPr/>
                    <a:lstStyle/>
                    <a:p>
                      <a:pPr algn="ctr" fontAlgn="ctr"/>
                      <a:r>
                        <a:rPr lang="es-MX" sz="1800" b="1" i="0" u="none" strike="noStrike" dirty="0" err="1">
                          <a:solidFill>
                            <a:srgbClr val="000000"/>
                          </a:solidFill>
                          <a:latin typeface="Calibri"/>
                        </a:rPr>
                        <a:t>Amatenango</a:t>
                      </a:r>
                      <a:r>
                        <a:rPr lang="es-MX" sz="1800" b="1" i="0" u="none" strike="noStrike" dirty="0">
                          <a:solidFill>
                            <a:srgbClr val="000000"/>
                          </a:solidFill>
                          <a:latin typeface="Calibri"/>
                        </a:rPr>
                        <a:t> del Valle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1800" b="1" i="0" u="none" strike="noStrike">
                          <a:solidFill>
                            <a:srgbClr val="000000"/>
                          </a:solidFill>
                          <a:latin typeface="Calibri"/>
                        </a:rPr>
                        <a:t>Chanal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1800" b="1" i="0" u="none" strike="noStrike" dirty="0">
                          <a:solidFill>
                            <a:srgbClr val="000000"/>
                          </a:solidFill>
                          <a:latin typeface="Calibri"/>
                        </a:rPr>
                        <a:t>Francisco León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1800" b="1" i="0" u="none" strike="noStrike">
                          <a:solidFill>
                            <a:srgbClr val="000000"/>
                          </a:solidFill>
                          <a:latin typeface="Calibri"/>
                        </a:rPr>
                        <a:t>Jitotol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97345">
                <a:tc>
                  <a:txBody>
                    <a:bodyPr/>
                    <a:lstStyle/>
                    <a:p>
                      <a:pPr algn="ctr" fontAlgn="ctr"/>
                      <a:r>
                        <a:rPr lang="es-MX" sz="1800" b="1" i="0" u="none" strike="noStrike" dirty="0" err="1">
                          <a:solidFill>
                            <a:srgbClr val="000000"/>
                          </a:solidFill>
                          <a:latin typeface="Calibri"/>
                        </a:rPr>
                        <a:t>Arriaga</a:t>
                      </a:r>
                      <a:endParaRPr lang="es-MX" sz="1800" b="1" i="0" u="none" strike="noStrike"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1800" b="1" i="0" u="none" strike="noStrike" dirty="0" err="1">
                          <a:solidFill>
                            <a:srgbClr val="000000"/>
                          </a:solidFill>
                          <a:latin typeface="Calibri"/>
                        </a:rPr>
                        <a:t>Chapultenango</a:t>
                      </a:r>
                      <a:endParaRPr lang="es-MX" sz="1800" b="1" i="0" u="none" strike="noStrike"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1800" b="1" i="0" u="none" strike="noStrike" dirty="0" smtClean="0">
                          <a:solidFill>
                            <a:srgbClr val="000000"/>
                          </a:solidFill>
                          <a:latin typeface="Calibri"/>
                        </a:rPr>
                        <a:t>Frontera </a:t>
                      </a:r>
                      <a:r>
                        <a:rPr lang="es-MX" sz="1800" b="1" i="0" u="none" strike="noStrike" dirty="0" err="1" smtClean="0">
                          <a:solidFill>
                            <a:srgbClr val="000000"/>
                          </a:solidFill>
                          <a:latin typeface="Calibri"/>
                        </a:rPr>
                        <a:t>Comalapa</a:t>
                      </a:r>
                      <a:endParaRPr lang="es-MX" sz="1800" b="1" i="0" u="none" strike="noStrike"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800" b="1" i="0" u="none" strike="noStrike" dirty="0">
                          <a:solidFill>
                            <a:srgbClr val="000000"/>
                          </a:solidFill>
                          <a:latin typeface="Calibri"/>
                        </a:rPr>
                        <a:t>Juárez</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397345">
                <a:tc>
                  <a:txBody>
                    <a:bodyPr/>
                    <a:lstStyle/>
                    <a:p>
                      <a:pPr algn="ctr" fontAlgn="ctr"/>
                      <a:r>
                        <a:rPr lang="es-MX" sz="1800" b="1" i="0" u="none" strike="noStrike">
                          <a:solidFill>
                            <a:srgbClr val="000000"/>
                          </a:solidFill>
                          <a:latin typeface="Calibri"/>
                        </a:rPr>
                        <a:t>Bejucal de Ocampo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1800" b="1" i="0" u="none" strike="noStrike">
                          <a:solidFill>
                            <a:srgbClr val="000000"/>
                          </a:solidFill>
                          <a:latin typeface="Calibri"/>
                        </a:rPr>
                        <a:t>Chenalhó</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1800" b="1" i="0" u="none" strike="noStrike" dirty="0">
                          <a:solidFill>
                            <a:srgbClr val="000000"/>
                          </a:solidFill>
                          <a:latin typeface="Calibri"/>
                        </a:rPr>
                        <a:t>Frontera Hidalgo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1800" b="1" i="0" u="none" strike="noStrike" dirty="0">
                          <a:solidFill>
                            <a:srgbClr val="000000"/>
                          </a:solidFill>
                          <a:latin typeface="Calibri"/>
                        </a:rPr>
                        <a:t>La Concordia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97345">
                <a:tc>
                  <a:txBody>
                    <a:bodyPr/>
                    <a:lstStyle/>
                    <a:p>
                      <a:pPr algn="ctr" fontAlgn="ctr"/>
                      <a:r>
                        <a:rPr lang="es-MX" sz="1800" b="1" i="0" u="none" strike="noStrike">
                          <a:solidFill>
                            <a:srgbClr val="000000"/>
                          </a:solidFill>
                          <a:latin typeface="Calibri"/>
                        </a:rPr>
                        <a:t>Belisario Domínguez</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800" b="1" i="0" u="none" strike="noStrike">
                          <a:solidFill>
                            <a:srgbClr val="000000"/>
                          </a:solidFill>
                          <a:latin typeface="Calibri"/>
                        </a:rPr>
                        <a:t>Chiapilla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1800" b="1" i="0" u="none" strike="noStrike" dirty="0" err="1">
                          <a:solidFill>
                            <a:srgbClr val="000000"/>
                          </a:solidFill>
                          <a:latin typeface="Calibri"/>
                        </a:rPr>
                        <a:t>Huitiupán</a:t>
                      </a:r>
                      <a:endParaRPr lang="es-MX" sz="1800" b="1" i="0" u="none" strike="noStrike"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800" b="1" i="0" u="none" strike="noStrike" dirty="0">
                          <a:solidFill>
                            <a:srgbClr val="000000"/>
                          </a:solidFill>
                          <a:latin typeface="Calibri"/>
                        </a:rPr>
                        <a:t>La Grandeza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397345">
                <a:tc>
                  <a:txBody>
                    <a:bodyPr/>
                    <a:lstStyle/>
                    <a:p>
                      <a:pPr algn="ctr" fontAlgn="ctr"/>
                      <a:r>
                        <a:rPr lang="es-MX" sz="1800" b="1" i="0" u="none" strike="noStrike">
                          <a:solidFill>
                            <a:srgbClr val="000000"/>
                          </a:solidFill>
                          <a:latin typeface="Calibri"/>
                        </a:rPr>
                        <a:t>Bella Vista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1800" b="1" i="0" u="none" strike="noStrike">
                          <a:solidFill>
                            <a:srgbClr val="000000"/>
                          </a:solidFill>
                          <a:latin typeface="Calibri"/>
                        </a:rPr>
                        <a:t>Chicoasén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1800" b="1" i="0" u="none" strike="noStrike" dirty="0" err="1">
                          <a:solidFill>
                            <a:srgbClr val="000000"/>
                          </a:solidFill>
                          <a:latin typeface="Calibri"/>
                        </a:rPr>
                        <a:t>Huixtán</a:t>
                      </a:r>
                      <a:endParaRPr lang="es-MX" sz="1800" b="1" i="0" u="none" strike="noStrike"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1800" b="1" i="0" u="none" strike="noStrike" dirty="0">
                          <a:solidFill>
                            <a:srgbClr val="000000"/>
                          </a:solidFill>
                          <a:latin typeface="Calibri"/>
                        </a:rPr>
                        <a:t>La Libertad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97345">
                <a:tc>
                  <a:txBody>
                    <a:bodyPr/>
                    <a:lstStyle/>
                    <a:p>
                      <a:pPr algn="ctr" fontAlgn="ctr"/>
                      <a:r>
                        <a:rPr lang="es-MX" sz="1800" b="1" i="0" u="none" strike="noStrike" dirty="0">
                          <a:solidFill>
                            <a:srgbClr val="000000"/>
                          </a:solidFill>
                          <a:latin typeface="Calibri"/>
                        </a:rPr>
                        <a:t>Benemérito de las Américas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800" b="1" i="0" u="none" strike="noStrike" dirty="0" err="1">
                          <a:solidFill>
                            <a:srgbClr val="000000"/>
                          </a:solidFill>
                          <a:latin typeface="Calibri"/>
                        </a:rPr>
                        <a:t>Chicomuselo</a:t>
                      </a:r>
                      <a:endParaRPr lang="es-MX" sz="1800" b="1" i="0" u="none" strike="noStrike"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1800" b="1" i="0" u="none" strike="noStrike" dirty="0" err="1">
                          <a:solidFill>
                            <a:srgbClr val="000000"/>
                          </a:solidFill>
                          <a:latin typeface="Calibri"/>
                        </a:rPr>
                        <a:t>Huixtla</a:t>
                      </a:r>
                      <a:endParaRPr lang="es-MX" sz="1800" b="1" i="0" u="none" strike="noStrike"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800" b="1" i="0" u="none" strike="noStrike" dirty="0" err="1">
                          <a:solidFill>
                            <a:srgbClr val="000000"/>
                          </a:solidFill>
                          <a:latin typeface="Calibri"/>
                        </a:rPr>
                        <a:t>Larráinzar</a:t>
                      </a:r>
                      <a:endParaRPr lang="es-MX" sz="1800" b="1" i="0" u="none" strike="noStrike"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bl>
          </a:graphicData>
        </a:graphic>
      </p:graphicFrame>
      <p:sp>
        <p:nvSpPr>
          <p:cNvPr id="5" name="4 Botón de acción: Hacia delante o Siguiente">
            <a:hlinkClick r:id="" action="ppaction://hlinkshowjump?jump=nextslide" highlightClick="1"/>
          </p:cNvPr>
          <p:cNvSpPr/>
          <p:nvPr/>
        </p:nvSpPr>
        <p:spPr>
          <a:xfrm>
            <a:off x="4929190" y="6357958"/>
            <a:ext cx="785818" cy="428628"/>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307184045"/>
      </p:ext>
    </p:extLst>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graphicFrame>
        <p:nvGraphicFramePr>
          <p:cNvPr id="3" name="2 Tabla"/>
          <p:cNvGraphicFramePr>
            <a:graphicFrameLocks noGrp="1"/>
          </p:cNvGraphicFramePr>
          <p:nvPr/>
        </p:nvGraphicFramePr>
        <p:xfrm>
          <a:off x="357158" y="1142984"/>
          <a:ext cx="8429684" cy="5239176"/>
        </p:xfrm>
        <a:graphic>
          <a:graphicData uri="http://schemas.openxmlformats.org/drawingml/2006/table">
            <a:tbl>
              <a:tblPr/>
              <a:tblGrid>
                <a:gridCol w="2107421"/>
                <a:gridCol w="2107421"/>
                <a:gridCol w="2107421"/>
                <a:gridCol w="2107421"/>
              </a:tblGrid>
              <a:tr h="494154">
                <a:tc gridSpan="4">
                  <a:txBody>
                    <a:bodyPr/>
                    <a:lstStyle/>
                    <a:p>
                      <a:pPr algn="ctr"/>
                      <a:r>
                        <a:rPr lang="es-MX" sz="2800" b="1" i="0" u="none" strike="noStrike" dirty="0" smtClean="0">
                          <a:solidFill>
                            <a:schemeClr val="bg1"/>
                          </a:solidFill>
                          <a:latin typeface="+mj-lt"/>
                        </a:rPr>
                        <a:t>Ayuntamientos que </a:t>
                      </a:r>
                      <a:r>
                        <a:rPr lang="es-MX" sz="2800" b="1" i="0" u="none" strike="noStrike" baseline="0" dirty="0" smtClean="0">
                          <a:solidFill>
                            <a:schemeClr val="bg1"/>
                          </a:solidFill>
                          <a:latin typeface="+mj-lt"/>
                        </a:rPr>
                        <a:t>no disponen de página web</a:t>
                      </a:r>
                      <a:endParaRPr lang="es-ES" sz="2800" b="1" dirty="0">
                        <a:solidFill>
                          <a:schemeClr val="bg1"/>
                        </a:solidFil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3300"/>
                    </a:solidFill>
                  </a:tcPr>
                </a:tc>
                <a:tc hMerge="1">
                  <a:txBody>
                    <a:bodyPr/>
                    <a:lstStyle/>
                    <a:p>
                      <a:endParaRPr lang="es-MX"/>
                    </a:p>
                  </a:txBody>
                  <a:tcPr/>
                </a:tc>
                <a:tc hMerge="1">
                  <a:txBody>
                    <a:bodyPr/>
                    <a:lstStyle/>
                    <a:p>
                      <a:endParaRPr lang="es-MX"/>
                    </a:p>
                  </a:txBody>
                  <a:tcPr/>
                </a:tc>
                <a:tc hMerge="1">
                  <a:txBody>
                    <a:bodyPr/>
                    <a:lstStyle/>
                    <a:p>
                      <a:pPr algn="ctr"/>
                      <a:endParaRPr lang="es-ES" sz="1800" b="1" dirty="0">
                        <a:solidFill>
                          <a:schemeClr val="bg1"/>
                        </a:solidFil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3300"/>
                    </a:solidFill>
                  </a:tcPr>
                </a:tc>
              </a:tr>
              <a:tr h="403188">
                <a:tc>
                  <a:txBody>
                    <a:bodyPr/>
                    <a:lstStyle/>
                    <a:p>
                      <a:pPr algn="ctr" fontAlgn="ctr"/>
                      <a:r>
                        <a:rPr lang="es-MX" sz="1800" b="1" i="0" u="none" strike="noStrike" dirty="0">
                          <a:solidFill>
                            <a:srgbClr val="000000"/>
                          </a:solidFill>
                          <a:latin typeface="+mn-lt"/>
                        </a:rPr>
                        <a:t>Las Rosas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800" b="1" i="0" u="none" strike="noStrike" dirty="0">
                          <a:solidFill>
                            <a:srgbClr val="000000"/>
                          </a:solidFill>
                          <a:latin typeface="+mn-lt"/>
                        </a:rPr>
                        <a:t>Nicolás Ruiz</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1800" b="1" i="0" u="none" strike="noStrike" dirty="0" err="1">
                          <a:solidFill>
                            <a:srgbClr val="000000"/>
                          </a:solidFill>
                          <a:latin typeface="+mn-lt"/>
                        </a:rPr>
                        <a:t>Siltepec</a:t>
                      </a:r>
                      <a:endParaRPr lang="es-MX" sz="18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1800" b="1" i="0" u="none" strike="noStrike" dirty="0" err="1">
                          <a:solidFill>
                            <a:srgbClr val="000000"/>
                          </a:solidFill>
                          <a:latin typeface="+mn-lt"/>
                        </a:rPr>
                        <a:t>Tenejapa</a:t>
                      </a:r>
                      <a:endParaRPr lang="es-MX" sz="18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403188">
                <a:tc>
                  <a:txBody>
                    <a:bodyPr/>
                    <a:lstStyle/>
                    <a:p>
                      <a:pPr algn="ctr" fontAlgn="ctr"/>
                      <a:r>
                        <a:rPr lang="es-MX" sz="1800" b="1" i="0" u="none" strike="noStrike" dirty="0" err="1">
                          <a:solidFill>
                            <a:srgbClr val="000000"/>
                          </a:solidFill>
                          <a:latin typeface="+mn-lt"/>
                        </a:rPr>
                        <a:t>Mapastepec</a:t>
                      </a:r>
                      <a:endParaRPr lang="es-MX" sz="18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1800" b="1" i="0" u="none" strike="noStrike" dirty="0" err="1">
                          <a:solidFill>
                            <a:srgbClr val="000000"/>
                          </a:solidFill>
                          <a:latin typeface="+mn-lt"/>
                        </a:rPr>
                        <a:t>Ocotepec</a:t>
                      </a:r>
                      <a:endParaRPr lang="es-MX" sz="18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1800" b="1" i="0" u="none" strike="noStrike" dirty="0" err="1">
                          <a:solidFill>
                            <a:srgbClr val="000000"/>
                          </a:solidFill>
                          <a:latin typeface="+mn-lt"/>
                        </a:rPr>
                        <a:t>Simojovel</a:t>
                      </a:r>
                      <a:endParaRPr lang="es-MX" sz="18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1800" b="1" i="0" u="none" strike="noStrike" dirty="0" err="1">
                          <a:solidFill>
                            <a:srgbClr val="000000"/>
                          </a:solidFill>
                          <a:latin typeface="+mn-lt"/>
                        </a:rPr>
                        <a:t>Teopisca</a:t>
                      </a:r>
                      <a:endParaRPr lang="es-MX" sz="18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3188">
                <a:tc>
                  <a:txBody>
                    <a:bodyPr/>
                    <a:lstStyle/>
                    <a:p>
                      <a:pPr algn="ctr" fontAlgn="ctr"/>
                      <a:r>
                        <a:rPr lang="es-MX" sz="1800" b="1" i="0" u="none" strike="noStrike">
                          <a:solidFill>
                            <a:srgbClr val="000000"/>
                          </a:solidFill>
                          <a:latin typeface="+mn-lt"/>
                        </a:rPr>
                        <a:t>Maravilla Tenejapa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800" b="1" i="0" u="none" strike="noStrike">
                          <a:solidFill>
                            <a:srgbClr val="000000"/>
                          </a:solidFill>
                          <a:latin typeface="+mn-lt"/>
                        </a:rPr>
                        <a:t>Osumacinta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1800" b="1" i="0" u="none" strike="noStrike" dirty="0" err="1">
                          <a:solidFill>
                            <a:srgbClr val="000000"/>
                          </a:solidFill>
                          <a:latin typeface="+mn-lt"/>
                        </a:rPr>
                        <a:t>Sitalá</a:t>
                      </a:r>
                      <a:endParaRPr lang="es-MX" sz="18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1800" b="1" i="0" u="none" strike="noStrike" dirty="0">
                          <a:solidFill>
                            <a:srgbClr val="000000"/>
                          </a:solidFill>
                          <a:latin typeface="+mn-lt"/>
                        </a:rPr>
                        <a:t>Tila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403188">
                <a:tc>
                  <a:txBody>
                    <a:bodyPr/>
                    <a:lstStyle/>
                    <a:p>
                      <a:pPr algn="ctr" fontAlgn="ctr"/>
                      <a:r>
                        <a:rPr lang="es-MX" sz="1800" b="1" i="0" u="none" strike="noStrike">
                          <a:solidFill>
                            <a:srgbClr val="000000"/>
                          </a:solidFill>
                          <a:latin typeface="+mn-lt"/>
                        </a:rPr>
                        <a:t>Marqués de Comillas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1800" b="1" i="0" u="none" strike="noStrike">
                          <a:solidFill>
                            <a:srgbClr val="000000"/>
                          </a:solidFill>
                          <a:latin typeface="+mn-lt"/>
                        </a:rPr>
                        <a:t>Oxchuc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1800" b="1" i="0" u="none" strike="noStrike" dirty="0" err="1">
                          <a:solidFill>
                            <a:srgbClr val="000000"/>
                          </a:solidFill>
                          <a:latin typeface="+mn-lt"/>
                        </a:rPr>
                        <a:t>Socoltenango</a:t>
                      </a:r>
                      <a:endParaRPr lang="es-MX" sz="18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1800" b="1" i="0" u="none" strike="noStrike" dirty="0">
                          <a:solidFill>
                            <a:srgbClr val="000000"/>
                          </a:solidFill>
                          <a:latin typeface="+mn-lt"/>
                        </a:rPr>
                        <a:t>Tonalá</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3188">
                <a:tc>
                  <a:txBody>
                    <a:bodyPr/>
                    <a:lstStyle/>
                    <a:p>
                      <a:pPr algn="ctr" fontAlgn="ctr"/>
                      <a:r>
                        <a:rPr lang="es-MX" sz="1800" b="1" i="0" u="none" strike="noStrike">
                          <a:solidFill>
                            <a:srgbClr val="000000"/>
                          </a:solidFill>
                          <a:latin typeface="+mn-lt"/>
                        </a:rPr>
                        <a:t>Mazapa de Madero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800" b="1" i="0" u="none" strike="noStrike">
                          <a:solidFill>
                            <a:srgbClr val="000000"/>
                          </a:solidFill>
                          <a:latin typeface="+mn-lt"/>
                        </a:rPr>
                        <a:t>Pueblo Nuevo Solistahuacán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1800" b="1" i="0" u="none" strike="noStrike" dirty="0" err="1">
                          <a:solidFill>
                            <a:srgbClr val="000000"/>
                          </a:solidFill>
                          <a:latin typeface="+mn-lt"/>
                        </a:rPr>
                        <a:t>Solosuchiapa</a:t>
                      </a:r>
                      <a:endParaRPr lang="es-MX" sz="18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1800" b="1" i="0" u="none" strike="noStrike" dirty="0" err="1">
                          <a:solidFill>
                            <a:srgbClr val="000000"/>
                          </a:solidFill>
                          <a:latin typeface="+mn-lt"/>
                        </a:rPr>
                        <a:t>Totolapa</a:t>
                      </a:r>
                      <a:endParaRPr lang="es-MX" sz="18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403188">
                <a:tc>
                  <a:txBody>
                    <a:bodyPr/>
                    <a:lstStyle/>
                    <a:p>
                      <a:pPr algn="ctr" fontAlgn="ctr"/>
                      <a:r>
                        <a:rPr lang="es-MX" sz="1800" b="1" i="0" u="none" strike="noStrike">
                          <a:solidFill>
                            <a:srgbClr val="000000"/>
                          </a:solidFill>
                          <a:latin typeface="+mn-lt"/>
                        </a:rPr>
                        <a:t>Mazatán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1800" b="1" i="0" u="none" strike="noStrike">
                          <a:solidFill>
                            <a:srgbClr val="000000"/>
                          </a:solidFill>
                          <a:latin typeface="+mn-lt"/>
                        </a:rPr>
                        <a:t>Rayón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1800" b="1" i="0" u="none" strike="noStrike" dirty="0" err="1">
                          <a:solidFill>
                            <a:srgbClr val="000000"/>
                          </a:solidFill>
                          <a:latin typeface="+mn-lt"/>
                        </a:rPr>
                        <a:t>Suchiapa</a:t>
                      </a:r>
                      <a:endParaRPr lang="es-MX" sz="18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1800" b="1" i="0" u="none" strike="noStrike" dirty="0" err="1">
                          <a:solidFill>
                            <a:srgbClr val="000000"/>
                          </a:solidFill>
                          <a:latin typeface="+mn-lt"/>
                        </a:rPr>
                        <a:t>Tumbalá</a:t>
                      </a:r>
                      <a:endParaRPr lang="es-MX" sz="18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3188">
                <a:tc>
                  <a:txBody>
                    <a:bodyPr/>
                    <a:lstStyle/>
                    <a:p>
                      <a:pPr algn="ctr" fontAlgn="ctr"/>
                      <a:r>
                        <a:rPr lang="es-MX" sz="1800" b="1" i="0" u="none" strike="noStrike">
                          <a:solidFill>
                            <a:srgbClr val="000000"/>
                          </a:solidFill>
                          <a:latin typeface="+mn-lt"/>
                        </a:rPr>
                        <a:t>Metapa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1800" b="1" i="0" u="none" strike="noStrike">
                          <a:solidFill>
                            <a:srgbClr val="000000"/>
                          </a:solidFill>
                          <a:latin typeface="+mn-lt"/>
                        </a:rPr>
                        <a:t>Reforma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1800" b="1" i="0" u="none" strike="noStrike" dirty="0">
                          <a:solidFill>
                            <a:srgbClr val="000000"/>
                          </a:solidFill>
                          <a:latin typeface="+mn-lt"/>
                        </a:rPr>
                        <a:t>Suchiate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800" b="1" i="0" u="none" strike="noStrike" dirty="0" err="1">
                          <a:solidFill>
                            <a:srgbClr val="000000"/>
                          </a:solidFill>
                          <a:latin typeface="+mn-lt"/>
                        </a:rPr>
                        <a:t>Tuzantán</a:t>
                      </a:r>
                      <a:endParaRPr lang="es-MX" sz="18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403188">
                <a:tc>
                  <a:txBody>
                    <a:bodyPr/>
                    <a:lstStyle/>
                    <a:p>
                      <a:pPr algn="ctr" fontAlgn="ctr"/>
                      <a:r>
                        <a:rPr lang="es-MX" sz="1800" b="1" i="0" u="none" strike="noStrike">
                          <a:solidFill>
                            <a:srgbClr val="000000"/>
                          </a:solidFill>
                          <a:latin typeface="+mn-lt"/>
                        </a:rPr>
                        <a:t>Mezcalapa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1800" b="1" i="0" u="none" strike="noStrike">
                          <a:solidFill>
                            <a:srgbClr val="000000"/>
                          </a:solidFill>
                          <a:latin typeface="+mn-lt"/>
                        </a:rPr>
                        <a:t>Sabanilla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1800" b="1" i="0" u="none" strike="noStrike" dirty="0" err="1">
                          <a:solidFill>
                            <a:srgbClr val="000000"/>
                          </a:solidFill>
                          <a:latin typeface="+mn-lt"/>
                        </a:rPr>
                        <a:t>Sunuapa</a:t>
                      </a:r>
                      <a:endParaRPr lang="es-MX" sz="18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1800" b="1" i="0" u="none" strike="noStrike" dirty="0" err="1">
                          <a:solidFill>
                            <a:srgbClr val="000000"/>
                          </a:solidFill>
                          <a:latin typeface="+mn-lt"/>
                        </a:rPr>
                        <a:t>Tzimol</a:t>
                      </a:r>
                      <a:endParaRPr lang="es-MX" sz="18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3188">
                <a:tc>
                  <a:txBody>
                    <a:bodyPr/>
                    <a:lstStyle/>
                    <a:p>
                      <a:pPr algn="ctr" fontAlgn="ctr"/>
                      <a:r>
                        <a:rPr lang="es-MX" sz="1800" b="1" i="0" u="none" strike="noStrike">
                          <a:solidFill>
                            <a:srgbClr val="000000"/>
                          </a:solidFill>
                          <a:latin typeface="+mn-lt"/>
                        </a:rPr>
                        <a:t>Mitontic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800" b="1" i="0" u="none" strike="noStrike">
                          <a:solidFill>
                            <a:srgbClr val="000000"/>
                          </a:solidFill>
                          <a:latin typeface="+mn-lt"/>
                        </a:rPr>
                        <a:t>San Andrés Duraznal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1800" b="1" i="0" u="none" strike="noStrike" dirty="0" err="1">
                          <a:solidFill>
                            <a:srgbClr val="000000"/>
                          </a:solidFill>
                          <a:latin typeface="+mn-lt"/>
                        </a:rPr>
                        <a:t>Tapalapa</a:t>
                      </a:r>
                      <a:endParaRPr lang="es-MX" sz="18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800" b="1" i="0" u="none" strike="noStrike" dirty="0">
                          <a:solidFill>
                            <a:srgbClr val="000000"/>
                          </a:solidFill>
                          <a:latin typeface="+mn-lt"/>
                        </a:rPr>
                        <a:t>Unión Juárez</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403188">
                <a:tc>
                  <a:txBody>
                    <a:bodyPr/>
                    <a:lstStyle/>
                    <a:p>
                      <a:pPr algn="ctr" fontAlgn="ctr"/>
                      <a:r>
                        <a:rPr lang="es-MX" sz="1800" b="1" i="0" u="none" strike="noStrike" dirty="0" err="1">
                          <a:solidFill>
                            <a:srgbClr val="000000"/>
                          </a:solidFill>
                          <a:latin typeface="+mn-lt"/>
                        </a:rPr>
                        <a:t>Montecristo</a:t>
                      </a:r>
                      <a:r>
                        <a:rPr lang="es-MX" sz="1800" b="1" i="0" u="none" strike="noStrike" dirty="0">
                          <a:solidFill>
                            <a:srgbClr val="000000"/>
                          </a:solidFill>
                          <a:latin typeface="+mn-lt"/>
                        </a:rPr>
                        <a:t> de Guerrero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1800" b="1" i="0" u="none" strike="noStrike">
                          <a:solidFill>
                            <a:srgbClr val="000000"/>
                          </a:solidFill>
                          <a:latin typeface="+mn-lt"/>
                        </a:rPr>
                        <a:t>San Lucas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1800" b="1" i="0" u="none" strike="noStrike" dirty="0" err="1">
                          <a:solidFill>
                            <a:srgbClr val="000000"/>
                          </a:solidFill>
                          <a:latin typeface="+mn-lt"/>
                        </a:rPr>
                        <a:t>Tapilula</a:t>
                      </a:r>
                      <a:endParaRPr lang="es-MX" sz="18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1800" b="1" i="0" u="none" strike="noStrike" dirty="0">
                          <a:solidFill>
                            <a:srgbClr val="000000"/>
                          </a:solidFill>
                          <a:latin typeface="+mn-lt"/>
                        </a:rPr>
                        <a:t>Villa Corzo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3188">
                <a:tc>
                  <a:txBody>
                    <a:bodyPr/>
                    <a:lstStyle/>
                    <a:p>
                      <a:pPr algn="ctr" fontAlgn="ctr"/>
                      <a:r>
                        <a:rPr lang="es-MX" sz="1800" b="1" i="0" u="none" strike="noStrike" dirty="0" err="1">
                          <a:solidFill>
                            <a:srgbClr val="000000"/>
                          </a:solidFill>
                          <a:latin typeface="+mn-lt"/>
                        </a:rPr>
                        <a:t>Motozintla</a:t>
                      </a:r>
                      <a:endParaRPr lang="es-MX" sz="18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800" b="1" i="0" u="none" strike="noStrike" dirty="0">
                          <a:solidFill>
                            <a:srgbClr val="000000"/>
                          </a:solidFill>
                          <a:latin typeface="+mn-lt"/>
                        </a:rPr>
                        <a:t>Santiago El Pinar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s-MX" sz="1800" b="1" i="0" u="none" strike="noStrike" dirty="0" err="1">
                          <a:solidFill>
                            <a:srgbClr val="000000"/>
                          </a:solidFill>
                          <a:latin typeface="+mn-lt"/>
                        </a:rPr>
                        <a:t>Tecpatán</a:t>
                      </a:r>
                      <a:endParaRPr lang="es-MX" sz="18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800" b="1" i="0" u="none" strike="noStrike" dirty="0" err="1">
                          <a:solidFill>
                            <a:srgbClr val="000000"/>
                          </a:solidFill>
                          <a:latin typeface="+mn-lt"/>
                        </a:rPr>
                        <a:t>Yajalón</a:t>
                      </a:r>
                      <a:endParaRPr lang="es-MX" sz="18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bl>
          </a:graphicData>
        </a:graphic>
      </p:graphicFrame>
      <p:sp>
        <p:nvSpPr>
          <p:cNvPr id="5" name="4 Botón de acción: Hacia atrás o Anterior">
            <a:hlinkClick r:id="rId3" action="ppaction://hlinksldjump" highlightClick="1"/>
          </p:cNvPr>
          <p:cNvSpPr/>
          <p:nvPr/>
        </p:nvSpPr>
        <p:spPr>
          <a:xfrm>
            <a:off x="5214942" y="6429396"/>
            <a:ext cx="642942" cy="35719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75919841"/>
      </p:ext>
    </p:extLst>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p:cNvSpPr txBox="1">
            <a:spLocks noChangeArrowheads="1"/>
          </p:cNvSpPr>
          <p:nvPr/>
        </p:nvSpPr>
        <p:spPr bwMode="auto">
          <a:xfrm>
            <a:off x="971600" y="2492896"/>
            <a:ext cx="7488832" cy="19442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lvl="0" algn="ctr"/>
            <a:r>
              <a:rPr lang="es-MX" sz="5400" b="1" dirty="0" smtClean="0">
                <a:latin typeface="Tahoma" panose="020B0604030504040204" pitchFamily="34" charset="0"/>
                <a:ea typeface="Tahoma" panose="020B0604030504040204" pitchFamily="34" charset="0"/>
                <a:cs typeface="Tahoma" panose="020B0604030504040204" pitchFamily="34" charset="0"/>
              </a:rPr>
              <a:t>GRACIAS</a:t>
            </a:r>
            <a:endParaRPr lang="es-MX" sz="5400" b="1" dirty="0">
              <a:latin typeface="Tahoma" panose="020B0604030504040204" pitchFamily="34" charset="0"/>
              <a:ea typeface="Tahoma" panose="020B0604030504040204" pitchFamily="34" charset="0"/>
              <a:cs typeface="Tahoma" panose="020B0604030504040204" pitchFamily="34" charset="0"/>
            </a:endParaRPr>
          </a:p>
        </p:txBody>
      </p:sp>
      <p:sp>
        <p:nvSpPr>
          <p:cNvPr id="4" name="3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sp>
        <p:nvSpPr>
          <p:cNvPr id="6" name="5 Botón de acción: Inicio">
            <a:hlinkClick r:id="" action="ppaction://hlinkshowjump?jump=firstslide" highlightClick="1"/>
          </p:cNvPr>
          <p:cNvSpPr/>
          <p:nvPr/>
        </p:nvSpPr>
        <p:spPr>
          <a:xfrm>
            <a:off x="8072462" y="5715016"/>
            <a:ext cx="571504" cy="571504"/>
          </a:xfrm>
          <a:prstGeom prst="actionButtonHo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453036378"/>
      </p:ext>
    </p:extLst>
  </p:cSld>
  <p:clrMapOvr>
    <a:masterClrMapping/>
  </p:clrMapOvr>
  <p:transition spd="slow">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graphicFrame>
        <p:nvGraphicFramePr>
          <p:cNvPr id="10" name="9 Tabla"/>
          <p:cNvGraphicFramePr>
            <a:graphicFrameLocks noGrp="1"/>
          </p:cNvGraphicFramePr>
          <p:nvPr>
            <p:extLst/>
          </p:nvPr>
        </p:nvGraphicFramePr>
        <p:xfrm>
          <a:off x="357158" y="2285992"/>
          <a:ext cx="8336656" cy="2569845"/>
        </p:xfrm>
        <a:graphic>
          <a:graphicData uri="http://schemas.openxmlformats.org/drawingml/2006/table">
            <a:tbl>
              <a:tblPr/>
              <a:tblGrid>
                <a:gridCol w="8336656"/>
              </a:tblGrid>
              <a:tr h="16596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800" b="1" dirty="0" smtClean="0">
                          <a:solidFill>
                            <a:schemeClr val="bg1"/>
                          </a:solidFill>
                        </a:rPr>
                        <a:t>SEGUIMIENTO</a:t>
                      </a:r>
                      <a:r>
                        <a:rPr lang="es-ES" sz="2800" b="1" baseline="0" dirty="0" smtClean="0">
                          <a:solidFill>
                            <a:schemeClr val="bg1"/>
                          </a:solidFill>
                        </a:rPr>
                        <a:t> AL CUMPLIMIENTO DE LOS AYUNTAMIENTOS DE REPORTAR EN EL SISTEMA DE FORMATO ÚNICO (SFU)</a:t>
                      </a:r>
                    </a:p>
                    <a:p>
                      <a:pPr marL="0" marR="0" indent="0" algn="ctr" defTabSz="914400" rtl="0" eaLnBrk="1" fontAlgn="auto" latinLnBrk="0" hangingPunct="1">
                        <a:lnSpc>
                          <a:spcPct val="100000"/>
                        </a:lnSpc>
                        <a:spcBef>
                          <a:spcPts val="0"/>
                        </a:spcBef>
                        <a:spcAft>
                          <a:spcPts val="0"/>
                        </a:spcAft>
                        <a:buClrTx/>
                        <a:buSzTx/>
                        <a:buFontTx/>
                        <a:buNone/>
                        <a:tabLst/>
                        <a:defRPr/>
                      </a:pPr>
                      <a:r>
                        <a:rPr lang="es-ES" sz="2800" b="1" dirty="0" smtClean="0">
                          <a:solidFill>
                            <a:schemeClr val="bg1"/>
                          </a:solidFill>
                        </a:rPr>
                        <a:t>LOS FONDOS MUNICIPALES DEL RAMO GENERAL 33 </a:t>
                      </a:r>
                    </a:p>
                    <a:p>
                      <a:pPr marL="0" marR="0" indent="0" algn="ctr" defTabSz="914400" rtl="0" eaLnBrk="1" fontAlgn="auto" latinLnBrk="0" hangingPunct="1">
                        <a:lnSpc>
                          <a:spcPct val="100000"/>
                        </a:lnSpc>
                        <a:spcBef>
                          <a:spcPts val="0"/>
                        </a:spcBef>
                        <a:spcAft>
                          <a:spcPts val="0"/>
                        </a:spcAft>
                        <a:buClrTx/>
                        <a:buSzTx/>
                        <a:buFontTx/>
                        <a:buNone/>
                        <a:tabLst/>
                        <a:defRPr/>
                      </a:pPr>
                      <a:r>
                        <a:rPr lang="es-ES" sz="2800" b="1" dirty="0" smtClean="0">
                          <a:solidFill>
                            <a:schemeClr val="bg1"/>
                          </a:solidFill>
                        </a:rPr>
                        <a:t>Y EL SUBSEMUN</a:t>
                      </a:r>
                    </a:p>
                    <a:p>
                      <a:pPr algn="ctr"/>
                      <a:r>
                        <a:rPr lang="es-ES" sz="2800" baseline="0" dirty="0" smtClean="0">
                          <a:solidFill>
                            <a:schemeClr val="bg1"/>
                          </a:solidFill>
                        </a:rPr>
                        <a:t> </a:t>
                      </a:r>
                      <a:endParaRPr lang="es-ES" sz="2800" b="1" dirty="0">
                        <a:solidFill>
                          <a:schemeClr val="bg1"/>
                        </a:solidFil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3300"/>
                    </a:solidFill>
                  </a:tcPr>
                </a:tc>
              </a:tr>
            </a:tbl>
          </a:graphicData>
        </a:graphic>
      </p:graphicFrame>
    </p:spTree>
    <p:extLst>
      <p:ext uri="{BB962C8B-B14F-4D97-AF65-F5344CB8AC3E}">
        <p14:creationId xmlns:p14="http://schemas.microsoft.com/office/powerpoint/2010/main" val="2520965682"/>
      </p:ext>
    </p:extLst>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010328"/>
            <a:ext cx="8229600" cy="990442"/>
          </a:xfrm>
        </p:spPr>
        <p:txBody>
          <a:bodyPr/>
          <a:lstStyle/>
          <a:p>
            <a:pPr algn="ctr">
              <a:buNone/>
            </a:pPr>
            <a:r>
              <a:rPr lang="es-ES" sz="1200" b="1" dirty="0"/>
              <a:t>CHIAPAS: FONDOS MUNICIPALES</a:t>
            </a:r>
            <a:endParaRPr lang="es-MX" sz="1200" dirty="0"/>
          </a:p>
          <a:p>
            <a:pPr algn="ctr">
              <a:buNone/>
            </a:pPr>
            <a:r>
              <a:rPr lang="es-ES" sz="1200" b="1" dirty="0" smtClean="0"/>
              <a:t>GASTO FEDERALIZADO: CUMPLIMIENTO </a:t>
            </a:r>
            <a:r>
              <a:rPr lang="es-ES" sz="1200" b="1" dirty="0"/>
              <a:t>EN LA ENTREGA DE LOS INFORMES TRIMESTRALES A LA SHCP,</a:t>
            </a:r>
            <a:endParaRPr lang="es-MX" sz="1200" dirty="0"/>
          </a:p>
          <a:p>
            <a:pPr algn="ctr">
              <a:buNone/>
            </a:pPr>
            <a:r>
              <a:rPr lang="es-ES" sz="1200" b="1" dirty="0" smtClean="0"/>
              <a:t>SOBRE LOS FONDOS DEL RAMO GENERAL 33 Y EL SUBSEMUN</a:t>
            </a:r>
          </a:p>
          <a:p>
            <a:pPr algn="ctr">
              <a:buNone/>
            </a:pPr>
            <a:endParaRPr lang="es-ES" sz="1200" b="1" dirty="0" smtClean="0"/>
          </a:p>
          <a:p>
            <a:pPr algn="ctr">
              <a:buNone/>
            </a:pPr>
            <a:r>
              <a:rPr lang="es-ES" sz="1200" b="1" dirty="0" smtClean="0"/>
              <a:t>Cuarto Trimestre </a:t>
            </a:r>
            <a:r>
              <a:rPr lang="es-ES" sz="1200" b="1" dirty="0"/>
              <a:t>2015</a:t>
            </a:r>
          </a:p>
          <a:p>
            <a:pPr algn="ctr">
              <a:buNone/>
            </a:pPr>
            <a:endParaRPr lang="es-MX" sz="1200" dirty="0"/>
          </a:p>
        </p:txBody>
      </p:sp>
      <p:sp>
        <p:nvSpPr>
          <p:cNvPr id="7" name="6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graphicFrame>
        <p:nvGraphicFramePr>
          <p:cNvPr id="6" name="5 Gráfico"/>
          <p:cNvGraphicFramePr/>
          <p:nvPr>
            <p:extLst/>
          </p:nvPr>
        </p:nvGraphicFramePr>
        <p:xfrm>
          <a:off x="318509" y="2096987"/>
          <a:ext cx="4219800" cy="27084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7 Gráfico"/>
          <p:cNvGraphicFramePr/>
          <p:nvPr>
            <p:extLst/>
          </p:nvPr>
        </p:nvGraphicFramePr>
        <p:xfrm>
          <a:off x="4429124" y="2096987"/>
          <a:ext cx="4571999" cy="27084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4 Tabla"/>
          <p:cNvGraphicFramePr>
            <a:graphicFrameLocks noGrp="1"/>
          </p:cNvGraphicFramePr>
          <p:nvPr>
            <p:extLst/>
          </p:nvPr>
        </p:nvGraphicFramePr>
        <p:xfrm>
          <a:off x="500034" y="5072074"/>
          <a:ext cx="8174882" cy="1224135"/>
        </p:xfrm>
        <a:graphic>
          <a:graphicData uri="http://schemas.openxmlformats.org/drawingml/2006/table">
            <a:tbl>
              <a:tblPr/>
              <a:tblGrid>
                <a:gridCol w="1418522"/>
                <a:gridCol w="1266818"/>
                <a:gridCol w="1266818"/>
                <a:gridCol w="985302"/>
                <a:gridCol w="1126060"/>
                <a:gridCol w="1126060"/>
                <a:gridCol w="985302"/>
              </a:tblGrid>
              <a:tr h="323765">
                <a:tc rowSpan="2">
                  <a:txBody>
                    <a:bodyPr/>
                    <a:lstStyle/>
                    <a:p>
                      <a:pPr algn="ctr">
                        <a:spcAft>
                          <a:spcPts val="0"/>
                        </a:spcAft>
                      </a:pPr>
                      <a:r>
                        <a:rPr lang="es-ES" sz="1200" dirty="0">
                          <a:solidFill>
                            <a:srgbClr val="FFFFFF"/>
                          </a:solidFill>
                          <a:effectLst/>
                          <a:latin typeface="Calibri"/>
                          <a:ea typeface="Times New Roman"/>
                          <a:cs typeface="Times New Roman"/>
                        </a:rPr>
                        <a:t>122 MUNICIPIOS </a:t>
                      </a:r>
                      <a:endParaRPr lang="es-MX" sz="1200" dirty="0">
                        <a:effectLst/>
                        <a:latin typeface="Arial"/>
                        <a:ea typeface="Times New Roman"/>
                      </a:endParaRPr>
                    </a:p>
                  </a:txBody>
                  <a:tcPr marL="44450" marR="44450" marT="0"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93300"/>
                    </a:solidFill>
                  </a:tcPr>
                </a:tc>
                <a:tc gridSpan="3">
                  <a:txBody>
                    <a:bodyPr/>
                    <a:lstStyle/>
                    <a:p>
                      <a:pPr algn="ctr">
                        <a:spcAft>
                          <a:spcPts val="0"/>
                        </a:spcAft>
                      </a:pPr>
                      <a:r>
                        <a:rPr lang="es-ES" sz="1200" dirty="0">
                          <a:solidFill>
                            <a:srgbClr val="FFFFFF"/>
                          </a:solidFill>
                          <a:effectLst/>
                          <a:latin typeface="Calibri"/>
                          <a:ea typeface="Times New Roman"/>
                          <a:cs typeface="Times New Roman"/>
                        </a:rPr>
                        <a:t>FORMATO GESTIÓN DE PROYECTOS</a:t>
                      </a:r>
                      <a:endParaRPr lang="es-MX" sz="1200" dirty="0">
                        <a:effectLst/>
                        <a:latin typeface="Arial"/>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93300"/>
                    </a:solidFill>
                  </a:tcPr>
                </a:tc>
                <a:tc hMerge="1">
                  <a:txBody>
                    <a:bodyPr/>
                    <a:lstStyle/>
                    <a:p>
                      <a:endParaRPr lang="es-MX"/>
                    </a:p>
                  </a:txBody>
                  <a:tcPr/>
                </a:tc>
                <a:tc hMerge="1">
                  <a:txBody>
                    <a:bodyPr/>
                    <a:lstStyle/>
                    <a:p>
                      <a:endParaRPr lang="es-MX"/>
                    </a:p>
                  </a:txBody>
                  <a:tcPr/>
                </a:tc>
                <a:tc gridSpan="3">
                  <a:txBody>
                    <a:bodyPr/>
                    <a:lstStyle/>
                    <a:p>
                      <a:pPr algn="ctr">
                        <a:spcAft>
                          <a:spcPts val="0"/>
                        </a:spcAft>
                      </a:pPr>
                      <a:r>
                        <a:rPr lang="es-ES" sz="1200" dirty="0">
                          <a:solidFill>
                            <a:srgbClr val="FFFFFF"/>
                          </a:solidFill>
                          <a:effectLst/>
                          <a:latin typeface="Calibri"/>
                          <a:ea typeface="Times New Roman"/>
                          <a:cs typeface="Times New Roman"/>
                        </a:rPr>
                        <a:t>FORMATO NIVEL FINANCIERO</a:t>
                      </a:r>
                      <a:endParaRPr lang="es-MX" sz="1200" dirty="0">
                        <a:effectLst/>
                        <a:latin typeface="Arial"/>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93300"/>
                    </a:solidFill>
                  </a:tcPr>
                </a:tc>
                <a:tc hMerge="1">
                  <a:txBody>
                    <a:bodyPr/>
                    <a:lstStyle/>
                    <a:p>
                      <a:endParaRPr lang="es-MX"/>
                    </a:p>
                  </a:txBody>
                  <a:tcPr/>
                </a:tc>
                <a:tc hMerge="1">
                  <a:txBody>
                    <a:bodyPr/>
                    <a:lstStyle/>
                    <a:p>
                      <a:endParaRPr lang="es-MX"/>
                    </a:p>
                  </a:txBody>
                  <a:tcPr/>
                </a:tc>
              </a:tr>
              <a:tr h="308347">
                <a:tc vMerge="1">
                  <a:txBody>
                    <a:bodyPr/>
                    <a:lstStyle/>
                    <a:p>
                      <a:endParaRPr lang="es-MX"/>
                    </a:p>
                  </a:txBody>
                  <a:tcPr/>
                </a:tc>
                <a:tc>
                  <a:txBody>
                    <a:bodyPr/>
                    <a:lstStyle/>
                    <a:p>
                      <a:pPr algn="ctr">
                        <a:spcAft>
                          <a:spcPts val="0"/>
                        </a:spcAft>
                      </a:pPr>
                      <a:r>
                        <a:rPr lang="es-ES" sz="1200" dirty="0" err="1">
                          <a:solidFill>
                            <a:srgbClr val="FFFFFF"/>
                          </a:solidFill>
                          <a:effectLst/>
                          <a:latin typeface="Calibri"/>
                          <a:ea typeface="Times New Roman"/>
                          <a:cs typeface="Times New Roman"/>
                        </a:rPr>
                        <a:t>FISM</a:t>
                      </a:r>
                      <a:r>
                        <a:rPr lang="es-ES" sz="1200" dirty="0">
                          <a:solidFill>
                            <a:srgbClr val="FFFFFF"/>
                          </a:solidFill>
                          <a:effectLst/>
                          <a:latin typeface="Calibri"/>
                          <a:ea typeface="Times New Roman"/>
                          <a:cs typeface="Times New Roman"/>
                        </a:rPr>
                        <a:t>-DF</a:t>
                      </a:r>
                      <a:endParaRPr lang="es-MX" sz="1200" dirty="0">
                        <a:effectLst/>
                        <a:latin typeface="Arial"/>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200" dirty="0" err="1">
                          <a:solidFill>
                            <a:srgbClr val="FFFFFF"/>
                          </a:solidFill>
                          <a:effectLst/>
                          <a:latin typeface="Calibri"/>
                          <a:ea typeface="Times New Roman"/>
                          <a:cs typeface="Times New Roman"/>
                        </a:rPr>
                        <a:t>FORTAMUN</a:t>
                      </a:r>
                      <a:r>
                        <a:rPr lang="es-ES" sz="1200" dirty="0">
                          <a:solidFill>
                            <a:srgbClr val="FFFFFF"/>
                          </a:solidFill>
                          <a:effectLst/>
                          <a:latin typeface="Calibri"/>
                          <a:ea typeface="Times New Roman"/>
                          <a:cs typeface="Times New Roman"/>
                        </a:rPr>
                        <a:t>-DF</a:t>
                      </a:r>
                      <a:endParaRPr lang="es-MX" sz="1200" dirty="0">
                        <a:effectLst/>
                        <a:latin typeface="Arial"/>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200" dirty="0" err="1">
                          <a:solidFill>
                            <a:srgbClr val="FFFFFF"/>
                          </a:solidFill>
                          <a:effectLst/>
                          <a:latin typeface="Calibri"/>
                          <a:ea typeface="Times New Roman"/>
                          <a:cs typeface="Times New Roman"/>
                        </a:rPr>
                        <a:t>SUBSEMUN</a:t>
                      </a:r>
                      <a:endParaRPr lang="es-MX" sz="1200" dirty="0">
                        <a:effectLst/>
                        <a:latin typeface="Arial"/>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200" dirty="0" err="1">
                          <a:solidFill>
                            <a:srgbClr val="FFFFFF"/>
                          </a:solidFill>
                          <a:effectLst/>
                          <a:latin typeface="Calibri"/>
                          <a:ea typeface="Times New Roman"/>
                          <a:cs typeface="Times New Roman"/>
                        </a:rPr>
                        <a:t>FISM</a:t>
                      </a:r>
                      <a:r>
                        <a:rPr lang="es-ES" sz="1200" dirty="0">
                          <a:solidFill>
                            <a:srgbClr val="FFFFFF"/>
                          </a:solidFill>
                          <a:effectLst/>
                          <a:latin typeface="Calibri"/>
                          <a:ea typeface="Times New Roman"/>
                          <a:cs typeface="Times New Roman"/>
                        </a:rPr>
                        <a:t>-DF</a:t>
                      </a:r>
                      <a:endParaRPr lang="es-MX" sz="1200" dirty="0">
                        <a:effectLst/>
                        <a:latin typeface="Arial"/>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200" dirty="0" err="1">
                          <a:solidFill>
                            <a:srgbClr val="FFFFFF"/>
                          </a:solidFill>
                          <a:effectLst/>
                          <a:latin typeface="Calibri"/>
                          <a:ea typeface="Times New Roman"/>
                          <a:cs typeface="Times New Roman"/>
                        </a:rPr>
                        <a:t>FORTAMUN</a:t>
                      </a:r>
                      <a:r>
                        <a:rPr lang="es-ES" sz="1200" dirty="0">
                          <a:solidFill>
                            <a:srgbClr val="FFFFFF"/>
                          </a:solidFill>
                          <a:effectLst/>
                          <a:latin typeface="Calibri"/>
                          <a:ea typeface="Times New Roman"/>
                          <a:cs typeface="Times New Roman"/>
                        </a:rPr>
                        <a:t>-DF</a:t>
                      </a:r>
                      <a:endParaRPr lang="es-MX" sz="1200" dirty="0">
                        <a:effectLst/>
                        <a:latin typeface="Arial"/>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200" dirty="0" err="1">
                          <a:solidFill>
                            <a:srgbClr val="FFFFFF"/>
                          </a:solidFill>
                          <a:effectLst/>
                          <a:latin typeface="Calibri"/>
                          <a:ea typeface="Times New Roman"/>
                          <a:cs typeface="Times New Roman"/>
                        </a:rPr>
                        <a:t>SUBSEMUN</a:t>
                      </a:r>
                      <a:endParaRPr lang="es-MX" sz="1200" dirty="0">
                        <a:effectLst/>
                        <a:latin typeface="Arial"/>
                        <a:ea typeface="Times New Roman"/>
                      </a:endParaRPr>
                    </a:p>
                  </a:txBody>
                  <a:tcPr marL="44450" marR="4445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993300"/>
                    </a:solidFill>
                  </a:tcPr>
                </a:tc>
              </a:tr>
              <a:tr h="197341">
                <a:tc>
                  <a:txBody>
                    <a:bodyPr/>
                    <a:lstStyle/>
                    <a:p>
                      <a:pPr algn="ctr">
                        <a:spcAft>
                          <a:spcPts val="0"/>
                        </a:spcAft>
                      </a:pPr>
                      <a:r>
                        <a:rPr lang="es-MX" sz="1200" b="1" dirty="0">
                          <a:solidFill>
                            <a:srgbClr val="000000"/>
                          </a:solidFill>
                          <a:effectLst/>
                          <a:latin typeface="Calibri"/>
                          <a:ea typeface="Times New Roman"/>
                        </a:rPr>
                        <a:t>SI</a:t>
                      </a:r>
                      <a:endParaRPr lang="es-MX" sz="1200" dirty="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effectLst/>
                          <a:latin typeface="Calibri"/>
                          <a:ea typeface="Times New Roman"/>
                        </a:rPr>
                        <a:t>106</a:t>
                      </a:r>
                      <a:endParaRPr lang="es-MX" sz="120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effectLst/>
                          <a:latin typeface="Calibri"/>
                          <a:ea typeface="Times New Roman"/>
                        </a:rPr>
                        <a:t>72</a:t>
                      </a:r>
                      <a:endParaRPr lang="es-MX" sz="120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effectLst/>
                          <a:latin typeface="Calibri"/>
                          <a:ea typeface="Times New Roman"/>
                        </a:rPr>
                        <a:t>3</a:t>
                      </a:r>
                      <a:endParaRPr lang="es-MX" sz="120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effectLst/>
                          <a:latin typeface="Calibri"/>
                          <a:ea typeface="Times New Roman"/>
                        </a:rPr>
                        <a:t>26</a:t>
                      </a:r>
                      <a:endParaRPr lang="es-MX" sz="120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effectLst/>
                          <a:latin typeface="Calibri"/>
                          <a:ea typeface="Times New Roman"/>
                        </a:rPr>
                        <a:t>25</a:t>
                      </a:r>
                      <a:endParaRPr lang="es-MX" sz="120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effectLst/>
                          <a:latin typeface="Calibri"/>
                          <a:ea typeface="Times New Roman"/>
                        </a:rPr>
                        <a:t>6</a:t>
                      </a:r>
                      <a:endParaRPr lang="es-MX" sz="120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7341">
                <a:tc>
                  <a:txBody>
                    <a:bodyPr/>
                    <a:lstStyle/>
                    <a:p>
                      <a:pPr algn="ctr">
                        <a:spcAft>
                          <a:spcPts val="0"/>
                        </a:spcAft>
                      </a:pPr>
                      <a:r>
                        <a:rPr lang="es-MX" sz="1200" b="1" dirty="0">
                          <a:solidFill>
                            <a:srgbClr val="000000"/>
                          </a:solidFill>
                          <a:effectLst/>
                          <a:latin typeface="Calibri"/>
                          <a:ea typeface="Times New Roman"/>
                        </a:rPr>
                        <a:t>NO</a:t>
                      </a:r>
                      <a:endParaRPr lang="es-MX" sz="1200" dirty="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effectLst/>
                          <a:latin typeface="Calibri"/>
                          <a:ea typeface="Times New Roman"/>
                        </a:rPr>
                        <a:t>16</a:t>
                      </a:r>
                      <a:endParaRPr lang="es-MX" sz="1200" dirty="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effectLst/>
                          <a:latin typeface="Calibri"/>
                          <a:ea typeface="Times New Roman"/>
                        </a:rPr>
                        <a:t>50</a:t>
                      </a:r>
                      <a:endParaRPr lang="es-MX" sz="1200" dirty="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effectLst/>
                          <a:latin typeface="Calibri"/>
                          <a:ea typeface="Times New Roman"/>
                        </a:rPr>
                        <a:t>4</a:t>
                      </a:r>
                      <a:endParaRPr lang="es-MX" sz="1200" dirty="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effectLst/>
                          <a:latin typeface="Calibri"/>
                          <a:ea typeface="Times New Roman"/>
                        </a:rPr>
                        <a:t>96</a:t>
                      </a:r>
                      <a:endParaRPr lang="es-MX" sz="1200" dirty="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effectLst/>
                          <a:latin typeface="Calibri"/>
                          <a:ea typeface="Times New Roman"/>
                        </a:rPr>
                        <a:t>97</a:t>
                      </a:r>
                      <a:endParaRPr lang="es-MX" sz="120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effectLst/>
                          <a:latin typeface="Calibri"/>
                          <a:ea typeface="Times New Roman"/>
                        </a:rPr>
                        <a:t>1</a:t>
                      </a:r>
                      <a:endParaRPr lang="es-MX" sz="120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41">
                <a:tc>
                  <a:txBody>
                    <a:bodyPr/>
                    <a:lstStyle/>
                    <a:p>
                      <a:pPr algn="ctr">
                        <a:spcAft>
                          <a:spcPts val="0"/>
                        </a:spcAft>
                      </a:pPr>
                      <a:r>
                        <a:rPr lang="es-MX" sz="1200" b="1">
                          <a:solidFill>
                            <a:srgbClr val="000000"/>
                          </a:solidFill>
                          <a:effectLst/>
                          <a:latin typeface="Calibri"/>
                          <a:ea typeface="Times New Roman"/>
                        </a:rPr>
                        <a:t>NA</a:t>
                      </a:r>
                      <a:endParaRPr lang="es-MX" sz="12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effectLst/>
                          <a:latin typeface="Calibri"/>
                          <a:ea typeface="Times New Roman"/>
                        </a:rPr>
                        <a:t>0</a:t>
                      </a:r>
                      <a:endParaRPr lang="es-MX" sz="120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effectLst/>
                          <a:latin typeface="Calibri"/>
                          <a:ea typeface="Times New Roman"/>
                        </a:rPr>
                        <a:t>0</a:t>
                      </a:r>
                      <a:endParaRPr lang="es-MX" sz="120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effectLst/>
                          <a:latin typeface="Calibri"/>
                          <a:ea typeface="Times New Roman"/>
                        </a:rPr>
                        <a:t>115</a:t>
                      </a:r>
                      <a:endParaRPr lang="es-MX" sz="120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effectLst/>
                          <a:latin typeface="Calibri"/>
                          <a:ea typeface="Times New Roman"/>
                        </a:rPr>
                        <a:t>0</a:t>
                      </a:r>
                      <a:endParaRPr lang="es-MX" sz="1200" dirty="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effectLst/>
                          <a:latin typeface="Calibri"/>
                          <a:ea typeface="Times New Roman"/>
                        </a:rPr>
                        <a:t>0</a:t>
                      </a:r>
                      <a:endParaRPr lang="es-MX" sz="1200" dirty="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effectLst/>
                          <a:latin typeface="Calibri"/>
                          <a:ea typeface="Times New Roman"/>
                        </a:rPr>
                        <a:t>115</a:t>
                      </a:r>
                      <a:endParaRPr lang="es-MX" sz="1200" dirty="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08985304"/>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sp>
        <p:nvSpPr>
          <p:cNvPr id="9" name="Text Box 7"/>
          <p:cNvSpPr txBox="1">
            <a:spLocks noChangeArrowheads="1"/>
          </p:cNvSpPr>
          <p:nvPr/>
        </p:nvSpPr>
        <p:spPr bwMode="auto">
          <a:xfrm>
            <a:off x="928663" y="1142984"/>
            <a:ext cx="7286676" cy="535531"/>
          </a:xfrm>
          <a:prstGeom prst="rect">
            <a:avLst/>
          </a:prstGeom>
          <a:noFill/>
          <a:ln>
            <a:noFill/>
          </a:ln>
          <a:effectLst/>
          <a:extLst/>
        </p:spPr>
        <p:txBody>
          <a:bodyPr wrap="square">
            <a:spAutoFit/>
          </a:bodyPr>
          <a:lstStyle/>
          <a:p>
            <a:pPr algn="ctr" defTabSz="741363">
              <a:lnSpc>
                <a:spcPct val="90000"/>
              </a:lnSpc>
              <a:defRPr/>
            </a:pPr>
            <a:r>
              <a:rPr lang="es-MX" sz="3200" dirty="0" smtClean="0">
                <a:solidFill>
                  <a:srgbClr val="7F7F7F"/>
                </a:solidFill>
                <a:effectLst>
                  <a:outerShdw blurRad="38100" dist="38100" dir="2700000" algn="tl">
                    <a:srgbClr val="C0C0C0"/>
                  </a:outerShdw>
                </a:effectLst>
                <a:latin typeface="Trajan Pro" charset="0"/>
              </a:rPr>
              <a:t> </a:t>
            </a:r>
            <a:r>
              <a:rPr lang="es-MX" dirty="0" smtClean="0">
                <a:solidFill>
                  <a:srgbClr val="7F7F7F"/>
                </a:solidFill>
                <a:effectLst>
                  <a:outerShdw blurRad="38100" dist="38100" dir="2700000" algn="tl">
                    <a:srgbClr val="C0C0C0"/>
                  </a:outerShdw>
                </a:effectLst>
                <a:latin typeface="Trajan Pro" charset="0"/>
              </a:rPr>
              <a:t>Grupo 1</a:t>
            </a:r>
            <a:endParaRPr lang="es-MX" sz="3200" b="1" dirty="0">
              <a:solidFill>
                <a:srgbClr val="404040"/>
              </a:solidFill>
              <a:effectLst>
                <a:outerShdw blurRad="38100" dist="38100" dir="2700000" algn="tl">
                  <a:srgbClr val="C0C0C0"/>
                </a:outerShdw>
              </a:effectLst>
              <a:latin typeface="Trajan Pro" charset="0"/>
            </a:endParaRPr>
          </a:p>
        </p:txBody>
      </p:sp>
      <p:graphicFrame>
        <p:nvGraphicFramePr>
          <p:cNvPr id="7" name="6 Tabla"/>
          <p:cNvGraphicFramePr>
            <a:graphicFrameLocks noGrp="1"/>
          </p:cNvGraphicFramePr>
          <p:nvPr>
            <p:extLst>
              <p:ext uri="{D42A27DB-BD31-4B8C-83A1-F6EECF244321}">
                <p14:modId xmlns:p14="http://schemas.microsoft.com/office/powerpoint/2010/main" val="2151336462"/>
              </p:ext>
            </p:extLst>
          </p:nvPr>
        </p:nvGraphicFramePr>
        <p:xfrm>
          <a:off x="285720" y="1760062"/>
          <a:ext cx="4857784" cy="4286280"/>
        </p:xfrm>
        <a:graphic>
          <a:graphicData uri="http://schemas.openxmlformats.org/drawingml/2006/table">
            <a:tbl>
              <a:tblPr firstRow="1" bandRow="1">
                <a:tableStyleId>{21E4AEA4-8DFA-4A89-87EB-49C32662AFE0}</a:tableStyleId>
              </a:tblPr>
              <a:tblGrid>
                <a:gridCol w="1334535"/>
                <a:gridCol w="1441600"/>
                <a:gridCol w="2081649"/>
              </a:tblGrid>
              <a:tr h="496812">
                <a:tc>
                  <a:txBody>
                    <a:bodyPr/>
                    <a:lstStyle/>
                    <a:p>
                      <a:pPr algn="ctr"/>
                      <a:r>
                        <a:rPr lang="es-MX" sz="2000" dirty="0" smtClean="0">
                          <a:latin typeface="Calibri" pitchFamily="34" charset="0"/>
                        </a:rPr>
                        <a:t>Grupo</a:t>
                      </a:r>
                      <a:endParaRPr lang="es-ES" sz="2000" dirty="0">
                        <a:latin typeface="Calibri" pitchFamily="34" charset="0"/>
                      </a:endParaRPr>
                    </a:p>
                  </a:txBody>
                  <a:tcPr anchor="ctr">
                    <a:solidFill>
                      <a:srgbClr val="993300"/>
                    </a:solidFill>
                  </a:tcPr>
                </a:tc>
                <a:tc>
                  <a:txBody>
                    <a:bodyPr/>
                    <a:lstStyle/>
                    <a:p>
                      <a:pPr algn="ctr"/>
                      <a:r>
                        <a:rPr lang="es-MX" sz="2000" dirty="0" smtClean="0">
                          <a:latin typeface="Calibri" pitchFamily="34" charset="0"/>
                        </a:rPr>
                        <a:t>Regiones</a:t>
                      </a:r>
                      <a:endParaRPr lang="es-ES" sz="2000" dirty="0">
                        <a:latin typeface="Calibri" pitchFamily="34" charset="0"/>
                      </a:endParaRPr>
                    </a:p>
                  </a:txBody>
                  <a:tcPr anchor="ctr">
                    <a:solidFill>
                      <a:srgbClr val="993300"/>
                    </a:solidFill>
                  </a:tcPr>
                </a:tc>
                <a:tc>
                  <a:txBody>
                    <a:bodyPr/>
                    <a:lstStyle/>
                    <a:p>
                      <a:pPr algn="ctr"/>
                      <a:r>
                        <a:rPr lang="es-ES" sz="2000" dirty="0" smtClean="0">
                          <a:latin typeface="Calibri" pitchFamily="34" charset="0"/>
                        </a:rPr>
                        <a:t>Municipios</a:t>
                      </a:r>
                      <a:endParaRPr lang="es-ES" sz="2000" dirty="0">
                        <a:latin typeface="Calibri" pitchFamily="34" charset="0"/>
                      </a:endParaRPr>
                    </a:p>
                  </a:txBody>
                  <a:tcPr anchor="ctr">
                    <a:solidFill>
                      <a:srgbClr val="993300"/>
                    </a:solidFill>
                  </a:tcPr>
                </a:tc>
              </a:tr>
              <a:tr h="874493">
                <a:tc rowSpan="3">
                  <a:txBody>
                    <a:bodyPr/>
                    <a:lstStyle/>
                    <a:p>
                      <a:pPr algn="ctr">
                        <a:lnSpc>
                          <a:spcPct val="115000"/>
                        </a:lnSpc>
                        <a:spcAft>
                          <a:spcPts val="0"/>
                        </a:spcAft>
                      </a:pPr>
                      <a:r>
                        <a:rPr lang="es-MX" sz="1600" b="1" dirty="0">
                          <a:latin typeface="Calibri" pitchFamily="34" charset="0"/>
                          <a:ea typeface="Calibri"/>
                          <a:cs typeface="Times New Roman"/>
                        </a:rPr>
                        <a:t>1</a:t>
                      </a:r>
                      <a:endParaRPr lang="es-MX" sz="1600" dirty="0">
                        <a:latin typeface="Calibri" pitchFamily="34" charset="0"/>
                        <a:ea typeface="Calibri"/>
                        <a:cs typeface="Times New Roman"/>
                      </a:endParaRPr>
                    </a:p>
                    <a:p>
                      <a:pPr algn="ctr">
                        <a:lnSpc>
                          <a:spcPct val="115000"/>
                        </a:lnSpc>
                        <a:spcAft>
                          <a:spcPts val="0"/>
                        </a:spcAft>
                      </a:pPr>
                      <a:r>
                        <a:rPr lang="es-MX" sz="1600" b="1" dirty="0">
                          <a:latin typeface="Calibri" pitchFamily="34" charset="0"/>
                          <a:ea typeface="Calibri"/>
                          <a:cs typeface="Times New Roman"/>
                        </a:rPr>
                        <a:t>17 Municipios</a:t>
                      </a:r>
                      <a:endParaRPr lang="es-MX" sz="1600" dirty="0">
                        <a:latin typeface="Calibri" pitchFamily="34" charset="0"/>
                        <a:ea typeface="Calibri"/>
                        <a:cs typeface="Times New Roman"/>
                      </a:endParaRPr>
                    </a:p>
                  </a:txBody>
                  <a:tcPr marL="68580" marR="68580" marT="0" marB="0" anchor="ctr">
                    <a:solidFill>
                      <a:srgbClr val="FFCC99"/>
                    </a:solidFill>
                  </a:tcPr>
                </a:tc>
                <a:tc>
                  <a:txBody>
                    <a:bodyPr/>
                    <a:lstStyle/>
                    <a:p>
                      <a:pPr algn="just">
                        <a:lnSpc>
                          <a:spcPct val="115000"/>
                        </a:lnSpc>
                        <a:spcAft>
                          <a:spcPts val="0"/>
                        </a:spcAft>
                      </a:pPr>
                      <a:r>
                        <a:rPr lang="es-MX" sz="1600" dirty="0">
                          <a:latin typeface="Calibri" pitchFamily="34" charset="0"/>
                          <a:ea typeface="Calibri"/>
                          <a:cs typeface="Times New Roman"/>
                        </a:rPr>
                        <a:t>I Metropolitana</a:t>
                      </a:r>
                    </a:p>
                  </a:txBody>
                  <a:tcPr marL="68580" marR="68580" marT="0" marB="0" anchor="ctr">
                    <a:solidFill>
                      <a:srgbClr val="FFCC99"/>
                    </a:solidFill>
                  </a:tcPr>
                </a:tc>
                <a:tc>
                  <a:txBody>
                    <a:bodyPr/>
                    <a:lstStyle/>
                    <a:p>
                      <a:pPr algn="just">
                        <a:lnSpc>
                          <a:spcPct val="115000"/>
                        </a:lnSpc>
                        <a:spcAft>
                          <a:spcPts val="0"/>
                        </a:spcAft>
                      </a:pPr>
                      <a:r>
                        <a:rPr lang="es-MX" sz="1600" dirty="0">
                          <a:latin typeface="Calibri" pitchFamily="34" charset="0"/>
                          <a:ea typeface="Calibri"/>
                          <a:cs typeface="Times New Roman"/>
                        </a:rPr>
                        <a:t>Berriozábal, </a:t>
                      </a:r>
                      <a:r>
                        <a:rPr lang="es-MX" sz="1600" dirty="0" err="1">
                          <a:latin typeface="Calibri" pitchFamily="34" charset="0"/>
                          <a:ea typeface="Calibri"/>
                          <a:cs typeface="Times New Roman"/>
                        </a:rPr>
                        <a:t>Chiapa</a:t>
                      </a:r>
                      <a:r>
                        <a:rPr lang="es-MX" sz="1600" dirty="0">
                          <a:latin typeface="Calibri" pitchFamily="34" charset="0"/>
                          <a:ea typeface="Calibri"/>
                          <a:cs typeface="Times New Roman"/>
                        </a:rPr>
                        <a:t> de Corzo, </a:t>
                      </a:r>
                      <a:r>
                        <a:rPr lang="es-MX" sz="1600" dirty="0" err="1">
                          <a:latin typeface="Calibri" pitchFamily="34" charset="0"/>
                          <a:ea typeface="Calibri"/>
                          <a:cs typeface="Times New Roman"/>
                        </a:rPr>
                        <a:t>Suchiapa</a:t>
                      </a:r>
                      <a:endParaRPr lang="es-MX" sz="1600" dirty="0">
                        <a:latin typeface="Calibri" pitchFamily="34" charset="0"/>
                        <a:ea typeface="Calibri"/>
                        <a:cs typeface="Times New Roman"/>
                      </a:endParaRPr>
                    </a:p>
                    <a:p>
                      <a:pPr algn="just">
                        <a:lnSpc>
                          <a:spcPct val="115000"/>
                        </a:lnSpc>
                        <a:spcAft>
                          <a:spcPts val="0"/>
                        </a:spcAft>
                      </a:pPr>
                      <a:r>
                        <a:rPr lang="es-MX" sz="1600" dirty="0">
                          <a:latin typeface="Calibri" pitchFamily="34" charset="0"/>
                          <a:ea typeface="Calibri"/>
                          <a:cs typeface="Times New Roman"/>
                        </a:rPr>
                        <a:t>Tuxtla Gutiérrez.</a:t>
                      </a:r>
                    </a:p>
                  </a:txBody>
                  <a:tcPr marL="68580" marR="68580" marT="0" marB="0" anchor="ctr">
                    <a:solidFill>
                      <a:srgbClr val="FFCC99"/>
                    </a:solidFill>
                  </a:tcPr>
                </a:tc>
              </a:tr>
              <a:tr h="1165990">
                <a:tc vMerge="1">
                  <a:txBody>
                    <a:bodyPr/>
                    <a:lstStyle/>
                    <a:p>
                      <a:endParaRPr lang="es-MX"/>
                    </a:p>
                  </a:txBody>
                  <a:tcPr>
                    <a:solidFill>
                      <a:srgbClr val="FFE6CD"/>
                    </a:solidFill>
                  </a:tcPr>
                </a:tc>
                <a:tc>
                  <a:txBody>
                    <a:bodyPr/>
                    <a:lstStyle/>
                    <a:p>
                      <a:pPr algn="just">
                        <a:lnSpc>
                          <a:spcPct val="115000"/>
                        </a:lnSpc>
                        <a:spcAft>
                          <a:spcPts val="0"/>
                        </a:spcAft>
                      </a:pPr>
                      <a:r>
                        <a:rPr lang="es-MX" sz="1600" dirty="0">
                          <a:latin typeface="Calibri" pitchFamily="34" charset="0"/>
                          <a:ea typeface="Calibri"/>
                          <a:cs typeface="Times New Roman"/>
                        </a:rPr>
                        <a:t>II Valles Zoque</a:t>
                      </a:r>
                    </a:p>
                  </a:txBody>
                  <a:tcPr marL="68580" marR="68580" marT="0" marB="0" anchor="ctr">
                    <a:solidFill>
                      <a:srgbClr val="FFE6CD"/>
                    </a:solidFill>
                  </a:tcPr>
                </a:tc>
                <a:tc>
                  <a:txBody>
                    <a:bodyPr/>
                    <a:lstStyle/>
                    <a:p>
                      <a:pPr algn="just">
                        <a:lnSpc>
                          <a:spcPct val="115000"/>
                        </a:lnSpc>
                        <a:spcAft>
                          <a:spcPts val="0"/>
                        </a:spcAft>
                      </a:pPr>
                      <a:r>
                        <a:rPr lang="es-MX" sz="1600" dirty="0" err="1">
                          <a:latin typeface="Calibri" pitchFamily="34" charset="0"/>
                          <a:ea typeface="Calibri"/>
                          <a:cs typeface="Times New Roman"/>
                        </a:rPr>
                        <a:t>Cintalapa</a:t>
                      </a:r>
                      <a:r>
                        <a:rPr lang="es-MX" sz="1600" dirty="0">
                          <a:latin typeface="Calibri" pitchFamily="34" charset="0"/>
                          <a:ea typeface="Calibri"/>
                          <a:cs typeface="Times New Roman"/>
                        </a:rPr>
                        <a:t>, </a:t>
                      </a:r>
                      <a:r>
                        <a:rPr lang="es-MX" sz="1600" dirty="0" err="1">
                          <a:latin typeface="Calibri" pitchFamily="34" charset="0"/>
                          <a:ea typeface="Calibri"/>
                          <a:cs typeface="Times New Roman"/>
                        </a:rPr>
                        <a:t>Jiquipilas</a:t>
                      </a:r>
                      <a:r>
                        <a:rPr lang="es-MX" sz="1600" dirty="0">
                          <a:latin typeface="Calibri" pitchFamily="34" charset="0"/>
                          <a:ea typeface="Calibri"/>
                          <a:cs typeface="Times New Roman"/>
                        </a:rPr>
                        <a:t>, </a:t>
                      </a:r>
                      <a:r>
                        <a:rPr lang="es-MX" sz="1600" dirty="0" err="1">
                          <a:latin typeface="Calibri" pitchFamily="34" charset="0"/>
                          <a:ea typeface="Calibri"/>
                          <a:cs typeface="Times New Roman"/>
                        </a:rPr>
                        <a:t>Ocozocoautla</a:t>
                      </a:r>
                      <a:r>
                        <a:rPr lang="es-MX" sz="1600" dirty="0">
                          <a:latin typeface="Calibri" pitchFamily="34" charset="0"/>
                          <a:ea typeface="Calibri"/>
                          <a:cs typeface="Times New Roman"/>
                        </a:rPr>
                        <a:t> de Espinosa, Belisario Domínguez.</a:t>
                      </a:r>
                    </a:p>
                  </a:txBody>
                  <a:tcPr marL="68580" marR="68580" marT="0" marB="0" anchor="ctr">
                    <a:solidFill>
                      <a:srgbClr val="FFE6CD"/>
                    </a:solidFill>
                  </a:tcPr>
                </a:tc>
              </a:tr>
              <a:tr h="1748985">
                <a:tc vMerge="1">
                  <a:txBody>
                    <a:bodyPr/>
                    <a:lstStyle/>
                    <a:p>
                      <a:endParaRPr lang="es-MX"/>
                    </a:p>
                  </a:txBody>
                  <a:tcPr>
                    <a:solidFill>
                      <a:srgbClr val="FFCC99"/>
                    </a:solidFill>
                  </a:tcPr>
                </a:tc>
                <a:tc>
                  <a:txBody>
                    <a:bodyPr/>
                    <a:lstStyle/>
                    <a:p>
                      <a:pPr algn="just">
                        <a:lnSpc>
                          <a:spcPct val="115000"/>
                        </a:lnSpc>
                        <a:spcAft>
                          <a:spcPts val="0"/>
                        </a:spcAft>
                        <a:tabLst>
                          <a:tab pos="1763395" algn="r"/>
                        </a:tabLst>
                      </a:pPr>
                      <a:r>
                        <a:rPr lang="es-MX" sz="1600" dirty="0">
                          <a:latin typeface="Calibri" pitchFamily="34" charset="0"/>
                          <a:ea typeface="Calibri"/>
                          <a:cs typeface="Times New Roman"/>
                        </a:rPr>
                        <a:t>III </a:t>
                      </a:r>
                      <a:r>
                        <a:rPr lang="es-MX" sz="1600" dirty="0" err="1">
                          <a:latin typeface="Calibri" pitchFamily="34" charset="0"/>
                          <a:ea typeface="Calibri"/>
                          <a:cs typeface="Times New Roman"/>
                        </a:rPr>
                        <a:t>Mezcalapa</a:t>
                      </a:r>
                      <a:r>
                        <a:rPr lang="es-MX" sz="1600" dirty="0">
                          <a:latin typeface="Calibri" pitchFamily="34" charset="0"/>
                          <a:ea typeface="Calibri"/>
                          <a:cs typeface="Times New Roman"/>
                        </a:rPr>
                        <a:t>	</a:t>
                      </a:r>
                    </a:p>
                  </a:txBody>
                  <a:tcPr marL="68580" marR="68580" marT="0" marB="0" anchor="ctr">
                    <a:solidFill>
                      <a:srgbClr val="FFCC99"/>
                    </a:solidFill>
                  </a:tcPr>
                </a:tc>
                <a:tc>
                  <a:txBody>
                    <a:bodyPr/>
                    <a:lstStyle/>
                    <a:p>
                      <a:pPr algn="just">
                        <a:lnSpc>
                          <a:spcPct val="115000"/>
                        </a:lnSpc>
                        <a:spcAft>
                          <a:spcPts val="0"/>
                        </a:spcAft>
                      </a:pPr>
                      <a:r>
                        <a:rPr lang="es-MX" sz="1600" dirty="0" err="1">
                          <a:latin typeface="Calibri" pitchFamily="34" charset="0"/>
                          <a:ea typeface="Calibri"/>
                          <a:cs typeface="Times New Roman"/>
                        </a:rPr>
                        <a:t>Coapilla</a:t>
                      </a:r>
                      <a:r>
                        <a:rPr lang="es-MX" sz="1600" dirty="0">
                          <a:latin typeface="Calibri" pitchFamily="34" charset="0"/>
                          <a:ea typeface="Calibri"/>
                          <a:cs typeface="Times New Roman"/>
                        </a:rPr>
                        <a:t>, </a:t>
                      </a:r>
                      <a:r>
                        <a:rPr lang="es-MX" sz="1600" dirty="0" err="1">
                          <a:latin typeface="Calibri" pitchFamily="34" charset="0"/>
                          <a:ea typeface="Calibri"/>
                          <a:cs typeface="Times New Roman"/>
                        </a:rPr>
                        <a:t>Copainalá</a:t>
                      </a:r>
                      <a:r>
                        <a:rPr lang="es-MX" sz="1600" dirty="0">
                          <a:latin typeface="Calibri" pitchFamily="34" charset="0"/>
                          <a:ea typeface="Calibri"/>
                          <a:cs typeface="Times New Roman"/>
                        </a:rPr>
                        <a:t>, </a:t>
                      </a:r>
                      <a:r>
                        <a:rPr lang="es-MX" sz="1600" dirty="0" err="1" smtClean="0">
                          <a:latin typeface="Calibri" pitchFamily="34" charset="0"/>
                          <a:ea typeface="Calibri"/>
                          <a:cs typeface="Times New Roman"/>
                        </a:rPr>
                        <a:t>Chicoasén</a:t>
                      </a:r>
                      <a:r>
                        <a:rPr lang="es-MX" sz="1600" dirty="0">
                          <a:latin typeface="Calibri" pitchFamily="34" charset="0"/>
                          <a:ea typeface="Calibri"/>
                          <a:cs typeface="Times New Roman"/>
                        </a:rPr>
                        <a:t>, Francisco León, </a:t>
                      </a:r>
                      <a:r>
                        <a:rPr lang="es-MX" sz="1600" dirty="0" err="1">
                          <a:latin typeface="Calibri" pitchFamily="34" charset="0"/>
                          <a:ea typeface="Calibri"/>
                          <a:cs typeface="Times New Roman"/>
                        </a:rPr>
                        <a:t>Ocotepec</a:t>
                      </a:r>
                      <a:r>
                        <a:rPr lang="es-MX" sz="1600" dirty="0">
                          <a:latin typeface="Calibri" pitchFamily="34" charset="0"/>
                          <a:ea typeface="Calibri"/>
                          <a:cs typeface="Times New Roman"/>
                        </a:rPr>
                        <a:t>, </a:t>
                      </a:r>
                      <a:r>
                        <a:rPr lang="es-MX" sz="1600" dirty="0" err="1">
                          <a:latin typeface="Calibri" pitchFamily="34" charset="0"/>
                          <a:ea typeface="Calibri"/>
                          <a:cs typeface="Times New Roman"/>
                        </a:rPr>
                        <a:t>Osumacinta</a:t>
                      </a:r>
                      <a:r>
                        <a:rPr lang="es-MX" sz="1600" dirty="0">
                          <a:latin typeface="Calibri" pitchFamily="34" charset="0"/>
                          <a:ea typeface="Calibri"/>
                          <a:cs typeface="Times New Roman"/>
                        </a:rPr>
                        <a:t>, San Fernando, </a:t>
                      </a:r>
                      <a:r>
                        <a:rPr lang="es-MX" sz="1600" dirty="0" err="1">
                          <a:latin typeface="Calibri" pitchFamily="34" charset="0"/>
                          <a:ea typeface="Calibri"/>
                          <a:cs typeface="Times New Roman"/>
                        </a:rPr>
                        <a:t>Mezcalapa</a:t>
                      </a:r>
                      <a:r>
                        <a:rPr lang="es-MX" sz="1600" dirty="0">
                          <a:latin typeface="Calibri" pitchFamily="34" charset="0"/>
                          <a:ea typeface="Calibri"/>
                          <a:cs typeface="Times New Roman"/>
                        </a:rPr>
                        <a:t>, </a:t>
                      </a:r>
                      <a:r>
                        <a:rPr lang="es-MX" sz="1600" dirty="0" err="1">
                          <a:latin typeface="Calibri" pitchFamily="34" charset="0"/>
                          <a:ea typeface="Calibri"/>
                          <a:cs typeface="Times New Roman"/>
                        </a:rPr>
                        <a:t>Tecpatán</a:t>
                      </a:r>
                      <a:r>
                        <a:rPr lang="es-MX" sz="1600" dirty="0">
                          <a:latin typeface="Calibri" pitchFamily="34" charset="0"/>
                          <a:ea typeface="Calibri"/>
                          <a:cs typeface="Times New Roman"/>
                        </a:rPr>
                        <a:t>.</a:t>
                      </a:r>
                    </a:p>
                  </a:txBody>
                  <a:tcPr marL="68580" marR="68580" marT="0" marB="0" anchor="ctr">
                    <a:solidFill>
                      <a:srgbClr val="FFCC99"/>
                    </a:solidFill>
                  </a:tcPr>
                </a:tc>
              </a:tr>
            </a:tbl>
          </a:graphicData>
        </a:graphic>
      </p:graphicFrame>
      <p:pic>
        <p:nvPicPr>
          <p:cNvPr id="11" name="10 Imagen" descr="I, II y III.png"/>
          <p:cNvPicPr>
            <a:picLocks noChangeAspect="1"/>
          </p:cNvPicPr>
          <p:nvPr/>
        </p:nvPicPr>
        <p:blipFill>
          <a:blip r:embed="rId3">
            <a:clrChange>
              <a:clrFrom>
                <a:srgbClr val="FFFFFF"/>
              </a:clrFrom>
              <a:clrTo>
                <a:srgbClr val="FFFFFF">
                  <a:alpha val="0"/>
                </a:srgbClr>
              </a:clrTo>
            </a:clrChange>
          </a:blip>
          <a:stretch>
            <a:fillRect/>
          </a:stretch>
        </p:blipFill>
        <p:spPr>
          <a:xfrm>
            <a:off x="5143504" y="2143116"/>
            <a:ext cx="4000495" cy="3643338"/>
          </a:xfrm>
          <a:prstGeom prst="rect">
            <a:avLst/>
          </a:prstGeom>
        </p:spPr>
      </p:pic>
    </p:spTree>
    <p:extLst>
      <p:ext uri="{BB962C8B-B14F-4D97-AF65-F5344CB8AC3E}">
        <p14:creationId xmlns:p14="http://schemas.microsoft.com/office/powerpoint/2010/main" val="91836380"/>
      </p:ext>
    </p:extLst>
  </p:cSld>
  <p:clrMapOvr>
    <a:masterClrMapping/>
  </p:clrMapOvr>
  <p:transition spd="slow">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graphicFrame>
        <p:nvGraphicFramePr>
          <p:cNvPr id="9" name="8 Gráfico"/>
          <p:cNvGraphicFramePr/>
          <p:nvPr>
            <p:extLst/>
          </p:nvPr>
        </p:nvGraphicFramePr>
        <p:xfrm>
          <a:off x="107504" y="1491432"/>
          <a:ext cx="4219800" cy="27084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9 Gráfico"/>
          <p:cNvGraphicFramePr/>
          <p:nvPr>
            <p:extLst/>
          </p:nvPr>
        </p:nvGraphicFramePr>
        <p:xfrm>
          <a:off x="4283968" y="1295827"/>
          <a:ext cx="4745383" cy="3160895"/>
        </p:xfrm>
        <a:graphic>
          <a:graphicData uri="http://schemas.openxmlformats.org/drawingml/2006/chart">
            <c:chart xmlns:c="http://schemas.openxmlformats.org/drawingml/2006/chart" xmlns:r="http://schemas.openxmlformats.org/officeDocument/2006/relationships" r:id="rId4"/>
          </a:graphicData>
        </a:graphic>
      </p:graphicFrame>
      <p:sp>
        <p:nvSpPr>
          <p:cNvPr id="11" name="2 Marcador de contenido"/>
          <p:cNvSpPr>
            <a:spLocks noGrp="1"/>
          </p:cNvSpPr>
          <p:nvPr>
            <p:ph idx="1"/>
          </p:nvPr>
        </p:nvSpPr>
        <p:spPr>
          <a:xfrm>
            <a:off x="500034" y="984570"/>
            <a:ext cx="8229600" cy="990442"/>
          </a:xfrm>
        </p:spPr>
        <p:txBody>
          <a:bodyPr/>
          <a:lstStyle/>
          <a:p>
            <a:pPr algn="ctr">
              <a:buNone/>
            </a:pPr>
            <a:r>
              <a:rPr lang="es-ES" sz="1200" b="1" dirty="0"/>
              <a:t>CHIAPAS: FONDOS MUNICIPALES</a:t>
            </a:r>
            <a:endParaRPr lang="es-MX" sz="1200" dirty="0"/>
          </a:p>
          <a:p>
            <a:pPr algn="ctr">
              <a:buNone/>
            </a:pPr>
            <a:r>
              <a:rPr lang="es-ES" sz="1200" b="1" dirty="0"/>
              <a:t>GASTO FEDERALIZADO: CUMPLIMIENTO EN LA ENTREGA DE LOS INFORMES TRIMESTRALES A LA SHCP,</a:t>
            </a:r>
            <a:endParaRPr lang="es-MX" sz="1200" dirty="0"/>
          </a:p>
          <a:p>
            <a:pPr algn="ctr">
              <a:buNone/>
            </a:pPr>
            <a:r>
              <a:rPr lang="es-ES" sz="1200" b="1" dirty="0"/>
              <a:t>SOBRE LOS FONDOS DEL RAMO GENERAL 33 Y EL </a:t>
            </a:r>
            <a:r>
              <a:rPr lang="es-ES" sz="1200" b="1" dirty="0" err="1"/>
              <a:t>SUBSEMUN</a:t>
            </a:r>
            <a:endParaRPr lang="es-ES" sz="1200" b="1" dirty="0"/>
          </a:p>
          <a:p>
            <a:pPr algn="ctr">
              <a:buNone/>
            </a:pPr>
            <a:endParaRPr lang="es-ES" sz="1200" b="1" dirty="0" smtClean="0"/>
          </a:p>
          <a:p>
            <a:pPr algn="ctr">
              <a:buNone/>
            </a:pPr>
            <a:r>
              <a:rPr lang="es-ES" sz="1200" b="1" dirty="0" smtClean="0"/>
              <a:t>Cuarto Trimestre </a:t>
            </a:r>
            <a:r>
              <a:rPr lang="es-ES" sz="1200" b="1" dirty="0"/>
              <a:t>2015</a:t>
            </a:r>
          </a:p>
          <a:p>
            <a:pPr algn="ctr">
              <a:buNone/>
            </a:pPr>
            <a:endParaRPr lang="es-MX" sz="1200" dirty="0"/>
          </a:p>
        </p:txBody>
      </p:sp>
      <p:graphicFrame>
        <p:nvGraphicFramePr>
          <p:cNvPr id="3" name="2 Tabla"/>
          <p:cNvGraphicFramePr>
            <a:graphicFrameLocks noGrp="1"/>
          </p:cNvGraphicFramePr>
          <p:nvPr>
            <p:extLst/>
          </p:nvPr>
        </p:nvGraphicFramePr>
        <p:xfrm>
          <a:off x="323528" y="4299743"/>
          <a:ext cx="8496943" cy="2012051"/>
        </p:xfrm>
        <a:graphic>
          <a:graphicData uri="http://schemas.openxmlformats.org/drawingml/2006/table">
            <a:tbl>
              <a:tblPr/>
              <a:tblGrid>
                <a:gridCol w="1140716"/>
                <a:gridCol w="1140716"/>
                <a:gridCol w="1037016"/>
                <a:gridCol w="847719"/>
                <a:gridCol w="832083"/>
                <a:gridCol w="832083"/>
                <a:gridCol w="888870"/>
                <a:gridCol w="888870"/>
                <a:gridCol w="888870"/>
              </a:tblGrid>
              <a:tr h="183251">
                <a:tc rowSpan="2">
                  <a:txBody>
                    <a:bodyPr/>
                    <a:lstStyle/>
                    <a:p>
                      <a:pPr algn="ctr">
                        <a:spcAft>
                          <a:spcPts val="0"/>
                        </a:spcAft>
                      </a:pPr>
                      <a:r>
                        <a:rPr lang="es-ES" sz="1200" dirty="0">
                          <a:solidFill>
                            <a:srgbClr val="FFFFFF"/>
                          </a:solidFill>
                          <a:effectLst/>
                          <a:latin typeface="+mj-lt"/>
                          <a:ea typeface="Times New Roman"/>
                          <a:cs typeface="Times New Roman"/>
                        </a:rPr>
                        <a:t>122</a:t>
                      </a:r>
                      <a:endParaRPr lang="es-MX" sz="1200" dirty="0">
                        <a:effectLst/>
                        <a:latin typeface="+mj-lt"/>
                        <a:ea typeface="Times New Roman"/>
                      </a:endParaRPr>
                    </a:p>
                    <a:p>
                      <a:pPr algn="ctr">
                        <a:spcAft>
                          <a:spcPts val="0"/>
                        </a:spcAft>
                      </a:pPr>
                      <a:r>
                        <a:rPr lang="es-ES" sz="1200" dirty="0">
                          <a:solidFill>
                            <a:srgbClr val="FFFFFF"/>
                          </a:solidFill>
                          <a:effectLst/>
                          <a:latin typeface="+mj-lt"/>
                          <a:ea typeface="Times New Roman"/>
                          <a:cs typeface="Times New Roman"/>
                        </a:rPr>
                        <a:t> MUNICIPIOS </a:t>
                      </a:r>
                      <a:endParaRPr lang="es-MX" sz="1200" dirty="0">
                        <a:effectLst/>
                        <a:latin typeface="+mj-lt"/>
                        <a:ea typeface="Times New Roman"/>
                      </a:endParaRPr>
                    </a:p>
                  </a:txBody>
                  <a:tcPr marL="44450" marR="44450" marT="0"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93300"/>
                    </a:solidFill>
                  </a:tcPr>
                </a:tc>
                <a:tc gridSpan="3">
                  <a:txBody>
                    <a:bodyPr/>
                    <a:lstStyle/>
                    <a:p>
                      <a:pPr algn="ctr">
                        <a:spcAft>
                          <a:spcPts val="0"/>
                        </a:spcAft>
                      </a:pPr>
                      <a:r>
                        <a:rPr lang="es-ES" sz="1200" dirty="0" err="1">
                          <a:solidFill>
                            <a:srgbClr val="FFFFFF"/>
                          </a:solidFill>
                          <a:effectLst/>
                          <a:latin typeface="+mj-lt"/>
                          <a:ea typeface="Times New Roman"/>
                          <a:cs typeface="Times New Roman"/>
                        </a:rPr>
                        <a:t>FISM</a:t>
                      </a:r>
                      <a:r>
                        <a:rPr lang="es-ES" sz="1200" dirty="0">
                          <a:solidFill>
                            <a:srgbClr val="FFFFFF"/>
                          </a:solidFill>
                          <a:effectLst/>
                          <a:latin typeface="+mj-lt"/>
                          <a:ea typeface="Times New Roman"/>
                          <a:cs typeface="Times New Roman"/>
                        </a:rPr>
                        <a:t>-DF</a:t>
                      </a:r>
                      <a:endParaRPr lang="es-MX" sz="1200" dirty="0">
                        <a:effectLst/>
                        <a:latin typeface="+mj-lt"/>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93300"/>
                    </a:solidFill>
                  </a:tcPr>
                </a:tc>
                <a:tc hMerge="1">
                  <a:txBody>
                    <a:bodyPr/>
                    <a:lstStyle/>
                    <a:p>
                      <a:endParaRPr lang="es-MX"/>
                    </a:p>
                  </a:txBody>
                  <a:tcPr/>
                </a:tc>
                <a:tc hMerge="1">
                  <a:txBody>
                    <a:bodyPr/>
                    <a:lstStyle/>
                    <a:p>
                      <a:endParaRPr lang="es-MX"/>
                    </a:p>
                  </a:txBody>
                  <a:tcPr/>
                </a:tc>
                <a:tc gridSpan="5">
                  <a:txBody>
                    <a:bodyPr/>
                    <a:lstStyle/>
                    <a:p>
                      <a:pPr algn="ctr">
                        <a:spcAft>
                          <a:spcPts val="0"/>
                        </a:spcAft>
                      </a:pPr>
                      <a:r>
                        <a:rPr lang="es-ES" sz="1200" dirty="0" err="1">
                          <a:solidFill>
                            <a:srgbClr val="FFFFFF"/>
                          </a:solidFill>
                          <a:effectLst/>
                          <a:latin typeface="+mj-lt"/>
                          <a:ea typeface="Times New Roman"/>
                          <a:cs typeface="Times New Roman"/>
                        </a:rPr>
                        <a:t>FORTAMUN</a:t>
                      </a:r>
                      <a:r>
                        <a:rPr lang="es-ES" sz="1200" dirty="0">
                          <a:solidFill>
                            <a:srgbClr val="FFFFFF"/>
                          </a:solidFill>
                          <a:effectLst/>
                          <a:latin typeface="+mj-lt"/>
                          <a:ea typeface="Times New Roman"/>
                          <a:cs typeface="Times New Roman"/>
                        </a:rPr>
                        <a:t>-DF</a:t>
                      </a:r>
                      <a:endParaRPr lang="es-MX" sz="1200" dirty="0">
                        <a:effectLst/>
                        <a:latin typeface="+mj-lt"/>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9330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002338">
                <a:tc vMerge="1">
                  <a:txBody>
                    <a:bodyPr/>
                    <a:lstStyle/>
                    <a:p>
                      <a:endParaRPr lang="es-MX"/>
                    </a:p>
                  </a:txBody>
                  <a:tcPr/>
                </a:tc>
                <a:tc>
                  <a:txBody>
                    <a:bodyPr/>
                    <a:lstStyle/>
                    <a:p>
                      <a:pPr algn="ctr">
                        <a:spcAft>
                          <a:spcPts val="0"/>
                        </a:spcAft>
                      </a:pPr>
                      <a:r>
                        <a:rPr lang="es-ES" sz="1200" dirty="0">
                          <a:solidFill>
                            <a:srgbClr val="FFFFFF"/>
                          </a:solidFill>
                          <a:effectLst/>
                          <a:latin typeface="+mj-lt"/>
                          <a:ea typeface="Times New Roman"/>
                          <a:cs typeface="Times New Roman"/>
                        </a:rPr>
                        <a:t>Número de proyectos registrados en el </a:t>
                      </a:r>
                      <a:r>
                        <a:rPr lang="es-ES" sz="1200" dirty="0" err="1">
                          <a:solidFill>
                            <a:srgbClr val="FFFFFF"/>
                          </a:solidFill>
                          <a:effectLst/>
                          <a:latin typeface="+mj-lt"/>
                          <a:ea typeface="Times New Roman"/>
                          <a:cs typeface="Times New Roman"/>
                        </a:rPr>
                        <a:t>SFU</a:t>
                      </a:r>
                      <a:r>
                        <a:rPr lang="es-ES" sz="1200" dirty="0">
                          <a:solidFill>
                            <a:srgbClr val="FFFFFF"/>
                          </a:solidFill>
                          <a:effectLst/>
                          <a:latin typeface="+mj-lt"/>
                          <a:ea typeface="Times New Roman"/>
                          <a:cs typeface="Times New Roman"/>
                        </a:rPr>
                        <a:t> de caminos rurales</a:t>
                      </a:r>
                      <a:endParaRPr lang="es-MX" sz="1200" dirty="0">
                        <a:effectLst/>
                        <a:latin typeface="+mj-lt"/>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200" dirty="0">
                          <a:solidFill>
                            <a:srgbClr val="FFFFFF"/>
                          </a:solidFill>
                          <a:effectLst/>
                          <a:latin typeface="+mj-lt"/>
                          <a:ea typeface="Times New Roman"/>
                          <a:cs typeface="Times New Roman"/>
                        </a:rPr>
                        <a:t>Número de proyectos registrados en el </a:t>
                      </a:r>
                      <a:r>
                        <a:rPr lang="es-ES" sz="1200" dirty="0" err="1">
                          <a:solidFill>
                            <a:srgbClr val="FFFFFF"/>
                          </a:solidFill>
                          <a:effectLst/>
                          <a:latin typeface="+mj-lt"/>
                          <a:ea typeface="Times New Roman"/>
                          <a:cs typeface="Times New Roman"/>
                        </a:rPr>
                        <a:t>SFU</a:t>
                      </a:r>
                      <a:r>
                        <a:rPr lang="es-ES" sz="1200" dirty="0">
                          <a:solidFill>
                            <a:srgbClr val="FFFFFF"/>
                          </a:solidFill>
                          <a:effectLst/>
                          <a:latin typeface="+mj-lt"/>
                          <a:ea typeface="Times New Roman"/>
                          <a:cs typeface="Times New Roman"/>
                        </a:rPr>
                        <a:t> de infraestructura para la urbanización</a:t>
                      </a:r>
                      <a:endParaRPr lang="es-MX" sz="1200" dirty="0">
                        <a:effectLst/>
                        <a:latin typeface="+mj-lt"/>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200" dirty="0">
                          <a:solidFill>
                            <a:srgbClr val="FFFFFF"/>
                          </a:solidFill>
                          <a:effectLst/>
                          <a:latin typeface="+mj-lt"/>
                          <a:ea typeface="Times New Roman"/>
                          <a:cs typeface="Times New Roman"/>
                        </a:rPr>
                        <a:t>Número de otros proyectos registrados en el </a:t>
                      </a:r>
                      <a:r>
                        <a:rPr lang="es-ES" sz="1200" dirty="0" err="1">
                          <a:solidFill>
                            <a:srgbClr val="FFFFFF"/>
                          </a:solidFill>
                          <a:effectLst/>
                          <a:latin typeface="+mj-lt"/>
                          <a:ea typeface="Times New Roman"/>
                          <a:cs typeface="Times New Roman"/>
                        </a:rPr>
                        <a:t>SFU</a:t>
                      </a:r>
                      <a:endParaRPr lang="es-MX" sz="1200" dirty="0">
                        <a:effectLst/>
                        <a:latin typeface="+mj-lt"/>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200" dirty="0">
                          <a:solidFill>
                            <a:srgbClr val="FFFFFF"/>
                          </a:solidFill>
                          <a:effectLst/>
                          <a:latin typeface="+mj-lt"/>
                          <a:ea typeface="Times New Roman"/>
                          <a:cs typeface="Times New Roman"/>
                        </a:rPr>
                        <a:t>Índice en el Ejercicio de Recursos</a:t>
                      </a:r>
                      <a:endParaRPr lang="es-MX" sz="1200" dirty="0">
                        <a:effectLst/>
                        <a:latin typeface="+mj-lt"/>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200" dirty="0">
                          <a:solidFill>
                            <a:srgbClr val="FFFFFF"/>
                          </a:solidFill>
                          <a:effectLst/>
                          <a:latin typeface="+mj-lt"/>
                          <a:ea typeface="Times New Roman"/>
                          <a:cs typeface="Times New Roman"/>
                        </a:rPr>
                        <a:t>Porcentaje de Avance en las Metas</a:t>
                      </a:r>
                      <a:endParaRPr lang="es-MX" sz="1200" dirty="0">
                        <a:effectLst/>
                        <a:latin typeface="+mj-lt"/>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200" dirty="0">
                          <a:solidFill>
                            <a:srgbClr val="FFFFFF"/>
                          </a:solidFill>
                          <a:effectLst/>
                          <a:latin typeface="+mj-lt"/>
                          <a:ea typeface="Times New Roman"/>
                          <a:cs typeface="Times New Roman"/>
                        </a:rPr>
                        <a:t>Índice de Logro Operativo</a:t>
                      </a:r>
                      <a:endParaRPr lang="es-MX" sz="1200" dirty="0">
                        <a:effectLst/>
                        <a:latin typeface="+mj-lt"/>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200" dirty="0">
                          <a:solidFill>
                            <a:srgbClr val="FFFFFF"/>
                          </a:solidFill>
                          <a:effectLst/>
                          <a:latin typeface="+mj-lt"/>
                          <a:ea typeface="Times New Roman"/>
                          <a:cs typeface="Times New Roman"/>
                        </a:rPr>
                        <a:t>Índice de Aplicación Prioritaria de Recursos</a:t>
                      </a:r>
                      <a:endParaRPr lang="es-MX" sz="1200" dirty="0">
                        <a:effectLst/>
                        <a:latin typeface="+mj-lt"/>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200" dirty="0">
                          <a:solidFill>
                            <a:srgbClr val="FFFFFF"/>
                          </a:solidFill>
                          <a:effectLst/>
                          <a:latin typeface="+mj-lt"/>
                          <a:ea typeface="Times New Roman"/>
                          <a:cs typeface="Times New Roman"/>
                        </a:rPr>
                        <a:t>Índice de Dependencia Financiera</a:t>
                      </a:r>
                      <a:endParaRPr lang="es-MX" sz="1200" dirty="0">
                        <a:effectLst/>
                        <a:latin typeface="+mj-lt"/>
                        <a:ea typeface="Times New Roman"/>
                      </a:endParaRPr>
                    </a:p>
                  </a:txBody>
                  <a:tcPr marL="44450" marR="4445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993300"/>
                    </a:solidFill>
                  </a:tcPr>
                </a:tc>
              </a:tr>
              <a:tr h="163647">
                <a:tc>
                  <a:txBody>
                    <a:bodyPr/>
                    <a:lstStyle/>
                    <a:p>
                      <a:pPr algn="ctr">
                        <a:spcAft>
                          <a:spcPts val="0"/>
                        </a:spcAft>
                      </a:pPr>
                      <a:r>
                        <a:rPr lang="es-MX" sz="1200" b="1" dirty="0">
                          <a:solidFill>
                            <a:srgbClr val="000000"/>
                          </a:solidFill>
                          <a:effectLst/>
                          <a:latin typeface="Calibri"/>
                          <a:ea typeface="Times New Roman"/>
                        </a:rPr>
                        <a:t>SI</a:t>
                      </a:r>
                      <a:endParaRPr lang="es-MX" sz="1200" dirty="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effectLst/>
                          <a:latin typeface="Calibri"/>
                          <a:ea typeface="Times New Roman"/>
                        </a:rPr>
                        <a:t>16</a:t>
                      </a:r>
                      <a:endParaRPr lang="es-MX" sz="1200" dirty="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effectLst/>
                          <a:latin typeface="Calibri"/>
                          <a:ea typeface="Times New Roman"/>
                        </a:rPr>
                        <a:t>18</a:t>
                      </a:r>
                      <a:endParaRPr lang="es-MX" sz="1200" dirty="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effectLst/>
                          <a:latin typeface="Calibri"/>
                          <a:ea typeface="Times New Roman"/>
                        </a:rPr>
                        <a:t>18</a:t>
                      </a:r>
                      <a:endParaRPr lang="es-MX" sz="1200" dirty="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effectLst/>
                          <a:latin typeface="Calibri"/>
                          <a:ea typeface="Times New Roman"/>
                        </a:rPr>
                        <a:t>18</a:t>
                      </a:r>
                      <a:endParaRPr lang="es-MX" sz="1200" dirty="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effectLst/>
                          <a:latin typeface="Calibri"/>
                          <a:ea typeface="Times New Roman"/>
                        </a:rPr>
                        <a:t>13</a:t>
                      </a:r>
                      <a:endParaRPr lang="es-MX" sz="120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effectLst/>
                          <a:latin typeface="Calibri"/>
                          <a:ea typeface="Times New Roman"/>
                        </a:rPr>
                        <a:t>10</a:t>
                      </a:r>
                      <a:endParaRPr lang="es-MX" sz="120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effectLst/>
                          <a:latin typeface="Calibri"/>
                          <a:ea typeface="Times New Roman"/>
                        </a:rPr>
                        <a:t>12</a:t>
                      </a:r>
                      <a:endParaRPr lang="es-MX" sz="120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effectLst/>
                          <a:latin typeface="Calibri"/>
                          <a:ea typeface="Times New Roman"/>
                        </a:rPr>
                        <a:t>10</a:t>
                      </a:r>
                      <a:endParaRPr lang="es-MX" sz="1200" dirty="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81546">
                <a:tc>
                  <a:txBody>
                    <a:bodyPr/>
                    <a:lstStyle/>
                    <a:p>
                      <a:pPr algn="ctr">
                        <a:spcAft>
                          <a:spcPts val="0"/>
                        </a:spcAft>
                      </a:pPr>
                      <a:r>
                        <a:rPr lang="es-MX" sz="1200" b="1" dirty="0">
                          <a:solidFill>
                            <a:srgbClr val="000000"/>
                          </a:solidFill>
                          <a:effectLst/>
                          <a:latin typeface="Calibri"/>
                          <a:ea typeface="Times New Roman"/>
                        </a:rPr>
                        <a:t>NO</a:t>
                      </a:r>
                      <a:endParaRPr lang="es-MX" sz="1200" dirty="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effectLst/>
                          <a:latin typeface="Calibri"/>
                          <a:ea typeface="Times New Roman"/>
                        </a:rPr>
                        <a:t>106</a:t>
                      </a:r>
                      <a:endParaRPr lang="es-MX" sz="1200" dirty="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effectLst/>
                          <a:latin typeface="Calibri"/>
                          <a:ea typeface="Times New Roman"/>
                        </a:rPr>
                        <a:t>104</a:t>
                      </a:r>
                      <a:endParaRPr lang="es-MX" sz="1200" dirty="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effectLst/>
                          <a:latin typeface="Calibri"/>
                          <a:ea typeface="Times New Roman"/>
                        </a:rPr>
                        <a:t>104</a:t>
                      </a:r>
                      <a:endParaRPr lang="es-MX" sz="1200" dirty="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effectLst/>
                          <a:latin typeface="Calibri"/>
                          <a:ea typeface="Times New Roman"/>
                        </a:rPr>
                        <a:t>104</a:t>
                      </a:r>
                      <a:endParaRPr lang="es-MX" sz="1200" dirty="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effectLst/>
                          <a:latin typeface="Calibri"/>
                          <a:ea typeface="Times New Roman"/>
                        </a:rPr>
                        <a:t>109</a:t>
                      </a:r>
                      <a:endParaRPr lang="es-MX" sz="1200" dirty="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effectLst/>
                          <a:latin typeface="Calibri"/>
                          <a:ea typeface="Times New Roman"/>
                        </a:rPr>
                        <a:t>112</a:t>
                      </a:r>
                      <a:endParaRPr lang="es-MX" sz="120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effectLst/>
                          <a:latin typeface="Calibri"/>
                          <a:ea typeface="Times New Roman"/>
                        </a:rPr>
                        <a:t>110</a:t>
                      </a:r>
                      <a:endParaRPr lang="es-MX" sz="120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effectLst/>
                          <a:latin typeface="Calibri"/>
                          <a:ea typeface="Times New Roman"/>
                        </a:rPr>
                        <a:t>112</a:t>
                      </a:r>
                      <a:endParaRPr lang="es-MX" sz="1200" dirty="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647">
                <a:tc>
                  <a:txBody>
                    <a:bodyPr/>
                    <a:lstStyle/>
                    <a:p>
                      <a:pPr algn="ctr">
                        <a:spcAft>
                          <a:spcPts val="0"/>
                        </a:spcAft>
                      </a:pPr>
                      <a:r>
                        <a:rPr lang="es-MX" sz="1200" b="1">
                          <a:solidFill>
                            <a:srgbClr val="000000"/>
                          </a:solidFill>
                          <a:effectLst/>
                          <a:latin typeface="Calibri"/>
                          <a:ea typeface="Times New Roman"/>
                        </a:rPr>
                        <a:t>NA</a:t>
                      </a:r>
                      <a:endParaRPr lang="es-MX" sz="1200">
                        <a:effectLst/>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effectLst/>
                          <a:latin typeface="Calibri"/>
                          <a:ea typeface="Times New Roman"/>
                        </a:rPr>
                        <a:t>0</a:t>
                      </a:r>
                      <a:endParaRPr lang="es-MX" sz="120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effectLst/>
                          <a:latin typeface="Calibri"/>
                          <a:ea typeface="Times New Roman"/>
                        </a:rPr>
                        <a:t>0</a:t>
                      </a:r>
                      <a:endParaRPr lang="es-MX" sz="120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effectLst/>
                          <a:latin typeface="Calibri"/>
                          <a:ea typeface="Times New Roman"/>
                        </a:rPr>
                        <a:t>0</a:t>
                      </a:r>
                      <a:endParaRPr lang="es-MX" sz="120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effectLst/>
                          <a:latin typeface="Calibri"/>
                          <a:ea typeface="Times New Roman"/>
                        </a:rPr>
                        <a:t>0</a:t>
                      </a:r>
                      <a:endParaRPr lang="es-MX" sz="120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effectLst/>
                          <a:latin typeface="Calibri"/>
                          <a:ea typeface="Times New Roman"/>
                        </a:rPr>
                        <a:t>0</a:t>
                      </a:r>
                      <a:endParaRPr lang="es-MX" sz="1200" dirty="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effectLst/>
                          <a:latin typeface="Calibri"/>
                          <a:ea typeface="Times New Roman"/>
                        </a:rPr>
                        <a:t>0</a:t>
                      </a:r>
                      <a:endParaRPr lang="es-MX" sz="1200" dirty="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effectLst/>
                          <a:latin typeface="Calibri"/>
                          <a:ea typeface="Times New Roman"/>
                        </a:rPr>
                        <a:t>0</a:t>
                      </a:r>
                      <a:endParaRPr lang="es-MX" sz="1200" dirty="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effectLst/>
                          <a:latin typeface="Calibri"/>
                          <a:ea typeface="Times New Roman"/>
                        </a:rPr>
                        <a:t>0</a:t>
                      </a:r>
                      <a:endParaRPr lang="es-MX" sz="1200" dirty="0">
                        <a:effectLst/>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48250131"/>
      </p:ext>
    </p:extLst>
  </p:cSld>
  <p:clrMapOvr>
    <a:masterClrMapping/>
  </p:clrMapOvr>
  <p:transition spd="slow">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graphicFrame>
        <p:nvGraphicFramePr>
          <p:cNvPr id="2" name="1 Tabla"/>
          <p:cNvGraphicFramePr>
            <a:graphicFrameLocks noGrp="1"/>
          </p:cNvGraphicFramePr>
          <p:nvPr>
            <p:extLst/>
          </p:nvPr>
        </p:nvGraphicFramePr>
        <p:xfrm>
          <a:off x="411809" y="1340768"/>
          <a:ext cx="8336656" cy="494154"/>
        </p:xfrm>
        <a:graphic>
          <a:graphicData uri="http://schemas.openxmlformats.org/drawingml/2006/table">
            <a:tbl>
              <a:tblPr/>
              <a:tblGrid>
                <a:gridCol w="8336656"/>
              </a:tblGrid>
              <a:tr h="494154">
                <a:tc>
                  <a:txBody>
                    <a:bodyPr/>
                    <a:lstStyle/>
                    <a:p>
                      <a:pPr algn="ctr"/>
                      <a:r>
                        <a:rPr lang="es-ES" sz="2800" dirty="0" smtClean="0">
                          <a:solidFill>
                            <a:schemeClr val="bg1"/>
                          </a:solidFill>
                        </a:rPr>
                        <a:t>El</a:t>
                      </a:r>
                      <a:r>
                        <a:rPr lang="es-ES" sz="2800" baseline="0" dirty="0" smtClean="0">
                          <a:solidFill>
                            <a:schemeClr val="bg1"/>
                          </a:solidFill>
                        </a:rPr>
                        <a:t> OFSCE a implementado las siguientes A</a:t>
                      </a:r>
                      <a:r>
                        <a:rPr lang="es-ES" sz="2800" dirty="0" smtClean="0">
                          <a:solidFill>
                            <a:schemeClr val="bg1"/>
                          </a:solidFill>
                        </a:rPr>
                        <a:t>cciones:</a:t>
                      </a:r>
                      <a:endParaRPr lang="es-ES" sz="2800" b="1" dirty="0">
                        <a:solidFill>
                          <a:schemeClr val="bg1"/>
                        </a:solidFil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3300"/>
                    </a:solidFill>
                  </a:tcPr>
                </a:tc>
              </a:tr>
            </a:tbl>
          </a:graphicData>
        </a:graphic>
      </p:graphicFrame>
      <p:sp>
        <p:nvSpPr>
          <p:cNvPr id="6" name="5 CuadroTexto"/>
          <p:cNvSpPr txBox="1"/>
          <p:nvPr/>
        </p:nvSpPr>
        <p:spPr>
          <a:xfrm>
            <a:off x="642909" y="2123113"/>
            <a:ext cx="7968807" cy="707886"/>
          </a:xfrm>
          <a:prstGeom prst="rect">
            <a:avLst/>
          </a:prstGeom>
          <a:noFill/>
        </p:spPr>
        <p:txBody>
          <a:bodyPr wrap="square" rtlCol="0">
            <a:spAutoFit/>
          </a:bodyPr>
          <a:lstStyle/>
          <a:p>
            <a:pPr algn="just">
              <a:buFont typeface="Wingdings" pitchFamily="2" charset="2"/>
              <a:buChar char="q"/>
            </a:pPr>
            <a:r>
              <a:rPr lang="es-MX" sz="2000" dirty="0" smtClean="0"/>
              <a:t> Exhortar a los 122 Ayuntamientos a cumplir e informar trimestralmente a través del SFU del PASH.</a:t>
            </a:r>
            <a:endParaRPr lang="es-MX" sz="2000" dirty="0"/>
          </a:p>
        </p:txBody>
      </p:sp>
      <p:sp>
        <p:nvSpPr>
          <p:cNvPr id="7" name="6 CuadroTexto"/>
          <p:cNvSpPr txBox="1"/>
          <p:nvPr/>
        </p:nvSpPr>
        <p:spPr>
          <a:xfrm>
            <a:off x="675158" y="3077933"/>
            <a:ext cx="7968807" cy="923330"/>
          </a:xfrm>
          <a:prstGeom prst="rect">
            <a:avLst/>
          </a:prstGeom>
          <a:noFill/>
        </p:spPr>
        <p:txBody>
          <a:bodyPr wrap="square" rtlCol="0">
            <a:spAutoFit/>
          </a:bodyPr>
          <a:lstStyle/>
          <a:p>
            <a:pPr algn="just">
              <a:buFont typeface="Wingdings" pitchFamily="2" charset="2"/>
              <a:buChar char="q"/>
            </a:pPr>
            <a:r>
              <a:rPr lang="es-MX" sz="1800" dirty="0" smtClean="0"/>
              <a:t> Notificar de manera trimestral a los Presidentes Municipales de los 122 Ayuntamientos las inconsistencia de la información, detectadas en el SFU del PASH, para las correcciones correspondientes.</a:t>
            </a:r>
            <a:endParaRPr lang="es-MX" sz="1800" dirty="0"/>
          </a:p>
        </p:txBody>
      </p:sp>
      <p:sp>
        <p:nvSpPr>
          <p:cNvPr id="14" name="13 CuadroTexto"/>
          <p:cNvSpPr txBox="1"/>
          <p:nvPr/>
        </p:nvSpPr>
        <p:spPr>
          <a:xfrm>
            <a:off x="668218" y="4259313"/>
            <a:ext cx="7968807" cy="923330"/>
          </a:xfrm>
          <a:prstGeom prst="rect">
            <a:avLst/>
          </a:prstGeom>
          <a:noFill/>
        </p:spPr>
        <p:txBody>
          <a:bodyPr wrap="square" rtlCol="0">
            <a:spAutoFit/>
          </a:bodyPr>
          <a:lstStyle/>
          <a:p>
            <a:pPr algn="just">
              <a:buFont typeface="Wingdings" pitchFamily="2" charset="2"/>
              <a:buChar char="q"/>
            </a:pPr>
            <a:r>
              <a:rPr lang="es-MX" sz="1800" dirty="0" smtClean="0"/>
              <a:t> Informar a la Auditoría Superior de la Federación (ASF), de manera trimestral, los resultados de la verificación de los recursos federales transferidos a los Municipios. </a:t>
            </a:r>
          </a:p>
        </p:txBody>
      </p:sp>
      <p:sp>
        <p:nvSpPr>
          <p:cNvPr id="15" name="14 CuadroTexto"/>
          <p:cNvSpPr txBox="1"/>
          <p:nvPr/>
        </p:nvSpPr>
        <p:spPr>
          <a:xfrm>
            <a:off x="714348" y="5286388"/>
            <a:ext cx="7968807" cy="923330"/>
          </a:xfrm>
          <a:prstGeom prst="rect">
            <a:avLst/>
          </a:prstGeom>
          <a:noFill/>
        </p:spPr>
        <p:txBody>
          <a:bodyPr wrap="square" rtlCol="0">
            <a:spAutoFit/>
          </a:bodyPr>
          <a:lstStyle/>
          <a:p>
            <a:pPr algn="just">
              <a:buFont typeface="Wingdings" pitchFamily="2" charset="2"/>
              <a:buChar char="q"/>
            </a:pPr>
            <a:r>
              <a:rPr lang="es-MX" sz="1800" dirty="0" smtClean="0"/>
              <a:t> Publicar a través de su Portal de Internet los comunicados de la Secretaría de Hacienda y de más información, para el seguimiento y cumplimiento de los municipios con esta obligación.</a:t>
            </a:r>
          </a:p>
        </p:txBody>
      </p:sp>
    </p:spTree>
    <p:extLst>
      <p:ext uri="{BB962C8B-B14F-4D97-AF65-F5344CB8AC3E}">
        <p14:creationId xmlns:p14="http://schemas.microsoft.com/office/powerpoint/2010/main" val="1203839691"/>
      </p:ext>
    </p:extLst>
  </p:cSld>
  <p:clrMapOvr>
    <a:masterClrMapping/>
  </p:clrMapOvr>
  <p:transition spd="slow">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p:cNvSpPr txBox="1">
            <a:spLocks noChangeArrowheads="1"/>
          </p:cNvSpPr>
          <p:nvPr/>
        </p:nvSpPr>
        <p:spPr bwMode="auto">
          <a:xfrm>
            <a:off x="971600" y="2492896"/>
            <a:ext cx="7488832" cy="19442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lvl="0" algn="ctr"/>
            <a:r>
              <a:rPr lang="es-MX" sz="5400" b="1" dirty="0" smtClean="0">
                <a:latin typeface="Tahoma" panose="020B0604030504040204" pitchFamily="34" charset="0"/>
                <a:ea typeface="Tahoma" panose="020B0604030504040204" pitchFamily="34" charset="0"/>
                <a:cs typeface="Tahoma" panose="020B0604030504040204" pitchFamily="34" charset="0"/>
              </a:rPr>
              <a:t>GRACIAS</a:t>
            </a:r>
            <a:endParaRPr lang="es-MX" sz="5400" b="1" dirty="0">
              <a:latin typeface="Tahoma" panose="020B0604030504040204" pitchFamily="34" charset="0"/>
              <a:ea typeface="Tahoma" panose="020B0604030504040204" pitchFamily="34" charset="0"/>
              <a:cs typeface="Tahoma" panose="020B0604030504040204" pitchFamily="34" charset="0"/>
            </a:endParaRPr>
          </a:p>
        </p:txBody>
      </p:sp>
      <p:sp>
        <p:nvSpPr>
          <p:cNvPr id="6" name="5 Botón de acción: Inicio">
            <a:hlinkClick r:id="" action="ppaction://hlinkshowjump?jump=firstslide" highlightClick="1"/>
          </p:cNvPr>
          <p:cNvSpPr/>
          <p:nvPr/>
        </p:nvSpPr>
        <p:spPr>
          <a:xfrm>
            <a:off x="8072462" y="5715016"/>
            <a:ext cx="571504" cy="571504"/>
          </a:xfrm>
          <a:prstGeom prst="actionButtonHo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a:p>
        </p:txBody>
      </p:sp>
      <p:sp>
        <p:nvSpPr>
          <p:cNvPr id="7" name="6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spTree>
    <p:extLst>
      <p:ext uri="{BB962C8B-B14F-4D97-AF65-F5344CB8AC3E}">
        <p14:creationId xmlns:p14="http://schemas.microsoft.com/office/powerpoint/2010/main" val="3538887822"/>
      </p:ext>
    </p:extLst>
  </p:cSld>
  <p:clrMapOvr>
    <a:masterClrMapping/>
  </p:clrMapOvr>
  <p:transition spd="slow">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graphicFrame>
        <p:nvGraphicFramePr>
          <p:cNvPr id="6" name="5 Tabla"/>
          <p:cNvGraphicFramePr>
            <a:graphicFrameLocks noGrp="1"/>
          </p:cNvGraphicFramePr>
          <p:nvPr>
            <p:extLst/>
          </p:nvPr>
        </p:nvGraphicFramePr>
        <p:xfrm>
          <a:off x="395537" y="5217800"/>
          <a:ext cx="8208914" cy="1094641"/>
        </p:xfrm>
        <a:graphic>
          <a:graphicData uri="http://schemas.openxmlformats.org/drawingml/2006/table">
            <a:tbl>
              <a:tblPr/>
              <a:tblGrid>
                <a:gridCol w="1414380"/>
                <a:gridCol w="1225012"/>
                <a:gridCol w="1225012"/>
                <a:gridCol w="1114219"/>
                <a:gridCol w="1114219"/>
                <a:gridCol w="1113432"/>
                <a:gridCol w="1002640"/>
              </a:tblGrid>
              <a:tr h="171481">
                <a:tc rowSpan="2">
                  <a:txBody>
                    <a:bodyPr/>
                    <a:lstStyle/>
                    <a:p>
                      <a:pPr algn="ctr">
                        <a:spcAft>
                          <a:spcPts val="0"/>
                        </a:spcAft>
                      </a:pPr>
                      <a:r>
                        <a:rPr lang="es-ES" sz="1200" dirty="0">
                          <a:solidFill>
                            <a:srgbClr val="FFFFFF"/>
                          </a:solidFill>
                          <a:latin typeface="Calibri"/>
                          <a:ea typeface="Times New Roman"/>
                          <a:cs typeface="Times New Roman"/>
                        </a:rPr>
                        <a:t>122 MUNICIPIOS </a:t>
                      </a:r>
                      <a:endParaRPr lang="es-MX" sz="2400" dirty="0">
                        <a:latin typeface="Arial"/>
                        <a:ea typeface="Times New Roman"/>
                        <a:cs typeface="Times New Roman"/>
                      </a:endParaRPr>
                    </a:p>
                  </a:txBody>
                  <a:tcPr marL="42973" marR="42973" marT="0"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93300"/>
                    </a:solidFill>
                  </a:tcPr>
                </a:tc>
                <a:tc gridSpan="3">
                  <a:txBody>
                    <a:bodyPr/>
                    <a:lstStyle/>
                    <a:p>
                      <a:pPr algn="ctr">
                        <a:spcAft>
                          <a:spcPts val="0"/>
                        </a:spcAft>
                      </a:pPr>
                      <a:r>
                        <a:rPr lang="es-ES" sz="1200" b="1" dirty="0">
                          <a:solidFill>
                            <a:srgbClr val="FFFFFF"/>
                          </a:solidFill>
                          <a:latin typeface="Calibri"/>
                          <a:ea typeface="Times New Roman"/>
                          <a:cs typeface="Times New Roman"/>
                        </a:rPr>
                        <a:t>FORMATO GESTIÓN DE PROYECTOS</a:t>
                      </a:r>
                      <a:endParaRPr lang="es-MX" sz="2400" b="1" dirty="0">
                        <a:latin typeface="Arial"/>
                        <a:ea typeface="Times New Roman"/>
                        <a:cs typeface="Times New Roman"/>
                      </a:endParaRPr>
                    </a:p>
                  </a:txBody>
                  <a:tcPr marL="42973" marR="4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93300"/>
                    </a:solidFill>
                  </a:tcPr>
                </a:tc>
                <a:tc hMerge="1">
                  <a:txBody>
                    <a:bodyPr/>
                    <a:lstStyle/>
                    <a:p>
                      <a:endParaRPr lang="es-MX"/>
                    </a:p>
                  </a:txBody>
                  <a:tcPr/>
                </a:tc>
                <a:tc hMerge="1">
                  <a:txBody>
                    <a:bodyPr/>
                    <a:lstStyle/>
                    <a:p>
                      <a:endParaRPr lang="es-MX"/>
                    </a:p>
                  </a:txBody>
                  <a:tcPr/>
                </a:tc>
                <a:tc gridSpan="3">
                  <a:txBody>
                    <a:bodyPr/>
                    <a:lstStyle/>
                    <a:p>
                      <a:pPr algn="ctr">
                        <a:spcAft>
                          <a:spcPts val="0"/>
                        </a:spcAft>
                      </a:pPr>
                      <a:r>
                        <a:rPr lang="es-ES" sz="1200" b="1" dirty="0">
                          <a:solidFill>
                            <a:srgbClr val="FFFFFF"/>
                          </a:solidFill>
                          <a:latin typeface="Calibri"/>
                          <a:ea typeface="Times New Roman"/>
                          <a:cs typeface="Times New Roman"/>
                        </a:rPr>
                        <a:t>FORMATO NIVEL FINANCIERO</a:t>
                      </a:r>
                      <a:endParaRPr lang="es-MX" sz="2400" b="1" dirty="0">
                        <a:latin typeface="Arial"/>
                        <a:ea typeface="Times New Roman"/>
                        <a:cs typeface="Times New Roman"/>
                      </a:endParaRPr>
                    </a:p>
                  </a:txBody>
                  <a:tcPr marL="42973" marR="4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93300"/>
                    </a:solidFill>
                  </a:tcPr>
                </a:tc>
                <a:tc hMerge="1">
                  <a:txBody>
                    <a:bodyPr/>
                    <a:lstStyle/>
                    <a:p>
                      <a:endParaRPr lang="es-MX"/>
                    </a:p>
                  </a:txBody>
                  <a:tcPr/>
                </a:tc>
                <a:tc hMerge="1">
                  <a:txBody>
                    <a:bodyPr/>
                    <a:lstStyle/>
                    <a:p>
                      <a:endParaRPr lang="es-MX"/>
                    </a:p>
                  </a:txBody>
                  <a:tcPr/>
                </a:tc>
              </a:tr>
              <a:tr h="197960">
                <a:tc vMerge="1">
                  <a:txBody>
                    <a:bodyPr/>
                    <a:lstStyle/>
                    <a:p>
                      <a:endParaRPr lang="es-MX"/>
                    </a:p>
                  </a:txBody>
                  <a:tcPr/>
                </a:tc>
                <a:tc>
                  <a:txBody>
                    <a:bodyPr/>
                    <a:lstStyle/>
                    <a:p>
                      <a:pPr algn="ctr">
                        <a:spcAft>
                          <a:spcPts val="0"/>
                        </a:spcAft>
                      </a:pPr>
                      <a:r>
                        <a:rPr lang="es-ES" sz="1200" dirty="0">
                          <a:solidFill>
                            <a:srgbClr val="FFFFFF"/>
                          </a:solidFill>
                          <a:latin typeface="Calibri"/>
                          <a:ea typeface="Times New Roman"/>
                          <a:cs typeface="Times New Roman"/>
                        </a:rPr>
                        <a:t>FISM-DF</a:t>
                      </a:r>
                      <a:endParaRPr lang="es-MX" sz="2400" dirty="0">
                        <a:latin typeface="Arial"/>
                        <a:ea typeface="Times New Roman"/>
                        <a:cs typeface="Times New Roman"/>
                      </a:endParaRPr>
                    </a:p>
                  </a:txBody>
                  <a:tcPr marL="42973" marR="4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200" dirty="0">
                          <a:solidFill>
                            <a:srgbClr val="FFFFFF"/>
                          </a:solidFill>
                          <a:latin typeface="Calibri"/>
                          <a:ea typeface="Times New Roman"/>
                          <a:cs typeface="Times New Roman"/>
                        </a:rPr>
                        <a:t>FORTAMUN-DF</a:t>
                      </a:r>
                      <a:endParaRPr lang="es-MX" sz="2400" dirty="0">
                        <a:latin typeface="Arial"/>
                        <a:ea typeface="Times New Roman"/>
                        <a:cs typeface="Times New Roman"/>
                      </a:endParaRPr>
                    </a:p>
                  </a:txBody>
                  <a:tcPr marL="42973" marR="4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200" dirty="0">
                          <a:solidFill>
                            <a:srgbClr val="FFFFFF"/>
                          </a:solidFill>
                          <a:latin typeface="Calibri"/>
                          <a:ea typeface="Times New Roman"/>
                          <a:cs typeface="Times New Roman"/>
                        </a:rPr>
                        <a:t>SUBSEMUN</a:t>
                      </a:r>
                      <a:endParaRPr lang="es-MX" sz="2400" dirty="0">
                        <a:latin typeface="Arial"/>
                        <a:ea typeface="Times New Roman"/>
                        <a:cs typeface="Times New Roman"/>
                      </a:endParaRPr>
                    </a:p>
                  </a:txBody>
                  <a:tcPr marL="42973" marR="4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200" dirty="0">
                          <a:solidFill>
                            <a:srgbClr val="FFFFFF"/>
                          </a:solidFill>
                          <a:latin typeface="Calibri"/>
                          <a:ea typeface="Times New Roman"/>
                          <a:cs typeface="Times New Roman"/>
                        </a:rPr>
                        <a:t>FISM-DF</a:t>
                      </a:r>
                      <a:endParaRPr lang="es-MX" sz="2400" dirty="0">
                        <a:latin typeface="Arial"/>
                        <a:ea typeface="Times New Roman"/>
                        <a:cs typeface="Times New Roman"/>
                      </a:endParaRPr>
                    </a:p>
                  </a:txBody>
                  <a:tcPr marL="42973" marR="4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200" dirty="0">
                          <a:solidFill>
                            <a:srgbClr val="FFFFFF"/>
                          </a:solidFill>
                          <a:latin typeface="Calibri"/>
                          <a:ea typeface="Times New Roman"/>
                          <a:cs typeface="Times New Roman"/>
                        </a:rPr>
                        <a:t>FORTAMUN-DF</a:t>
                      </a:r>
                      <a:endParaRPr lang="es-MX" sz="2400" dirty="0">
                        <a:latin typeface="Arial"/>
                        <a:ea typeface="Times New Roman"/>
                        <a:cs typeface="Times New Roman"/>
                      </a:endParaRPr>
                    </a:p>
                  </a:txBody>
                  <a:tcPr marL="42973" marR="4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200" dirty="0">
                          <a:solidFill>
                            <a:srgbClr val="FFFFFF"/>
                          </a:solidFill>
                          <a:latin typeface="Calibri"/>
                          <a:ea typeface="Times New Roman"/>
                          <a:cs typeface="Times New Roman"/>
                        </a:rPr>
                        <a:t>SUBSEMUN</a:t>
                      </a:r>
                      <a:endParaRPr lang="es-MX" sz="2400" dirty="0">
                        <a:latin typeface="Arial"/>
                        <a:ea typeface="Times New Roman"/>
                        <a:cs typeface="Times New Roman"/>
                      </a:endParaRPr>
                    </a:p>
                  </a:txBody>
                  <a:tcPr marL="42973" marR="42973"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993300"/>
                    </a:solidFill>
                  </a:tcPr>
                </a:tc>
              </a:tr>
              <a:tr h="239843">
                <a:tc>
                  <a:txBody>
                    <a:bodyPr/>
                    <a:lstStyle/>
                    <a:p>
                      <a:pPr algn="ctr">
                        <a:spcAft>
                          <a:spcPts val="0"/>
                        </a:spcAft>
                      </a:pPr>
                      <a:r>
                        <a:rPr lang="es-MX" sz="1200" b="1">
                          <a:solidFill>
                            <a:srgbClr val="000000"/>
                          </a:solidFill>
                          <a:latin typeface="Calibri"/>
                          <a:ea typeface="Times New Roman"/>
                          <a:cs typeface="Times New Roman"/>
                        </a:rPr>
                        <a:t>SI</a:t>
                      </a:r>
                      <a:endParaRPr lang="es-MX" sz="2400">
                        <a:latin typeface="Arial"/>
                        <a:ea typeface="Times New Roman"/>
                        <a:cs typeface="Times New Roman"/>
                      </a:endParaRPr>
                    </a:p>
                  </a:txBody>
                  <a:tcPr marL="42973" marR="42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latin typeface="Calibri"/>
                          <a:ea typeface="Times New Roman"/>
                          <a:cs typeface="Times New Roman"/>
                        </a:rPr>
                        <a:t>61</a:t>
                      </a:r>
                      <a:endParaRPr lang="es-MX" sz="2400" dirty="0">
                        <a:latin typeface="Arial"/>
                        <a:ea typeface="Times New Roman"/>
                        <a:cs typeface="Times New Roman"/>
                      </a:endParaRPr>
                    </a:p>
                  </a:txBody>
                  <a:tcPr marL="42973" marR="429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latin typeface="Calibri"/>
                          <a:ea typeface="Times New Roman"/>
                          <a:cs typeface="Times New Roman"/>
                        </a:rPr>
                        <a:t>14</a:t>
                      </a:r>
                      <a:endParaRPr lang="es-MX" sz="2400" dirty="0">
                        <a:latin typeface="Arial"/>
                        <a:ea typeface="Times New Roman"/>
                        <a:cs typeface="Times New Roman"/>
                      </a:endParaRPr>
                    </a:p>
                  </a:txBody>
                  <a:tcPr marL="42973" marR="429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2</a:t>
                      </a:r>
                      <a:endParaRPr lang="es-MX" sz="2400">
                        <a:latin typeface="Arial"/>
                        <a:ea typeface="Times New Roman"/>
                        <a:cs typeface="Times New Roman"/>
                      </a:endParaRPr>
                    </a:p>
                  </a:txBody>
                  <a:tcPr marL="42973" marR="429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41</a:t>
                      </a:r>
                      <a:endParaRPr lang="es-MX" sz="2400">
                        <a:latin typeface="Arial"/>
                        <a:ea typeface="Times New Roman"/>
                        <a:cs typeface="Times New Roman"/>
                      </a:endParaRPr>
                    </a:p>
                  </a:txBody>
                  <a:tcPr marL="42973" marR="429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40</a:t>
                      </a:r>
                      <a:endParaRPr lang="es-MX" sz="2400">
                        <a:latin typeface="Arial"/>
                        <a:ea typeface="Times New Roman"/>
                        <a:cs typeface="Times New Roman"/>
                      </a:endParaRPr>
                    </a:p>
                  </a:txBody>
                  <a:tcPr marL="42973" marR="429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latin typeface="Calibri"/>
                          <a:ea typeface="Times New Roman"/>
                          <a:cs typeface="Times New Roman"/>
                        </a:rPr>
                        <a:t>5</a:t>
                      </a:r>
                      <a:endParaRPr lang="es-MX" sz="2400" dirty="0">
                        <a:latin typeface="Arial"/>
                        <a:ea typeface="Times New Roman"/>
                        <a:cs typeface="Times New Roman"/>
                      </a:endParaRPr>
                    </a:p>
                  </a:txBody>
                  <a:tcPr marL="42973" marR="429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6979">
                <a:tc>
                  <a:txBody>
                    <a:bodyPr/>
                    <a:lstStyle/>
                    <a:p>
                      <a:pPr algn="ctr">
                        <a:spcAft>
                          <a:spcPts val="0"/>
                        </a:spcAft>
                      </a:pPr>
                      <a:r>
                        <a:rPr lang="es-MX" sz="1200" b="1">
                          <a:solidFill>
                            <a:srgbClr val="000000"/>
                          </a:solidFill>
                          <a:latin typeface="Calibri"/>
                          <a:ea typeface="Times New Roman"/>
                          <a:cs typeface="Times New Roman"/>
                        </a:rPr>
                        <a:t>NO</a:t>
                      </a:r>
                      <a:endParaRPr lang="es-MX" sz="2400">
                        <a:latin typeface="Arial"/>
                        <a:ea typeface="Times New Roman"/>
                        <a:cs typeface="Times New Roman"/>
                      </a:endParaRPr>
                    </a:p>
                  </a:txBody>
                  <a:tcPr marL="42973" marR="42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latin typeface="Calibri"/>
                          <a:ea typeface="Times New Roman"/>
                          <a:cs typeface="Times New Roman"/>
                        </a:rPr>
                        <a:t>61</a:t>
                      </a:r>
                      <a:endParaRPr lang="es-MX" sz="2400" dirty="0">
                        <a:latin typeface="Arial"/>
                        <a:ea typeface="Times New Roman"/>
                        <a:cs typeface="Times New Roman"/>
                      </a:endParaRPr>
                    </a:p>
                  </a:txBody>
                  <a:tcPr marL="42973" marR="429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108</a:t>
                      </a:r>
                      <a:endParaRPr lang="es-MX" sz="2400">
                        <a:latin typeface="Arial"/>
                        <a:ea typeface="Times New Roman"/>
                        <a:cs typeface="Times New Roman"/>
                      </a:endParaRPr>
                    </a:p>
                  </a:txBody>
                  <a:tcPr marL="42973" marR="429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5</a:t>
                      </a:r>
                      <a:endParaRPr lang="es-MX" sz="2400">
                        <a:latin typeface="Arial"/>
                        <a:ea typeface="Times New Roman"/>
                        <a:cs typeface="Times New Roman"/>
                      </a:endParaRPr>
                    </a:p>
                  </a:txBody>
                  <a:tcPr marL="42973" marR="429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81</a:t>
                      </a:r>
                      <a:endParaRPr lang="es-MX" sz="2400">
                        <a:latin typeface="Arial"/>
                        <a:ea typeface="Times New Roman"/>
                        <a:cs typeface="Times New Roman"/>
                      </a:endParaRPr>
                    </a:p>
                  </a:txBody>
                  <a:tcPr marL="42973" marR="429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82</a:t>
                      </a:r>
                      <a:endParaRPr lang="es-MX" sz="2400">
                        <a:latin typeface="Arial"/>
                        <a:ea typeface="Times New Roman"/>
                        <a:cs typeface="Times New Roman"/>
                      </a:endParaRPr>
                    </a:p>
                  </a:txBody>
                  <a:tcPr marL="42973" marR="429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latin typeface="Calibri"/>
                          <a:ea typeface="Times New Roman"/>
                          <a:cs typeface="Times New Roman"/>
                        </a:rPr>
                        <a:t>2</a:t>
                      </a:r>
                      <a:endParaRPr lang="es-MX" sz="2400" dirty="0">
                        <a:latin typeface="Arial"/>
                        <a:ea typeface="Times New Roman"/>
                        <a:cs typeface="Times New Roman"/>
                      </a:endParaRPr>
                    </a:p>
                  </a:txBody>
                  <a:tcPr marL="42973" marR="429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979">
                <a:tc>
                  <a:txBody>
                    <a:bodyPr/>
                    <a:lstStyle/>
                    <a:p>
                      <a:pPr algn="ctr">
                        <a:spcAft>
                          <a:spcPts val="0"/>
                        </a:spcAft>
                      </a:pPr>
                      <a:r>
                        <a:rPr lang="es-MX" sz="1200" b="1">
                          <a:solidFill>
                            <a:srgbClr val="000000"/>
                          </a:solidFill>
                          <a:latin typeface="Calibri"/>
                          <a:ea typeface="Times New Roman"/>
                          <a:cs typeface="Times New Roman"/>
                        </a:rPr>
                        <a:t>NA</a:t>
                      </a:r>
                      <a:endParaRPr lang="es-MX" sz="2400">
                        <a:latin typeface="Arial"/>
                        <a:ea typeface="Times New Roman"/>
                        <a:cs typeface="Times New Roman"/>
                      </a:endParaRPr>
                    </a:p>
                  </a:txBody>
                  <a:tcPr marL="42973" marR="42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0</a:t>
                      </a:r>
                      <a:endParaRPr lang="es-MX" sz="2400">
                        <a:latin typeface="Arial"/>
                        <a:ea typeface="Times New Roman"/>
                        <a:cs typeface="Times New Roman"/>
                      </a:endParaRPr>
                    </a:p>
                  </a:txBody>
                  <a:tcPr marL="42973" marR="429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latin typeface="Calibri"/>
                          <a:ea typeface="Times New Roman"/>
                          <a:cs typeface="Times New Roman"/>
                        </a:rPr>
                        <a:t>0</a:t>
                      </a:r>
                      <a:endParaRPr lang="es-MX" sz="2400" dirty="0">
                        <a:latin typeface="Arial"/>
                        <a:ea typeface="Times New Roman"/>
                        <a:cs typeface="Times New Roman"/>
                      </a:endParaRPr>
                    </a:p>
                  </a:txBody>
                  <a:tcPr marL="42973" marR="429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115</a:t>
                      </a:r>
                      <a:endParaRPr lang="es-MX" sz="2400">
                        <a:latin typeface="Arial"/>
                        <a:ea typeface="Times New Roman"/>
                        <a:cs typeface="Times New Roman"/>
                      </a:endParaRPr>
                    </a:p>
                  </a:txBody>
                  <a:tcPr marL="42973" marR="429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0</a:t>
                      </a:r>
                      <a:endParaRPr lang="es-MX" sz="2400">
                        <a:latin typeface="Arial"/>
                        <a:ea typeface="Times New Roman"/>
                        <a:cs typeface="Times New Roman"/>
                      </a:endParaRPr>
                    </a:p>
                  </a:txBody>
                  <a:tcPr marL="42973" marR="429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0</a:t>
                      </a:r>
                      <a:endParaRPr lang="es-MX" sz="2400">
                        <a:latin typeface="Arial"/>
                        <a:ea typeface="Times New Roman"/>
                        <a:cs typeface="Times New Roman"/>
                      </a:endParaRPr>
                    </a:p>
                  </a:txBody>
                  <a:tcPr marL="42973" marR="429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latin typeface="Calibri"/>
                          <a:ea typeface="Times New Roman"/>
                          <a:cs typeface="Times New Roman"/>
                        </a:rPr>
                        <a:t>115</a:t>
                      </a:r>
                      <a:endParaRPr lang="es-MX" sz="2400" dirty="0">
                        <a:latin typeface="Arial"/>
                        <a:ea typeface="Times New Roman"/>
                        <a:cs typeface="Times New Roman"/>
                      </a:endParaRPr>
                    </a:p>
                  </a:txBody>
                  <a:tcPr marL="42973" marR="429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1 CuadroTexto"/>
          <p:cNvSpPr txBox="1"/>
          <p:nvPr/>
        </p:nvSpPr>
        <p:spPr>
          <a:xfrm>
            <a:off x="397884" y="1056218"/>
            <a:ext cx="8566603" cy="1292662"/>
          </a:xfrm>
          <a:prstGeom prst="rect">
            <a:avLst/>
          </a:prstGeom>
          <a:noFill/>
        </p:spPr>
        <p:txBody>
          <a:bodyPr wrap="square" rtlCol="0">
            <a:spAutoFit/>
          </a:bodyPr>
          <a:lstStyle/>
          <a:p>
            <a:pPr algn="ctr">
              <a:buNone/>
            </a:pPr>
            <a:r>
              <a:rPr lang="es-ES" sz="1200" b="1" dirty="0"/>
              <a:t>CHIAPAS: FONDOS MUNICIPALES</a:t>
            </a:r>
            <a:endParaRPr lang="es-MX" sz="1200" dirty="0"/>
          </a:p>
          <a:p>
            <a:pPr algn="ctr">
              <a:buNone/>
            </a:pPr>
            <a:r>
              <a:rPr lang="es-ES" sz="1200" b="1" dirty="0"/>
              <a:t>GASTO FEDERALIZADO: CUMPLIMIENTO EN LA ENTREGA DE LOS </a:t>
            </a:r>
            <a:r>
              <a:rPr lang="es-ES" sz="1200" b="1" dirty="0" smtClean="0"/>
              <a:t>INFORMES TRIMESTRALES </a:t>
            </a:r>
            <a:r>
              <a:rPr lang="es-ES" sz="1200" b="1" dirty="0"/>
              <a:t>A LA SHCP,</a:t>
            </a:r>
            <a:endParaRPr lang="es-MX" sz="1200" dirty="0"/>
          </a:p>
          <a:p>
            <a:pPr algn="ctr">
              <a:buNone/>
            </a:pPr>
            <a:r>
              <a:rPr lang="es-ES" sz="1200" b="1" dirty="0"/>
              <a:t>SOBRE LOS FONDOS DEL RAMO GENERAL 33 Y EL </a:t>
            </a:r>
            <a:r>
              <a:rPr lang="es-ES" sz="1200" b="1" dirty="0" err="1"/>
              <a:t>SUBSEMUN</a:t>
            </a:r>
            <a:endParaRPr lang="es-ES" sz="1200" b="1" dirty="0"/>
          </a:p>
          <a:p>
            <a:pPr algn="ctr">
              <a:buNone/>
            </a:pPr>
            <a:endParaRPr lang="es-ES" sz="1200" b="1" dirty="0" smtClean="0"/>
          </a:p>
          <a:p>
            <a:pPr algn="ctr">
              <a:buNone/>
            </a:pPr>
            <a:r>
              <a:rPr lang="es-ES" sz="1200" b="1" dirty="0" smtClean="0"/>
              <a:t>Segundo </a:t>
            </a:r>
            <a:r>
              <a:rPr lang="es-ES" sz="1200" b="1" dirty="0"/>
              <a:t>Trimestre 2015</a:t>
            </a:r>
          </a:p>
          <a:p>
            <a:endParaRPr lang="es-MX" sz="1800" dirty="0"/>
          </a:p>
        </p:txBody>
      </p:sp>
      <p:graphicFrame>
        <p:nvGraphicFramePr>
          <p:cNvPr id="8" name="7 Gráfico"/>
          <p:cNvGraphicFramePr/>
          <p:nvPr>
            <p:extLst/>
          </p:nvPr>
        </p:nvGraphicFramePr>
        <p:xfrm>
          <a:off x="461385" y="2060848"/>
          <a:ext cx="4219800" cy="27084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8 Gráfico"/>
          <p:cNvGraphicFramePr/>
          <p:nvPr>
            <p:extLst/>
          </p:nvPr>
        </p:nvGraphicFramePr>
        <p:xfrm>
          <a:off x="4572000" y="2060848"/>
          <a:ext cx="4571999" cy="27084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44032516"/>
      </p:ext>
    </p:extLst>
  </p:cSld>
  <p:clrMapOvr>
    <a:masterClrMapping/>
  </p:clrMapOvr>
  <p:transition spd="slow">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nvPr>
        </p:nvGraphicFramePr>
        <p:xfrm>
          <a:off x="467544" y="4509119"/>
          <a:ext cx="8280922" cy="1799328"/>
        </p:xfrm>
        <a:graphic>
          <a:graphicData uri="http://schemas.openxmlformats.org/drawingml/2006/table">
            <a:tbl>
              <a:tblPr/>
              <a:tblGrid>
                <a:gridCol w="813308"/>
                <a:gridCol w="1109052"/>
                <a:gridCol w="1404799"/>
                <a:gridCol w="888421"/>
                <a:gridCol w="886062"/>
                <a:gridCol w="813305"/>
                <a:gridCol w="739368"/>
                <a:gridCol w="754251"/>
                <a:gridCol w="872356"/>
              </a:tblGrid>
              <a:tr h="183573">
                <a:tc rowSpan="2">
                  <a:txBody>
                    <a:bodyPr/>
                    <a:lstStyle/>
                    <a:p>
                      <a:pPr algn="ctr">
                        <a:spcAft>
                          <a:spcPts val="0"/>
                        </a:spcAft>
                      </a:pPr>
                      <a:r>
                        <a:rPr lang="es-ES" sz="1050" dirty="0">
                          <a:solidFill>
                            <a:srgbClr val="FFFFFF"/>
                          </a:solidFill>
                          <a:latin typeface="Calibri"/>
                          <a:ea typeface="Times New Roman"/>
                          <a:cs typeface="Times New Roman"/>
                        </a:rPr>
                        <a:t>122 MUNICIPIOS </a:t>
                      </a:r>
                      <a:endParaRPr lang="es-MX" sz="1050" dirty="0">
                        <a:latin typeface="Arial"/>
                        <a:ea typeface="Times New Roman"/>
                        <a:cs typeface="Times New Roman"/>
                      </a:endParaRPr>
                    </a:p>
                  </a:txBody>
                  <a:tcPr marL="0" marR="0" marT="0"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93300"/>
                    </a:solidFill>
                  </a:tcPr>
                </a:tc>
                <a:tc gridSpan="3">
                  <a:txBody>
                    <a:bodyPr/>
                    <a:lstStyle/>
                    <a:p>
                      <a:pPr algn="ctr">
                        <a:spcAft>
                          <a:spcPts val="0"/>
                        </a:spcAft>
                      </a:pPr>
                      <a:r>
                        <a:rPr lang="es-ES" sz="1200" b="1" dirty="0">
                          <a:solidFill>
                            <a:srgbClr val="FFFFFF"/>
                          </a:solidFill>
                          <a:latin typeface="Calibri"/>
                          <a:ea typeface="Times New Roman"/>
                          <a:cs typeface="Times New Roman"/>
                        </a:rPr>
                        <a:t>FISM-DF</a:t>
                      </a:r>
                      <a:endParaRPr lang="es-MX" sz="1200" b="1" dirty="0">
                        <a:latin typeface="Arial"/>
                        <a:ea typeface="Times New Roman"/>
                        <a:cs typeface="Times New Roman"/>
                      </a:endParaRPr>
                    </a:p>
                  </a:txBody>
                  <a:tcPr marL="43042" marR="430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93300"/>
                    </a:solidFill>
                  </a:tcPr>
                </a:tc>
                <a:tc hMerge="1">
                  <a:txBody>
                    <a:bodyPr/>
                    <a:lstStyle/>
                    <a:p>
                      <a:endParaRPr lang="es-MX"/>
                    </a:p>
                  </a:txBody>
                  <a:tcPr/>
                </a:tc>
                <a:tc hMerge="1">
                  <a:txBody>
                    <a:bodyPr/>
                    <a:lstStyle/>
                    <a:p>
                      <a:endParaRPr lang="es-MX"/>
                    </a:p>
                  </a:txBody>
                  <a:tcPr/>
                </a:tc>
                <a:tc gridSpan="5">
                  <a:txBody>
                    <a:bodyPr/>
                    <a:lstStyle/>
                    <a:p>
                      <a:pPr algn="ctr">
                        <a:spcAft>
                          <a:spcPts val="0"/>
                        </a:spcAft>
                      </a:pPr>
                      <a:r>
                        <a:rPr lang="es-ES" sz="1200" b="1" dirty="0">
                          <a:solidFill>
                            <a:srgbClr val="FFFFFF"/>
                          </a:solidFill>
                          <a:latin typeface="Calibri"/>
                          <a:ea typeface="Times New Roman"/>
                          <a:cs typeface="Times New Roman"/>
                        </a:rPr>
                        <a:t>FORTAMUN-DF</a:t>
                      </a:r>
                      <a:endParaRPr lang="es-MX" sz="1200" b="1" dirty="0">
                        <a:latin typeface="Arial"/>
                        <a:ea typeface="Times New Roman"/>
                        <a:cs typeface="Times New Roman"/>
                      </a:endParaRPr>
                    </a:p>
                  </a:txBody>
                  <a:tcPr marL="43042" marR="430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9330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893778">
                <a:tc vMerge="1">
                  <a:txBody>
                    <a:bodyPr/>
                    <a:lstStyle/>
                    <a:p>
                      <a:endParaRPr lang="es-MX"/>
                    </a:p>
                  </a:txBody>
                  <a:tcPr/>
                </a:tc>
                <a:tc>
                  <a:txBody>
                    <a:bodyPr/>
                    <a:lstStyle/>
                    <a:p>
                      <a:pPr algn="ctr">
                        <a:spcAft>
                          <a:spcPts val="0"/>
                        </a:spcAft>
                      </a:pPr>
                      <a:r>
                        <a:rPr lang="es-ES" sz="1050" dirty="0" smtClean="0">
                          <a:solidFill>
                            <a:srgbClr val="FFFFFF"/>
                          </a:solidFill>
                          <a:latin typeface="Calibri"/>
                          <a:ea typeface="Times New Roman"/>
                          <a:cs typeface="Times New Roman"/>
                        </a:rPr>
                        <a:t>Núm. </a:t>
                      </a:r>
                      <a:r>
                        <a:rPr lang="es-ES" sz="1050" dirty="0">
                          <a:solidFill>
                            <a:srgbClr val="FFFFFF"/>
                          </a:solidFill>
                          <a:latin typeface="Calibri"/>
                          <a:ea typeface="Times New Roman"/>
                          <a:cs typeface="Times New Roman"/>
                        </a:rPr>
                        <a:t>de proyectos registrados en el SFU de caminos rurales</a:t>
                      </a:r>
                      <a:endParaRPr lang="es-MX" sz="1050" dirty="0">
                        <a:latin typeface="Arial"/>
                        <a:ea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050" dirty="0">
                          <a:solidFill>
                            <a:srgbClr val="FFFFFF"/>
                          </a:solidFill>
                          <a:latin typeface="Calibri"/>
                          <a:ea typeface="Times New Roman"/>
                          <a:cs typeface="Times New Roman"/>
                        </a:rPr>
                        <a:t>Número de proyectos registrados en el SFU de infraestructura para la urbanización</a:t>
                      </a:r>
                      <a:endParaRPr lang="es-MX" sz="1050" dirty="0">
                        <a:latin typeface="Arial"/>
                        <a:ea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050" dirty="0">
                          <a:solidFill>
                            <a:srgbClr val="FFFFFF"/>
                          </a:solidFill>
                          <a:latin typeface="Calibri"/>
                          <a:ea typeface="Times New Roman"/>
                          <a:cs typeface="Times New Roman"/>
                        </a:rPr>
                        <a:t>Número de otros proyectos registrados en el SFU</a:t>
                      </a:r>
                      <a:endParaRPr lang="es-MX" sz="1050" dirty="0">
                        <a:latin typeface="Arial"/>
                        <a:ea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050" dirty="0">
                          <a:solidFill>
                            <a:srgbClr val="FFFFFF"/>
                          </a:solidFill>
                          <a:latin typeface="Calibri"/>
                          <a:ea typeface="Times New Roman"/>
                          <a:cs typeface="Times New Roman"/>
                        </a:rPr>
                        <a:t>Índice en el Ejercicio de Recursos</a:t>
                      </a:r>
                      <a:endParaRPr lang="es-MX" sz="1050" dirty="0">
                        <a:latin typeface="Arial"/>
                        <a:ea typeface="Times New Roman"/>
                        <a:cs typeface="Times New Roman"/>
                      </a:endParaRPr>
                    </a:p>
                  </a:txBody>
                  <a:tcPr marL="43042" marR="430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050" dirty="0">
                          <a:solidFill>
                            <a:srgbClr val="FFFFFF"/>
                          </a:solidFill>
                          <a:latin typeface="Calibri"/>
                          <a:ea typeface="Times New Roman"/>
                          <a:cs typeface="Times New Roman"/>
                        </a:rPr>
                        <a:t>Porcentaje de Avance en las Metas</a:t>
                      </a:r>
                      <a:endParaRPr lang="es-MX" sz="1050" dirty="0">
                        <a:latin typeface="Arial"/>
                        <a:ea typeface="Times New Roman"/>
                        <a:cs typeface="Times New Roman"/>
                      </a:endParaRPr>
                    </a:p>
                  </a:txBody>
                  <a:tcPr marL="43042" marR="430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050" dirty="0">
                          <a:solidFill>
                            <a:srgbClr val="FFFFFF"/>
                          </a:solidFill>
                          <a:latin typeface="Calibri"/>
                          <a:ea typeface="Times New Roman"/>
                          <a:cs typeface="Times New Roman"/>
                        </a:rPr>
                        <a:t>Índice de Logro Operativo</a:t>
                      </a:r>
                      <a:endParaRPr lang="es-MX" sz="1050" dirty="0">
                        <a:latin typeface="Arial"/>
                        <a:ea typeface="Times New Roman"/>
                        <a:cs typeface="Times New Roman"/>
                      </a:endParaRPr>
                    </a:p>
                  </a:txBody>
                  <a:tcPr marL="43042" marR="430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050" dirty="0">
                          <a:solidFill>
                            <a:srgbClr val="FFFFFF"/>
                          </a:solidFill>
                          <a:latin typeface="Calibri"/>
                          <a:ea typeface="Times New Roman"/>
                          <a:cs typeface="Times New Roman"/>
                        </a:rPr>
                        <a:t>Índice de Aplicación Prioritaria de Recursos</a:t>
                      </a:r>
                      <a:endParaRPr lang="es-MX" sz="1050" dirty="0">
                        <a:latin typeface="Arial"/>
                        <a:ea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050" dirty="0">
                          <a:solidFill>
                            <a:srgbClr val="FFFFFF"/>
                          </a:solidFill>
                          <a:latin typeface="Calibri"/>
                          <a:ea typeface="Times New Roman"/>
                          <a:cs typeface="Times New Roman"/>
                        </a:rPr>
                        <a:t>Índice de Dependencia Financiera</a:t>
                      </a:r>
                      <a:endParaRPr lang="es-MX" sz="1050" dirty="0">
                        <a:latin typeface="Arial"/>
                        <a:ea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993300"/>
                    </a:solidFill>
                  </a:tcPr>
                </a:tc>
              </a:tr>
              <a:tr h="240659">
                <a:tc>
                  <a:txBody>
                    <a:bodyPr/>
                    <a:lstStyle/>
                    <a:p>
                      <a:pPr algn="ctr">
                        <a:spcAft>
                          <a:spcPts val="0"/>
                        </a:spcAft>
                      </a:pPr>
                      <a:r>
                        <a:rPr lang="es-MX" sz="1400" b="1">
                          <a:solidFill>
                            <a:srgbClr val="000000"/>
                          </a:solidFill>
                          <a:latin typeface="Calibri"/>
                          <a:ea typeface="Times New Roman"/>
                          <a:cs typeface="Times New Roman"/>
                        </a:rPr>
                        <a:t>SI</a:t>
                      </a:r>
                      <a:endParaRPr lang="es-MX" sz="2800">
                        <a:latin typeface="Arial"/>
                        <a:ea typeface="Times New Roman"/>
                        <a:cs typeface="Times New Roman"/>
                      </a:endParaRPr>
                    </a:p>
                  </a:txBody>
                  <a:tcPr marL="43042" marR="43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400">
                          <a:solidFill>
                            <a:srgbClr val="000000"/>
                          </a:solidFill>
                          <a:latin typeface="Calibri"/>
                          <a:ea typeface="Times New Roman"/>
                          <a:cs typeface="Times New Roman"/>
                        </a:rPr>
                        <a:t>23</a:t>
                      </a:r>
                      <a:endParaRPr lang="es-MX" sz="28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400">
                          <a:solidFill>
                            <a:srgbClr val="000000"/>
                          </a:solidFill>
                          <a:latin typeface="Calibri"/>
                          <a:ea typeface="Times New Roman"/>
                          <a:cs typeface="Times New Roman"/>
                        </a:rPr>
                        <a:t>26</a:t>
                      </a:r>
                      <a:endParaRPr lang="es-MX" sz="28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400">
                          <a:solidFill>
                            <a:srgbClr val="000000"/>
                          </a:solidFill>
                          <a:latin typeface="Calibri"/>
                          <a:ea typeface="Times New Roman"/>
                          <a:cs typeface="Times New Roman"/>
                        </a:rPr>
                        <a:t>27</a:t>
                      </a:r>
                      <a:endParaRPr lang="es-MX" sz="28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400">
                          <a:solidFill>
                            <a:srgbClr val="000000"/>
                          </a:solidFill>
                          <a:latin typeface="Calibri"/>
                          <a:ea typeface="Times New Roman"/>
                          <a:cs typeface="Times New Roman"/>
                        </a:rPr>
                        <a:t>16</a:t>
                      </a:r>
                      <a:endParaRPr lang="es-MX" sz="28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400" dirty="0">
                          <a:solidFill>
                            <a:srgbClr val="000000"/>
                          </a:solidFill>
                          <a:latin typeface="Calibri"/>
                          <a:ea typeface="Times New Roman"/>
                          <a:cs typeface="Times New Roman"/>
                        </a:rPr>
                        <a:t>14</a:t>
                      </a:r>
                      <a:endParaRPr lang="es-MX" sz="2800" dirty="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400">
                          <a:solidFill>
                            <a:srgbClr val="000000"/>
                          </a:solidFill>
                          <a:latin typeface="Calibri"/>
                          <a:ea typeface="Times New Roman"/>
                          <a:cs typeface="Times New Roman"/>
                        </a:rPr>
                        <a:t>16</a:t>
                      </a:r>
                      <a:endParaRPr lang="es-MX" sz="28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400" dirty="0">
                          <a:solidFill>
                            <a:srgbClr val="000000"/>
                          </a:solidFill>
                          <a:latin typeface="Calibri"/>
                          <a:ea typeface="Times New Roman"/>
                          <a:cs typeface="Times New Roman"/>
                        </a:rPr>
                        <a:t>16</a:t>
                      </a:r>
                      <a:endParaRPr lang="es-MX" sz="2800" dirty="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400" dirty="0">
                          <a:solidFill>
                            <a:srgbClr val="000000"/>
                          </a:solidFill>
                          <a:latin typeface="Calibri"/>
                          <a:ea typeface="Times New Roman"/>
                          <a:cs typeface="Times New Roman"/>
                        </a:rPr>
                        <a:t>10</a:t>
                      </a:r>
                      <a:endParaRPr lang="es-MX" sz="2800" dirty="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0659">
                <a:tc>
                  <a:txBody>
                    <a:bodyPr/>
                    <a:lstStyle/>
                    <a:p>
                      <a:pPr algn="ctr">
                        <a:spcAft>
                          <a:spcPts val="0"/>
                        </a:spcAft>
                      </a:pPr>
                      <a:r>
                        <a:rPr lang="es-MX" sz="1400" b="1">
                          <a:solidFill>
                            <a:srgbClr val="000000"/>
                          </a:solidFill>
                          <a:latin typeface="Calibri"/>
                          <a:ea typeface="Times New Roman"/>
                          <a:cs typeface="Times New Roman"/>
                        </a:rPr>
                        <a:t>NO</a:t>
                      </a:r>
                      <a:endParaRPr lang="es-MX" sz="2800">
                        <a:latin typeface="Arial"/>
                        <a:ea typeface="Times New Roman"/>
                        <a:cs typeface="Times New Roman"/>
                      </a:endParaRPr>
                    </a:p>
                  </a:txBody>
                  <a:tcPr marL="43042" marR="43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400">
                          <a:solidFill>
                            <a:srgbClr val="000000"/>
                          </a:solidFill>
                          <a:latin typeface="Calibri"/>
                          <a:ea typeface="Times New Roman"/>
                          <a:cs typeface="Times New Roman"/>
                        </a:rPr>
                        <a:t>99</a:t>
                      </a:r>
                      <a:endParaRPr lang="es-MX" sz="28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400">
                          <a:solidFill>
                            <a:srgbClr val="000000"/>
                          </a:solidFill>
                          <a:latin typeface="Calibri"/>
                          <a:ea typeface="Times New Roman"/>
                          <a:cs typeface="Times New Roman"/>
                        </a:rPr>
                        <a:t>96</a:t>
                      </a:r>
                      <a:endParaRPr lang="es-MX" sz="28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400">
                          <a:solidFill>
                            <a:srgbClr val="000000"/>
                          </a:solidFill>
                          <a:latin typeface="Calibri"/>
                          <a:ea typeface="Times New Roman"/>
                          <a:cs typeface="Times New Roman"/>
                        </a:rPr>
                        <a:t>95</a:t>
                      </a:r>
                      <a:endParaRPr lang="es-MX" sz="28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400">
                          <a:solidFill>
                            <a:srgbClr val="000000"/>
                          </a:solidFill>
                          <a:latin typeface="Calibri"/>
                          <a:ea typeface="Times New Roman"/>
                          <a:cs typeface="Times New Roman"/>
                        </a:rPr>
                        <a:t>106</a:t>
                      </a:r>
                      <a:endParaRPr lang="es-MX" sz="28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400" dirty="0">
                          <a:solidFill>
                            <a:srgbClr val="000000"/>
                          </a:solidFill>
                          <a:latin typeface="Calibri"/>
                          <a:ea typeface="Times New Roman"/>
                          <a:cs typeface="Times New Roman"/>
                        </a:rPr>
                        <a:t>108</a:t>
                      </a:r>
                      <a:endParaRPr lang="es-MX" sz="2800" dirty="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400">
                          <a:solidFill>
                            <a:srgbClr val="000000"/>
                          </a:solidFill>
                          <a:latin typeface="Calibri"/>
                          <a:ea typeface="Times New Roman"/>
                          <a:cs typeface="Times New Roman"/>
                        </a:rPr>
                        <a:t>106</a:t>
                      </a:r>
                      <a:endParaRPr lang="es-MX" sz="28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400">
                          <a:solidFill>
                            <a:srgbClr val="000000"/>
                          </a:solidFill>
                          <a:latin typeface="Calibri"/>
                          <a:ea typeface="Times New Roman"/>
                          <a:cs typeface="Times New Roman"/>
                        </a:rPr>
                        <a:t>106</a:t>
                      </a:r>
                      <a:endParaRPr lang="es-MX" sz="28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400" dirty="0">
                          <a:solidFill>
                            <a:srgbClr val="000000"/>
                          </a:solidFill>
                          <a:latin typeface="Calibri"/>
                          <a:ea typeface="Times New Roman"/>
                          <a:cs typeface="Times New Roman"/>
                        </a:rPr>
                        <a:t>112</a:t>
                      </a:r>
                      <a:endParaRPr lang="es-MX" sz="2800" dirty="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659">
                <a:tc>
                  <a:txBody>
                    <a:bodyPr/>
                    <a:lstStyle/>
                    <a:p>
                      <a:pPr algn="ctr">
                        <a:spcAft>
                          <a:spcPts val="0"/>
                        </a:spcAft>
                      </a:pPr>
                      <a:r>
                        <a:rPr lang="es-MX" sz="1400" b="1">
                          <a:solidFill>
                            <a:srgbClr val="000000"/>
                          </a:solidFill>
                          <a:latin typeface="Calibri"/>
                          <a:ea typeface="Times New Roman"/>
                          <a:cs typeface="Times New Roman"/>
                        </a:rPr>
                        <a:t>NA</a:t>
                      </a:r>
                      <a:endParaRPr lang="es-MX" sz="2800">
                        <a:latin typeface="Arial"/>
                        <a:ea typeface="Times New Roman"/>
                        <a:cs typeface="Times New Roman"/>
                      </a:endParaRPr>
                    </a:p>
                  </a:txBody>
                  <a:tcPr marL="43042" marR="43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400" dirty="0">
                          <a:solidFill>
                            <a:srgbClr val="000000"/>
                          </a:solidFill>
                          <a:latin typeface="Calibri"/>
                          <a:ea typeface="Times New Roman"/>
                          <a:cs typeface="Times New Roman"/>
                        </a:rPr>
                        <a:t>0</a:t>
                      </a:r>
                      <a:endParaRPr lang="es-MX" sz="2800" dirty="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400">
                          <a:solidFill>
                            <a:srgbClr val="000000"/>
                          </a:solidFill>
                          <a:latin typeface="Calibri"/>
                          <a:ea typeface="Times New Roman"/>
                          <a:cs typeface="Times New Roman"/>
                        </a:rPr>
                        <a:t>0</a:t>
                      </a:r>
                      <a:endParaRPr lang="es-MX" sz="28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400" dirty="0">
                          <a:solidFill>
                            <a:srgbClr val="000000"/>
                          </a:solidFill>
                          <a:latin typeface="Calibri"/>
                          <a:ea typeface="Times New Roman"/>
                          <a:cs typeface="Times New Roman"/>
                        </a:rPr>
                        <a:t>0</a:t>
                      </a:r>
                      <a:endParaRPr lang="es-MX" sz="2800" dirty="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400" dirty="0">
                          <a:solidFill>
                            <a:srgbClr val="000000"/>
                          </a:solidFill>
                          <a:latin typeface="Calibri"/>
                          <a:ea typeface="Times New Roman"/>
                          <a:cs typeface="Times New Roman"/>
                        </a:rPr>
                        <a:t>0</a:t>
                      </a:r>
                      <a:endParaRPr lang="es-MX" sz="2800" dirty="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400" dirty="0">
                          <a:solidFill>
                            <a:srgbClr val="000000"/>
                          </a:solidFill>
                          <a:latin typeface="Calibri"/>
                          <a:ea typeface="Times New Roman"/>
                          <a:cs typeface="Times New Roman"/>
                        </a:rPr>
                        <a:t>0</a:t>
                      </a:r>
                      <a:endParaRPr lang="es-MX" sz="2800" dirty="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400">
                          <a:solidFill>
                            <a:srgbClr val="000000"/>
                          </a:solidFill>
                          <a:latin typeface="Calibri"/>
                          <a:ea typeface="Times New Roman"/>
                          <a:cs typeface="Times New Roman"/>
                        </a:rPr>
                        <a:t>0</a:t>
                      </a:r>
                      <a:endParaRPr lang="es-MX" sz="28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400">
                          <a:solidFill>
                            <a:srgbClr val="000000"/>
                          </a:solidFill>
                          <a:latin typeface="Calibri"/>
                          <a:ea typeface="Times New Roman"/>
                          <a:cs typeface="Times New Roman"/>
                        </a:rPr>
                        <a:t>0</a:t>
                      </a:r>
                      <a:endParaRPr lang="es-MX" sz="28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400" dirty="0">
                          <a:solidFill>
                            <a:srgbClr val="000000"/>
                          </a:solidFill>
                          <a:latin typeface="Calibri"/>
                          <a:ea typeface="Times New Roman"/>
                          <a:cs typeface="Times New Roman"/>
                        </a:rPr>
                        <a:t>0</a:t>
                      </a:r>
                      <a:endParaRPr lang="es-MX" sz="2800" dirty="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sp>
        <p:nvSpPr>
          <p:cNvPr id="2" name="1 CuadroTexto"/>
          <p:cNvSpPr txBox="1"/>
          <p:nvPr/>
        </p:nvSpPr>
        <p:spPr>
          <a:xfrm>
            <a:off x="359784" y="1096868"/>
            <a:ext cx="8566603" cy="1107996"/>
          </a:xfrm>
          <a:prstGeom prst="rect">
            <a:avLst/>
          </a:prstGeom>
          <a:noFill/>
        </p:spPr>
        <p:txBody>
          <a:bodyPr wrap="square" rtlCol="0">
            <a:spAutoFit/>
          </a:bodyPr>
          <a:lstStyle/>
          <a:p>
            <a:pPr algn="ctr">
              <a:buNone/>
            </a:pPr>
            <a:r>
              <a:rPr lang="es-ES" sz="1100" b="1" dirty="0"/>
              <a:t>CHIAPAS: FONDOS MUNICIPALES</a:t>
            </a:r>
            <a:endParaRPr lang="es-MX" sz="1100" dirty="0"/>
          </a:p>
          <a:p>
            <a:pPr algn="ctr">
              <a:buNone/>
            </a:pPr>
            <a:r>
              <a:rPr lang="es-ES" sz="1100" b="1" dirty="0"/>
              <a:t>GASTO FEDERALIZADO: CUMPLIMIENTO EN LA ENTREGA DE LOS </a:t>
            </a:r>
            <a:r>
              <a:rPr lang="es-ES" sz="1100" b="1" dirty="0" smtClean="0"/>
              <a:t>INFORMES TRIMESTRALES </a:t>
            </a:r>
            <a:r>
              <a:rPr lang="es-ES" sz="1100" b="1" dirty="0"/>
              <a:t>A LA SHCP,</a:t>
            </a:r>
            <a:endParaRPr lang="es-MX" sz="1100" dirty="0"/>
          </a:p>
          <a:p>
            <a:pPr algn="ctr">
              <a:buNone/>
            </a:pPr>
            <a:r>
              <a:rPr lang="es-ES" sz="1100" b="1" dirty="0"/>
              <a:t>SOBRE LOS FONDOS DEL RAMO GENERAL 33 Y EL </a:t>
            </a:r>
            <a:r>
              <a:rPr lang="es-ES" sz="1100" b="1" dirty="0" err="1"/>
              <a:t>SUBSEMUN</a:t>
            </a:r>
            <a:endParaRPr lang="es-ES" sz="1100" b="1" dirty="0"/>
          </a:p>
          <a:p>
            <a:pPr algn="ctr">
              <a:buNone/>
            </a:pPr>
            <a:endParaRPr lang="es-ES" sz="1100" b="1" dirty="0" smtClean="0"/>
          </a:p>
          <a:p>
            <a:pPr algn="ctr">
              <a:buNone/>
            </a:pPr>
            <a:r>
              <a:rPr lang="es-ES" sz="1100" b="1" dirty="0" smtClean="0"/>
              <a:t>Segundo </a:t>
            </a:r>
            <a:r>
              <a:rPr lang="es-ES" sz="1100" b="1" dirty="0"/>
              <a:t>Trimestre 2015</a:t>
            </a:r>
          </a:p>
          <a:p>
            <a:endParaRPr lang="es-MX" sz="1100" dirty="0"/>
          </a:p>
        </p:txBody>
      </p:sp>
      <p:graphicFrame>
        <p:nvGraphicFramePr>
          <p:cNvPr id="8" name="7 Gráfico"/>
          <p:cNvGraphicFramePr/>
          <p:nvPr>
            <p:extLst/>
          </p:nvPr>
        </p:nvGraphicFramePr>
        <p:xfrm>
          <a:off x="107504" y="1700808"/>
          <a:ext cx="4219800" cy="27084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8 Gráfico"/>
          <p:cNvGraphicFramePr/>
          <p:nvPr>
            <p:extLst/>
          </p:nvPr>
        </p:nvGraphicFramePr>
        <p:xfrm>
          <a:off x="4283968" y="1505203"/>
          <a:ext cx="4745383" cy="31608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36777610"/>
      </p:ext>
    </p:extLst>
  </p:cSld>
  <p:clrMapOvr>
    <a:masterClrMapping/>
  </p:clrMapOvr>
  <p:transition spd="slow">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048965"/>
            <a:ext cx="8229600" cy="990442"/>
          </a:xfrm>
        </p:spPr>
        <p:txBody>
          <a:bodyPr/>
          <a:lstStyle/>
          <a:p>
            <a:pPr algn="ctr">
              <a:buNone/>
            </a:pPr>
            <a:r>
              <a:rPr lang="es-ES" sz="1200" b="1" dirty="0"/>
              <a:t>CHIAPAS: FONDOS MUNICIPALES</a:t>
            </a:r>
            <a:endParaRPr lang="es-MX" sz="1200" dirty="0"/>
          </a:p>
          <a:p>
            <a:pPr algn="ctr">
              <a:buNone/>
            </a:pPr>
            <a:r>
              <a:rPr lang="es-ES" sz="1200" b="1" dirty="0"/>
              <a:t>GASTO FEDERALIZADO: CUMPLIMIENTO EN LA ENTREGA DE LOS INFORMES TRIMESTRALES A LA SHCP,</a:t>
            </a:r>
            <a:endParaRPr lang="es-MX" sz="1200" dirty="0"/>
          </a:p>
          <a:p>
            <a:pPr algn="ctr">
              <a:buNone/>
            </a:pPr>
            <a:r>
              <a:rPr lang="es-ES" sz="1200" b="1" dirty="0"/>
              <a:t>SOBRE LOS FONDOS DEL RAMO GENERAL 33 Y EL </a:t>
            </a:r>
            <a:r>
              <a:rPr lang="es-ES" sz="1200" b="1" dirty="0" err="1"/>
              <a:t>SUBSEMUN</a:t>
            </a:r>
            <a:endParaRPr lang="es-ES" sz="1200" b="1" dirty="0"/>
          </a:p>
          <a:p>
            <a:pPr algn="ctr">
              <a:buNone/>
            </a:pPr>
            <a:endParaRPr lang="es-ES" sz="1200" b="1" dirty="0" smtClean="0"/>
          </a:p>
          <a:p>
            <a:pPr algn="ctr">
              <a:buNone/>
            </a:pPr>
            <a:r>
              <a:rPr lang="es-ES" sz="1200" b="1" dirty="0" smtClean="0"/>
              <a:t>Tercer Trimestre 2015</a:t>
            </a:r>
          </a:p>
          <a:p>
            <a:pPr algn="ctr">
              <a:buNone/>
            </a:pPr>
            <a:endParaRPr lang="es-MX" sz="1200" dirty="0"/>
          </a:p>
        </p:txBody>
      </p:sp>
      <p:graphicFrame>
        <p:nvGraphicFramePr>
          <p:cNvPr id="4" name="3 Tabla"/>
          <p:cNvGraphicFramePr>
            <a:graphicFrameLocks noGrp="1"/>
          </p:cNvGraphicFramePr>
          <p:nvPr>
            <p:extLst/>
          </p:nvPr>
        </p:nvGraphicFramePr>
        <p:xfrm>
          <a:off x="607192" y="5229200"/>
          <a:ext cx="7929617" cy="1114297"/>
        </p:xfrm>
        <a:graphic>
          <a:graphicData uri="http://schemas.openxmlformats.org/drawingml/2006/table">
            <a:tbl>
              <a:tblPr/>
              <a:tblGrid>
                <a:gridCol w="1376024"/>
                <a:gridCol w="1228753"/>
                <a:gridCol w="1228753"/>
                <a:gridCol w="955778"/>
                <a:gridCol w="1091893"/>
                <a:gridCol w="1091893"/>
                <a:gridCol w="956523"/>
              </a:tblGrid>
              <a:tr h="210024">
                <a:tc rowSpan="2">
                  <a:txBody>
                    <a:bodyPr/>
                    <a:lstStyle/>
                    <a:p>
                      <a:pPr algn="ctr">
                        <a:spcAft>
                          <a:spcPts val="0"/>
                        </a:spcAft>
                      </a:pPr>
                      <a:r>
                        <a:rPr lang="es-ES" sz="1200" dirty="0">
                          <a:solidFill>
                            <a:srgbClr val="FFFFFF"/>
                          </a:solidFill>
                          <a:latin typeface="Calibri"/>
                          <a:ea typeface="Times New Roman"/>
                          <a:cs typeface="Times New Roman"/>
                        </a:rPr>
                        <a:t>122 MUNICIPIOS </a:t>
                      </a:r>
                      <a:endParaRPr lang="es-MX" sz="1200" dirty="0">
                        <a:latin typeface="Arial"/>
                        <a:ea typeface="Times New Roman"/>
                        <a:cs typeface="Times New Roman"/>
                      </a:endParaRPr>
                    </a:p>
                  </a:txBody>
                  <a:tcPr marL="42208" marR="42208" marT="0"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93300"/>
                    </a:solidFill>
                  </a:tcPr>
                </a:tc>
                <a:tc gridSpan="3">
                  <a:txBody>
                    <a:bodyPr/>
                    <a:lstStyle/>
                    <a:p>
                      <a:pPr algn="ctr">
                        <a:spcAft>
                          <a:spcPts val="0"/>
                        </a:spcAft>
                      </a:pPr>
                      <a:r>
                        <a:rPr lang="es-ES" sz="1200" b="1" dirty="0">
                          <a:solidFill>
                            <a:srgbClr val="FFFFFF"/>
                          </a:solidFill>
                          <a:latin typeface="Calibri"/>
                          <a:ea typeface="Times New Roman"/>
                          <a:cs typeface="Times New Roman"/>
                        </a:rPr>
                        <a:t>FORMATO GESTIÓN DE PROYECTOS</a:t>
                      </a:r>
                      <a:endParaRPr lang="es-MX" sz="1200" b="1" dirty="0">
                        <a:latin typeface="Arial"/>
                        <a:ea typeface="Times New Roman"/>
                        <a:cs typeface="Times New Roman"/>
                      </a:endParaRPr>
                    </a:p>
                  </a:txBody>
                  <a:tcPr marL="42208" marR="4220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93300"/>
                    </a:solidFill>
                  </a:tcPr>
                </a:tc>
                <a:tc hMerge="1">
                  <a:txBody>
                    <a:bodyPr/>
                    <a:lstStyle/>
                    <a:p>
                      <a:endParaRPr lang="es-MX"/>
                    </a:p>
                  </a:txBody>
                  <a:tcPr/>
                </a:tc>
                <a:tc hMerge="1">
                  <a:txBody>
                    <a:bodyPr/>
                    <a:lstStyle/>
                    <a:p>
                      <a:endParaRPr lang="es-MX"/>
                    </a:p>
                  </a:txBody>
                  <a:tcPr/>
                </a:tc>
                <a:tc gridSpan="3">
                  <a:txBody>
                    <a:bodyPr/>
                    <a:lstStyle/>
                    <a:p>
                      <a:pPr algn="ctr">
                        <a:spcAft>
                          <a:spcPts val="0"/>
                        </a:spcAft>
                      </a:pPr>
                      <a:r>
                        <a:rPr lang="es-ES" sz="1200" b="1" dirty="0">
                          <a:solidFill>
                            <a:srgbClr val="FFFFFF"/>
                          </a:solidFill>
                          <a:latin typeface="Calibri"/>
                          <a:ea typeface="Times New Roman"/>
                          <a:cs typeface="Times New Roman"/>
                        </a:rPr>
                        <a:t>FORMATO NIVEL FINANCIERO</a:t>
                      </a:r>
                      <a:endParaRPr lang="es-MX" sz="1200" b="1" dirty="0">
                        <a:latin typeface="Arial"/>
                        <a:ea typeface="Times New Roman"/>
                        <a:cs typeface="Times New Roman"/>
                      </a:endParaRPr>
                    </a:p>
                  </a:txBody>
                  <a:tcPr marL="42208" marR="4220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93300"/>
                    </a:solidFill>
                  </a:tcPr>
                </a:tc>
                <a:tc hMerge="1">
                  <a:txBody>
                    <a:bodyPr/>
                    <a:lstStyle/>
                    <a:p>
                      <a:endParaRPr lang="es-MX"/>
                    </a:p>
                  </a:txBody>
                  <a:tcPr/>
                </a:tc>
                <a:tc hMerge="1">
                  <a:txBody>
                    <a:bodyPr/>
                    <a:lstStyle/>
                    <a:p>
                      <a:endParaRPr lang="es-MX"/>
                    </a:p>
                  </a:txBody>
                  <a:tcPr/>
                </a:tc>
              </a:tr>
              <a:tr h="246124">
                <a:tc vMerge="1">
                  <a:txBody>
                    <a:bodyPr/>
                    <a:lstStyle/>
                    <a:p>
                      <a:endParaRPr lang="es-MX"/>
                    </a:p>
                  </a:txBody>
                  <a:tcPr/>
                </a:tc>
                <a:tc>
                  <a:txBody>
                    <a:bodyPr/>
                    <a:lstStyle/>
                    <a:p>
                      <a:pPr algn="ctr">
                        <a:spcAft>
                          <a:spcPts val="0"/>
                        </a:spcAft>
                      </a:pPr>
                      <a:r>
                        <a:rPr lang="es-ES" sz="1200" dirty="0">
                          <a:solidFill>
                            <a:srgbClr val="FFFFFF"/>
                          </a:solidFill>
                          <a:latin typeface="Calibri"/>
                          <a:ea typeface="Times New Roman"/>
                          <a:cs typeface="Times New Roman"/>
                        </a:rPr>
                        <a:t>FISM-DF</a:t>
                      </a:r>
                      <a:endParaRPr lang="es-MX" sz="1200" dirty="0">
                        <a:latin typeface="Arial"/>
                        <a:ea typeface="Times New Roman"/>
                        <a:cs typeface="Times New Roman"/>
                      </a:endParaRPr>
                    </a:p>
                  </a:txBody>
                  <a:tcPr marL="42208" marR="4220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200" dirty="0">
                          <a:solidFill>
                            <a:srgbClr val="FFFFFF"/>
                          </a:solidFill>
                          <a:latin typeface="Calibri"/>
                          <a:ea typeface="Times New Roman"/>
                          <a:cs typeface="Times New Roman"/>
                        </a:rPr>
                        <a:t>FORTAMUN-DF</a:t>
                      </a:r>
                      <a:endParaRPr lang="es-MX" sz="1200" dirty="0">
                        <a:latin typeface="Arial"/>
                        <a:ea typeface="Times New Roman"/>
                        <a:cs typeface="Times New Roman"/>
                      </a:endParaRPr>
                    </a:p>
                  </a:txBody>
                  <a:tcPr marL="42208" marR="4220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200" dirty="0">
                          <a:solidFill>
                            <a:srgbClr val="FFFFFF"/>
                          </a:solidFill>
                          <a:latin typeface="Calibri"/>
                          <a:ea typeface="Times New Roman"/>
                          <a:cs typeface="Times New Roman"/>
                        </a:rPr>
                        <a:t>SUBSEMUN</a:t>
                      </a:r>
                      <a:endParaRPr lang="es-MX" sz="1200" dirty="0">
                        <a:latin typeface="Arial"/>
                        <a:ea typeface="Times New Roman"/>
                        <a:cs typeface="Times New Roman"/>
                      </a:endParaRPr>
                    </a:p>
                  </a:txBody>
                  <a:tcPr marL="42208" marR="4220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200" dirty="0">
                          <a:solidFill>
                            <a:srgbClr val="FFFFFF"/>
                          </a:solidFill>
                          <a:latin typeface="Calibri"/>
                          <a:ea typeface="Times New Roman"/>
                          <a:cs typeface="Times New Roman"/>
                        </a:rPr>
                        <a:t>FISM-DF</a:t>
                      </a:r>
                      <a:endParaRPr lang="es-MX" sz="1200" dirty="0">
                        <a:latin typeface="Arial"/>
                        <a:ea typeface="Times New Roman"/>
                        <a:cs typeface="Times New Roman"/>
                      </a:endParaRPr>
                    </a:p>
                  </a:txBody>
                  <a:tcPr marL="42208" marR="4220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200" dirty="0">
                          <a:solidFill>
                            <a:srgbClr val="FFFFFF"/>
                          </a:solidFill>
                          <a:latin typeface="Calibri"/>
                          <a:ea typeface="Times New Roman"/>
                          <a:cs typeface="Times New Roman"/>
                        </a:rPr>
                        <a:t>FORTAMUN-DF</a:t>
                      </a:r>
                      <a:endParaRPr lang="es-MX" sz="1200" dirty="0">
                        <a:latin typeface="Arial"/>
                        <a:ea typeface="Times New Roman"/>
                        <a:cs typeface="Times New Roman"/>
                      </a:endParaRPr>
                    </a:p>
                  </a:txBody>
                  <a:tcPr marL="42208" marR="4220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200" dirty="0">
                          <a:solidFill>
                            <a:srgbClr val="FFFFFF"/>
                          </a:solidFill>
                          <a:latin typeface="Calibri"/>
                          <a:ea typeface="Times New Roman"/>
                          <a:cs typeface="Times New Roman"/>
                        </a:rPr>
                        <a:t>SUBSEMUN</a:t>
                      </a:r>
                      <a:endParaRPr lang="es-MX" sz="1200" dirty="0">
                        <a:latin typeface="Arial"/>
                        <a:ea typeface="Times New Roman"/>
                        <a:cs typeface="Times New Roman"/>
                      </a:endParaRPr>
                    </a:p>
                  </a:txBody>
                  <a:tcPr marL="42208" marR="42208"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993300"/>
                    </a:solidFill>
                  </a:tcPr>
                </a:tc>
              </a:tr>
              <a:tr h="219383">
                <a:tc>
                  <a:txBody>
                    <a:bodyPr/>
                    <a:lstStyle/>
                    <a:p>
                      <a:pPr algn="ctr">
                        <a:spcAft>
                          <a:spcPts val="0"/>
                        </a:spcAft>
                      </a:pPr>
                      <a:r>
                        <a:rPr lang="es-MX" sz="1200" b="1">
                          <a:solidFill>
                            <a:srgbClr val="000000"/>
                          </a:solidFill>
                          <a:latin typeface="Calibri"/>
                          <a:ea typeface="Times New Roman"/>
                          <a:cs typeface="Times New Roman"/>
                        </a:rPr>
                        <a:t>SI</a:t>
                      </a:r>
                      <a:endParaRPr lang="es-MX" sz="1200">
                        <a:latin typeface="Arial"/>
                        <a:ea typeface="Times New Roman"/>
                        <a:cs typeface="Times New Roman"/>
                      </a:endParaRPr>
                    </a:p>
                  </a:txBody>
                  <a:tcPr marL="42208" marR="42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55</a:t>
                      </a:r>
                      <a:endParaRPr lang="es-MX" sz="1200">
                        <a:latin typeface="Arial"/>
                        <a:ea typeface="Times New Roman"/>
                        <a:cs typeface="Times New Roman"/>
                      </a:endParaRPr>
                    </a:p>
                  </a:txBody>
                  <a:tcPr marL="42208" marR="42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18</a:t>
                      </a:r>
                      <a:endParaRPr lang="es-MX" sz="1200">
                        <a:latin typeface="Arial"/>
                        <a:ea typeface="Times New Roman"/>
                        <a:cs typeface="Times New Roman"/>
                      </a:endParaRPr>
                    </a:p>
                  </a:txBody>
                  <a:tcPr marL="42208" marR="42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3</a:t>
                      </a:r>
                      <a:endParaRPr lang="es-MX" sz="1200">
                        <a:latin typeface="Arial"/>
                        <a:ea typeface="Times New Roman"/>
                        <a:cs typeface="Times New Roman"/>
                      </a:endParaRPr>
                    </a:p>
                  </a:txBody>
                  <a:tcPr marL="42208" marR="42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24</a:t>
                      </a:r>
                      <a:endParaRPr lang="es-MX" sz="1200">
                        <a:latin typeface="Arial"/>
                        <a:ea typeface="Times New Roman"/>
                        <a:cs typeface="Times New Roman"/>
                      </a:endParaRPr>
                    </a:p>
                  </a:txBody>
                  <a:tcPr marL="42208" marR="42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21</a:t>
                      </a:r>
                      <a:endParaRPr lang="es-MX" sz="1200">
                        <a:latin typeface="Arial"/>
                        <a:ea typeface="Times New Roman"/>
                        <a:cs typeface="Times New Roman"/>
                      </a:endParaRPr>
                    </a:p>
                  </a:txBody>
                  <a:tcPr marL="42208" marR="42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3</a:t>
                      </a:r>
                      <a:endParaRPr lang="es-MX" sz="1200">
                        <a:latin typeface="Arial"/>
                        <a:ea typeface="Times New Roman"/>
                        <a:cs typeface="Times New Roman"/>
                      </a:endParaRPr>
                    </a:p>
                  </a:txBody>
                  <a:tcPr marL="42208" marR="42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19383">
                <a:tc>
                  <a:txBody>
                    <a:bodyPr/>
                    <a:lstStyle/>
                    <a:p>
                      <a:pPr algn="ctr">
                        <a:spcAft>
                          <a:spcPts val="0"/>
                        </a:spcAft>
                      </a:pPr>
                      <a:r>
                        <a:rPr lang="es-MX" sz="1200" b="1">
                          <a:solidFill>
                            <a:srgbClr val="000000"/>
                          </a:solidFill>
                          <a:latin typeface="Calibri"/>
                          <a:ea typeface="Times New Roman"/>
                          <a:cs typeface="Times New Roman"/>
                        </a:rPr>
                        <a:t>NO</a:t>
                      </a:r>
                      <a:endParaRPr lang="es-MX" sz="1200">
                        <a:latin typeface="Arial"/>
                        <a:ea typeface="Times New Roman"/>
                        <a:cs typeface="Times New Roman"/>
                      </a:endParaRPr>
                    </a:p>
                  </a:txBody>
                  <a:tcPr marL="42208" marR="42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latin typeface="Calibri"/>
                          <a:ea typeface="Times New Roman"/>
                          <a:cs typeface="Times New Roman"/>
                        </a:rPr>
                        <a:t>67</a:t>
                      </a:r>
                      <a:endParaRPr lang="es-MX" sz="1200" dirty="0">
                        <a:latin typeface="Arial"/>
                        <a:ea typeface="Times New Roman"/>
                        <a:cs typeface="Times New Roman"/>
                      </a:endParaRPr>
                    </a:p>
                  </a:txBody>
                  <a:tcPr marL="42208" marR="42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104</a:t>
                      </a:r>
                      <a:endParaRPr lang="es-MX" sz="1200">
                        <a:latin typeface="Arial"/>
                        <a:ea typeface="Times New Roman"/>
                        <a:cs typeface="Times New Roman"/>
                      </a:endParaRPr>
                    </a:p>
                  </a:txBody>
                  <a:tcPr marL="42208" marR="42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4</a:t>
                      </a:r>
                      <a:endParaRPr lang="es-MX" sz="1200">
                        <a:latin typeface="Arial"/>
                        <a:ea typeface="Times New Roman"/>
                        <a:cs typeface="Times New Roman"/>
                      </a:endParaRPr>
                    </a:p>
                  </a:txBody>
                  <a:tcPr marL="42208" marR="42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98</a:t>
                      </a:r>
                      <a:endParaRPr lang="es-MX" sz="1200">
                        <a:latin typeface="Arial"/>
                        <a:ea typeface="Times New Roman"/>
                        <a:cs typeface="Times New Roman"/>
                      </a:endParaRPr>
                    </a:p>
                  </a:txBody>
                  <a:tcPr marL="42208" marR="42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101</a:t>
                      </a:r>
                      <a:endParaRPr lang="es-MX" sz="1200">
                        <a:latin typeface="Arial"/>
                        <a:ea typeface="Times New Roman"/>
                        <a:cs typeface="Times New Roman"/>
                      </a:endParaRPr>
                    </a:p>
                  </a:txBody>
                  <a:tcPr marL="42208" marR="42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4</a:t>
                      </a:r>
                      <a:endParaRPr lang="es-MX" sz="1200">
                        <a:latin typeface="Arial"/>
                        <a:ea typeface="Times New Roman"/>
                        <a:cs typeface="Times New Roman"/>
                      </a:endParaRPr>
                    </a:p>
                  </a:txBody>
                  <a:tcPr marL="42208" marR="42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383">
                <a:tc>
                  <a:txBody>
                    <a:bodyPr/>
                    <a:lstStyle/>
                    <a:p>
                      <a:pPr algn="ctr">
                        <a:spcAft>
                          <a:spcPts val="0"/>
                        </a:spcAft>
                      </a:pPr>
                      <a:r>
                        <a:rPr lang="es-MX" sz="1200" b="1">
                          <a:solidFill>
                            <a:srgbClr val="000000"/>
                          </a:solidFill>
                          <a:latin typeface="Calibri"/>
                          <a:ea typeface="Times New Roman"/>
                          <a:cs typeface="Times New Roman"/>
                        </a:rPr>
                        <a:t>NA</a:t>
                      </a:r>
                      <a:endParaRPr lang="es-MX" sz="1200">
                        <a:latin typeface="Arial"/>
                        <a:ea typeface="Times New Roman"/>
                        <a:cs typeface="Times New Roman"/>
                      </a:endParaRPr>
                    </a:p>
                  </a:txBody>
                  <a:tcPr marL="42208" marR="42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0</a:t>
                      </a:r>
                      <a:endParaRPr lang="es-MX" sz="1200">
                        <a:latin typeface="Arial"/>
                        <a:ea typeface="Times New Roman"/>
                        <a:cs typeface="Times New Roman"/>
                      </a:endParaRPr>
                    </a:p>
                  </a:txBody>
                  <a:tcPr marL="42208" marR="42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0</a:t>
                      </a:r>
                      <a:endParaRPr lang="es-MX" sz="1200">
                        <a:latin typeface="Arial"/>
                        <a:ea typeface="Times New Roman"/>
                        <a:cs typeface="Times New Roman"/>
                      </a:endParaRPr>
                    </a:p>
                  </a:txBody>
                  <a:tcPr marL="42208" marR="42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115</a:t>
                      </a:r>
                      <a:endParaRPr lang="es-MX" sz="1200">
                        <a:latin typeface="Arial"/>
                        <a:ea typeface="Times New Roman"/>
                        <a:cs typeface="Times New Roman"/>
                      </a:endParaRPr>
                    </a:p>
                  </a:txBody>
                  <a:tcPr marL="42208" marR="42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0</a:t>
                      </a:r>
                      <a:endParaRPr lang="es-MX" sz="1200">
                        <a:latin typeface="Arial"/>
                        <a:ea typeface="Times New Roman"/>
                        <a:cs typeface="Times New Roman"/>
                      </a:endParaRPr>
                    </a:p>
                  </a:txBody>
                  <a:tcPr marL="42208" marR="42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0</a:t>
                      </a:r>
                      <a:endParaRPr lang="es-MX" sz="1200">
                        <a:latin typeface="Arial"/>
                        <a:ea typeface="Times New Roman"/>
                        <a:cs typeface="Times New Roman"/>
                      </a:endParaRPr>
                    </a:p>
                  </a:txBody>
                  <a:tcPr marL="42208" marR="42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latin typeface="Calibri"/>
                          <a:ea typeface="Times New Roman"/>
                          <a:cs typeface="Times New Roman"/>
                        </a:rPr>
                        <a:t>115</a:t>
                      </a:r>
                      <a:endParaRPr lang="es-MX" sz="1200" dirty="0">
                        <a:latin typeface="Arial"/>
                        <a:ea typeface="Times New Roman"/>
                        <a:cs typeface="Times New Roman"/>
                      </a:endParaRPr>
                    </a:p>
                  </a:txBody>
                  <a:tcPr marL="42208" marR="42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graphicFrame>
        <p:nvGraphicFramePr>
          <p:cNvPr id="6" name="5 Gráfico"/>
          <p:cNvGraphicFramePr/>
          <p:nvPr>
            <p:extLst/>
          </p:nvPr>
        </p:nvGraphicFramePr>
        <p:xfrm>
          <a:off x="571472" y="2214554"/>
          <a:ext cx="4219800" cy="27084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7 Gráfico"/>
          <p:cNvGraphicFramePr/>
          <p:nvPr>
            <p:extLst/>
          </p:nvPr>
        </p:nvGraphicFramePr>
        <p:xfrm>
          <a:off x="4572001" y="2232740"/>
          <a:ext cx="4571999" cy="27084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57344382"/>
      </p:ext>
    </p:extLst>
  </p:cSld>
  <p:clrMapOvr>
    <a:masterClrMapping/>
  </p:clrMapOvr>
  <p:transition spd="slow">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nvPr>
        </p:nvGraphicFramePr>
        <p:xfrm>
          <a:off x="467544" y="4560636"/>
          <a:ext cx="8280921" cy="1805970"/>
        </p:xfrm>
        <a:graphic>
          <a:graphicData uri="http://schemas.openxmlformats.org/drawingml/2006/table">
            <a:tbl>
              <a:tblPr/>
              <a:tblGrid>
                <a:gridCol w="895235"/>
                <a:gridCol w="1342851"/>
                <a:gridCol w="1492058"/>
                <a:gridCol w="746029"/>
                <a:gridCol w="671426"/>
                <a:gridCol w="746029"/>
                <a:gridCol w="746029"/>
                <a:gridCol w="774992"/>
                <a:gridCol w="866272"/>
              </a:tblGrid>
              <a:tr h="233142">
                <a:tc rowSpan="2">
                  <a:txBody>
                    <a:bodyPr/>
                    <a:lstStyle/>
                    <a:p>
                      <a:pPr algn="ctr">
                        <a:spcAft>
                          <a:spcPts val="0"/>
                        </a:spcAft>
                      </a:pPr>
                      <a:r>
                        <a:rPr lang="es-ES" sz="1050" dirty="0">
                          <a:solidFill>
                            <a:srgbClr val="FFFFFF"/>
                          </a:solidFill>
                          <a:latin typeface="Calibri"/>
                          <a:ea typeface="Times New Roman"/>
                          <a:cs typeface="Times New Roman"/>
                        </a:rPr>
                        <a:t>122</a:t>
                      </a:r>
                      <a:endParaRPr lang="es-MX" sz="1050" dirty="0">
                        <a:latin typeface="Arial"/>
                        <a:ea typeface="Times New Roman"/>
                        <a:cs typeface="Times New Roman"/>
                      </a:endParaRPr>
                    </a:p>
                    <a:p>
                      <a:pPr algn="ctr">
                        <a:spcAft>
                          <a:spcPts val="0"/>
                        </a:spcAft>
                      </a:pPr>
                      <a:r>
                        <a:rPr lang="es-ES" sz="1050" dirty="0">
                          <a:solidFill>
                            <a:srgbClr val="FFFFFF"/>
                          </a:solidFill>
                          <a:latin typeface="Calibri"/>
                          <a:ea typeface="Times New Roman"/>
                          <a:cs typeface="Times New Roman"/>
                        </a:rPr>
                        <a:t> MUNICIPIOS </a:t>
                      </a:r>
                      <a:endParaRPr lang="es-MX" sz="1050" dirty="0">
                        <a:latin typeface="Arial"/>
                        <a:ea typeface="Times New Roman"/>
                        <a:cs typeface="Times New Roman"/>
                      </a:endParaRPr>
                    </a:p>
                  </a:txBody>
                  <a:tcPr marL="43042" marR="0" marT="0"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93300"/>
                    </a:solidFill>
                  </a:tcPr>
                </a:tc>
                <a:tc gridSpan="3">
                  <a:txBody>
                    <a:bodyPr/>
                    <a:lstStyle/>
                    <a:p>
                      <a:pPr algn="ctr">
                        <a:spcAft>
                          <a:spcPts val="0"/>
                        </a:spcAft>
                      </a:pPr>
                      <a:r>
                        <a:rPr lang="es-ES" sz="1050" b="1" dirty="0">
                          <a:solidFill>
                            <a:srgbClr val="FFFFFF"/>
                          </a:solidFill>
                          <a:latin typeface="Calibri"/>
                          <a:ea typeface="Times New Roman"/>
                          <a:cs typeface="Times New Roman"/>
                        </a:rPr>
                        <a:t>FISM-DF</a:t>
                      </a:r>
                      <a:endParaRPr lang="es-MX" sz="1050" b="1" dirty="0">
                        <a:latin typeface="Arial"/>
                        <a:ea typeface="Times New Roman"/>
                        <a:cs typeface="Times New Roman"/>
                      </a:endParaRPr>
                    </a:p>
                  </a:txBody>
                  <a:tcPr marL="43042" marR="430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93300"/>
                    </a:solidFill>
                  </a:tcPr>
                </a:tc>
                <a:tc hMerge="1">
                  <a:txBody>
                    <a:bodyPr/>
                    <a:lstStyle/>
                    <a:p>
                      <a:endParaRPr lang="es-MX"/>
                    </a:p>
                  </a:txBody>
                  <a:tcPr/>
                </a:tc>
                <a:tc hMerge="1">
                  <a:txBody>
                    <a:bodyPr/>
                    <a:lstStyle/>
                    <a:p>
                      <a:endParaRPr lang="es-MX"/>
                    </a:p>
                  </a:txBody>
                  <a:tcPr/>
                </a:tc>
                <a:tc gridSpan="5">
                  <a:txBody>
                    <a:bodyPr/>
                    <a:lstStyle/>
                    <a:p>
                      <a:pPr algn="ctr">
                        <a:spcAft>
                          <a:spcPts val="0"/>
                        </a:spcAft>
                      </a:pPr>
                      <a:r>
                        <a:rPr lang="es-ES" sz="1050" b="1" dirty="0">
                          <a:solidFill>
                            <a:srgbClr val="FFFFFF"/>
                          </a:solidFill>
                          <a:latin typeface="Calibri"/>
                          <a:ea typeface="Times New Roman"/>
                          <a:cs typeface="Times New Roman"/>
                        </a:rPr>
                        <a:t>FORTAMUN-DF</a:t>
                      </a:r>
                      <a:endParaRPr lang="es-MX" sz="1050" b="1" dirty="0">
                        <a:latin typeface="Arial"/>
                        <a:ea typeface="Times New Roman"/>
                        <a:cs typeface="Times New Roman"/>
                      </a:endParaRPr>
                    </a:p>
                  </a:txBody>
                  <a:tcPr marL="43042" marR="430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9330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891611">
                <a:tc vMerge="1">
                  <a:txBody>
                    <a:bodyPr/>
                    <a:lstStyle/>
                    <a:p>
                      <a:endParaRPr lang="es-MX"/>
                    </a:p>
                  </a:txBody>
                  <a:tcPr/>
                </a:tc>
                <a:tc>
                  <a:txBody>
                    <a:bodyPr/>
                    <a:lstStyle/>
                    <a:p>
                      <a:pPr algn="ctr">
                        <a:spcAft>
                          <a:spcPts val="0"/>
                        </a:spcAft>
                      </a:pPr>
                      <a:r>
                        <a:rPr lang="es-ES" sz="1050" dirty="0">
                          <a:solidFill>
                            <a:srgbClr val="FFFFFF"/>
                          </a:solidFill>
                          <a:latin typeface="Calibri"/>
                          <a:ea typeface="Times New Roman"/>
                          <a:cs typeface="Times New Roman"/>
                        </a:rPr>
                        <a:t>Número de proyectos registrados en el SFU de caminos rurales</a:t>
                      </a:r>
                      <a:endParaRPr lang="es-MX" sz="1050" dirty="0">
                        <a:latin typeface="Arial"/>
                        <a:ea typeface="Times New Roman"/>
                        <a:cs typeface="Times New Roman"/>
                      </a:endParaRPr>
                    </a:p>
                  </a:txBody>
                  <a:tcPr marL="43042"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050" dirty="0">
                          <a:solidFill>
                            <a:srgbClr val="FFFFFF"/>
                          </a:solidFill>
                          <a:latin typeface="Calibri"/>
                          <a:ea typeface="Times New Roman"/>
                          <a:cs typeface="Times New Roman"/>
                        </a:rPr>
                        <a:t>Número de proyectos registrados en el SFU de infraestructura para la urbanización</a:t>
                      </a:r>
                      <a:endParaRPr lang="es-MX" sz="1050" dirty="0">
                        <a:latin typeface="Arial"/>
                        <a:ea typeface="Times New Roman"/>
                        <a:cs typeface="Times New Roman"/>
                      </a:endParaRPr>
                    </a:p>
                  </a:txBody>
                  <a:tcPr marL="43042"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050" dirty="0">
                          <a:solidFill>
                            <a:srgbClr val="FFFFFF"/>
                          </a:solidFill>
                          <a:latin typeface="Calibri"/>
                          <a:ea typeface="Times New Roman"/>
                          <a:cs typeface="Times New Roman"/>
                        </a:rPr>
                        <a:t>Número de otros proyectos registrados en el SFU</a:t>
                      </a:r>
                      <a:endParaRPr lang="es-MX" sz="1050" dirty="0">
                        <a:latin typeface="Arial"/>
                        <a:ea typeface="Times New Roman"/>
                        <a:cs typeface="Times New Roman"/>
                      </a:endParaRPr>
                    </a:p>
                  </a:txBody>
                  <a:tcPr marL="43042"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050" dirty="0">
                          <a:solidFill>
                            <a:srgbClr val="FFFFFF"/>
                          </a:solidFill>
                          <a:latin typeface="Calibri"/>
                          <a:ea typeface="Times New Roman"/>
                          <a:cs typeface="Times New Roman"/>
                        </a:rPr>
                        <a:t>Índice en el Ejercicio de Recursos</a:t>
                      </a:r>
                      <a:endParaRPr lang="es-MX" sz="1050" dirty="0">
                        <a:latin typeface="Arial"/>
                        <a:ea typeface="Times New Roman"/>
                        <a:cs typeface="Times New Roman"/>
                      </a:endParaRPr>
                    </a:p>
                  </a:txBody>
                  <a:tcPr marL="43042"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050" dirty="0">
                          <a:solidFill>
                            <a:srgbClr val="FFFFFF"/>
                          </a:solidFill>
                          <a:latin typeface="Calibri"/>
                          <a:ea typeface="Times New Roman"/>
                          <a:cs typeface="Times New Roman"/>
                        </a:rPr>
                        <a:t>Porcentaje de Avance en las Metas</a:t>
                      </a:r>
                      <a:endParaRPr lang="es-MX" sz="1050" dirty="0">
                        <a:latin typeface="Arial"/>
                        <a:ea typeface="Times New Roman"/>
                        <a:cs typeface="Times New Roman"/>
                      </a:endParaRPr>
                    </a:p>
                  </a:txBody>
                  <a:tcPr marL="43042"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050" dirty="0">
                          <a:solidFill>
                            <a:srgbClr val="FFFFFF"/>
                          </a:solidFill>
                          <a:latin typeface="Calibri"/>
                          <a:ea typeface="Times New Roman"/>
                          <a:cs typeface="Times New Roman"/>
                        </a:rPr>
                        <a:t>Índice de Logro Operativo</a:t>
                      </a:r>
                      <a:endParaRPr lang="es-MX" sz="1050" dirty="0">
                        <a:latin typeface="Arial"/>
                        <a:ea typeface="Times New Roman"/>
                        <a:cs typeface="Times New Roman"/>
                      </a:endParaRPr>
                    </a:p>
                  </a:txBody>
                  <a:tcPr marL="43042"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050" dirty="0">
                          <a:solidFill>
                            <a:srgbClr val="FFFFFF"/>
                          </a:solidFill>
                          <a:latin typeface="Calibri"/>
                          <a:ea typeface="Times New Roman"/>
                          <a:cs typeface="Times New Roman"/>
                        </a:rPr>
                        <a:t>Índice de Aplicación Prioritaria de Recursos</a:t>
                      </a:r>
                      <a:endParaRPr lang="es-MX" sz="1050" dirty="0">
                        <a:latin typeface="Arial"/>
                        <a:ea typeface="Times New Roman"/>
                        <a:cs typeface="Times New Roman"/>
                      </a:endParaRPr>
                    </a:p>
                  </a:txBody>
                  <a:tcPr marL="43042"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93300"/>
                    </a:solidFill>
                  </a:tcPr>
                </a:tc>
                <a:tc>
                  <a:txBody>
                    <a:bodyPr/>
                    <a:lstStyle/>
                    <a:p>
                      <a:pPr algn="ctr">
                        <a:spcAft>
                          <a:spcPts val="0"/>
                        </a:spcAft>
                      </a:pPr>
                      <a:r>
                        <a:rPr lang="es-ES" sz="1050" dirty="0">
                          <a:solidFill>
                            <a:srgbClr val="FFFFFF"/>
                          </a:solidFill>
                          <a:latin typeface="Calibri"/>
                          <a:ea typeface="Times New Roman"/>
                          <a:cs typeface="Times New Roman"/>
                        </a:rPr>
                        <a:t>Índice de Dependencia Financiera</a:t>
                      </a:r>
                      <a:endParaRPr lang="es-MX" sz="1050" dirty="0">
                        <a:latin typeface="Arial"/>
                        <a:ea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993300"/>
                    </a:solidFill>
                  </a:tcPr>
                </a:tc>
              </a:tr>
              <a:tr h="225122">
                <a:tc>
                  <a:txBody>
                    <a:bodyPr/>
                    <a:lstStyle/>
                    <a:p>
                      <a:pPr algn="ctr">
                        <a:spcAft>
                          <a:spcPts val="0"/>
                        </a:spcAft>
                      </a:pPr>
                      <a:r>
                        <a:rPr lang="es-MX" sz="1200" b="1">
                          <a:solidFill>
                            <a:srgbClr val="000000"/>
                          </a:solidFill>
                          <a:latin typeface="Calibri"/>
                          <a:ea typeface="Times New Roman"/>
                          <a:cs typeface="Times New Roman"/>
                        </a:rPr>
                        <a:t>SI</a:t>
                      </a:r>
                      <a:endParaRPr lang="es-MX" sz="1200">
                        <a:latin typeface="Arial"/>
                        <a:ea typeface="Times New Roman"/>
                        <a:cs typeface="Times New Roman"/>
                      </a:endParaRPr>
                    </a:p>
                  </a:txBody>
                  <a:tcPr marL="43042" marR="43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latin typeface="Calibri"/>
                          <a:ea typeface="Times New Roman"/>
                          <a:cs typeface="Times New Roman"/>
                        </a:rPr>
                        <a:t>17</a:t>
                      </a:r>
                      <a:endParaRPr lang="es-MX" sz="1200" dirty="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20</a:t>
                      </a:r>
                      <a:endParaRPr lang="es-MX" sz="12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18</a:t>
                      </a:r>
                      <a:endParaRPr lang="es-MX" sz="12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14</a:t>
                      </a:r>
                      <a:endParaRPr lang="es-MX" sz="12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13</a:t>
                      </a:r>
                      <a:endParaRPr lang="es-MX" sz="12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13</a:t>
                      </a:r>
                      <a:endParaRPr lang="es-MX" sz="12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0</a:t>
                      </a:r>
                      <a:endParaRPr lang="es-MX" sz="12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latin typeface="Calibri"/>
                          <a:ea typeface="Times New Roman"/>
                          <a:cs typeface="Times New Roman"/>
                        </a:rPr>
                        <a:t>11</a:t>
                      </a:r>
                      <a:endParaRPr lang="es-MX" sz="1200" dirty="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0973">
                <a:tc>
                  <a:txBody>
                    <a:bodyPr/>
                    <a:lstStyle/>
                    <a:p>
                      <a:pPr algn="ctr">
                        <a:spcAft>
                          <a:spcPts val="0"/>
                        </a:spcAft>
                      </a:pPr>
                      <a:r>
                        <a:rPr lang="es-MX" sz="1200" b="1">
                          <a:solidFill>
                            <a:srgbClr val="000000"/>
                          </a:solidFill>
                          <a:latin typeface="Calibri"/>
                          <a:ea typeface="Times New Roman"/>
                          <a:cs typeface="Times New Roman"/>
                        </a:rPr>
                        <a:t>NO</a:t>
                      </a:r>
                      <a:endParaRPr lang="es-MX" sz="1200">
                        <a:latin typeface="Arial"/>
                        <a:ea typeface="Times New Roman"/>
                        <a:cs typeface="Times New Roman"/>
                      </a:endParaRPr>
                    </a:p>
                  </a:txBody>
                  <a:tcPr marL="43042" marR="43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105</a:t>
                      </a:r>
                      <a:endParaRPr lang="es-MX" sz="12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102</a:t>
                      </a:r>
                      <a:endParaRPr lang="es-MX" sz="12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104</a:t>
                      </a:r>
                      <a:endParaRPr lang="es-MX" sz="12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108</a:t>
                      </a:r>
                      <a:endParaRPr lang="es-MX" sz="12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109</a:t>
                      </a:r>
                      <a:endParaRPr lang="es-MX" sz="12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109</a:t>
                      </a:r>
                      <a:endParaRPr lang="es-MX" sz="12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122</a:t>
                      </a:r>
                      <a:endParaRPr lang="es-MX" sz="12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latin typeface="Calibri"/>
                          <a:ea typeface="Times New Roman"/>
                          <a:cs typeface="Times New Roman"/>
                        </a:rPr>
                        <a:t>111</a:t>
                      </a:r>
                      <a:endParaRPr lang="es-MX" sz="1200" dirty="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122">
                <a:tc>
                  <a:txBody>
                    <a:bodyPr/>
                    <a:lstStyle/>
                    <a:p>
                      <a:pPr algn="ctr">
                        <a:spcAft>
                          <a:spcPts val="0"/>
                        </a:spcAft>
                      </a:pPr>
                      <a:r>
                        <a:rPr lang="es-MX" sz="1200" b="1">
                          <a:solidFill>
                            <a:srgbClr val="000000"/>
                          </a:solidFill>
                          <a:latin typeface="Calibri"/>
                          <a:ea typeface="Times New Roman"/>
                          <a:cs typeface="Times New Roman"/>
                        </a:rPr>
                        <a:t>NA</a:t>
                      </a:r>
                      <a:endParaRPr lang="es-MX" sz="1200">
                        <a:latin typeface="Arial"/>
                        <a:ea typeface="Times New Roman"/>
                        <a:cs typeface="Times New Roman"/>
                      </a:endParaRPr>
                    </a:p>
                  </a:txBody>
                  <a:tcPr marL="43042" marR="43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0</a:t>
                      </a:r>
                      <a:endParaRPr lang="es-MX" sz="12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0</a:t>
                      </a:r>
                      <a:endParaRPr lang="es-MX" sz="12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0</a:t>
                      </a:r>
                      <a:endParaRPr lang="es-MX" sz="12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0</a:t>
                      </a:r>
                      <a:endParaRPr lang="es-MX" sz="12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0</a:t>
                      </a:r>
                      <a:endParaRPr lang="es-MX" sz="12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0</a:t>
                      </a:r>
                      <a:endParaRPr lang="es-MX" sz="12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latin typeface="Calibri"/>
                          <a:ea typeface="Times New Roman"/>
                          <a:cs typeface="Times New Roman"/>
                        </a:rPr>
                        <a:t>0</a:t>
                      </a:r>
                      <a:endParaRPr lang="es-MX" sz="120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latin typeface="Calibri"/>
                          <a:ea typeface="Times New Roman"/>
                          <a:cs typeface="Times New Roman"/>
                        </a:rPr>
                        <a:t>0</a:t>
                      </a:r>
                      <a:endParaRPr lang="es-MX" sz="1200" dirty="0">
                        <a:latin typeface="Arial"/>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graphicFrame>
        <p:nvGraphicFramePr>
          <p:cNvPr id="9" name="8 Gráfico"/>
          <p:cNvGraphicFramePr/>
          <p:nvPr>
            <p:extLst/>
          </p:nvPr>
        </p:nvGraphicFramePr>
        <p:xfrm>
          <a:off x="107504" y="1752324"/>
          <a:ext cx="4219800" cy="27084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9 Gráfico"/>
          <p:cNvGraphicFramePr/>
          <p:nvPr>
            <p:extLst/>
          </p:nvPr>
        </p:nvGraphicFramePr>
        <p:xfrm>
          <a:off x="4283968" y="1556719"/>
          <a:ext cx="4745383" cy="3160895"/>
        </p:xfrm>
        <a:graphic>
          <a:graphicData uri="http://schemas.openxmlformats.org/drawingml/2006/chart">
            <c:chart xmlns:c="http://schemas.openxmlformats.org/drawingml/2006/chart" xmlns:r="http://schemas.openxmlformats.org/officeDocument/2006/relationships" r:id="rId4"/>
          </a:graphicData>
        </a:graphic>
      </p:graphicFrame>
      <p:sp>
        <p:nvSpPr>
          <p:cNvPr id="11" name="2 Marcador de contenido"/>
          <p:cNvSpPr>
            <a:spLocks noGrp="1"/>
          </p:cNvSpPr>
          <p:nvPr>
            <p:ph idx="1"/>
          </p:nvPr>
        </p:nvSpPr>
        <p:spPr>
          <a:xfrm>
            <a:off x="500034" y="1023207"/>
            <a:ext cx="8229600" cy="990442"/>
          </a:xfrm>
        </p:spPr>
        <p:txBody>
          <a:bodyPr/>
          <a:lstStyle/>
          <a:p>
            <a:pPr algn="ctr">
              <a:buNone/>
            </a:pPr>
            <a:r>
              <a:rPr lang="es-ES" sz="1200" b="1" dirty="0"/>
              <a:t>CHIAPAS: FONDOS MUNICIPALES</a:t>
            </a:r>
            <a:endParaRPr lang="es-MX" sz="1200" dirty="0"/>
          </a:p>
          <a:p>
            <a:pPr algn="ctr">
              <a:buNone/>
            </a:pPr>
            <a:r>
              <a:rPr lang="es-ES" sz="1200" b="1" dirty="0"/>
              <a:t>GASTO FEDERALIZADO: CUMPLIMIENTO EN LA ENTREGA DE LOS INFORMES TRIMESTRALES A LA SHCP,</a:t>
            </a:r>
            <a:endParaRPr lang="es-MX" sz="1200" dirty="0"/>
          </a:p>
          <a:p>
            <a:pPr algn="ctr">
              <a:buNone/>
            </a:pPr>
            <a:r>
              <a:rPr lang="es-ES" sz="1200" b="1" dirty="0"/>
              <a:t>SOBRE LOS FONDOS DEL RAMO GENERAL 33 Y EL </a:t>
            </a:r>
            <a:r>
              <a:rPr lang="es-ES" sz="1200" b="1" dirty="0" err="1"/>
              <a:t>SUBSEMUN</a:t>
            </a:r>
            <a:endParaRPr lang="es-ES" sz="1200" b="1" dirty="0"/>
          </a:p>
          <a:p>
            <a:pPr algn="ctr">
              <a:buNone/>
            </a:pPr>
            <a:endParaRPr lang="es-ES" sz="1200" b="1" dirty="0" smtClean="0"/>
          </a:p>
          <a:p>
            <a:pPr algn="ctr">
              <a:buNone/>
            </a:pPr>
            <a:r>
              <a:rPr lang="es-ES" sz="1200" b="1" dirty="0" smtClean="0"/>
              <a:t>Tercer Trimestre </a:t>
            </a:r>
            <a:r>
              <a:rPr lang="es-ES" sz="1200" b="1" dirty="0"/>
              <a:t>2015</a:t>
            </a:r>
          </a:p>
          <a:p>
            <a:pPr algn="ctr">
              <a:buNone/>
            </a:pPr>
            <a:endParaRPr lang="es-MX" sz="1200" dirty="0"/>
          </a:p>
        </p:txBody>
      </p:sp>
    </p:spTree>
    <p:extLst>
      <p:ext uri="{BB962C8B-B14F-4D97-AF65-F5344CB8AC3E}">
        <p14:creationId xmlns:p14="http://schemas.microsoft.com/office/powerpoint/2010/main" val="1774494311"/>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sp>
        <p:nvSpPr>
          <p:cNvPr id="9" name="Text Box 7"/>
          <p:cNvSpPr txBox="1">
            <a:spLocks noChangeArrowheads="1"/>
          </p:cNvSpPr>
          <p:nvPr/>
        </p:nvSpPr>
        <p:spPr bwMode="auto">
          <a:xfrm>
            <a:off x="928663" y="1142984"/>
            <a:ext cx="7286676" cy="535531"/>
          </a:xfrm>
          <a:prstGeom prst="rect">
            <a:avLst/>
          </a:prstGeom>
          <a:noFill/>
          <a:ln>
            <a:noFill/>
          </a:ln>
          <a:effectLst/>
          <a:extLst/>
        </p:spPr>
        <p:txBody>
          <a:bodyPr wrap="square">
            <a:spAutoFit/>
          </a:bodyPr>
          <a:lstStyle/>
          <a:p>
            <a:pPr algn="ctr" defTabSz="741363">
              <a:lnSpc>
                <a:spcPct val="90000"/>
              </a:lnSpc>
              <a:defRPr/>
            </a:pPr>
            <a:r>
              <a:rPr lang="es-MX" sz="3200" dirty="0" smtClean="0">
                <a:solidFill>
                  <a:srgbClr val="7F7F7F"/>
                </a:solidFill>
                <a:effectLst>
                  <a:outerShdw blurRad="38100" dist="38100" dir="2700000" algn="tl">
                    <a:srgbClr val="C0C0C0"/>
                  </a:outerShdw>
                </a:effectLst>
                <a:latin typeface="Trajan Pro" charset="0"/>
              </a:rPr>
              <a:t> </a:t>
            </a:r>
            <a:r>
              <a:rPr lang="es-MX" dirty="0" smtClean="0">
                <a:solidFill>
                  <a:srgbClr val="7F7F7F"/>
                </a:solidFill>
                <a:effectLst>
                  <a:outerShdw blurRad="38100" dist="38100" dir="2700000" algn="tl">
                    <a:srgbClr val="C0C0C0"/>
                  </a:outerShdw>
                </a:effectLst>
                <a:latin typeface="Trajan Pro" charset="0"/>
              </a:rPr>
              <a:t>Grupo 2</a:t>
            </a:r>
            <a:endParaRPr lang="es-MX" sz="3200" b="1" dirty="0">
              <a:solidFill>
                <a:srgbClr val="404040"/>
              </a:solidFill>
              <a:effectLst>
                <a:outerShdw blurRad="38100" dist="38100" dir="2700000" algn="tl">
                  <a:srgbClr val="C0C0C0"/>
                </a:outerShdw>
              </a:effectLst>
              <a:latin typeface="Trajan Pro" charset="0"/>
            </a:endParaRPr>
          </a:p>
        </p:txBody>
      </p:sp>
      <p:graphicFrame>
        <p:nvGraphicFramePr>
          <p:cNvPr id="6" name="5 Tabla"/>
          <p:cNvGraphicFramePr>
            <a:graphicFrameLocks noGrp="1"/>
          </p:cNvGraphicFramePr>
          <p:nvPr>
            <p:extLst>
              <p:ext uri="{D42A27DB-BD31-4B8C-83A1-F6EECF244321}">
                <p14:modId xmlns:p14="http://schemas.microsoft.com/office/powerpoint/2010/main" val="2151336462"/>
              </p:ext>
            </p:extLst>
          </p:nvPr>
        </p:nvGraphicFramePr>
        <p:xfrm>
          <a:off x="285720" y="1643050"/>
          <a:ext cx="4856400" cy="4287600"/>
        </p:xfrm>
        <a:graphic>
          <a:graphicData uri="http://schemas.openxmlformats.org/drawingml/2006/table">
            <a:tbl>
              <a:tblPr firstRow="1" bandRow="1">
                <a:tableStyleId>{21E4AEA4-8DFA-4A89-87EB-49C32662AFE0}</a:tableStyleId>
              </a:tblPr>
              <a:tblGrid>
                <a:gridCol w="1402875"/>
                <a:gridCol w="1163293"/>
                <a:gridCol w="2290232"/>
              </a:tblGrid>
              <a:tr h="726494">
                <a:tc>
                  <a:txBody>
                    <a:bodyPr/>
                    <a:lstStyle/>
                    <a:p>
                      <a:pPr algn="ctr"/>
                      <a:r>
                        <a:rPr lang="es-MX" sz="2000" dirty="0" smtClean="0">
                          <a:latin typeface="Calibri" pitchFamily="34" charset="0"/>
                        </a:rPr>
                        <a:t>Grupo</a:t>
                      </a:r>
                      <a:endParaRPr lang="es-ES" sz="2000" dirty="0">
                        <a:latin typeface="Calibri" pitchFamily="34" charset="0"/>
                      </a:endParaRPr>
                    </a:p>
                  </a:txBody>
                  <a:tcPr anchor="ctr">
                    <a:solidFill>
                      <a:srgbClr val="993300"/>
                    </a:solidFill>
                  </a:tcPr>
                </a:tc>
                <a:tc>
                  <a:txBody>
                    <a:bodyPr/>
                    <a:lstStyle/>
                    <a:p>
                      <a:pPr algn="ctr"/>
                      <a:r>
                        <a:rPr lang="es-MX" sz="2000" dirty="0" smtClean="0">
                          <a:latin typeface="Calibri" pitchFamily="34" charset="0"/>
                        </a:rPr>
                        <a:t>Regiones</a:t>
                      </a:r>
                      <a:endParaRPr lang="es-ES" sz="2000" dirty="0">
                        <a:latin typeface="Calibri" pitchFamily="34" charset="0"/>
                      </a:endParaRPr>
                    </a:p>
                  </a:txBody>
                  <a:tcPr anchor="ctr">
                    <a:solidFill>
                      <a:srgbClr val="993300"/>
                    </a:solidFill>
                  </a:tcPr>
                </a:tc>
                <a:tc>
                  <a:txBody>
                    <a:bodyPr/>
                    <a:lstStyle/>
                    <a:p>
                      <a:pPr algn="ctr"/>
                      <a:r>
                        <a:rPr lang="es-ES" sz="2000" dirty="0" smtClean="0">
                          <a:latin typeface="Calibri" pitchFamily="34" charset="0"/>
                        </a:rPr>
                        <a:t>Municipios</a:t>
                      </a:r>
                      <a:endParaRPr lang="es-ES" sz="2000" dirty="0">
                        <a:latin typeface="Calibri" pitchFamily="34" charset="0"/>
                      </a:endParaRPr>
                    </a:p>
                  </a:txBody>
                  <a:tcPr anchor="ctr">
                    <a:solidFill>
                      <a:srgbClr val="993300"/>
                    </a:solidFill>
                  </a:tcPr>
                </a:tc>
              </a:tr>
              <a:tr h="1889442">
                <a:tc rowSpan="2">
                  <a:txBody>
                    <a:bodyPr/>
                    <a:lstStyle/>
                    <a:p>
                      <a:pPr algn="ctr">
                        <a:lnSpc>
                          <a:spcPct val="115000"/>
                        </a:lnSpc>
                        <a:spcAft>
                          <a:spcPts val="0"/>
                        </a:spcAft>
                      </a:pPr>
                      <a:r>
                        <a:rPr lang="es-MX" sz="1600" b="1" dirty="0">
                          <a:latin typeface="Calibri"/>
                          <a:ea typeface="Calibri"/>
                          <a:cs typeface="Times New Roman"/>
                        </a:rPr>
                        <a:t>2</a:t>
                      </a:r>
                      <a:endParaRPr lang="es-MX" sz="1600" dirty="0">
                        <a:latin typeface="Calibri"/>
                        <a:ea typeface="Calibri"/>
                        <a:cs typeface="Times New Roman"/>
                      </a:endParaRPr>
                    </a:p>
                    <a:p>
                      <a:pPr algn="ctr">
                        <a:lnSpc>
                          <a:spcPct val="115000"/>
                        </a:lnSpc>
                        <a:spcAft>
                          <a:spcPts val="0"/>
                        </a:spcAft>
                      </a:pPr>
                      <a:r>
                        <a:rPr lang="es-MX" sz="1600" b="1" dirty="0">
                          <a:latin typeface="Calibri"/>
                          <a:ea typeface="Calibri"/>
                          <a:cs typeface="Times New Roman"/>
                        </a:rPr>
                        <a:t>14 municipios</a:t>
                      </a:r>
                      <a:endParaRPr lang="es-MX" sz="1600" dirty="0">
                        <a:latin typeface="Calibri"/>
                        <a:ea typeface="Calibri"/>
                        <a:cs typeface="Times New Roman"/>
                      </a:endParaRPr>
                    </a:p>
                  </a:txBody>
                  <a:tcPr marL="68580" marR="68580" marT="0" marB="0" anchor="ctr">
                    <a:solidFill>
                      <a:srgbClr val="FFCC99"/>
                    </a:solidFill>
                  </a:tcPr>
                </a:tc>
                <a:tc>
                  <a:txBody>
                    <a:bodyPr/>
                    <a:lstStyle/>
                    <a:p>
                      <a:pPr algn="just">
                        <a:lnSpc>
                          <a:spcPct val="115000"/>
                        </a:lnSpc>
                        <a:spcAft>
                          <a:spcPts val="0"/>
                        </a:spcAft>
                        <a:tabLst>
                          <a:tab pos="1763395" algn="r"/>
                        </a:tabLst>
                      </a:pPr>
                      <a:r>
                        <a:rPr lang="es-MX" sz="1600" dirty="0">
                          <a:latin typeface="Calibri"/>
                          <a:ea typeface="Calibri"/>
                          <a:cs typeface="Times New Roman"/>
                        </a:rPr>
                        <a:t>IV De los Llanos</a:t>
                      </a:r>
                    </a:p>
                  </a:txBody>
                  <a:tcPr marL="68580" marR="68580" marT="0" marB="0" anchor="ctr">
                    <a:solidFill>
                      <a:srgbClr val="FFCC99"/>
                    </a:solidFill>
                  </a:tcPr>
                </a:tc>
                <a:tc>
                  <a:txBody>
                    <a:bodyPr/>
                    <a:lstStyle/>
                    <a:p>
                      <a:pPr algn="just">
                        <a:lnSpc>
                          <a:spcPct val="115000"/>
                        </a:lnSpc>
                        <a:spcAft>
                          <a:spcPts val="0"/>
                        </a:spcAft>
                      </a:pPr>
                      <a:r>
                        <a:rPr lang="es-MX" sz="1600" dirty="0" err="1">
                          <a:latin typeface="Calibri"/>
                          <a:ea typeface="Calibri"/>
                          <a:cs typeface="Times New Roman"/>
                        </a:rPr>
                        <a:t>Acala</a:t>
                      </a:r>
                      <a:r>
                        <a:rPr lang="es-MX" sz="1600" dirty="0">
                          <a:latin typeface="Calibri"/>
                          <a:ea typeface="Calibri"/>
                          <a:cs typeface="Times New Roman"/>
                        </a:rPr>
                        <a:t>, </a:t>
                      </a:r>
                      <a:r>
                        <a:rPr lang="es-MX" sz="1600" dirty="0" err="1">
                          <a:latin typeface="Calibri"/>
                          <a:ea typeface="Calibri"/>
                          <a:cs typeface="Times New Roman"/>
                        </a:rPr>
                        <a:t>Chiapilla</a:t>
                      </a:r>
                      <a:r>
                        <a:rPr lang="es-MX" sz="1600" dirty="0">
                          <a:latin typeface="Calibri"/>
                          <a:ea typeface="Calibri"/>
                          <a:cs typeface="Times New Roman"/>
                        </a:rPr>
                        <a:t>, Nicolás Ruíz, </a:t>
                      </a:r>
                      <a:r>
                        <a:rPr lang="es-MX" sz="1600" dirty="0" err="1">
                          <a:latin typeface="Calibri"/>
                          <a:ea typeface="Calibri"/>
                          <a:cs typeface="Times New Roman"/>
                        </a:rPr>
                        <a:t>Socoltenango</a:t>
                      </a:r>
                      <a:r>
                        <a:rPr lang="es-MX" sz="1600" dirty="0">
                          <a:latin typeface="Calibri"/>
                          <a:ea typeface="Calibri"/>
                          <a:cs typeface="Times New Roman"/>
                        </a:rPr>
                        <a:t>, </a:t>
                      </a:r>
                      <a:r>
                        <a:rPr lang="es-MX" sz="1600" dirty="0" err="1">
                          <a:latin typeface="Calibri"/>
                          <a:ea typeface="Calibri"/>
                          <a:cs typeface="Times New Roman"/>
                        </a:rPr>
                        <a:t>Totolapa</a:t>
                      </a:r>
                      <a:r>
                        <a:rPr lang="es-MX" sz="1600" dirty="0">
                          <a:latin typeface="Calibri"/>
                          <a:ea typeface="Calibri"/>
                          <a:cs typeface="Times New Roman"/>
                        </a:rPr>
                        <a:t>, Venustiano Carranza, San Lucas, Emiliano Zapata.</a:t>
                      </a:r>
                    </a:p>
                  </a:txBody>
                  <a:tcPr marL="68580" marR="68580" marT="0" marB="0" anchor="ctr">
                    <a:solidFill>
                      <a:srgbClr val="FFCC99"/>
                    </a:solidFill>
                  </a:tcPr>
                </a:tc>
              </a:tr>
              <a:tr h="1671664">
                <a:tc vMerge="1">
                  <a:txBody>
                    <a:bodyPr/>
                    <a:lstStyle/>
                    <a:p>
                      <a:endParaRPr lang="es-MX"/>
                    </a:p>
                  </a:txBody>
                  <a:tcPr>
                    <a:solidFill>
                      <a:srgbClr val="FFE6CD"/>
                    </a:solidFill>
                  </a:tcPr>
                </a:tc>
                <a:tc>
                  <a:txBody>
                    <a:bodyPr/>
                    <a:lstStyle/>
                    <a:p>
                      <a:pPr algn="just">
                        <a:lnSpc>
                          <a:spcPct val="115000"/>
                        </a:lnSpc>
                        <a:spcAft>
                          <a:spcPts val="0"/>
                        </a:spcAft>
                        <a:tabLst>
                          <a:tab pos="1763395" algn="r"/>
                        </a:tabLst>
                      </a:pPr>
                      <a:r>
                        <a:rPr lang="es-MX" sz="1600" dirty="0">
                          <a:latin typeface="Calibri"/>
                          <a:ea typeface="Calibri"/>
                          <a:cs typeface="Times New Roman"/>
                        </a:rPr>
                        <a:t>VI Frailesca</a:t>
                      </a:r>
                    </a:p>
                  </a:txBody>
                  <a:tcPr marL="68580" marR="68580" marT="0" marB="0" anchor="ctr">
                    <a:solidFill>
                      <a:srgbClr val="FFE6CD"/>
                    </a:solidFill>
                  </a:tcPr>
                </a:tc>
                <a:tc>
                  <a:txBody>
                    <a:bodyPr/>
                    <a:lstStyle/>
                    <a:p>
                      <a:pPr algn="just">
                        <a:lnSpc>
                          <a:spcPct val="115000"/>
                        </a:lnSpc>
                        <a:spcAft>
                          <a:spcPts val="0"/>
                        </a:spcAft>
                      </a:pPr>
                      <a:r>
                        <a:rPr lang="es-MX" sz="1600" dirty="0">
                          <a:latin typeface="Calibri"/>
                          <a:ea typeface="Calibri"/>
                          <a:cs typeface="Times New Roman"/>
                        </a:rPr>
                        <a:t>Ángel Albino Corzo, La Concordia, Villa Corzo, </a:t>
                      </a:r>
                      <a:r>
                        <a:rPr lang="es-MX" sz="1600" dirty="0" err="1">
                          <a:latin typeface="Calibri"/>
                          <a:ea typeface="Calibri"/>
                          <a:cs typeface="Times New Roman"/>
                        </a:rPr>
                        <a:t>Villaflores</a:t>
                      </a:r>
                      <a:r>
                        <a:rPr lang="es-MX" sz="1600" dirty="0">
                          <a:latin typeface="Calibri"/>
                          <a:ea typeface="Calibri"/>
                          <a:cs typeface="Times New Roman"/>
                        </a:rPr>
                        <a:t>, </a:t>
                      </a:r>
                      <a:r>
                        <a:rPr lang="es-MX" sz="1600" dirty="0" err="1">
                          <a:latin typeface="Calibri"/>
                          <a:ea typeface="Calibri"/>
                          <a:cs typeface="Times New Roman"/>
                        </a:rPr>
                        <a:t>Montecristo</a:t>
                      </a:r>
                      <a:r>
                        <a:rPr lang="es-MX" sz="1600" dirty="0">
                          <a:latin typeface="Calibri"/>
                          <a:ea typeface="Calibri"/>
                          <a:cs typeface="Times New Roman"/>
                        </a:rPr>
                        <a:t> de Guerrero, El Parral.</a:t>
                      </a:r>
                    </a:p>
                  </a:txBody>
                  <a:tcPr marL="68580" marR="68580" marT="0" marB="0" anchor="ctr">
                    <a:solidFill>
                      <a:srgbClr val="FFE6CD"/>
                    </a:solidFill>
                  </a:tcPr>
                </a:tc>
              </a:tr>
            </a:tbl>
          </a:graphicData>
        </a:graphic>
      </p:graphicFrame>
      <p:pic>
        <p:nvPicPr>
          <p:cNvPr id="7" name="6 Imagen" descr="IV y VI.png"/>
          <p:cNvPicPr>
            <a:picLocks noChangeAspect="1"/>
          </p:cNvPicPr>
          <p:nvPr/>
        </p:nvPicPr>
        <p:blipFill>
          <a:blip r:embed="rId3">
            <a:clrChange>
              <a:clrFrom>
                <a:srgbClr val="FBFBFB"/>
              </a:clrFrom>
              <a:clrTo>
                <a:srgbClr val="FBFBFB">
                  <a:alpha val="0"/>
                </a:srgbClr>
              </a:clrTo>
            </a:clrChange>
          </a:blip>
          <a:stretch>
            <a:fillRect/>
          </a:stretch>
        </p:blipFill>
        <p:spPr>
          <a:xfrm>
            <a:off x="5143504" y="2000240"/>
            <a:ext cx="4000495" cy="3715829"/>
          </a:xfrm>
          <a:prstGeom prst="rect">
            <a:avLst/>
          </a:prstGeom>
        </p:spPr>
      </p:pic>
    </p:spTree>
    <p:extLst>
      <p:ext uri="{BB962C8B-B14F-4D97-AF65-F5344CB8AC3E}">
        <p14:creationId xmlns:p14="http://schemas.microsoft.com/office/powerpoint/2010/main" val="91836380"/>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sp>
        <p:nvSpPr>
          <p:cNvPr id="9" name="Text Box 7"/>
          <p:cNvSpPr txBox="1">
            <a:spLocks noChangeArrowheads="1"/>
          </p:cNvSpPr>
          <p:nvPr/>
        </p:nvSpPr>
        <p:spPr bwMode="auto">
          <a:xfrm>
            <a:off x="928663" y="1142984"/>
            <a:ext cx="7286676" cy="535531"/>
          </a:xfrm>
          <a:prstGeom prst="rect">
            <a:avLst/>
          </a:prstGeom>
          <a:noFill/>
          <a:ln>
            <a:noFill/>
          </a:ln>
          <a:effectLst/>
          <a:extLst/>
        </p:spPr>
        <p:txBody>
          <a:bodyPr wrap="square">
            <a:spAutoFit/>
          </a:bodyPr>
          <a:lstStyle/>
          <a:p>
            <a:pPr algn="ctr" defTabSz="741363">
              <a:lnSpc>
                <a:spcPct val="90000"/>
              </a:lnSpc>
              <a:defRPr/>
            </a:pPr>
            <a:r>
              <a:rPr lang="es-MX" sz="3200" dirty="0" smtClean="0">
                <a:solidFill>
                  <a:srgbClr val="7F7F7F"/>
                </a:solidFill>
                <a:effectLst>
                  <a:outerShdw blurRad="38100" dist="38100" dir="2700000" algn="tl">
                    <a:srgbClr val="C0C0C0"/>
                  </a:outerShdw>
                </a:effectLst>
                <a:latin typeface="Trajan Pro" charset="0"/>
              </a:rPr>
              <a:t> </a:t>
            </a:r>
            <a:r>
              <a:rPr lang="es-MX" dirty="0" smtClean="0">
                <a:solidFill>
                  <a:srgbClr val="7F7F7F"/>
                </a:solidFill>
                <a:effectLst>
                  <a:outerShdw blurRad="38100" dist="38100" dir="2700000" algn="tl">
                    <a:srgbClr val="C0C0C0"/>
                  </a:outerShdw>
                </a:effectLst>
                <a:latin typeface="Trajan Pro" charset="0"/>
              </a:rPr>
              <a:t>Grupo 3</a:t>
            </a:r>
            <a:endParaRPr lang="es-MX" sz="3200" b="1" dirty="0">
              <a:solidFill>
                <a:srgbClr val="404040"/>
              </a:solidFill>
              <a:effectLst>
                <a:outerShdw blurRad="38100" dist="38100" dir="2700000" algn="tl">
                  <a:srgbClr val="C0C0C0"/>
                </a:outerShdw>
              </a:effectLst>
              <a:latin typeface="Trajan Pro" charset="0"/>
            </a:endParaRPr>
          </a:p>
        </p:txBody>
      </p:sp>
      <p:graphicFrame>
        <p:nvGraphicFramePr>
          <p:cNvPr id="7" name="6 Tabla"/>
          <p:cNvGraphicFramePr>
            <a:graphicFrameLocks noGrp="1"/>
          </p:cNvGraphicFramePr>
          <p:nvPr>
            <p:extLst>
              <p:ext uri="{D42A27DB-BD31-4B8C-83A1-F6EECF244321}">
                <p14:modId xmlns:p14="http://schemas.microsoft.com/office/powerpoint/2010/main" val="2151336462"/>
              </p:ext>
            </p:extLst>
          </p:nvPr>
        </p:nvGraphicFramePr>
        <p:xfrm>
          <a:off x="214282" y="1714488"/>
          <a:ext cx="4857784" cy="4287600"/>
        </p:xfrm>
        <a:graphic>
          <a:graphicData uri="http://schemas.openxmlformats.org/drawingml/2006/table">
            <a:tbl>
              <a:tblPr firstRow="1" bandRow="1">
                <a:tableStyleId>{21E4AEA4-8DFA-4A89-87EB-49C32662AFE0}</a:tableStyleId>
              </a:tblPr>
              <a:tblGrid>
                <a:gridCol w="1337427"/>
                <a:gridCol w="1191491"/>
                <a:gridCol w="2328866"/>
              </a:tblGrid>
              <a:tr h="693054">
                <a:tc>
                  <a:txBody>
                    <a:bodyPr/>
                    <a:lstStyle/>
                    <a:p>
                      <a:pPr algn="ctr"/>
                      <a:r>
                        <a:rPr lang="es-MX" sz="2000" dirty="0" smtClean="0">
                          <a:latin typeface="Calibri" pitchFamily="34" charset="0"/>
                        </a:rPr>
                        <a:t>Grupo</a:t>
                      </a:r>
                      <a:endParaRPr lang="es-ES" sz="2000" dirty="0">
                        <a:latin typeface="Calibri" pitchFamily="34" charset="0"/>
                      </a:endParaRPr>
                    </a:p>
                  </a:txBody>
                  <a:tcPr anchor="ctr">
                    <a:solidFill>
                      <a:srgbClr val="993300"/>
                    </a:solidFill>
                  </a:tcPr>
                </a:tc>
                <a:tc>
                  <a:txBody>
                    <a:bodyPr/>
                    <a:lstStyle/>
                    <a:p>
                      <a:pPr algn="ctr"/>
                      <a:r>
                        <a:rPr lang="es-MX" sz="2000" dirty="0" smtClean="0">
                          <a:latin typeface="Calibri" pitchFamily="34" charset="0"/>
                        </a:rPr>
                        <a:t>Regiones</a:t>
                      </a:r>
                      <a:endParaRPr lang="es-ES" sz="2000" dirty="0">
                        <a:latin typeface="Calibri" pitchFamily="34" charset="0"/>
                      </a:endParaRPr>
                    </a:p>
                  </a:txBody>
                  <a:tcPr anchor="ctr">
                    <a:solidFill>
                      <a:srgbClr val="993300"/>
                    </a:solidFill>
                  </a:tcPr>
                </a:tc>
                <a:tc>
                  <a:txBody>
                    <a:bodyPr/>
                    <a:lstStyle/>
                    <a:p>
                      <a:pPr algn="ctr"/>
                      <a:r>
                        <a:rPr lang="es-ES" sz="2000" dirty="0" smtClean="0">
                          <a:latin typeface="Calibri" pitchFamily="34" charset="0"/>
                        </a:rPr>
                        <a:t>Municipios</a:t>
                      </a:r>
                      <a:endParaRPr lang="es-ES" sz="2000" dirty="0">
                        <a:latin typeface="Calibri" pitchFamily="34" charset="0"/>
                      </a:endParaRPr>
                    </a:p>
                  </a:txBody>
                  <a:tcPr anchor="ctr">
                    <a:solidFill>
                      <a:srgbClr val="993300"/>
                    </a:solidFill>
                  </a:tcPr>
                </a:tc>
              </a:tr>
              <a:tr h="3594546">
                <a:tc>
                  <a:txBody>
                    <a:bodyPr/>
                    <a:lstStyle/>
                    <a:p>
                      <a:pPr algn="ctr">
                        <a:lnSpc>
                          <a:spcPct val="115000"/>
                        </a:lnSpc>
                        <a:spcAft>
                          <a:spcPts val="0"/>
                        </a:spcAft>
                      </a:pPr>
                      <a:r>
                        <a:rPr lang="es-MX" sz="1600" b="1" dirty="0">
                          <a:latin typeface="Calibri"/>
                          <a:ea typeface="Calibri"/>
                          <a:cs typeface="Times New Roman"/>
                        </a:rPr>
                        <a:t>3</a:t>
                      </a:r>
                      <a:endParaRPr lang="es-MX" sz="1600" dirty="0">
                        <a:latin typeface="Calibri"/>
                        <a:ea typeface="Calibri"/>
                        <a:cs typeface="Times New Roman"/>
                      </a:endParaRPr>
                    </a:p>
                    <a:p>
                      <a:pPr algn="ctr">
                        <a:lnSpc>
                          <a:spcPct val="115000"/>
                        </a:lnSpc>
                        <a:spcAft>
                          <a:spcPts val="0"/>
                        </a:spcAft>
                      </a:pPr>
                      <a:r>
                        <a:rPr lang="es-MX" sz="1600" b="1" dirty="0">
                          <a:latin typeface="Calibri"/>
                          <a:ea typeface="Calibri"/>
                          <a:cs typeface="Times New Roman"/>
                        </a:rPr>
                        <a:t>17 Municipios</a:t>
                      </a:r>
                      <a:endParaRPr lang="es-MX" sz="1600" dirty="0">
                        <a:latin typeface="Calibri"/>
                        <a:ea typeface="Calibri"/>
                        <a:cs typeface="Times New Roman"/>
                      </a:endParaRPr>
                    </a:p>
                  </a:txBody>
                  <a:tcPr marL="68580" marR="68580" marT="0" marB="0" anchor="ctr">
                    <a:solidFill>
                      <a:srgbClr val="FFCC99"/>
                    </a:solidFill>
                  </a:tcPr>
                </a:tc>
                <a:tc>
                  <a:txBody>
                    <a:bodyPr/>
                    <a:lstStyle/>
                    <a:p>
                      <a:pPr algn="just">
                        <a:lnSpc>
                          <a:spcPct val="115000"/>
                        </a:lnSpc>
                        <a:spcAft>
                          <a:spcPts val="0"/>
                        </a:spcAft>
                        <a:tabLst>
                          <a:tab pos="1763395" algn="r"/>
                        </a:tabLst>
                      </a:pPr>
                      <a:r>
                        <a:rPr lang="es-MX" sz="1600" dirty="0">
                          <a:latin typeface="Calibri"/>
                          <a:ea typeface="Calibri"/>
                          <a:cs typeface="Times New Roman"/>
                        </a:rPr>
                        <a:t>V Altos </a:t>
                      </a:r>
                      <a:r>
                        <a:rPr lang="es-MX" sz="1600" dirty="0" err="1">
                          <a:latin typeface="Calibri"/>
                          <a:ea typeface="Calibri"/>
                          <a:cs typeface="Times New Roman"/>
                        </a:rPr>
                        <a:t>Tsotsil</a:t>
                      </a:r>
                      <a:r>
                        <a:rPr lang="es-MX" sz="1600" dirty="0">
                          <a:latin typeface="Calibri"/>
                          <a:ea typeface="Calibri"/>
                          <a:cs typeface="Times New Roman"/>
                        </a:rPr>
                        <a:t> </a:t>
                      </a:r>
                      <a:r>
                        <a:rPr lang="es-MX" sz="1600" dirty="0" err="1">
                          <a:latin typeface="Calibri"/>
                          <a:ea typeface="Calibri"/>
                          <a:cs typeface="Times New Roman"/>
                        </a:rPr>
                        <a:t>Tseltal</a:t>
                      </a:r>
                      <a:endParaRPr lang="es-MX" sz="1600" dirty="0">
                        <a:latin typeface="Calibri"/>
                        <a:ea typeface="Calibri"/>
                        <a:cs typeface="Times New Roman"/>
                      </a:endParaRPr>
                    </a:p>
                  </a:txBody>
                  <a:tcPr marL="68580" marR="68580" marT="0" marB="0" anchor="ctr">
                    <a:solidFill>
                      <a:srgbClr val="FFE6CD"/>
                    </a:solidFill>
                  </a:tcPr>
                </a:tc>
                <a:tc>
                  <a:txBody>
                    <a:bodyPr/>
                    <a:lstStyle/>
                    <a:p>
                      <a:pPr algn="just">
                        <a:lnSpc>
                          <a:spcPct val="115000"/>
                        </a:lnSpc>
                        <a:spcAft>
                          <a:spcPts val="0"/>
                        </a:spcAft>
                      </a:pPr>
                      <a:r>
                        <a:rPr lang="es-MX" sz="1600" dirty="0" err="1">
                          <a:latin typeface="Calibri"/>
                          <a:ea typeface="Calibri"/>
                          <a:cs typeface="Times New Roman"/>
                        </a:rPr>
                        <a:t>Amatenango</a:t>
                      </a:r>
                      <a:r>
                        <a:rPr lang="es-MX" sz="1600" dirty="0">
                          <a:latin typeface="Calibri"/>
                          <a:ea typeface="Calibri"/>
                          <a:cs typeface="Times New Roman"/>
                        </a:rPr>
                        <a:t> del Valle, </a:t>
                      </a:r>
                      <a:r>
                        <a:rPr lang="es-MX" sz="1600" dirty="0" err="1">
                          <a:latin typeface="Calibri"/>
                          <a:ea typeface="Calibri"/>
                          <a:cs typeface="Times New Roman"/>
                        </a:rPr>
                        <a:t>Chalchihuitán</a:t>
                      </a:r>
                      <a:r>
                        <a:rPr lang="es-MX" sz="1600" dirty="0">
                          <a:latin typeface="Calibri"/>
                          <a:ea typeface="Calibri"/>
                          <a:cs typeface="Times New Roman"/>
                        </a:rPr>
                        <a:t>, </a:t>
                      </a:r>
                      <a:r>
                        <a:rPr lang="es-MX" sz="1600" dirty="0" err="1">
                          <a:latin typeface="Calibri"/>
                          <a:ea typeface="Calibri"/>
                          <a:cs typeface="Times New Roman"/>
                        </a:rPr>
                        <a:t>Chamula</a:t>
                      </a:r>
                      <a:r>
                        <a:rPr lang="es-MX" sz="1600" dirty="0">
                          <a:latin typeface="Calibri"/>
                          <a:ea typeface="Calibri"/>
                          <a:cs typeface="Times New Roman"/>
                        </a:rPr>
                        <a:t>, </a:t>
                      </a:r>
                      <a:r>
                        <a:rPr lang="es-MX" sz="1600" dirty="0" err="1">
                          <a:latin typeface="Calibri"/>
                          <a:ea typeface="Calibri"/>
                          <a:cs typeface="Times New Roman"/>
                        </a:rPr>
                        <a:t>Chanal</a:t>
                      </a:r>
                      <a:r>
                        <a:rPr lang="es-MX" sz="1600" dirty="0">
                          <a:latin typeface="Calibri"/>
                          <a:ea typeface="Calibri"/>
                          <a:cs typeface="Times New Roman"/>
                        </a:rPr>
                        <a:t>, </a:t>
                      </a:r>
                      <a:r>
                        <a:rPr lang="es-MX" sz="1600" dirty="0" err="1">
                          <a:latin typeface="Calibri"/>
                          <a:ea typeface="Calibri"/>
                          <a:cs typeface="Times New Roman"/>
                        </a:rPr>
                        <a:t>Chenalhó</a:t>
                      </a:r>
                      <a:r>
                        <a:rPr lang="es-MX" sz="1600" dirty="0">
                          <a:latin typeface="Calibri"/>
                          <a:ea typeface="Calibri"/>
                          <a:cs typeface="Times New Roman"/>
                        </a:rPr>
                        <a:t>, </a:t>
                      </a:r>
                      <a:r>
                        <a:rPr lang="es-MX" sz="1600" dirty="0" err="1">
                          <a:latin typeface="Calibri"/>
                          <a:ea typeface="Calibri"/>
                          <a:cs typeface="Times New Roman"/>
                        </a:rPr>
                        <a:t>Huixtán</a:t>
                      </a:r>
                      <a:r>
                        <a:rPr lang="es-MX" sz="1600" dirty="0">
                          <a:latin typeface="Calibri"/>
                          <a:ea typeface="Calibri"/>
                          <a:cs typeface="Times New Roman"/>
                        </a:rPr>
                        <a:t>, </a:t>
                      </a:r>
                      <a:r>
                        <a:rPr lang="es-MX" sz="1600" dirty="0" err="1">
                          <a:latin typeface="Calibri"/>
                          <a:ea typeface="Calibri"/>
                          <a:cs typeface="Times New Roman"/>
                        </a:rPr>
                        <a:t>Larráinzar</a:t>
                      </a:r>
                      <a:r>
                        <a:rPr lang="es-MX" sz="1600" dirty="0">
                          <a:latin typeface="Calibri"/>
                          <a:ea typeface="Calibri"/>
                          <a:cs typeface="Times New Roman"/>
                        </a:rPr>
                        <a:t>, </a:t>
                      </a:r>
                      <a:r>
                        <a:rPr lang="es-MX" sz="1600" dirty="0" err="1">
                          <a:latin typeface="Calibri"/>
                          <a:ea typeface="Calibri"/>
                          <a:cs typeface="Times New Roman"/>
                        </a:rPr>
                        <a:t>Mitontic</a:t>
                      </a:r>
                      <a:r>
                        <a:rPr lang="es-MX" sz="1600" dirty="0">
                          <a:latin typeface="Calibri"/>
                          <a:ea typeface="Calibri"/>
                          <a:cs typeface="Times New Roman"/>
                        </a:rPr>
                        <a:t>, </a:t>
                      </a:r>
                      <a:r>
                        <a:rPr lang="es-MX" sz="1600" dirty="0" err="1">
                          <a:latin typeface="Calibri"/>
                          <a:ea typeface="Calibri"/>
                          <a:cs typeface="Times New Roman"/>
                        </a:rPr>
                        <a:t>Oxchuc</a:t>
                      </a:r>
                      <a:r>
                        <a:rPr lang="es-MX" sz="1600" dirty="0">
                          <a:latin typeface="Calibri"/>
                          <a:ea typeface="Calibri"/>
                          <a:cs typeface="Times New Roman"/>
                        </a:rPr>
                        <a:t>, </a:t>
                      </a:r>
                      <a:r>
                        <a:rPr lang="es-MX" sz="1600" dirty="0" err="1">
                          <a:latin typeface="Calibri"/>
                          <a:ea typeface="Calibri"/>
                          <a:cs typeface="Times New Roman"/>
                        </a:rPr>
                        <a:t>Pantelhó</a:t>
                      </a:r>
                      <a:r>
                        <a:rPr lang="es-MX" sz="1600" dirty="0">
                          <a:latin typeface="Calibri"/>
                          <a:ea typeface="Calibri"/>
                          <a:cs typeface="Times New Roman"/>
                        </a:rPr>
                        <a:t>, San Cristóbal de Las Casas, </a:t>
                      </a:r>
                      <a:r>
                        <a:rPr lang="es-MX" sz="1600" dirty="0" err="1">
                          <a:latin typeface="Calibri"/>
                          <a:ea typeface="Calibri"/>
                          <a:cs typeface="Times New Roman"/>
                        </a:rPr>
                        <a:t>Tenejapa</a:t>
                      </a:r>
                      <a:r>
                        <a:rPr lang="es-MX" sz="1600" dirty="0">
                          <a:latin typeface="Calibri"/>
                          <a:ea typeface="Calibri"/>
                          <a:cs typeface="Times New Roman"/>
                        </a:rPr>
                        <a:t>, </a:t>
                      </a:r>
                      <a:r>
                        <a:rPr lang="es-MX" sz="1600" dirty="0" err="1">
                          <a:latin typeface="Calibri"/>
                          <a:ea typeface="Calibri"/>
                          <a:cs typeface="Times New Roman"/>
                        </a:rPr>
                        <a:t>Teopisca</a:t>
                      </a:r>
                      <a:r>
                        <a:rPr lang="es-MX" sz="1600" dirty="0">
                          <a:latin typeface="Calibri"/>
                          <a:ea typeface="Calibri"/>
                          <a:cs typeface="Times New Roman"/>
                        </a:rPr>
                        <a:t>, </a:t>
                      </a:r>
                      <a:r>
                        <a:rPr lang="es-MX" sz="1600" dirty="0" err="1">
                          <a:latin typeface="Calibri"/>
                          <a:ea typeface="Calibri"/>
                          <a:cs typeface="Times New Roman"/>
                        </a:rPr>
                        <a:t>Zinacantán</a:t>
                      </a:r>
                      <a:r>
                        <a:rPr lang="es-MX" sz="1600" dirty="0">
                          <a:latin typeface="Calibri"/>
                          <a:ea typeface="Calibri"/>
                          <a:cs typeface="Times New Roman"/>
                        </a:rPr>
                        <a:t>, San Juan </a:t>
                      </a:r>
                      <a:r>
                        <a:rPr lang="es-MX" sz="1600" dirty="0" err="1">
                          <a:latin typeface="Calibri"/>
                          <a:ea typeface="Calibri"/>
                          <a:cs typeface="Times New Roman"/>
                        </a:rPr>
                        <a:t>Cancuc</a:t>
                      </a:r>
                      <a:r>
                        <a:rPr lang="es-MX" sz="1600" dirty="0">
                          <a:latin typeface="Calibri"/>
                          <a:ea typeface="Calibri"/>
                          <a:cs typeface="Times New Roman"/>
                        </a:rPr>
                        <a:t>, Aldama, Santiago el Pinar.</a:t>
                      </a:r>
                    </a:p>
                  </a:txBody>
                  <a:tcPr marL="68580" marR="68580" marT="0" marB="0" anchor="ctr">
                    <a:solidFill>
                      <a:srgbClr val="FFE6CD"/>
                    </a:solidFill>
                  </a:tcPr>
                </a:tc>
              </a:tr>
            </a:tbl>
          </a:graphicData>
        </a:graphic>
      </p:graphicFrame>
      <p:pic>
        <p:nvPicPr>
          <p:cNvPr id="6" name="5 Imagen" descr="V.png"/>
          <p:cNvPicPr>
            <a:picLocks noChangeAspect="1"/>
          </p:cNvPicPr>
          <p:nvPr/>
        </p:nvPicPr>
        <p:blipFill>
          <a:blip r:embed="rId3">
            <a:clrChange>
              <a:clrFrom>
                <a:srgbClr val="FBFBFB"/>
              </a:clrFrom>
              <a:clrTo>
                <a:srgbClr val="FBFBFB">
                  <a:alpha val="0"/>
                </a:srgbClr>
              </a:clrTo>
            </a:clrChange>
          </a:blip>
          <a:stretch>
            <a:fillRect/>
          </a:stretch>
        </p:blipFill>
        <p:spPr>
          <a:xfrm>
            <a:off x="5072066" y="2071678"/>
            <a:ext cx="4071934" cy="3786214"/>
          </a:xfrm>
          <a:prstGeom prst="rect">
            <a:avLst/>
          </a:prstGeom>
        </p:spPr>
      </p:pic>
    </p:spTree>
    <p:extLst>
      <p:ext uri="{BB962C8B-B14F-4D97-AF65-F5344CB8AC3E}">
        <p14:creationId xmlns:p14="http://schemas.microsoft.com/office/powerpoint/2010/main" val="91836380"/>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sp>
        <p:nvSpPr>
          <p:cNvPr id="9" name="Text Box 7"/>
          <p:cNvSpPr txBox="1">
            <a:spLocks noChangeArrowheads="1"/>
          </p:cNvSpPr>
          <p:nvPr/>
        </p:nvSpPr>
        <p:spPr bwMode="auto">
          <a:xfrm>
            <a:off x="928663" y="1142984"/>
            <a:ext cx="7286676" cy="535531"/>
          </a:xfrm>
          <a:prstGeom prst="rect">
            <a:avLst/>
          </a:prstGeom>
          <a:noFill/>
          <a:ln>
            <a:noFill/>
          </a:ln>
          <a:effectLst/>
          <a:extLst/>
        </p:spPr>
        <p:txBody>
          <a:bodyPr wrap="square">
            <a:spAutoFit/>
          </a:bodyPr>
          <a:lstStyle/>
          <a:p>
            <a:pPr algn="ctr" defTabSz="741363">
              <a:lnSpc>
                <a:spcPct val="90000"/>
              </a:lnSpc>
              <a:defRPr/>
            </a:pPr>
            <a:r>
              <a:rPr lang="es-MX" sz="3200" dirty="0" smtClean="0">
                <a:solidFill>
                  <a:srgbClr val="7F7F7F"/>
                </a:solidFill>
                <a:effectLst>
                  <a:outerShdw blurRad="38100" dist="38100" dir="2700000" algn="tl">
                    <a:srgbClr val="C0C0C0"/>
                  </a:outerShdw>
                </a:effectLst>
                <a:latin typeface="Trajan Pro" charset="0"/>
              </a:rPr>
              <a:t> </a:t>
            </a:r>
            <a:r>
              <a:rPr lang="es-MX" dirty="0" smtClean="0">
                <a:solidFill>
                  <a:srgbClr val="7F7F7F"/>
                </a:solidFill>
                <a:effectLst>
                  <a:outerShdw blurRad="38100" dist="38100" dir="2700000" algn="tl">
                    <a:srgbClr val="C0C0C0"/>
                  </a:outerShdw>
                </a:effectLst>
                <a:latin typeface="Trajan Pro" charset="0"/>
              </a:rPr>
              <a:t>Grupo 4</a:t>
            </a:r>
            <a:endParaRPr lang="es-MX" sz="3200" b="1" dirty="0">
              <a:solidFill>
                <a:srgbClr val="404040"/>
              </a:solidFill>
              <a:effectLst>
                <a:outerShdw blurRad="38100" dist="38100" dir="2700000" algn="tl">
                  <a:srgbClr val="C0C0C0"/>
                </a:outerShdw>
              </a:effectLst>
              <a:latin typeface="Trajan Pro"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151336462"/>
              </p:ext>
            </p:extLst>
          </p:nvPr>
        </p:nvGraphicFramePr>
        <p:xfrm>
          <a:off x="214282" y="1714484"/>
          <a:ext cx="4856400" cy="4287600"/>
        </p:xfrm>
        <a:graphic>
          <a:graphicData uri="http://schemas.openxmlformats.org/drawingml/2006/table">
            <a:tbl>
              <a:tblPr firstRow="1" bandRow="1">
                <a:tableStyleId>{21E4AEA4-8DFA-4A89-87EB-49C32662AFE0}</a:tableStyleId>
              </a:tblPr>
              <a:tblGrid>
                <a:gridCol w="1593506"/>
                <a:gridCol w="1289981"/>
                <a:gridCol w="1972913"/>
              </a:tblGrid>
              <a:tr h="950904">
                <a:tc>
                  <a:txBody>
                    <a:bodyPr/>
                    <a:lstStyle/>
                    <a:p>
                      <a:pPr algn="ctr"/>
                      <a:r>
                        <a:rPr lang="es-MX" sz="2000" dirty="0" smtClean="0">
                          <a:latin typeface="Calibri" pitchFamily="34" charset="0"/>
                        </a:rPr>
                        <a:t>Grupo</a:t>
                      </a:r>
                      <a:endParaRPr lang="es-ES" sz="2000" dirty="0">
                        <a:latin typeface="Calibri" pitchFamily="34" charset="0"/>
                      </a:endParaRPr>
                    </a:p>
                  </a:txBody>
                  <a:tcPr anchor="ctr">
                    <a:solidFill>
                      <a:srgbClr val="993300"/>
                    </a:solidFill>
                  </a:tcPr>
                </a:tc>
                <a:tc>
                  <a:txBody>
                    <a:bodyPr/>
                    <a:lstStyle/>
                    <a:p>
                      <a:pPr algn="ctr"/>
                      <a:r>
                        <a:rPr lang="es-MX" sz="2000" dirty="0" smtClean="0">
                          <a:latin typeface="Calibri" pitchFamily="34" charset="0"/>
                        </a:rPr>
                        <a:t>Regiones</a:t>
                      </a:r>
                      <a:endParaRPr lang="es-ES" sz="2000" dirty="0">
                        <a:latin typeface="Calibri" pitchFamily="34" charset="0"/>
                      </a:endParaRPr>
                    </a:p>
                  </a:txBody>
                  <a:tcPr anchor="ctr">
                    <a:solidFill>
                      <a:srgbClr val="993300"/>
                    </a:solidFill>
                  </a:tcPr>
                </a:tc>
                <a:tc>
                  <a:txBody>
                    <a:bodyPr/>
                    <a:lstStyle/>
                    <a:p>
                      <a:pPr algn="ctr"/>
                      <a:r>
                        <a:rPr lang="es-ES" sz="2000" dirty="0" smtClean="0">
                          <a:latin typeface="Calibri" pitchFamily="34" charset="0"/>
                        </a:rPr>
                        <a:t>Municipios</a:t>
                      </a:r>
                      <a:endParaRPr lang="es-ES" sz="2000" dirty="0">
                        <a:latin typeface="Calibri" pitchFamily="34" charset="0"/>
                      </a:endParaRPr>
                    </a:p>
                  </a:txBody>
                  <a:tcPr anchor="ctr">
                    <a:solidFill>
                      <a:srgbClr val="993300"/>
                    </a:solidFill>
                  </a:tcPr>
                </a:tc>
              </a:tr>
              <a:tr h="3336696">
                <a:tc>
                  <a:txBody>
                    <a:bodyPr/>
                    <a:lstStyle/>
                    <a:p>
                      <a:pPr algn="ctr">
                        <a:lnSpc>
                          <a:spcPct val="115000"/>
                        </a:lnSpc>
                        <a:spcAft>
                          <a:spcPts val="0"/>
                        </a:spcAft>
                      </a:pPr>
                      <a:r>
                        <a:rPr lang="es-MX" sz="1600" b="1" dirty="0">
                          <a:latin typeface="Calibri"/>
                          <a:ea typeface="Calibri"/>
                          <a:cs typeface="Times New Roman"/>
                        </a:rPr>
                        <a:t>4</a:t>
                      </a:r>
                      <a:endParaRPr lang="es-MX" sz="1600" dirty="0">
                        <a:latin typeface="Calibri"/>
                        <a:ea typeface="Calibri"/>
                        <a:cs typeface="Times New Roman"/>
                      </a:endParaRPr>
                    </a:p>
                    <a:p>
                      <a:pPr algn="ctr">
                        <a:lnSpc>
                          <a:spcPct val="115000"/>
                        </a:lnSpc>
                        <a:spcAft>
                          <a:spcPts val="0"/>
                        </a:spcAft>
                      </a:pPr>
                      <a:r>
                        <a:rPr lang="es-MX" sz="1600" b="1" dirty="0">
                          <a:latin typeface="Calibri"/>
                          <a:ea typeface="Calibri"/>
                          <a:cs typeface="Times New Roman"/>
                        </a:rPr>
                        <a:t>13 Municipios</a:t>
                      </a:r>
                      <a:endParaRPr lang="es-MX" sz="1600" dirty="0">
                        <a:latin typeface="Calibri"/>
                        <a:ea typeface="Calibri"/>
                        <a:cs typeface="Times New Roman"/>
                      </a:endParaRPr>
                    </a:p>
                  </a:txBody>
                  <a:tcPr marL="68580" marR="68580" marT="0" marB="0" anchor="ctr">
                    <a:solidFill>
                      <a:srgbClr val="FFCC99"/>
                    </a:solidFill>
                  </a:tcPr>
                </a:tc>
                <a:tc>
                  <a:txBody>
                    <a:bodyPr/>
                    <a:lstStyle/>
                    <a:p>
                      <a:pPr algn="just">
                        <a:lnSpc>
                          <a:spcPct val="115000"/>
                        </a:lnSpc>
                        <a:spcAft>
                          <a:spcPts val="0"/>
                        </a:spcAft>
                        <a:tabLst>
                          <a:tab pos="1763395" algn="r"/>
                        </a:tabLst>
                      </a:pPr>
                      <a:r>
                        <a:rPr lang="es-MX" sz="1600" dirty="0">
                          <a:latin typeface="Calibri"/>
                          <a:ea typeface="Calibri"/>
                          <a:cs typeface="Times New Roman"/>
                        </a:rPr>
                        <a:t>VII De los Bosques</a:t>
                      </a:r>
                    </a:p>
                  </a:txBody>
                  <a:tcPr marL="68580" marR="68580" marT="0" marB="0" anchor="ctr">
                    <a:solidFill>
                      <a:srgbClr val="FFE6CD"/>
                    </a:solidFill>
                  </a:tcPr>
                </a:tc>
                <a:tc>
                  <a:txBody>
                    <a:bodyPr/>
                    <a:lstStyle/>
                    <a:p>
                      <a:pPr algn="just">
                        <a:lnSpc>
                          <a:spcPct val="115000"/>
                        </a:lnSpc>
                        <a:spcAft>
                          <a:spcPts val="0"/>
                        </a:spcAft>
                      </a:pPr>
                      <a:r>
                        <a:rPr lang="es-MX" sz="1600" dirty="0" err="1">
                          <a:latin typeface="Calibri"/>
                          <a:ea typeface="Calibri"/>
                          <a:cs typeface="Times New Roman"/>
                        </a:rPr>
                        <a:t>Bochil</a:t>
                      </a:r>
                      <a:r>
                        <a:rPr lang="es-MX" sz="1600" dirty="0">
                          <a:latin typeface="Calibri"/>
                          <a:ea typeface="Calibri"/>
                          <a:cs typeface="Times New Roman"/>
                        </a:rPr>
                        <a:t>, El Bosque, </a:t>
                      </a:r>
                      <a:r>
                        <a:rPr lang="es-MX" sz="1600" dirty="0" err="1">
                          <a:latin typeface="Calibri"/>
                          <a:ea typeface="Calibri"/>
                          <a:cs typeface="Times New Roman"/>
                        </a:rPr>
                        <a:t>Huitiupán</a:t>
                      </a:r>
                      <a:r>
                        <a:rPr lang="es-MX" sz="1600" dirty="0">
                          <a:latin typeface="Calibri"/>
                          <a:ea typeface="Calibri"/>
                          <a:cs typeface="Times New Roman"/>
                        </a:rPr>
                        <a:t>, Ixtapa, </a:t>
                      </a:r>
                      <a:r>
                        <a:rPr lang="es-MX" sz="1600" dirty="0" err="1">
                          <a:latin typeface="Calibri"/>
                          <a:ea typeface="Calibri"/>
                          <a:cs typeface="Times New Roman"/>
                        </a:rPr>
                        <a:t>Jitotol</a:t>
                      </a:r>
                      <a:r>
                        <a:rPr lang="es-MX" sz="1600" dirty="0">
                          <a:latin typeface="Calibri"/>
                          <a:ea typeface="Calibri"/>
                          <a:cs typeface="Times New Roman"/>
                        </a:rPr>
                        <a:t>, </a:t>
                      </a:r>
                      <a:r>
                        <a:rPr lang="es-MX" sz="1600" dirty="0" err="1">
                          <a:latin typeface="Calibri"/>
                          <a:ea typeface="Calibri"/>
                          <a:cs typeface="Times New Roman"/>
                        </a:rPr>
                        <a:t>Pantepec</a:t>
                      </a:r>
                      <a:r>
                        <a:rPr lang="es-MX" sz="1600" dirty="0">
                          <a:latin typeface="Calibri"/>
                          <a:ea typeface="Calibri"/>
                          <a:cs typeface="Times New Roman"/>
                        </a:rPr>
                        <a:t>, Pueblo Nuevo </a:t>
                      </a:r>
                      <a:r>
                        <a:rPr lang="es-MX" sz="1600" dirty="0" err="1">
                          <a:latin typeface="Calibri"/>
                          <a:ea typeface="Calibri"/>
                          <a:cs typeface="Times New Roman"/>
                        </a:rPr>
                        <a:t>Solistahuacán</a:t>
                      </a:r>
                      <a:r>
                        <a:rPr lang="es-MX" sz="1600" dirty="0">
                          <a:latin typeface="Calibri"/>
                          <a:ea typeface="Calibri"/>
                          <a:cs typeface="Times New Roman"/>
                        </a:rPr>
                        <a:t>, Rayón, </a:t>
                      </a:r>
                      <a:r>
                        <a:rPr lang="es-MX" sz="1600" dirty="0" err="1">
                          <a:latin typeface="Calibri"/>
                          <a:ea typeface="Calibri"/>
                          <a:cs typeface="Times New Roman"/>
                        </a:rPr>
                        <a:t>Simojovel</a:t>
                      </a:r>
                      <a:r>
                        <a:rPr lang="es-MX" sz="1600" dirty="0">
                          <a:latin typeface="Calibri"/>
                          <a:ea typeface="Calibri"/>
                          <a:cs typeface="Times New Roman"/>
                        </a:rPr>
                        <a:t>, </a:t>
                      </a:r>
                      <a:r>
                        <a:rPr lang="es-MX" sz="1600" dirty="0" err="1">
                          <a:latin typeface="Calibri"/>
                          <a:ea typeface="Calibri"/>
                          <a:cs typeface="Times New Roman"/>
                        </a:rPr>
                        <a:t>Soyaló</a:t>
                      </a:r>
                      <a:r>
                        <a:rPr lang="es-MX" sz="1600" dirty="0">
                          <a:latin typeface="Calibri"/>
                          <a:ea typeface="Calibri"/>
                          <a:cs typeface="Times New Roman"/>
                        </a:rPr>
                        <a:t>, </a:t>
                      </a:r>
                      <a:r>
                        <a:rPr lang="es-MX" sz="1600" dirty="0" err="1">
                          <a:latin typeface="Calibri"/>
                          <a:ea typeface="Calibri"/>
                          <a:cs typeface="Times New Roman"/>
                        </a:rPr>
                        <a:t>Tapalapa</a:t>
                      </a:r>
                      <a:r>
                        <a:rPr lang="es-MX" sz="1600" dirty="0">
                          <a:latin typeface="Calibri"/>
                          <a:ea typeface="Calibri"/>
                          <a:cs typeface="Times New Roman"/>
                        </a:rPr>
                        <a:t>, </a:t>
                      </a:r>
                      <a:r>
                        <a:rPr lang="es-MX" sz="1600" dirty="0" err="1">
                          <a:latin typeface="Calibri"/>
                          <a:ea typeface="Calibri"/>
                          <a:cs typeface="Times New Roman"/>
                        </a:rPr>
                        <a:t>Tapilula</a:t>
                      </a:r>
                      <a:r>
                        <a:rPr lang="es-MX" sz="1600" dirty="0">
                          <a:latin typeface="Calibri"/>
                          <a:ea typeface="Calibri"/>
                          <a:cs typeface="Times New Roman"/>
                        </a:rPr>
                        <a:t>, San Andrés </a:t>
                      </a:r>
                      <a:r>
                        <a:rPr lang="es-MX" sz="1600" dirty="0" err="1">
                          <a:latin typeface="Calibri"/>
                          <a:ea typeface="Calibri"/>
                          <a:cs typeface="Times New Roman"/>
                        </a:rPr>
                        <a:t>Duraznal</a:t>
                      </a:r>
                      <a:r>
                        <a:rPr lang="es-MX" sz="1600" dirty="0">
                          <a:latin typeface="Calibri"/>
                          <a:ea typeface="Calibri"/>
                          <a:cs typeface="Times New Roman"/>
                        </a:rPr>
                        <a:t>.</a:t>
                      </a:r>
                    </a:p>
                  </a:txBody>
                  <a:tcPr marL="68580" marR="68580" marT="0" marB="0" anchor="ctr">
                    <a:solidFill>
                      <a:srgbClr val="FFE6CD"/>
                    </a:solidFill>
                  </a:tcPr>
                </a:tc>
              </a:tr>
            </a:tbl>
          </a:graphicData>
        </a:graphic>
      </p:graphicFrame>
      <p:pic>
        <p:nvPicPr>
          <p:cNvPr id="6" name="5 Imagen" descr="VII.png"/>
          <p:cNvPicPr>
            <a:picLocks noChangeAspect="1"/>
          </p:cNvPicPr>
          <p:nvPr/>
        </p:nvPicPr>
        <p:blipFill>
          <a:blip r:embed="rId3">
            <a:clrChange>
              <a:clrFrom>
                <a:srgbClr val="FFFFFF"/>
              </a:clrFrom>
              <a:clrTo>
                <a:srgbClr val="FFFFFF">
                  <a:alpha val="0"/>
                </a:srgbClr>
              </a:clrTo>
            </a:clrChange>
          </a:blip>
          <a:stretch>
            <a:fillRect/>
          </a:stretch>
        </p:blipFill>
        <p:spPr>
          <a:xfrm>
            <a:off x="5072066" y="2000240"/>
            <a:ext cx="4071934" cy="3725194"/>
          </a:xfrm>
          <a:prstGeom prst="rect">
            <a:avLst/>
          </a:prstGeom>
        </p:spPr>
      </p:pic>
    </p:spTree>
    <p:extLst>
      <p:ext uri="{BB962C8B-B14F-4D97-AF65-F5344CB8AC3E}">
        <p14:creationId xmlns:p14="http://schemas.microsoft.com/office/powerpoint/2010/main" val="91836380"/>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sp>
        <p:nvSpPr>
          <p:cNvPr id="9" name="Text Box 7"/>
          <p:cNvSpPr txBox="1">
            <a:spLocks noChangeArrowheads="1"/>
          </p:cNvSpPr>
          <p:nvPr/>
        </p:nvSpPr>
        <p:spPr bwMode="auto">
          <a:xfrm>
            <a:off x="928663" y="1142984"/>
            <a:ext cx="7286676" cy="535531"/>
          </a:xfrm>
          <a:prstGeom prst="rect">
            <a:avLst/>
          </a:prstGeom>
          <a:noFill/>
          <a:ln>
            <a:noFill/>
          </a:ln>
          <a:effectLst/>
          <a:extLst/>
        </p:spPr>
        <p:txBody>
          <a:bodyPr wrap="square">
            <a:spAutoFit/>
          </a:bodyPr>
          <a:lstStyle/>
          <a:p>
            <a:pPr algn="ctr" defTabSz="741363">
              <a:lnSpc>
                <a:spcPct val="90000"/>
              </a:lnSpc>
              <a:defRPr/>
            </a:pPr>
            <a:r>
              <a:rPr lang="es-MX" sz="3200" dirty="0" smtClean="0">
                <a:solidFill>
                  <a:srgbClr val="7F7F7F"/>
                </a:solidFill>
                <a:effectLst>
                  <a:outerShdw blurRad="38100" dist="38100" dir="2700000" algn="tl">
                    <a:srgbClr val="C0C0C0"/>
                  </a:outerShdw>
                </a:effectLst>
                <a:latin typeface="Trajan Pro" charset="0"/>
              </a:rPr>
              <a:t> </a:t>
            </a:r>
            <a:r>
              <a:rPr lang="es-MX" dirty="0" smtClean="0">
                <a:solidFill>
                  <a:srgbClr val="7F7F7F"/>
                </a:solidFill>
                <a:effectLst>
                  <a:outerShdw blurRad="38100" dist="38100" dir="2700000" algn="tl">
                    <a:srgbClr val="C0C0C0"/>
                  </a:outerShdw>
                </a:effectLst>
                <a:latin typeface="Trajan Pro" charset="0"/>
              </a:rPr>
              <a:t>Grupo 5</a:t>
            </a:r>
            <a:endParaRPr lang="es-MX" sz="3200" b="1" dirty="0">
              <a:solidFill>
                <a:srgbClr val="404040"/>
              </a:solidFill>
              <a:effectLst>
                <a:outerShdw blurRad="38100" dist="38100" dir="2700000" algn="tl">
                  <a:srgbClr val="C0C0C0"/>
                </a:outerShdw>
              </a:effectLst>
              <a:latin typeface="Trajan Pro"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151336462"/>
              </p:ext>
            </p:extLst>
          </p:nvPr>
        </p:nvGraphicFramePr>
        <p:xfrm>
          <a:off x="214282" y="1714484"/>
          <a:ext cx="4856400" cy="4287600"/>
        </p:xfrm>
        <a:graphic>
          <a:graphicData uri="http://schemas.openxmlformats.org/drawingml/2006/table">
            <a:tbl>
              <a:tblPr firstRow="1" bandRow="1">
                <a:tableStyleId>{21E4AEA4-8DFA-4A89-87EB-49C32662AFE0}</a:tableStyleId>
              </a:tblPr>
              <a:tblGrid>
                <a:gridCol w="1450044"/>
                <a:gridCol w="1295031"/>
                <a:gridCol w="2111325"/>
              </a:tblGrid>
              <a:tr h="1031150">
                <a:tc>
                  <a:txBody>
                    <a:bodyPr/>
                    <a:lstStyle/>
                    <a:p>
                      <a:pPr algn="ctr"/>
                      <a:r>
                        <a:rPr lang="es-MX" sz="2000" dirty="0" smtClean="0">
                          <a:latin typeface="Calibri" pitchFamily="34" charset="0"/>
                        </a:rPr>
                        <a:t>Grupo</a:t>
                      </a:r>
                      <a:endParaRPr lang="es-ES" sz="2000" dirty="0">
                        <a:latin typeface="Calibri" pitchFamily="34" charset="0"/>
                      </a:endParaRPr>
                    </a:p>
                  </a:txBody>
                  <a:tcPr anchor="ctr">
                    <a:solidFill>
                      <a:srgbClr val="993300"/>
                    </a:solidFill>
                  </a:tcPr>
                </a:tc>
                <a:tc>
                  <a:txBody>
                    <a:bodyPr/>
                    <a:lstStyle/>
                    <a:p>
                      <a:pPr algn="ctr"/>
                      <a:r>
                        <a:rPr lang="es-MX" sz="2000" dirty="0" smtClean="0">
                          <a:latin typeface="Calibri" pitchFamily="34" charset="0"/>
                        </a:rPr>
                        <a:t>Regiones</a:t>
                      </a:r>
                      <a:endParaRPr lang="es-ES" sz="2000" dirty="0">
                        <a:latin typeface="Calibri" pitchFamily="34" charset="0"/>
                      </a:endParaRPr>
                    </a:p>
                  </a:txBody>
                  <a:tcPr anchor="ctr">
                    <a:solidFill>
                      <a:srgbClr val="993300"/>
                    </a:solidFill>
                  </a:tcPr>
                </a:tc>
                <a:tc>
                  <a:txBody>
                    <a:bodyPr/>
                    <a:lstStyle/>
                    <a:p>
                      <a:pPr algn="ctr"/>
                      <a:r>
                        <a:rPr lang="es-ES" sz="2000" dirty="0" smtClean="0">
                          <a:latin typeface="Calibri" pitchFamily="34" charset="0"/>
                        </a:rPr>
                        <a:t>Municipios</a:t>
                      </a:r>
                      <a:endParaRPr lang="es-ES" sz="2000" dirty="0">
                        <a:latin typeface="Calibri" pitchFamily="34" charset="0"/>
                      </a:endParaRPr>
                    </a:p>
                  </a:txBody>
                  <a:tcPr anchor="ctr">
                    <a:solidFill>
                      <a:srgbClr val="993300"/>
                    </a:solidFill>
                  </a:tcPr>
                </a:tc>
              </a:tr>
              <a:tr h="3256450">
                <a:tc>
                  <a:txBody>
                    <a:bodyPr/>
                    <a:lstStyle/>
                    <a:p>
                      <a:pPr algn="ctr">
                        <a:lnSpc>
                          <a:spcPct val="115000"/>
                        </a:lnSpc>
                        <a:spcAft>
                          <a:spcPts val="0"/>
                        </a:spcAft>
                      </a:pPr>
                      <a:r>
                        <a:rPr lang="es-MX" sz="1600" b="1" dirty="0">
                          <a:latin typeface="Calibri"/>
                          <a:ea typeface="Calibri"/>
                          <a:cs typeface="Times New Roman"/>
                        </a:rPr>
                        <a:t>5</a:t>
                      </a:r>
                      <a:endParaRPr lang="es-MX" sz="1600" dirty="0">
                        <a:latin typeface="Calibri"/>
                        <a:ea typeface="Calibri"/>
                        <a:cs typeface="Times New Roman"/>
                      </a:endParaRPr>
                    </a:p>
                    <a:p>
                      <a:pPr algn="ctr">
                        <a:lnSpc>
                          <a:spcPct val="115000"/>
                        </a:lnSpc>
                        <a:spcAft>
                          <a:spcPts val="0"/>
                        </a:spcAft>
                      </a:pPr>
                      <a:r>
                        <a:rPr lang="es-MX" sz="1600" b="1" dirty="0">
                          <a:latin typeface="Calibri"/>
                          <a:ea typeface="Calibri"/>
                          <a:cs typeface="Times New Roman"/>
                        </a:rPr>
                        <a:t>11 Municipios</a:t>
                      </a:r>
                      <a:endParaRPr lang="es-MX" sz="1600" dirty="0">
                        <a:latin typeface="Calibri"/>
                        <a:ea typeface="Calibri"/>
                        <a:cs typeface="Times New Roman"/>
                      </a:endParaRPr>
                    </a:p>
                  </a:txBody>
                  <a:tcPr marL="68580" marR="68580" marT="0" marB="0" anchor="ctr">
                    <a:solidFill>
                      <a:srgbClr val="FFCC99"/>
                    </a:solidFill>
                  </a:tcPr>
                </a:tc>
                <a:tc>
                  <a:txBody>
                    <a:bodyPr/>
                    <a:lstStyle/>
                    <a:p>
                      <a:pPr algn="just">
                        <a:lnSpc>
                          <a:spcPct val="115000"/>
                        </a:lnSpc>
                        <a:spcAft>
                          <a:spcPts val="0"/>
                        </a:spcAft>
                        <a:tabLst>
                          <a:tab pos="1763395" algn="r"/>
                        </a:tabLst>
                      </a:pPr>
                      <a:r>
                        <a:rPr lang="es-MX" sz="1600" dirty="0">
                          <a:latin typeface="Calibri"/>
                          <a:ea typeface="Calibri"/>
                          <a:cs typeface="Times New Roman"/>
                        </a:rPr>
                        <a:t>VIII Norte</a:t>
                      </a:r>
                    </a:p>
                  </a:txBody>
                  <a:tcPr marL="68580" marR="68580" marT="0" marB="0" anchor="ctr">
                    <a:solidFill>
                      <a:srgbClr val="FFE6CD"/>
                    </a:solidFill>
                  </a:tcPr>
                </a:tc>
                <a:tc>
                  <a:txBody>
                    <a:bodyPr/>
                    <a:lstStyle/>
                    <a:p>
                      <a:pPr algn="just">
                        <a:lnSpc>
                          <a:spcPct val="115000"/>
                        </a:lnSpc>
                        <a:spcAft>
                          <a:spcPts val="0"/>
                        </a:spcAft>
                      </a:pPr>
                      <a:r>
                        <a:rPr lang="es-MX" sz="1600" dirty="0" err="1">
                          <a:latin typeface="Calibri"/>
                          <a:ea typeface="Calibri"/>
                          <a:cs typeface="Times New Roman"/>
                        </a:rPr>
                        <a:t>Amatán</a:t>
                      </a:r>
                      <a:r>
                        <a:rPr lang="es-MX" sz="1600" dirty="0">
                          <a:latin typeface="Calibri"/>
                          <a:ea typeface="Calibri"/>
                          <a:cs typeface="Times New Roman"/>
                        </a:rPr>
                        <a:t>, </a:t>
                      </a:r>
                      <a:r>
                        <a:rPr lang="es-MX" sz="1600" dirty="0" err="1">
                          <a:latin typeface="Calibri"/>
                          <a:ea typeface="Calibri"/>
                          <a:cs typeface="Times New Roman"/>
                        </a:rPr>
                        <a:t>Chapultenango</a:t>
                      </a:r>
                      <a:r>
                        <a:rPr lang="es-MX" sz="1600" dirty="0">
                          <a:latin typeface="Calibri"/>
                          <a:ea typeface="Calibri"/>
                          <a:cs typeface="Times New Roman"/>
                        </a:rPr>
                        <a:t>, </a:t>
                      </a:r>
                      <a:r>
                        <a:rPr lang="es-MX" sz="1600" dirty="0" err="1">
                          <a:latin typeface="Calibri"/>
                          <a:ea typeface="Calibri"/>
                          <a:cs typeface="Times New Roman"/>
                        </a:rPr>
                        <a:t>Ixhuatán</a:t>
                      </a:r>
                      <a:r>
                        <a:rPr lang="es-MX" sz="1600" dirty="0">
                          <a:latin typeface="Calibri"/>
                          <a:ea typeface="Calibri"/>
                          <a:cs typeface="Times New Roman"/>
                        </a:rPr>
                        <a:t>, </a:t>
                      </a:r>
                      <a:r>
                        <a:rPr lang="es-MX" sz="1600" dirty="0" err="1">
                          <a:latin typeface="Calibri"/>
                          <a:ea typeface="Calibri"/>
                          <a:cs typeface="Times New Roman"/>
                        </a:rPr>
                        <a:t>Ixtacomitán</a:t>
                      </a:r>
                      <a:r>
                        <a:rPr lang="es-MX" sz="1600" dirty="0">
                          <a:latin typeface="Calibri"/>
                          <a:ea typeface="Calibri"/>
                          <a:cs typeface="Times New Roman"/>
                        </a:rPr>
                        <a:t>, </a:t>
                      </a:r>
                      <a:r>
                        <a:rPr lang="es-MX" sz="1600" dirty="0" err="1">
                          <a:latin typeface="Calibri"/>
                          <a:ea typeface="Calibri"/>
                          <a:cs typeface="Times New Roman"/>
                        </a:rPr>
                        <a:t>Ixtapangajoya</a:t>
                      </a:r>
                      <a:r>
                        <a:rPr lang="es-MX" sz="1600" dirty="0">
                          <a:latin typeface="Calibri"/>
                          <a:ea typeface="Calibri"/>
                          <a:cs typeface="Times New Roman"/>
                        </a:rPr>
                        <a:t>, Juárez, </a:t>
                      </a:r>
                      <a:r>
                        <a:rPr lang="es-MX" sz="1600" dirty="0" err="1">
                          <a:latin typeface="Calibri"/>
                          <a:ea typeface="Calibri"/>
                          <a:cs typeface="Times New Roman"/>
                        </a:rPr>
                        <a:t>Ostuacán</a:t>
                      </a:r>
                      <a:r>
                        <a:rPr lang="es-MX" sz="1600" dirty="0">
                          <a:latin typeface="Calibri"/>
                          <a:ea typeface="Calibri"/>
                          <a:cs typeface="Times New Roman"/>
                        </a:rPr>
                        <a:t>,  </a:t>
                      </a:r>
                      <a:r>
                        <a:rPr lang="es-MX" sz="1600" dirty="0" err="1">
                          <a:latin typeface="Calibri"/>
                          <a:ea typeface="Calibri"/>
                          <a:cs typeface="Times New Roman"/>
                        </a:rPr>
                        <a:t>Pichucalco</a:t>
                      </a:r>
                      <a:r>
                        <a:rPr lang="es-MX" sz="1600" dirty="0">
                          <a:latin typeface="Calibri"/>
                          <a:ea typeface="Calibri"/>
                          <a:cs typeface="Times New Roman"/>
                        </a:rPr>
                        <a:t>, Reforma, </a:t>
                      </a:r>
                      <a:r>
                        <a:rPr lang="es-MX" sz="1600" dirty="0" err="1">
                          <a:latin typeface="Calibri"/>
                          <a:ea typeface="Calibri"/>
                          <a:cs typeface="Times New Roman"/>
                        </a:rPr>
                        <a:t>Solosuchiapa</a:t>
                      </a:r>
                      <a:r>
                        <a:rPr lang="es-MX" sz="1600" dirty="0">
                          <a:latin typeface="Calibri"/>
                          <a:ea typeface="Calibri"/>
                          <a:cs typeface="Times New Roman"/>
                        </a:rPr>
                        <a:t>,  </a:t>
                      </a:r>
                      <a:r>
                        <a:rPr lang="es-MX" sz="1600" dirty="0" err="1">
                          <a:latin typeface="Calibri"/>
                          <a:ea typeface="Calibri"/>
                          <a:cs typeface="Times New Roman"/>
                        </a:rPr>
                        <a:t>Sunuapa</a:t>
                      </a:r>
                      <a:r>
                        <a:rPr lang="es-MX" sz="1600" dirty="0">
                          <a:latin typeface="Calibri"/>
                          <a:ea typeface="Calibri"/>
                          <a:cs typeface="Times New Roman"/>
                        </a:rPr>
                        <a:t>.</a:t>
                      </a:r>
                    </a:p>
                  </a:txBody>
                  <a:tcPr marL="68580" marR="68580" marT="0" marB="0" anchor="ctr">
                    <a:solidFill>
                      <a:srgbClr val="FFE6CD"/>
                    </a:solidFill>
                  </a:tcPr>
                </a:tc>
              </a:tr>
            </a:tbl>
          </a:graphicData>
        </a:graphic>
      </p:graphicFrame>
      <p:pic>
        <p:nvPicPr>
          <p:cNvPr id="6" name="5 Imagen" descr="VIII.png"/>
          <p:cNvPicPr>
            <a:picLocks noChangeAspect="1"/>
          </p:cNvPicPr>
          <p:nvPr/>
        </p:nvPicPr>
        <p:blipFill>
          <a:blip r:embed="rId3"/>
          <a:stretch>
            <a:fillRect/>
          </a:stretch>
        </p:blipFill>
        <p:spPr>
          <a:xfrm>
            <a:off x="4929190" y="2617049"/>
            <a:ext cx="4214810" cy="4059731"/>
          </a:xfrm>
          <a:prstGeom prst="rect">
            <a:avLst/>
          </a:prstGeom>
        </p:spPr>
      </p:pic>
    </p:spTree>
    <p:extLst>
      <p:ext uri="{BB962C8B-B14F-4D97-AF65-F5344CB8AC3E}">
        <p14:creationId xmlns:p14="http://schemas.microsoft.com/office/powerpoint/2010/main" val="91836380"/>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7" y="170250"/>
            <a:ext cx="8352928" cy="810478"/>
          </a:xfrm>
          <a:prstGeom prst="rect">
            <a:avLst/>
          </a:prstGeom>
          <a:noFill/>
        </p:spPr>
        <p:txBody>
          <a:bodyPr wrap="square" rtlCol="0">
            <a:spAutoFit/>
          </a:bodyPr>
          <a:lstStyle/>
          <a:p>
            <a:pPr algn="ctr">
              <a:lnSpc>
                <a:spcPts val="2800"/>
              </a:lnSpc>
            </a:pPr>
            <a:r>
              <a:rPr lang="es-MX" sz="2400" b="1" dirty="0" smtClean="0">
                <a:solidFill>
                  <a:srgbClr val="0000FF"/>
                </a:solidFill>
                <a:latin typeface="Calisto MT" pitchFamily="18" charset="0"/>
              </a:rPr>
              <a:t>Segunda </a:t>
            </a:r>
            <a:r>
              <a:rPr lang="es-MX" sz="2400" b="1" dirty="0">
                <a:solidFill>
                  <a:srgbClr val="0000FF"/>
                </a:solidFill>
                <a:latin typeface="Calisto MT" pitchFamily="18" charset="0"/>
              </a:rPr>
              <a:t>Reunión Ordinaria del Consejo de Armonización Contable del Estado de Chiapas (CACE)</a:t>
            </a:r>
            <a:endParaRPr lang="es-MX" sz="2400" b="1" dirty="0">
              <a:solidFill>
                <a:srgbClr val="0000FF"/>
              </a:solidFill>
            </a:endParaRPr>
          </a:p>
        </p:txBody>
      </p:sp>
      <p:sp>
        <p:nvSpPr>
          <p:cNvPr id="9" name="Text Box 7"/>
          <p:cNvSpPr txBox="1">
            <a:spLocks noChangeArrowheads="1"/>
          </p:cNvSpPr>
          <p:nvPr/>
        </p:nvSpPr>
        <p:spPr bwMode="auto">
          <a:xfrm>
            <a:off x="928663" y="1142984"/>
            <a:ext cx="7286676" cy="535531"/>
          </a:xfrm>
          <a:prstGeom prst="rect">
            <a:avLst/>
          </a:prstGeom>
          <a:noFill/>
          <a:ln>
            <a:noFill/>
          </a:ln>
          <a:effectLst/>
          <a:extLst/>
        </p:spPr>
        <p:txBody>
          <a:bodyPr wrap="square">
            <a:spAutoFit/>
          </a:bodyPr>
          <a:lstStyle/>
          <a:p>
            <a:pPr algn="ctr" defTabSz="741363">
              <a:lnSpc>
                <a:spcPct val="90000"/>
              </a:lnSpc>
              <a:defRPr/>
            </a:pPr>
            <a:r>
              <a:rPr lang="es-MX" sz="3200" dirty="0" smtClean="0">
                <a:solidFill>
                  <a:srgbClr val="7F7F7F"/>
                </a:solidFill>
                <a:effectLst>
                  <a:outerShdw blurRad="38100" dist="38100" dir="2700000" algn="tl">
                    <a:srgbClr val="C0C0C0"/>
                  </a:outerShdw>
                </a:effectLst>
                <a:latin typeface="Trajan Pro" charset="0"/>
              </a:rPr>
              <a:t> </a:t>
            </a:r>
            <a:r>
              <a:rPr lang="es-MX" dirty="0" smtClean="0">
                <a:solidFill>
                  <a:srgbClr val="7F7F7F"/>
                </a:solidFill>
                <a:effectLst>
                  <a:outerShdw blurRad="38100" dist="38100" dir="2700000" algn="tl">
                    <a:srgbClr val="C0C0C0"/>
                  </a:outerShdw>
                </a:effectLst>
                <a:latin typeface="Trajan Pro" charset="0"/>
              </a:rPr>
              <a:t>Grupo 6</a:t>
            </a:r>
            <a:endParaRPr lang="es-MX" sz="3200" b="1" dirty="0">
              <a:solidFill>
                <a:srgbClr val="404040"/>
              </a:solidFill>
              <a:effectLst>
                <a:outerShdw blurRad="38100" dist="38100" dir="2700000" algn="tl">
                  <a:srgbClr val="C0C0C0"/>
                </a:outerShdw>
              </a:effectLst>
              <a:latin typeface="Trajan Pro"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151336462"/>
              </p:ext>
            </p:extLst>
          </p:nvPr>
        </p:nvGraphicFramePr>
        <p:xfrm>
          <a:off x="285720" y="1714485"/>
          <a:ext cx="4856400" cy="4287600"/>
        </p:xfrm>
        <a:graphic>
          <a:graphicData uri="http://schemas.openxmlformats.org/drawingml/2006/table">
            <a:tbl>
              <a:tblPr firstRow="1" bandRow="1">
                <a:tableStyleId>{21E4AEA4-8DFA-4A89-87EB-49C32662AFE0}</a:tableStyleId>
              </a:tblPr>
              <a:tblGrid>
                <a:gridCol w="1512649"/>
                <a:gridCol w="1273810"/>
                <a:gridCol w="2069941"/>
              </a:tblGrid>
              <a:tr h="457401">
                <a:tc>
                  <a:txBody>
                    <a:bodyPr/>
                    <a:lstStyle/>
                    <a:p>
                      <a:pPr algn="ctr"/>
                      <a:r>
                        <a:rPr lang="es-MX" sz="2000" dirty="0" smtClean="0">
                          <a:latin typeface="Calibri" pitchFamily="34" charset="0"/>
                        </a:rPr>
                        <a:t>Grupo</a:t>
                      </a:r>
                      <a:endParaRPr lang="es-ES" sz="2000" dirty="0">
                        <a:latin typeface="Calibri" pitchFamily="34" charset="0"/>
                      </a:endParaRPr>
                    </a:p>
                  </a:txBody>
                  <a:tcPr anchor="ctr">
                    <a:solidFill>
                      <a:srgbClr val="993300"/>
                    </a:solidFill>
                  </a:tcPr>
                </a:tc>
                <a:tc>
                  <a:txBody>
                    <a:bodyPr/>
                    <a:lstStyle/>
                    <a:p>
                      <a:pPr algn="ctr"/>
                      <a:r>
                        <a:rPr lang="es-MX" sz="2000" dirty="0" smtClean="0">
                          <a:latin typeface="Calibri" pitchFamily="34" charset="0"/>
                        </a:rPr>
                        <a:t>Regiones</a:t>
                      </a:r>
                      <a:endParaRPr lang="es-ES" sz="2000" dirty="0">
                        <a:latin typeface="Calibri" pitchFamily="34" charset="0"/>
                      </a:endParaRPr>
                    </a:p>
                  </a:txBody>
                  <a:tcPr anchor="ctr">
                    <a:solidFill>
                      <a:srgbClr val="993300"/>
                    </a:solidFill>
                  </a:tcPr>
                </a:tc>
                <a:tc>
                  <a:txBody>
                    <a:bodyPr/>
                    <a:lstStyle/>
                    <a:p>
                      <a:pPr algn="ctr"/>
                      <a:r>
                        <a:rPr lang="es-ES" sz="2000" dirty="0" smtClean="0">
                          <a:latin typeface="Calibri" pitchFamily="34" charset="0"/>
                        </a:rPr>
                        <a:t>Municipios</a:t>
                      </a:r>
                      <a:endParaRPr lang="es-ES" sz="2000" dirty="0">
                        <a:latin typeface="Calibri" pitchFamily="34" charset="0"/>
                      </a:endParaRPr>
                    </a:p>
                  </a:txBody>
                  <a:tcPr anchor="ctr">
                    <a:solidFill>
                      <a:srgbClr val="993300"/>
                    </a:solidFill>
                  </a:tcPr>
                </a:tc>
              </a:tr>
              <a:tr h="820504">
                <a:tc rowSpan="2">
                  <a:txBody>
                    <a:bodyPr/>
                    <a:lstStyle/>
                    <a:p>
                      <a:pPr algn="ctr">
                        <a:lnSpc>
                          <a:spcPct val="115000"/>
                        </a:lnSpc>
                        <a:spcAft>
                          <a:spcPts val="0"/>
                        </a:spcAft>
                      </a:pPr>
                      <a:r>
                        <a:rPr lang="es-MX" sz="1600" b="1" dirty="0">
                          <a:latin typeface="Calibri"/>
                          <a:ea typeface="Calibri"/>
                          <a:cs typeface="Times New Roman"/>
                        </a:rPr>
                        <a:t>6</a:t>
                      </a:r>
                      <a:endParaRPr lang="es-MX" sz="1600" dirty="0">
                        <a:latin typeface="Calibri"/>
                        <a:ea typeface="Calibri"/>
                        <a:cs typeface="Times New Roman"/>
                      </a:endParaRPr>
                    </a:p>
                    <a:p>
                      <a:pPr algn="ctr">
                        <a:lnSpc>
                          <a:spcPct val="115000"/>
                        </a:lnSpc>
                        <a:spcAft>
                          <a:spcPts val="0"/>
                        </a:spcAft>
                      </a:pPr>
                      <a:r>
                        <a:rPr lang="es-MX" sz="1600" b="1" dirty="0">
                          <a:latin typeface="Calibri"/>
                          <a:ea typeface="Calibri"/>
                          <a:cs typeface="Times New Roman"/>
                        </a:rPr>
                        <a:t>19 Municipios</a:t>
                      </a:r>
                      <a:endParaRPr lang="es-MX" sz="1600" dirty="0">
                        <a:latin typeface="Calibri"/>
                        <a:ea typeface="Calibri"/>
                        <a:cs typeface="Times New Roman"/>
                      </a:endParaRPr>
                    </a:p>
                  </a:txBody>
                  <a:tcPr marL="68580" marR="68580" marT="0" marB="0" anchor="ctr">
                    <a:solidFill>
                      <a:srgbClr val="FFCC99"/>
                    </a:solidFill>
                  </a:tcPr>
                </a:tc>
                <a:tc>
                  <a:txBody>
                    <a:bodyPr/>
                    <a:lstStyle/>
                    <a:p>
                      <a:pPr algn="just">
                        <a:lnSpc>
                          <a:spcPct val="115000"/>
                        </a:lnSpc>
                        <a:spcAft>
                          <a:spcPts val="0"/>
                        </a:spcAft>
                        <a:tabLst>
                          <a:tab pos="1763395" algn="r"/>
                        </a:tabLst>
                      </a:pPr>
                      <a:r>
                        <a:rPr lang="es-MX" sz="1600" dirty="0">
                          <a:latin typeface="Calibri"/>
                          <a:ea typeface="Calibri"/>
                          <a:cs typeface="Times New Roman"/>
                        </a:rPr>
                        <a:t>IX Istmo Costa</a:t>
                      </a:r>
                    </a:p>
                  </a:txBody>
                  <a:tcPr marL="68580" marR="68580" marT="0" marB="0" anchor="ctr">
                    <a:solidFill>
                      <a:srgbClr val="FFCC99"/>
                    </a:solidFill>
                  </a:tcPr>
                </a:tc>
                <a:tc>
                  <a:txBody>
                    <a:bodyPr/>
                    <a:lstStyle/>
                    <a:p>
                      <a:pPr algn="just">
                        <a:lnSpc>
                          <a:spcPct val="115000"/>
                        </a:lnSpc>
                        <a:spcAft>
                          <a:spcPts val="0"/>
                        </a:spcAft>
                      </a:pPr>
                      <a:r>
                        <a:rPr lang="es-MX" sz="1600" dirty="0" err="1">
                          <a:latin typeface="Calibri"/>
                          <a:ea typeface="Calibri"/>
                          <a:cs typeface="Times New Roman"/>
                        </a:rPr>
                        <a:t>Arriaga</a:t>
                      </a:r>
                      <a:r>
                        <a:rPr lang="es-MX" sz="1600" dirty="0">
                          <a:latin typeface="Calibri"/>
                          <a:ea typeface="Calibri"/>
                          <a:cs typeface="Times New Roman"/>
                        </a:rPr>
                        <a:t>, </a:t>
                      </a:r>
                      <a:r>
                        <a:rPr lang="es-MX" sz="1600" dirty="0" err="1">
                          <a:latin typeface="Calibri"/>
                          <a:ea typeface="Calibri"/>
                          <a:cs typeface="Times New Roman"/>
                        </a:rPr>
                        <a:t>Mapastepec</a:t>
                      </a:r>
                      <a:r>
                        <a:rPr lang="es-MX" sz="1600" dirty="0">
                          <a:latin typeface="Calibri"/>
                          <a:ea typeface="Calibri"/>
                          <a:cs typeface="Times New Roman"/>
                        </a:rPr>
                        <a:t>, </a:t>
                      </a:r>
                      <a:r>
                        <a:rPr lang="es-MX" sz="1600" dirty="0" err="1">
                          <a:latin typeface="Calibri"/>
                          <a:ea typeface="Calibri"/>
                          <a:cs typeface="Times New Roman"/>
                        </a:rPr>
                        <a:t>Pijijiapan</a:t>
                      </a:r>
                      <a:r>
                        <a:rPr lang="es-MX" sz="1600" dirty="0">
                          <a:latin typeface="Calibri"/>
                          <a:ea typeface="Calibri"/>
                          <a:cs typeface="Times New Roman"/>
                        </a:rPr>
                        <a:t>, Tonalá.</a:t>
                      </a:r>
                    </a:p>
                  </a:txBody>
                  <a:tcPr marL="68580" marR="68580" marT="0" marB="0" anchor="ctr">
                    <a:solidFill>
                      <a:srgbClr val="FFCC99"/>
                    </a:solidFill>
                  </a:tcPr>
                </a:tc>
              </a:tr>
              <a:tr h="3009695">
                <a:tc vMerge="1">
                  <a:txBody>
                    <a:bodyPr/>
                    <a:lstStyle/>
                    <a:p>
                      <a:endParaRPr lang="es-MX"/>
                    </a:p>
                  </a:txBody>
                  <a:tcPr>
                    <a:solidFill>
                      <a:srgbClr val="FFE6CD"/>
                    </a:solidFill>
                  </a:tcPr>
                </a:tc>
                <a:tc>
                  <a:txBody>
                    <a:bodyPr/>
                    <a:lstStyle/>
                    <a:p>
                      <a:pPr algn="just">
                        <a:lnSpc>
                          <a:spcPct val="115000"/>
                        </a:lnSpc>
                        <a:spcAft>
                          <a:spcPts val="0"/>
                        </a:spcAft>
                        <a:tabLst>
                          <a:tab pos="1763395" algn="r"/>
                        </a:tabLst>
                      </a:pPr>
                      <a:r>
                        <a:rPr lang="es-MX" sz="1600" dirty="0">
                          <a:latin typeface="Calibri"/>
                          <a:ea typeface="Calibri"/>
                          <a:cs typeface="Times New Roman"/>
                        </a:rPr>
                        <a:t>X Soconusco</a:t>
                      </a:r>
                    </a:p>
                  </a:txBody>
                  <a:tcPr marL="68580" marR="68580" marT="0" marB="0" anchor="ctr">
                    <a:solidFill>
                      <a:srgbClr val="FFE6CD"/>
                    </a:solidFill>
                  </a:tcPr>
                </a:tc>
                <a:tc>
                  <a:txBody>
                    <a:bodyPr/>
                    <a:lstStyle/>
                    <a:p>
                      <a:pPr algn="just">
                        <a:lnSpc>
                          <a:spcPct val="115000"/>
                        </a:lnSpc>
                        <a:spcAft>
                          <a:spcPts val="0"/>
                        </a:spcAft>
                      </a:pPr>
                      <a:r>
                        <a:rPr lang="es-MX" sz="1600" dirty="0" err="1">
                          <a:latin typeface="Calibri"/>
                          <a:ea typeface="Calibri"/>
                          <a:cs typeface="Times New Roman"/>
                        </a:rPr>
                        <a:t>Acacoyagua</a:t>
                      </a:r>
                      <a:r>
                        <a:rPr lang="es-MX" sz="1600" dirty="0">
                          <a:latin typeface="Calibri"/>
                          <a:ea typeface="Calibri"/>
                          <a:cs typeface="Times New Roman"/>
                        </a:rPr>
                        <a:t>, </a:t>
                      </a:r>
                      <a:r>
                        <a:rPr lang="es-MX" sz="1600" dirty="0" err="1">
                          <a:latin typeface="Calibri"/>
                          <a:ea typeface="Calibri"/>
                          <a:cs typeface="Times New Roman"/>
                        </a:rPr>
                        <a:t>Acapetahua</a:t>
                      </a:r>
                      <a:r>
                        <a:rPr lang="es-MX" sz="1600" dirty="0">
                          <a:latin typeface="Calibri"/>
                          <a:ea typeface="Calibri"/>
                          <a:cs typeface="Times New Roman"/>
                        </a:rPr>
                        <a:t>, </a:t>
                      </a:r>
                      <a:r>
                        <a:rPr lang="es-MX" sz="1600" dirty="0" err="1">
                          <a:latin typeface="Calibri"/>
                          <a:ea typeface="Calibri"/>
                          <a:cs typeface="Times New Roman"/>
                        </a:rPr>
                        <a:t>Cacahoatán</a:t>
                      </a:r>
                      <a:r>
                        <a:rPr lang="es-MX" sz="1600" dirty="0">
                          <a:latin typeface="Calibri"/>
                          <a:ea typeface="Calibri"/>
                          <a:cs typeface="Times New Roman"/>
                        </a:rPr>
                        <a:t>, Escuintla, Frontera Hidalgo, </a:t>
                      </a:r>
                      <a:r>
                        <a:rPr lang="es-MX" sz="1600" dirty="0" err="1">
                          <a:latin typeface="Calibri"/>
                          <a:ea typeface="Calibri"/>
                          <a:cs typeface="Times New Roman"/>
                        </a:rPr>
                        <a:t>Huehuetán</a:t>
                      </a:r>
                      <a:r>
                        <a:rPr lang="es-MX" sz="1600" dirty="0">
                          <a:latin typeface="Calibri"/>
                          <a:ea typeface="Calibri"/>
                          <a:cs typeface="Times New Roman"/>
                        </a:rPr>
                        <a:t>, </a:t>
                      </a:r>
                      <a:r>
                        <a:rPr lang="es-MX" sz="1600" dirty="0" err="1">
                          <a:latin typeface="Calibri"/>
                          <a:ea typeface="Calibri"/>
                          <a:cs typeface="Times New Roman"/>
                        </a:rPr>
                        <a:t>Huixtla</a:t>
                      </a:r>
                      <a:r>
                        <a:rPr lang="es-MX" sz="1600" dirty="0">
                          <a:latin typeface="Calibri"/>
                          <a:ea typeface="Calibri"/>
                          <a:cs typeface="Times New Roman"/>
                        </a:rPr>
                        <a:t>, </a:t>
                      </a:r>
                      <a:r>
                        <a:rPr lang="es-MX" sz="1600" dirty="0" err="1">
                          <a:latin typeface="Calibri"/>
                          <a:ea typeface="Calibri"/>
                          <a:cs typeface="Times New Roman"/>
                        </a:rPr>
                        <a:t>Mazatán</a:t>
                      </a:r>
                      <a:r>
                        <a:rPr lang="es-MX" sz="1600" dirty="0">
                          <a:latin typeface="Calibri"/>
                          <a:ea typeface="Calibri"/>
                          <a:cs typeface="Times New Roman"/>
                        </a:rPr>
                        <a:t>, </a:t>
                      </a:r>
                      <a:r>
                        <a:rPr lang="es-MX" sz="1600" dirty="0" err="1">
                          <a:latin typeface="Calibri"/>
                          <a:ea typeface="Calibri"/>
                          <a:cs typeface="Times New Roman"/>
                        </a:rPr>
                        <a:t>Metapa</a:t>
                      </a:r>
                      <a:r>
                        <a:rPr lang="es-MX" sz="1600" dirty="0">
                          <a:latin typeface="Calibri"/>
                          <a:ea typeface="Calibri"/>
                          <a:cs typeface="Times New Roman"/>
                        </a:rPr>
                        <a:t>, Villa </a:t>
                      </a:r>
                      <a:r>
                        <a:rPr lang="es-MX" sz="1600" dirty="0" err="1">
                          <a:latin typeface="Calibri"/>
                          <a:ea typeface="Calibri"/>
                          <a:cs typeface="Times New Roman"/>
                        </a:rPr>
                        <a:t>Comaltitlán</a:t>
                      </a:r>
                      <a:endParaRPr lang="es-MX" sz="1600" dirty="0">
                        <a:latin typeface="Calibri"/>
                        <a:ea typeface="Calibri"/>
                        <a:cs typeface="Times New Roman"/>
                      </a:endParaRPr>
                    </a:p>
                    <a:p>
                      <a:pPr algn="just">
                        <a:lnSpc>
                          <a:spcPct val="115000"/>
                        </a:lnSpc>
                        <a:spcAft>
                          <a:spcPts val="0"/>
                        </a:spcAft>
                      </a:pPr>
                      <a:r>
                        <a:rPr lang="es-MX" sz="1600" dirty="0">
                          <a:latin typeface="Calibri"/>
                          <a:ea typeface="Calibri"/>
                          <a:cs typeface="Times New Roman"/>
                        </a:rPr>
                        <a:t>Suchiate, Tapachula, Tuxtla Chico, </a:t>
                      </a:r>
                      <a:r>
                        <a:rPr lang="es-MX" sz="1600" dirty="0" err="1">
                          <a:latin typeface="Calibri"/>
                          <a:ea typeface="Calibri"/>
                          <a:cs typeface="Times New Roman"/>
                        </a:rPr>
                        <a:t>Tuzantán</a:t>
                      </a:r>
                      <a:endParaRPr lang="es-MX" sz="1600" dirty="0">
                        <a:latin typeface="Calibri"/>
                        <a:ea typeface="Calibri"/>
                        <a:cs typeface="Times New Roman"/>
                      </a:endParaRPr>
                    </a:p>
                    <a:p>
                      <a:pPr algn="just">
                        <a:lnSpc>
                          <a:spcPct val="115000"/>
                        </a:lnSpc>
                        <a:spcAft>
                          <a:spcPts val="0"/>
                        </a:spcAft>
                      </a:pPr>
                      <a:r>
                        <a:rPr lang="es-MX" sz="1600" dirty="0">
                          <a:latin typeface="Calibri"/>
                          <a:ea typeface="Calibri"/>
                          <a:cs typeface="Times New Roman"/>
                        </a:rPr>
                        <a:t>Unión Juárez.</a:t>
                      </a:r>
                    </a:p>
                  </a:txBody>
                  <a:tcPr marL="68580" marR="68580" marT="0" marB="0" anchor="ctr">
                    <a:solidFill>
                      <a:srgbClr val="FFE6CD"/>
                    </a:solidFill>
                  </a:tcPr>
                </a:tc>
              </a:tr>
            </a:tbl>
          </a:graphicData>
        </a:graphic>
      </p:graphicFrame>
      <p:pic>
        <p:nvPicPr>
          <p:cNvPr id="6" name="5 Imagen" descr="IX y X.png"/>
          <p:cNvPicPr>
            <a:picLocks noChangeAspect="1"/>
          </p:cNvPicPr>
          <p:nvPr/>
        </p:nvPicPr>
        <p:blipFill>
          <a:blip r:embed="rId3">
            <a:clrChange>
              <a:clrFrom>
                <a:srgbClr val="FFFFFF"/>
              </a:clrFrom>
              <a:clrTo>
                <a:srgbClr val="FFFFFF">
                  <a:alpha val="0"/>
                </a:srgbClr>
              </a:clrTo>
            </a:clrChange>
          </a:blip>
          <a:stretch>
            <a:fillRect/>
          </a:stretch>
        </p:blipFill>
        <p:spPr>
          <a:xfrm>
            <a:off x="5143504" y="2000240"/>
            <a:ext cx="4000496" cy="3643338"/>
          </a:xfrm>
          <a:prstGeom prst="rect">
            <a:avLst/>
          </a:prstGeom>
        </p:spPr>
      </p:pic>
    </p:spTree>
    <p:extLst>
      <p:ext uri="{BB962C8B-B14F-4D97-AF65-F5344CB8AC3E}">
        <p14:creationId xmlns:p14="http://schemas.microsoft.com/office/powerpoint/2010/main" val="91836380"/>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11714</TotalTime>
  <Words>3476</Words>
  <Application>Microsoft Office PowerPoint</Application>
  <PresentationFormat>Presentación en pantalla (4:3)</PresentationFormat>
  <Paragraphs>760</Paragraphs>
  <Slides>46</Slides>
  <Notes>44</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46</vt:i4>
      </vt:variant>
    </vt:vector>
  </HeadingPairs>
  <TitlesOfParts>
    <vt:vector size="56" baseType="lpstr">
      <vt:lpstr>Arial</vt:lpstr>
      <vt:lpstr>Calibri</vt:lpstr>
      <vt:lpstr>Calisto MT</vt:lpstr>
      <vt:lpstr>HelveticaNeueLTStd-HvCn</vt:lpstr>
      <vt:lpstr>Tahoma</vt:lpstr>
      <vt:lpstr>Times New Roman</vt:lpstr>
      <vt:lpstr>Trajan Pro</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SECRETARIA DE HACIENDA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jviart</dc:creator>
  <cp:lastModifiedBy>Alán Pavel Jácome Trujillo</cp:lastModifiedBy>
  <cp:revision>1332</cp:revision>
  <cp:lastPrinted>2014-06-20T15:44:26Z</cp:lastPrinted>
  <dcterms:created xsi:type="dcterms:W3CDTF">2010-09-20T19:30:30Z</dcterms:created>
  <dcterms:modified xsi:type="dcterms:W3CDTF">2016-06-21T16:42:04Z</dcterms:modified>
</cp:coreProperties>
</file>