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89" r:id="rId4"/>
    <p:sldId id="290" r:id="rId5"/>
    <p:sldId id="288" r:id="rId6"/>
  </p:sldIdLst>
  <p:sldSz cx="12192000" cy="6858000"/>
  <p:notesSz cx="6881813"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BC5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p:scale>
          <a:sx n="75" d="100"/>
          <a:sy n="75" d="100"/>
        </p:scale>
        <p:origin x="-1188" y="-9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992994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15450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351372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195036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40462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128452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68094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59586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975901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957651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s-MX"/>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67513AEC-EFC9-4B15-9BFF-16C02E3B4D05}" type="datetimeFigureOut">
              <a:rPr lang="es-MX" smtClean="0"/>
              <a:t>24/11/2016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D6A1660-A051-44C6-88DC-9AF796F1E0D0}" type="slidenum">
              <a:rPr lang="es-MX" smtClean="0"/>
              <a:t>‹Nº›</a:t>
            </a:fld>
            <a:endParaRPr lang="es-MX"/>
          </a:p>
        </p:txBody>
      </p:sp>
    </p:spTree>
    <p:extLst>
      <p:ext uri="{BB962C8B-B14F-4D97-AF65-F5344CB8AC3E}">
        <p14:creationId xmlns:p14="http://schemas.microsoft.com/office/powerpoint/2010/main" val="25559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13AEC-EFC9-4B15-9BFF-16C02E3B4D05}" type="datetimeFigureOut">
              <a:rPr lang="es-MX" smtClean="0"/>
              <a:t>24/11/2016</a:t>
            </a:fld>
            <a:endParaRPr lang="es-MX"/>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6A1660-A051-44C6-88DC-9AF796F1E0D0}" type="slidenum">
              <a:rPr lang="es-MX" smtClean="0"/>
              <a:t>‹Nº›</a:t>
            </a:fld>
            <a:endParaRPr lang="es-MX"/>
          </a:p>
        </p:txBody>
      </p:sp>
    </p:spTree>
    <p:extLst>
      <p:ext uri="{BB962C8B-B14F-4D97-AF65-F5344CB8AC3E}">
        <p14:creationId xmlns:p14="http://schemas.microsoft.com/office/powerpoint/2010/main" val="30753139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6751" y="6314418"/>
            <a:ext cx="2183636" cy="543582"/>
          </a:xfrm>
          <a:prstGeom prst="rect">
            <a:avLst/>
          </a:prstGeom>
        </p:spPr>
      </p:pic>
      <p:pic>
        <p:nvPicPr>
          <p:cNvPr id="5"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75550" y="67456"/>
            <a:ext cx="1444837" cy="598896"/>
          </a:xfrm>
          <a:prstGeom prst="rect">
            <a:avLst/>
          </a:prstGeom>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67456"/>
            <a:ext cx="1719410" cy="625240"/>
          </a:xfrm>
          <a:prstGeom prst="rect">
            <a:avLst/>
          </a:prstGeom>
        </p:spPr>
      </p:pic>
      <p:sp>
        <p:nvSpPr>
          <p:cNvPr id="7" name="6 CuadroTexto"/>
          <p:cNvSpPr txBox="1"/>
          <p:nvPr/>
        </p:nvSpPr>
        <p:spPr>
          <a:xfrm>
            <a:off x="7734300" y="5945086"/>
            <a:ext cx="4386088" cy="369332"/>
          </a:xfrm>
          <a:prstGeom prst="rect">
            <a:avLst/>
          </a:prstGeom>
          <a:noFill/>
        </p:spPr>
        <p:txBody>
          <a:bodyPr wrap="square" rtlCol="0">
            <a:spAutoFit/>
          </a:bodyPr>
          <a:lstStyle/>
          <a:p>
            <a:pPr algn="r"/>
            <a:r>
              <a:rPr lang="es-MX" dirty="0"/>
              <a:t>Unidad de Informática </a:t>
            </a:r>
            <a:r>
              <a:rPr lang="es-MX" dirty="0" smtClean="0"/>
              <a:t>– Noviembre 2016</a:t>
            </a:r>
            <a:r>
              <a:rPr lang="es-MX" dirty="0"/>
              <a:t>.</a:t>
            </a:r>
          </a:p>
        </p:txBody>
      </p:sp>
      <p:sp>
        <p:nvSpPr>
          <p:cNvPr id="8" name="1 Título"/>
          <p:cNvSpPr txBox="1">
            <a:spLocks/>
          </p:cNvSpPr>
          <p:nvPr/>
        </p:nvSpPr>
        <p:spPr>
          <a:xfrm>
            <a:off x="2618073" y="1484784"/>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5400" b="1" dirty="0"/>
              <a:t>SECRETARIA DE HACIENDA</a:t>
            </a:r>
          </a:p>
        </p:txBody>
      </p:sp>
      <p:sp>
        <p:nvSpPr>
          <p:cNvPr id="9" name="2 Subtítulo"/>
          <p:cNvSpPr txBox="1">
            <a:spLocks/>
          </p:cNvSpPr>
          <p:nvPr/>
        </p:nvSpPr>
        <p:spPr>
          <a:xfrm>
            <a:off x="3303873" y="3240559"/>
            <a:ext cx="6400800" cy="1752600"/>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MX" dirty="0">
                <a:solidFill>
                  <a:schemeClr val="tx1">
                    <a:lumMod val="75000"/>
                    <a:lumOff val="25000"/>
                  </a:schemeClr>
                </a:solidFill>
              </a:rPr>
              <a:t>UNIDAD DE </a:t>
            </a:r>
            <a:r>
              <a:rPr lang="es-MX" dirty="0" smtClean="0">
                <a:solidFill>
                  <a:schemeClr val="tx1">
                    <a:lumMod val="75000"/>
                    <a:lumOff val="25000"/>
                  </a:schemeClr>
                </a:solidFill>
              </a:rPr>
              <a:t>INFORMATICA</a:t>
            </a:r>
          </a:p>
          <a:p>
            <a:endParaRPr lang="es-MX" dirty="0" smtClean="0">
              <a:solidFill>
                <a:schemeClr val="tx1">
                  <a:lumMod val="75000"/>
                  <a:lumOff val="25000"/>
                </a:schemeClr>
              </a:solidFill>
            </a:endParaRPr>
          </a:p>
          <a:p>
            <a:r>
              <a:rPr lang="es-MX" dirty="0" smtClean="0">
                <a:solidFill>
                  <a:schemeClr val="tx1">
                    <a:lumMod val="75000"/>
                    <a:lumOff val="25000"/>
                  </a:schemeClr>
                </a:solidFill>
              </a:rPr>
              <a:t>Avances </a:t>
            </a:r>
            <a:r>
              <a:rPr lang="es-MX" dirty="0">
                <a:solidFill>
                  <a:schemeClr val="tx1">
                    <a:lumMod val="75000"/>
                    <a:lumOff val="25000"/>
                  </a:schemeClr>
                </a:solidFill>
              </a:rPr>
              <a:t>de los sistemas, para adoptar e implementar la armonización </a:t>
            </a:r>
            <a:r>
              <a:rPr lang="es-MX" dirty="0" smtClean="0">
                <a:solidFill>
                  <a:schemeClr val="tx1">
                    <a:lumMod val="75000"/>
                    <a:lumOff val="25000"/>
                  </a:schemeClr>
                </a:solidFill>
              </a:rPr>
              <a:t>contable</a:t>
            </a:r>
            <a:endParaRPr lang="es-MX" dirty="0">
              <a:solidFill>
                <a:schemeClr val="tx1">
                  <a:lumMod val="75000"/>
                  <a:lumOff val="25000"/>
                </a:schemeClr>
              </a:solidFill>
            </a:endParaRPr>
          </a:p>
        </p:txBody>
      </p:sp>
    </p:spTree>
    <p:extLst>
      <p:ext uri="{BB962C8B-B14F-4D97-AF65-F5344CB8AC3E}">
        <p14:creationId xmlns:p14="http://schemas.microsoft.com/office/powerpoint/2010/main" val="422384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8699" y="1108075"/>
            <a:ext cx="10439063" cy="5095875"/>
          </a:xfrm>
        </p:spPr>
        <p:txBody>
          <a:bodyPr vert="horz" lIns="91440" tIns="45720" rIns="91440" bIns="45720" rtlCol="0">
            <a:normAutofit/>
          </a:bodyPr>
          <a:lstStyle/>
          <a:p>
            <a:pPr marL="457200" lvl="1" indent="0" algn="just">
              <a:buNone/>
              <a:tabLst>
                <a:tab pos="914400" algn="l"/>
              </a:tabLst>
            </a:pPr>
            <a:r>
              <a:rPr lang="es-MX" sz="1800" dirty="0" smtClean="0">
                <a:latin typeface="Arial" panose="020B0604020202020204" pitchFamily="34" charset="0"/>
                <a:ea typeface="Calibri"/>
                <a:cs typeface="Arial" panose="020B0604020202020204" pitchFamily="34" charset="0"/>
              </a:rPr>
              <a:t>Atendiendo la responsabilidad institucional de la Unidad de Informática, de coadyuvar con los órganos administrativos de la Secretaría de Hacienda para el cumplimiento de sus obligaciones:</a:t>
            </a:r>
          </a:p>
          <a:p>
            <a:pPr lvl="1" algn="just">
              <a:tabLst>
                <a:tab pos="914400" algn="l"/>
              </a:tabLst>
            </a:pPr>
            <a:endParaRPr lang="es-MX" sz="1800" dirty="0" smtClean="0">
              <a:latin typeface="Arial" panose="020B0604020202020204" pitchFamily="34" charset="0"/>
              <a:ea typeface="Calibri"/>
              <a:cs typeface="Arial" panose="020B0604020202020204" pitchFamily="34" charset="0"/>
            </a:endParaRPr>
          </a:p>
          <a:p>
            <a:pPr lvl="1" algn="just">
              <a:tabLst>
                <a:tab pos="914400" algn="l"/>
              </a:tabLst>
            </a:pPr>
            <a:r>
              <a:rPr lang="es-MX" sz="1800" dirty="0" smtClean="0">
                <a:latin typeface="Arial" panose="020B0604020202020204" pitchFamily="34" charset="0"/>
                <a:ea typeface="Calibri"/>
                <a:cs typeface="Arial" panose="020B0604020202020204" pitchFamily="34" charset="0"/>
              </a:rPr>
              <a:t>Se atendieron los requerimientos de modificaciones a los sistemas normativos de presupuesto y contabilidad, para cumplir con las disposiciones del Consejo Nacional de Armonización Contable (CONAC), relacionadas con los registros contables, presupuestarios, administrativos, de cuenta pública y transparencia, en el ámbito de la armonización contable que impulsa la Federación con la Ley General de Contabilidad Gubernamental (LGCG).</a:t>
            </a:r>
          </a:p>
          <a:p>
            <a:pPr marL="457200" lvl="1" indent="0" algn="just">
              <a:buNone/>
              <a:tabLst>
                <a:tab pos="914400" algn="l"/>
              </a:tabLst>
            </a:pPr>
            <a:endParaRPr lang="es-MX" sz="1800" dirty="0" smtClean="0">
              <a:latin typeface="Arial" panose="020B0604020202020204" pitchFamily="34" charset="0"/>
              <a:ea typeface="Calibri"/>
              <a:cs typeface="Arial" panose="020B0604020202020204" pitchFamily="34" charset="0"/>
            </a:endParaRPr>
          </a:p>
          <a:p>
            <a:pPr lvl="1" algn="just">
              <a:buFont typeface="Arial"/>
              <a:buChar char="–"/>
              <a:tabLst>
                <a:tab pos="914400" algn="l"/>
              </a:tabLst>
            </a:pPr>
            <a:r>
              <a:rPr lang="es-MX" sz="1800" dirty="0" smtClean="0">
                <a:latin typeface="Arial" panose="020B0604020202020204" pitchFamily="34" charset="0"/>
                <a:ea typeface="Calibri"/>
                <a:cs typeface="Arial" panose="020B0604020202020204" pitchFamily="34" charset="0"/>
              </a:rPr>
              <a:t>Se realizaron las modificaciones en los subsistemas contables de: Egresos, Ingresos y Tesorería, a fin de cumplir con las obligaciones establecidas en la Ley de Disciplina Financiera (LDF), que entró en vigor el presente año y cuyo objetivo primordial es promover finanzas públicas sostenibles, por medio de reglas de disciplina financiera, uso responsable de deuda pública, así como el fortalecimiento de la deuda pública, entre otras medidas. </a:t>
            </a:r>
          </a:p>
          <a:p>
            <a:pPr lvl="1" algn="just">
              <a:buFont typeface="Arial"/>
              <a:buChar char="–"/>
              <a:tabLst>
                <a:tab pos="914400" algn="l"/>
              </a:tabLst>
            </a:pPr>
            <a:endParaRPr lang="es-MX" sz="1800" dirty="0">
              <a:latin typeface="Arial" panose="020B0604020202020204" pitchFamily="34" charset="0"/>
              <a:ea typeface="Calibri"/>
              <a:cs typeface="Arial" panose="020B0604020202020204" pitchFamily="34" charset="0"/>
            </a:endParaRPr>
          </a:p>
          <a:p>
            <a:pPr marL="457200" lvl="1" indent="0" algn="just">
              <a:buNone/>
              <a:tabLst>
                <a:tab pos="914400" algn="l"/>
              </a:tabLst>
            </a:pPr>
            <a:endParaRPr lang="es-MX" sz="1800" dirty="0" smtClean="0">
              <a:latin typeface="Arial" panose="020B0604020202020204" pitchFamily="34" charset="0"/>
              <a:ea typeface="Calibri"/>
              <a:cs typeface="Arial" panose="020B0604020202020204" pitchFamily="34" charset="0"/>
            </a:endParaRPr>
          </a:p>
        </p:txBody>
      </p:sp>
      <p:sp>
        <p:nvSpPr>
          <p:cNvPr id="5" name="Proceso alternativo 3">
            <a:hlinkClick r:id="" action="ppaction://noaction"/>
          </p:cNvPr>
          <p:cNvSpPr/>
          <p:nvPr/>
        </p:nvSpPr>
        <p:spPr>
          <a:xfrm>
            <a:off x="4552950" y="949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latin typeface="Arial" panose="020B0604020202020204" pitchFamily="34" charset="0"/>
                <a:cs typeface="Arial" panose="020B0604020202020204" pitchFamily="34" charset="0"/>
              </a:rPr>
              <a:t>Avances de los sistemas, para adoptar e implementar la armonización contable</a:t>
            </a:r>
          </a:p>
        </p:txBody>
      </p:sp>
    </p:spTree>
    <p:extLst>
      <p:ext uri="{BB962C8B-B14F-4D97-AF65-F5344CB8AC3E}">
        <p14:creationId xmlns:p14="http://schemas.microsoft.com/office/powerpoint/2010/main" val="3443357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9600" y="1285875"/>
            <a:ext cx="10972800" cy="5095875"/>
          </a:xfrm>
        </p:spPr>
        <p:txBody>
          <a:bodyPr vert="horz" lIns="91440" tIns="45720" rIns="91440" bIns="45720" rtlCol="0">
            <a:noAutofit/>
          </a:bodyPr>
          <a:lstStyle/>
          <a:p>
            <a:pPr marL="0" indent="0">
              <a:buNone/>
            </a:pPr>
            <a:r>
              <a:rPr lang="es-ES" sz="2400" b="1" u="sng" dirty="0"/>
              <a:t>Módulo </a:t>
            </a:r>
            <a:r>
              <a:rPr lang="es-ES" sz="2400" b="1" u="sng" dirty="0" smtClean="0"/>
              <a:t>Catálogos</a:t>
            </a:r>
            <a:endParaRPr lang="es-ES" sz="2400" b="1" u="sng" dirty="0"/>
          </a:p>
          <a:p>
            <a:pPr marL="0" lvl="0" indent="0">
              <a:buNone/>
            </a:pPr>
            <a:r>
              <a:rPr lang="es-MX" sz="1800" dirty="0" smtClean="0">
                <a:latin typeface="Arial" pitchFamily="34" charset="0"/>
                <a:cs typeface="Arial" pitchFamily="34" charset="0"/>
              </a:rPr>
              <a:t>Creación del Catálogo de Funcionarios y/o Empleados, así como el de Prestadores de Servicios, para la captura de las Cuentas Bancarias que son aplicadas en el Módulo de Transacciones.</a:t>
            </a:r>
          </a:p>
          <a:p>
            <a:pPr marL="0" lvl="0" indent="0">
              <a:buNone/>
            </a:pPr>
            <a:endParaRPr lang="es-ES" sz="2400" b="1" u="sng" dirty="0" smtClean="0"/>
          </a:p>
          <a:p>
            <a:pPr marL="0" indent="0">
              <a:buNone/>
            </a:pPr>
            <a:r>
              <a:rPr lang="es-ES" sz="2400" b="1" u="sng" dirty="0" smtClean="0"/>
              <a:t>Módulo Adecuaciones y Ministraciones</a:t>
            </a:r>
          </a:p>
          <a:p>
            <a:pPr marL="0" lvl="0" indent="0">
              <a:buNone/>
            </a:pPr>
            <a:r>
              <a:rPr lang="es-ES" sz="1800" dirty="0" smtClean="0">
                <a:latin typeface="Arial" pitchFamily="34" charset="0"/>
                <a:cs typeface="Arial" pitchFamily="34" charset="0"/>
              </a:rPr>
              <a:t>Modificación </a:t>
            </a:r>
            <a:r>
              <a:rPr lang="es-ES" sz="1800" dirty="0">
                <a:latin typeface="Arial" pitchFamily="34" charset="0"/>
                <a:cs typeface="Arial" pitchFamily="34" charset="0"/>
              </a:rPr>
              <a:t>del catálogo de </a:t>
            </a:r>
            <a:r>
              <a:rPr lang="es-ES" sz="1800" dirty="0" smtClean="0">
                <a:latin typeface="Arial" pitchFamily="34" charset="0"/>
                <a:cs typeface="Arial" pitchFamily="34" charset="0"/>
              </a:rPr>
              <a:t>Programa </a:t>
            </a:r>
            <a:r>
              <a:rPr lang="es-ES" sz="1800" dirty="0">
                <a:latin typeface="Arial" pitchFamily="34" charset="0"/>
                <a:cs typeface="Arial" pitchFamily="34" charset="0"/>
              </a:rPr>
              <a:t>y/o </a:t>
            </a:r>
            <a:r>
              <a:rPr lang="es-ES" sz="1800" dirty="0" smtClean="0">
                <a:latin typeface="Arial" pitchFamily="34" charset="0"/>
                <a:cs typeface="Arial" pitchFamily="34" charset="0"/>
              </a:rPr>
              <a:t>Fondo </a:t>
            </a:r>
            <a:r>
              <a:rPr lang="es-ES" sz="1800" dirty="0">
                <a:latin typeface="Arial" pitchFamily="34" charset="0"/>
                <a:cs typeface="Arial" pitchFamily="34" charset="0"/>
              </a:rPr>
              <a:t>y </a:t>
            </a:r>
            <a:r>
              <a:rPr lang="es-ES" sz="1800" dirty="0" smtClean="0">
                <a:latin typeface="Arial" pitchFamily="34" charset="0"/>
                <a:cs typeface="Arial" pitchFamily="34" charset="0"/>
              </a:rPr>
              <a:t>Origen </a:t>
            </a:r>
            <a:r>
              <a:rPr lang="es-ES" sz="1800" dirty="0">
                <a:latin typeface="Arial" pitchFamily="34" charset="0"/>
                <a:cs typeface="Arial" pitchFamily="34" charset="0"/>
              </a:rPr>
              <a:t>de </a:t>
            </a:r>
            <a:r>
              <a:rPr lang="es-ES" sz="1800" dirty="0" smtClean="0">
                <a:latin typeface="Arial" pitchFamily="34" charset="0"/>
                <a:cs typeface="Arial" pitchFamily="34" charset="0"/>
              </a:rPr>
              <a:t>Asignación</a:t>
            </a:r>
            <a:r>
              <a:rPr lang="es-ES" sz="1800" dirty="0">
                <a:latin typeface="Arial" pitchFamily="34" charset="0"/>
                <a:cs typeface="Arial" pitchFamily="34" charset="0"/>
              </a:rPr>
              <a:t>, </a:t>
            </a:r>
            <a:r>
              <a:rPr lang="es-ES" sz="1800" dirty="0" smtClean="0">
                <a:latin typeface="Arial" pitchFamily="34" charset="0"/>
                <a:cs typeface="Arial" pitchFamily="34" charset="0"/>
              </a:rPr>
              <a:t>se </a:t>
            </a:r>
            <a:r>
              <a:rPr lang="es-ES" sz="1800" dirty="0">
                <a:latin typeface="Arial" pitchFamily="34" charset="0"/>
                <a:cs typeface="Arial" pitchFamily="34" charset="0"/>
              </a:rPr>
              <a:t>clasifican </a:t>
            </a:r>
            <a:r>
              <a:rPr lang="es-ES" sz="1800" dirty="0" smtClean="0">
                <a:latin typeface="Arial" pitchFamily="34" charset="0"/>
                <a:cs typeface="Arial" pitchFamily="34" charset="0"/>
              </a:rPr>
              <a:t>en:</a:t>
            </a:r>
            <a:endParaRPr lang="es-ES" sz="1800" dirty="0">
              <a:latin typeface="Arial" pitchFamily="34" charset="0"/>
              <a:cs typeface="Arial" pitchFamily="34" charset="0"/>
            </a:endParaRPr>
          </a:p>
          <a:p>
            <a:pPr lvl="1"/>
            <a:r>
              <a:rPr lang="es-ES" sz="1800" u="sng" dirty="0">
                <a:latin typeface="Arial" pitchFamily="34" charset="0"/>
                <a:cs typeface="Arial" pitchFamily="34" charset="0"/>
              </a:rPr>
              <a:t>Adecuaciones Normales:</a:t>
            </a:r>
            <a:r>
              <a:rPr lang="es-ES" sz="1800" dirty="0">
                <a:latin typeface="Arial" pitchFamily="34" charset="0"/>
                <a:cs typeface="Arial" pitchFamily="34" charset="0"/>
              </a:rPr>
              <a:t> Todas las </a:t>
            </a:r>
            <a:r>
              <a:rPr lang="es-ES" sz="1800" dirty="0" smtClean="0">
                <a:latin typeface="Arial" pitchFamily="34" charset="0"/>
                <a:cs typeface="Arial" pitchFamily="34" charset="0"/>
              </a:rPr>
              <a:t>que permiten </a:t>
            </a:r>
            <a:r>
              <a:rPr lang="es-ES" sz="1800" dirty="0">
                <a:latin typeface="Arial" pitchFamily="34" charset="0"/>
                <a:cs typeface="Arial" pitchFamily="34" charset="0"/>
              </a:rPr>
              <a:t>capturar claves presupuestarias con origen de asignación 01 en los proyectos.</a:t>
            </a:r>
          </a:p>
          <a:p>
            <a:pPr lvl="1"/>
            <a:r>
              <a:rPr lang="es-ES" sz="1800" u="sng" dirty="0">
                <a:latin typeface="Arial" pitchFamily="34" charset="0"/>
                <a:cs typeface="Arial" pitchFamily="34" charset="0"/>
              </a:rPr>
              <a:t>Adecuaciones por Concurrencia:</a:t>
            </a:r>
            <a:r>
              <a:rPr lang="es-ES" sz="1800" dirty="0">
                <a:latin typeface="Arial" pitchFamily="34" charset="0"/>
                <a:cs typeface="Arial" pitchFamily="34" charset="0"/>
              </a:rPr>
              <a:t> Todas las </a:t>
            </a:r>
            <a:r>
              <a:rPr lang="es-ES" sz="1800" dirty="0" smtClean="0">
                <a:latin typeface="Arial" pitchFamily="34" charset="0"/>
                <a:cs typeface="Arial" pitchFamily="34" charset="0"/>
              </a:rPr>
              <a:t>que </a:t>
            </a:r>
            <a:r>
              <a:rPr lang="es-ES" sz="1800" dirty="0">
                <a:latin typeface="Arial" pitchFamily="34" charset="0"/>
                <a:cs typeface="Arial" pitchFamily="34" charset="0"/>
              </a:rPr>
              <a:t>permitan capturar claves presupuestarias con origen de asignación 02 en los proyectos. Estas </a:t>
            </a:r>
            <a:r>
              <a:rPr lang="es-ES" sz="1800" dirty="0" smtClean="0">
                <a:latin typeface="Arial" pitchFamily="34" charset="0"/>
                <a:cs typeface="Arial" pitchFamily="34" charset="0"/>
              </a:rPr>
              <a:t>pueden ser, según su </a:t>
            </a:r>
            <a:r>
              <a:rPr lang="es-ES" sz="1800" dirty="0">
                <a:latin typeface="Arial" pitchFamily="34" charset="0"/>
                <a:cs typeface="Arial" pitchFamily="34" charset="0"/>
              </a:rPr>
              <a:t>tipo de fuente</a:t>
            </a:r>
            <a:r>
              <a:rPr lang="es-ES" sz="1800" dirty="0" smtClean="0">
                <a:latin typeface="Arial" pitchFamily="34" charset="0"/>
                <a:cs typeface="Arial" pitchFamily="34" charset="0"/>
              </a:rPr>
              <a:t>: </a:t>
            </a:r>
            <a:r>
              <a:rPr lang="es-ES" sz="1800" i="1" u="sng" dirty="0" smtClean="0">
                <a:latin typeface="Arial" pitchFamily="34" charset="0"/>
                <a:cs typeface="Arial" pitchFamily="34" charset="0"/>
              </a:rPr>
              <a:t>Estatales y Federales</a:t>
            </a:r>
            <a:r>
              <a:rPr lang="es-ES" sz="1800" dirty="0" smtClean="0">
                <a:latin typeface="Arial" pitchFamily="34" charset="0"/>
                <a:cs typeface="Arial" pitchFamily="34" charset="0"/>
              </a:rPr>
              <a:t>.</a:t>
            </a:r>
            <a:endParaRPr lang="es-MX" sz="1800" dirty="0">
              <a:latin typeface="Arial" pitchFamily="34" charset="0"/>
              <a:cs typeface="Arial" pitchFamily="34" charset="0"/>
            </a:endParaRPr>
          </a:p>
        </p:txBody>
      </p:sp>
      <p:sp>
        <p:nvSpPr>
          <p:cNvPr id="5" name="Proceso alternativo 3">
            <a:hlinkClick r:id="" action="ppaction://noaction"/>
          </p:cNvPr>
          <p:cNvSpPr/>
          <p:nvPr/>
        </p:nvSpPr>
        <p:spPr>
          <a:xfrm>
            <a:off x="4552950" y="69991"/>
            <a:ext cx="6914813" cy="878940"/>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latin typeface="Arial" panose="020B0604020202020204" pitchFamily="34" charset="0"/>
                <a:cs typeface="Arial" panose="020B0604020202020204" pitchFamily="34" charset="0"/>
              </a:rPr>
              <a:t>SIAHE Armonización </a:t>
            </a:r>
            <a:r>
              <a:rPr lang="es-MX" sz="2000" dirty="0" smtClean="0">
                <a:latin typeface="Arial" panose="020B0604020202020204" pitchFamily="34" charset="0"/>
                <a:cs typeface="Arial" panose="020B0604020202020204" pitchFamily="34" charset="0"/>
              </a:rPr>
              <a:t>Contable</a:t>
            </a:r>
          </a:p>
          <a:p>
            <a:pPr algn="ctr"/>
            <a:r>
              <a:rPr lang="es-MX" dirty="0" smtClean="0">
                <a:latin typeface="Arial" panose="020B0604020202020204" pitchFamily="34" charset="0"/>
                <a:cs typeface="Arial" panose="020B0604020202020204" pitchFamily="34" charset="0"/>
              </a:rPr>
              <a:t>Avances </a:t>
            </a:r>
            <a:r>
              <a:rPr lang="es-MX" dirty="0">
                <a:latin typeface="Arial" panose="020B0604020202020204" pitchFamily="34" charset="0"/>
                <a:cs typeface="Arial" panose="020B0604020202020204" pitchFamily="34" charset="0"/>
              </a:rPr>
              <a:t>de los </a:t>
            </a:r>
            <a:r>
              <a:rPr lang="es-MX" dirty="0" smtClean="0">
                <a:latin typeface="Arial" panose="020B0604020202020204" pitchFamily="34" charset="0"/>
                <a:cs typeface="Arial" panose="020B0604020202020204" pitchFamily="34" charset="0"/>
              </a:rPr>
              <a:t>Sistemas</a:t>
            </a:r>
            <a:r>
              <a:rPr lang="es-MX" dirty="0">
                <a:latin typeface="Arial" panose="020B0604020202020204" pitchFamily="34" charset="0"/>
                <a:cs typeface="Arial" panose="020B0604020202020204" pitchFamily="34" charset="0"/>
              </a:rPr>
              <a:t>, para adoptar e implementar </a:t>
            </a:r>
            <a:endParaRPr lang="es-MX" dirty="0" smtClean="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la Armonización Contable</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50507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09600" y="1285875"/>
            <a:ext cx="10972800" cy="5095875"/>
          </a:xfrm>
        </p:spPr>
        <p:txBody>
          <a:bodyPr vert="horz" lIns="91440" tIns="45720" rIns="91440" bIns="45720" rtlCol="0">
            <a:noAutofit/>
          </a:bodyPr>
          <a:lstStyle/>
          <a:p>
            <a:pPr marL="0" indent="0">
              <a:buNone/>
            </a:pPr>
            <a:r>
              <a:rPr lang="es-ES" sz="2400" b="1" u="sng" dirty="0"/>
              <a:t>Módulo Contabilidad</a:t>
            </a:r>
          </a:p>
          <a:p>
            <a:r>
              <a:rPr lang="es-ES" sz="1800" dirty="0">
                <a:latin typeface="Arial" pitchFamily="34" charset="0"/>
                <a:cs typeface="Arial" pitchFamily="34" charset="0"/>
              </a:rPr>
              <a:t>Creación del rubro de Operaciones Financieras (No Presupuestales), módulo incluido en Contabilidad ya que se definen Auxiliares Contables</a:t>
            </a:r>
            <a:r>
              <a:rPr lang="es-ES" sz="1800" dirty="0" smtClean="0">
                <a:latin typeface="Arial" pitchFamily="34" charset="0"/>
                <a:cs typeface="Arial" pitchFamily="34" charset="0"/>
              </a:rPr>
              <a:t>.</a:t>
            </a:r>
          </a:p>
          <a:p>
            <a:r>
              <a:rPr lang="es-MX" sz="1800" dirty="0" smtClean="0">
                <a:latin typeface="Arial" pitchFamily="34" charset="0"/>
                <a:cs typeface="Arial" pitchFamily="34" charset="0"/>
              </a:rPr>
              <a:t>Optimización de los Auxiliares Contables de acuerdo a lineamientos.</a:t>
            </a:r>
          </a:p>
          <a:p>
            <a:pPr marL="0" indent="0">
              <a:buNone/>
            </a:pPr>
            <a:endParaRPr lang="es-ES" sz="2400" b="1" u="sng" dirty="0" smtClean="0"/>
          </a:p>
          <a:p>
            <a:pPr marL="0" indent="0">
              <a:buNone/>
            </a:pPr>
            <a:r>
              <a:rPr lang="es-ES" sz="2400" b="1" u="sng" dirty="0" smtClean="0"/>
              <a:t>Módulo Transacciones</a:t>
            </a:r>
          </a:p>
          <a:p>
            <a:r>
              <a:rPr lang="es-MX" sz="1800" dirty="0" smtClean="0">
                <a:latin typeface="Arial" pitchFamily="34" charset="0"/>
                <a:cs typeface="Arial" pitchFamily="34" charset="0"/>
              </a:rPr>
              <a:t>Implementación de la Captura de Auxiliares Contables en diversos capítulos, en base al tipo de beneficiario, con la finalidad de obtener reportes más detallados la distribución de los recursos contables y presupuestales.</a:t>
            </a:r>
            <a:endParaRPr lang="es-ES" sz="1800" dirty="0" smtClean="0">
              <a:latin typeface="Arial" pitchFamily="34" charset="0"/>
              <a:cs typeface="Arial" pitchFamily="34" charset="0"/>
            </a:endParaRPr>
          </a:p>
          <a:p>
            <a:endParaRPr lang="es-MX" sz="1800" dirty="0">
              <a:latin typeface="Arial" pitchFamily="34" charset="0"/>
              <a:cs typeface="Arial" pitchFamily="34" charset="0"/>
            </a:endParaRPr>
          </a:p>
          <a:p>
            <a:pPr marL="0" indent="0">
              <a:buNone/>
            </a:pPr>
            <a:r>
              <a:rPr lang="es-ES" sz="2400" b="1" u="sng" dirty="0"/>
              <a:t>Módulo </a:t>
            </a:r>
            <a:r>
              <a:rPr lang="es-ES" sz="2400" b="1" u="sng" dirty="0" smtClean="0"/>
              <a:t>Usuarios</a:t>
            </a:r>
            <a:endParaRPr lang="es-ES" sz="2400" b="1" u="sng" dirty="0"/>
          </a:p>
          <a:p>
            <a:r>
              <a:rPr lang="es-ES" sz="1800" dirty="0" smtClean="0">
                <a:latin typeface="Arial" pitchFamily="34" charset="0"/>
                <a:cs typeface="Arial" pitchFamily="34" charset="0"/>
              </a:rPr>
              <a:t>Políticas para el Acceso al Sistema.</a:t>
            </a:r>
            <a:endParaRPr lang="es-ES" sz="1800" dirty="0">
              <a:latin typeface="Arial" pitchFamily="34" charset="0"/>
              <a:cs typeface="Arial" pitchFamily="34" charset="0"/>
            </a:endParaRPr>
          </a:p>
          <a:p>
            <a:endParaRPr lang="es-ES" sz="1800" dirty="0">
              <a:latin typeface="Arial" pitchFamily="34" charset="0"/>
              <a:cs typeface="Arial" pitchFamily="34" charset="0"/>
            </a:endParaRPr>
          </a:p>
        </p:txBody>
      </p:sp>
      <p:sp>
        <p:nvSpPr>
          <p:cNvPr id="5" name="Proceso alternativo 3">
            <a:hlinkClick r:id="" action="ppaction://noaction"/>
          </p:cNvPr>
          <p:cNvSpPr/>
          <p:nvPr/>
        </p:nvSpPr>
        <p:spPr>
          <a:xfrm>
            <a:off x="4552950" y="60466"/>
            <a:ext cx="6914813" cy="878940"/>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latin typeface="Arial" panose="020B0604020202020204" pitchFamily="34" charset="0"/>
                <a:cs typeface="Arial" panose="020B0604020202020204" pitchFamily="34" charset="0"/>
              </a:rPr>
              <a:t>SIAHE Armonización </a:t>
            </a:r>
            <a:r>
              <a:rPr lang="es-MX" sz="2000" dirty="0" smtClean="0">
                <a:latin typeface="Arial" panose="020B0604020202020204" pitchFamily="34" charset="0"/>
                <a:cs typeface="Arial" panose="020B0604020202020204" pitchFamily="34" charset="0"/>
              </a:rPr>
              <a:t>Contable</a:t>
            </a:r>
          </a:p>
          <a:p>
            <a:pPr algn="ctr"/>
            <a:r>
              <a:rPr lang="es-MX" dirty="0" smtClean="0">
                <a:latin typeface="Arial" panose="020B0604020202020204" pitchFamily="34" charset="0"/>
                <a:cs typeface="Arial" panose="020B0604020202020204" pitchFamily="34" charset="0"/>
              </a:rPr>
              <a:t>Avances </a:t>
            </a:r>
            <a:r>
              <a:rPr lang="es-MX" dirty="0">
                <a:latin typeface="Arial" panose="020B0604020202020204" pitchFamily="34" charset="0"/>
                <a:cs typeface="Arial" panose="020B0604020202020204" pitchFamily="34" charset="0"/>
              </a:rPr>
              <a:t>de los </a:t>
            </a:r>
            <a:r>
              <a:rPr lang="es-MX" dirty="0" smtClean="0">
                <a:latin typeface="Arial" panose="020B0604020202020204" pitchFamily="34" charset="0"/>
                <a:cs typeface="Arial" panose="020B0604020202020204" pitchFamily="34" charset="0"/>
              </a:rPr>
              <a:t>Sistemas</a:t>
            </a:r>
            <a:r>
              <a:rPr lang="es-MX" dirty="0">
                <a:latin typeface="Arial" panose="020B0604020202020204" pitchFamily="34" charset="0"/>
                <a:cs typeface="Arial" panose="020B0604020202020204" pitchFamily="34" charset="0"/>
              </a:rPr>
              <a:t>, para adoptar e implementar </a:t>
            </a:r>
            <a:endParaRPr lang="es-MX" dirty="0" smtClean="0">
              <a:latin typeface="Arial" panose="020B0604020202020204" pitchFamily="34" charset="0"/>
              <a:cs typeface="Arial" panose="020B0604020202020204" pitchFamily="34" charset="0"/>
            </a:endParaRPr>
          </a:p>
          <a:p>
            <a:pPr algn="ctr"/>
            <a:r>
              <a:rPr lang="es-MX" dirty="0" smtClean="0">
                <a:latin typeface="Arial" panose="020B0604020202020204" pitchFamily="34" charset="0"/>
                <a:cs typeface="Arial" panose="020B0604020202020204" pitchFamily="34" charset="0"/>
              </a:rPr>
              <a:t>la Armonización Contable</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884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8700" y="1108075"/>
            <a:ext cx="10541000" cy="5095875"/>
          </a:xfrm>
        </p:spPr>
        <p:txBody>
          <a:bodyPr vert="horz" lIns="91440" tIns="45720" rIns="91440" bIns="45720" rtlCol="0">
            <a:normAutofit/>
          </a:bodyPr>
          <a:lstStyle/>
          <a:p>
            <a:pPr lvl="1" algn="just">
              <a:buFont typeface="Arial"/>
              <a:buChar char="–"/>
              <a:tabLst>
                <a:tab pos="914400" algn="l"/>
              </a:tabLst>
            </a:pPr>
            <a:r>
              <a:rPr lang="es-MX" sz="1800" dirty="0" smtClean="0">
                <a:latin typeface="Arial" panose="020B0604020202020204" pitchFamily="34" charset="0"/>
                <a:ea typeface="Calibri"/>
                <a:cs typeface="Arial" panose="020B0604020202020204" pitchFamily="34" charset="0"/>
              </a:rPr>
              <a:t>En este sentido, se realizaron los desarrollos informáticos para la integración de los reportes de Ley de Disciplina Financiera (LDF):</a:t>
            </a: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LDF1. Estado de Situación Financiera.</a:t>
            </a: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LDF2. Informe Analítico de la Deuda y Otros Pasivos.</a:t>
            </a: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LDF3. Informe Analítico de Obligaciones diferente de Financiamiento.</a:t>
            </a: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LDF4. Balance Presupuestario</a:t>
            </a:r>
            <a:r>
              <a:rPr lang="es-MX" sz="1800" dirty="0" smtClean="0">
                <a:latin typeface="Arial" panose="020B0604020202020204" pitchFamily="34" charset="0"/>
                <a:ea typeface="Calibri"/>
                <a:cs typeface="Arial" panose="020B0604020202020204" pitchFamily="34" charset="0"/>
              </a:rPr>
              <a:t>.</a:t>
            </a:r>
            <a:endParaRPr lang="es-MX" sz="1800" dirty="0" smtClean="0">
              <a:latin typeface="Arial" panose="020B0604020202020204" pitchFamily="34" charset="0"/>
              <a:ea typeface="Calibri"/>
              <a:cs typeface="Arial" panose="020B0604020202020204" pitchFamily="34" charset="0"/>
            </a:endParaRP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LDF5. Estado Analítico de Ingresos </a:t>
            </a:r>
            <a:r>
              <a:rPr lang="es-MX" sz="1800" dirty="0" smtClean="0">
                <a:latin typeface="Arial" panose="020B0604020202020204" pitchFamily="34" charset="0"/>
                <a:ea typeface="Calibri"/>
                <a:cs typeface="Arial" panose="020B0604020202020204" pitchFamily="34" charset="0"/>
              </a:rPr>
              <a:t>Detallado.</a:t>
            </a:r>
            <a:endParaRPr lang="es-MX" sz="1800" dirty="0" smtClean="0">
              <a:latin typeface="Arial" panose="020B0604020202020204" pitchFamily="34" charset="0"/>
              <a:ea typeface="Calibri"/>
              <a:cs typeface="Arial" panose="020B0604020202020204" pitchFamily="34" charset="0"/>
            </a:endParaRP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LDF6. Estado Analítico del Ejercicio del Presupuesto de Egresos Detallado.</a:t>
            </a:r>
          </a:p>
          <a:p>
            <a:pPr lvl="3" algn="just">
              <a:buFont typeface="Arial" panose="020B0604020202020204" pitchFamily="34" charset="0"/>
              <a:buChar char="•"/>
              <a:tabLst>
                <a:tab pos="914400" algn="l"/>
              </a:tabLst>
            </a:pPr>
            <a:r>
              <a:rPr lang="es-MX" sz="1800" dirty="0" smtClean="0">
                <a:latin typeface="Arial" panose="020B0604020202020204" pitchFamily="34" charset="0"/>
                <a:ea typeface="Calibri"/>
                <a:cs typeface="Arial" panose="020B0604020202020204" pitchFamily="34" charset="0"/>
              </a:rPr>
              <a:t>LDF7. Proyecciones y Resultados de Ingresos y Egresos.</a:t>
            </a:r>
          </a:p>
          <a:p>
            <a:pPr marL="457200" lvl="1" indent="0" algn="just">
              <a:buNone/>
              <a:tabLst>
                <a:tab pos="914400" algn="l"/>
              </a:tabLst>
            </a:pPr>
            <a:endParaRPr lang="es-MX" sz="1800" dirty="0" smtClean="0">
              <a:latin typeface="Arial" panose="020B0604020202020204" pitchFamily="34" charset="0"/>
              <a:ea typeface="Calibri"/>
              <a:cs typeface="Arial" panose="020B0604020202020204" pitchFamily="34" charset="0"/>
            </a:endParaRPr>
          </a:p>
          <a:p>
            <a:pPr lvl="1" algn="just">
              <a:buFont typeface="Arial"/>
              <a:buChar char="–"/>
              <a:tabLst>
                <a:tab pos="914400" algn="l"/>
              </a:tabLst>
            </a:pPr>
            <a:r>
              <a:rPr lang="es-MX" sz="1800" dirty="0" smtClean="0">
                <a:latin typeface="Arial" panose="020B0604020202020204" pitchFamily="34" charset="0"/>
                <a:ea typeface="Calibri"/>
                <a:cs typeface="Arial" panose="020B0604020202020204" pitchFamily="34" charset="0"/>
              </a:rPr>
              <a:t>Así también, estamos trabajando en  la identificación de las áreas de oportunidad para establecer el Programa Operativo Anual de Sistemas para el año 2017, haciendo especial énfasis en modernizar nuestros sistemas informáticos y fortalecer el nivel de cumplimiento de las disposiciones del Consejo Nacional de Armonización Contable (CONAC), así como de la leyes de: Transparencia y Acceso a la Información Pública; y de Disciplina Financiera. </a:t>
            </a:r>
            <a:endParaRPr lang="es-MX" sz="1800" dirty="0">
              <a:latin typeface="Arial" panose="020B0604020202020204" pitchFamily="34" charset="0"/>
              <a:ea typeface="Calibri"/>
              <a:cs typeface="Arial" panose="020B0604020202020204" pitchFamily="34" charset="0"/>
            </a:endParaRPr>
          </a:p>
          <a:p>
            <a:pPr marL="457200" lvl="1" indent="0" algn="just">
              <a:buNone/>
              <a:tabLst>
                <a:tab pos="914400" algn="l"/>
              </a:tabLst>
            </a:pPr>
            <a:endParaRPr lang="es-MX" sz="1800" dirty="0" smtClean="0">
              <a:latin typeface="Arial" panose="020B0604020202020204" pitchFamily="34" charset="0"/>
              <a:ea typeface="Calibri"/>
              <a:cs typeface="Arial" panose="020B0604020202020204" pitchFamily="34" charset="0"/>
            </a:endParaRPr>
          </a:p>
        </p:txBody>
      </p:sp>
      <p:sp>
        <p:nvSpPr>
          <p:cNvPr id="5" name="Proceso alternativo 3">
            <a:hlinkClick r:id="" action="ppaction://noaction"/>
          </p:cNvPr>
          <p:cNvSpPr/>
          <p:nvPr/>
        </p:nvSpPr>
        <p:spPr>
          <a:xfrm>
            <a:off x="4552950" y="94998"/>
            <a:ext cx="6914813" cy="600327"/>
          </a:xfrm>
          <a:prstGeom prst="flowChartAlternateProcess">
            <a:avLst/>
          </a:prstGeom>
          <a:solidFill>
            <a:srgbClr val="0070C0"/>
          </a:solidFill>
          <a:ln>
            <a:noFill/>
          </a:ln>
          <a:effectLst/>
          <a:scene3d>
            <a:camera prst="orthographicFront">
              <a:rot lat="0" lon="0" rev="0"/>
            </a:camera>
            <a:lightRig rig="contrasting" dir="t">
              <a:rot lat="0" lon="0" rev="1500000"/>
            </a:lightRig>
          </a:scene3d>
          <a:sp3d prstMaterial="metal">
            <a:bevelT w="88900" h="889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2000" dirty="0">
                <a:latin typeface="Arial" panose="020B0604020202020204" pitchFamily="34" charset="0"/>
                <a:cs typeface="Arial" panose="020B0604020202020204" pitchFamily="34" charset="0"/>
              </a:rPr>
              <a:t>Avances de los sistemas, para adoptar e implementar la armonización contable</a:t>
            </a:r>
          </a:p>
        </p:txBody>
      </p:sp>
    </p:spTree>
    <p:extLst>
      <p:ext uri="{BB962C8B-B14F-4D97-AF65-F5344CB8AC3E}">
        <p14:creationId xmlns:p14="http://schemas.microsoft.com/office/powerpoint/2010/main" val="41926590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Tema1" id="{FE87640D-2C58-41BD-83D0-CCF5A1C6F809}" vid="{22C8DF4D-933A-4308-B916-2CE20A50F83E}"/>
    </a:ext>
  </a:extLst>
</a:theme>
</file>

<file path=docProps/app.xml><?xml version="1.0" encoding="utf-8"?>
<Properties xmlns="http://schemas.openxmlformats.org/officeDocument/2006/extended-properties" xmlns:vt="http://schemas.openxmlformats.org/officeDocument/2006/docPropsVTypes">
  <Template>Tema1</Template>
  <TotalTime>3971</TotalTime>
  <Words>594</Words>
  <Application>Microsoft Office PowerPoint</Application>
  <PresentationFormat>Personalizado</PresentationFormat>
  <Paragraphs>44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Tema1</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Escobar Hernández</dc:creator>
  <cp:lastModifiedBy>Alberth Cabrera Vela</cp:lastModifiedBy>
  <cp:revision>142</cp:revision>
  <cp:lastPrinted>2016-08-25T18:00:03Z</cp:lastPrinted>
  <dcterms:created xsi:type="dcterms:W3CDTF">2016-07-05T13:49:26Z</dcterms:created>
  <dcterms:modified xsi:type="dcterms:W3CDTF">2016-11-24T20:50:41Z</dcterms:modified>
</cp:coreProperties>
</file>