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92" r:id="rId4"/>
    <p:sldId id="290" r:id="rId5"/>
    <p:sldId id="289" r:id="rId6"/>
  </p:sldIdLst>
  <p:sldSz cx="12192000" cy="6858000"/>
  <p:notesSz cx="6881813"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C5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75" d="100"/>
          <a:sy n="75" d="100"/>
        </p:scale>
        <p:origin x="-1104" y="-8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99299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15450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351372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195036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40462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128452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68094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59586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97590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95765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7513AEC-EFC9-4B15-9BFF-16C02E3B4D05}" type="datetimeFigureOut">
              <a:rPr lang="es-MX" smtClean="0"/>
              <a:t>14/07/2017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5559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13AEC-EFC9-4B15-9BFF-16C02E3B4D05}" type="datetimeFigureOut">
              <a:rPr lang="es-MX" smtClean="0"/>
              <a:t>14/07/2017</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A1660-A051-44C6-88DC-9AF796F1E0D0}" type="slidenum">
              <a:rPr lang="es-MX" smtClean="0"/>
              <a:t>‹Nº›</a:t>
            </a:fld>
            <a:endParaRPr lang="es-MX"/>
          </a:p>
        </p:txBody>
      </p:sp>
    </p:spTree>
    <p:extLst>
      <p:ext uri="{BB962C8B-B14F-4D97-AF65-F5344CB8AC3E}">
        <p14:creationId xmlns:p14="http://schemas.microsoft.com/office/powerpoint/2010/main" val="3075313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6751" y="6314418"/>
            <a:ext cx="2183636" cy="543582"/>
          </a:xfrm>
          <a:prstGeom prst="rect">
            <a:avLst/>
          </a:prstGeom>
        </p:spPr>
      </p:pic>
      <p:pic>
        <p:nvPicPr>
          <p:cNvPr id="5"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5550" y="67456"/>
            <a:ext cx="1444837" cy="598896"/>
          </a:xfrm>
          <a:prstGeom prst="rect">
            <a:avLst/>
          </a:prstGeom>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7456"/>
            <a:ext cx="1719410" cy="625240"/>
          </a:xfrm>
          <a:prstGeom prst="rect">
            <a:avLst/>
          </a:prstGeom>
        </p:spPr>
      </p:pic>
      <p:sp>
        <p:nvSpPr>
          <p:cNvPr id="7" name="6 CuadroTexto"/>
          <p:cNvSpPr txBox="1"/>
          <p:nvPr/>
        </p:nvSpPr>
        <p:spPr>
          <a:xfrm>
            <a:off x="7734300" y="5945086"/>
            <a:ext cx="4386088" cy="369332"/>
          </a:xfrm>
          <a:prstGeom prst="rect">
            <a:avLst/>
          </a:prstGeom>
          <a:noFill/>
        </p:spPr>
        <p:txBody>
          <a:bodyPr wrap="square" rtlCol="0">
            <a:spAutoFit/>
          </a:bodyPr>
          <a:lstStyle/>
          <a:p>
            <a:pPr algn="r"/>
            <a:r>
              <a:rPr lang="es-MX" dirty="0"/>
              <a:t>Unidad de Informática </a:t>
            </a:r>
            <a:r>
              <a:rPr lang="es-MX" dirty="0" smtClean="0"/>
              <a:t>– </a:t>
            </a:r>
            <a:r>
              <a:rPr lang="es-MX" dirty="0" smtClean="0"/>
              <a:t>Julio </a:t>
            </a:r>
            <a:r>
              <a:rPr lang="es-MX" dirty="0" smtClean="0"/>
              <a:t>2017.</a:t>
            </a:r>
            <a:endParaRPr lang="es-MX" dirty="0"/>
          </a:p>
        </p:txBody>
      </p:sp>
      <p:sp>
        <p:nvSpPr>
          <p:cNvPr id="8" name="1 Título"/>
          <p:cNvSpPr txBox="1">
            <a:spLocks/>
          </p:cNvSpPr>
          <p:nvPr/>
        </p:nvSpPr>
        <p:spPr>
          <a:xfrm>
            <a:off x="2618073" y="1484784"/>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5400" b="1" dirty="0"/>
              <a:t>SECRETARIA DE HACIENDA</a:t>
            </a:r>
          </a:p>
        </p:txBody>
      </p:sp>
      <p:sp>
        <p:nvSpPr>
          <p:cNvPr id="9" name="2 Subtítulo"/>
          <p:cNvSpPr txBox="1">
            <a:spLocks/>
          </p:cNvSpPr>
          <p:nvPr/>
        </p:nvSpPr>
        <p:spPr>
          <a:xfrm>
            <a:off x="3303873" y="3240559"/>
            <a:ext cx="6400800" cy="1752600"/>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MX" dirty="0">
                <a:solidFill>
                  <a:schemeClr val="tx1">
                    <a:lumMod val="75000"/>
                    <a:lumOff val="25000"/>
                  </a:schemeClr>
                </a:solidFill>
              </a:rPr>
              <a:t>UNIDAD DE </a:t>
            </a:r>
            <a:r>
              <a:rPr lang="es-MX" dirty="0" smtClean="0">
                <a:solidFill>
                  <a:schemeClr val="tx1">
                    <a:lumMod val="75000"/>
                    <a:lumOff val="25000"/>
                  </a:schemeClr>
                </a:solidFill>
              </a:rPr>
              <a:t>INFORMATICA</a:t>
            </a:r>
          </a:p>
          <a:p>
            <a:endParaRPr lang="es-MX" dirty="0" smtClean="0">
              <a:solidFill>
                <a:schemeClr val="tx1">
                  <a:lumMod val="75000"/>
                  <a:lumOff val="25000"/>
                </a:schemeClr>
              </a:solidFill>
            </a:endParaRPr>
          </a:p>
          <a:p>
            <a:r>
              <a:rPr lang="es-MX" dirty="0">
                <a:solidFill>
                  <a:schemeClr val="tx1">
                    <a:lumMod val="75000"/>
                    <a:lumOff val="25000"/>
                  </a:schemeClr>
                </a:solidFill>
              </a:rPr>
              <a:t>Avances de los </a:t>
            </a:r>
            <a:r>
              <a:rPr lang="es-MX" dirty="0" smtClean="0">
                <a:solidFill>
                  <a:schemeClr val="tx1">
                    <a:lumMod val="75000"/>
                    <a:lumOff val="25000"/>
                  </a:schemeClr>
                </a:solidFill>
              </a:rPr>
              <a:t>Sistemas en materia de Armonización Contable</a:t>
            </a:r>
            <a:endParaRPr lang="es-MX" dirty="0">
              <a:solidFill>
                <a:schemeClr val="tx1">
                  <a:lumMod val="75000"/>
                  <a:lumOff val="25000"/>
                </a:schemeClr>
              </a:solidFill>
            </a:endParaRPr>
          </a:p>
        </p:txBody>
      </p:sp>
    </p:spTree>
    <p:extLst>
      <p:ext uri="{BB962C8B-B14F-4D97-AF65-F5344CB8AC3E}">
        <p14:creationId xmlns:p14="http://schemas.microsoft.com/office/powerpoint/2010/main" val="422384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0262" y="853281"/>
            <a:ext cx="10947501" cy="5605463"/>
          </a:xfrm>
        </p:spPr>
        <p:txBody>
          <a:bodyPr vert="horz" lIns="0" tIns="45720" rIns="91440" bIns="45720" rtlCol="0">
            <a:noAutofit/>
          </a:bodyPr>
          <a:lstStyle/>
          <a:p>
            <a:pPr marL="457200" lvl="1" indent="0" algn="just">
              <a:buNone/>
              <a:tabLst>
                <a:tab pos="914400" algn="l"/>
              </a:tabLst>
            </a:pPr>
            <a:r>
              <a:rPr lang="es-MX" sz="1900" dirty="0">
                <a:latin typeface="Arial" panose="020B0604020202020204" pitchFamily="34" charset="0"/>
                <a:ea typeface="Calibri"/>
                <a:cs typeface="Arial" panose="020B0604020202020204" pitchFamily="34" charset="0"/>
              </a:rPr>
              <a:t>Con la finalidad de atender en tiempo y forma a los requerimientos </a:t>
            </a:r>
            <a:r>
              <a:rPr lang="es-MX" sz="1900" dirty="0" smtClean="0">
                <a:latin typeface="Arial" panose="020B0604020202020204" pitchFamily="34" charset="0"/>
                <a:ea typeface="Calibri"/>
                <a:cs typeface="Arial" panose="020B0604020202020204" pitchFamily="34" charset="0"/>
              </a:rPr>
              <a:t>de la Ley General de Contabilidad Gubernamental a través de los lineamientos emitidos en el Consejo Nacional de Armonización Contable (CONAC</a:t>
            </a:r>
            <a:r>
              <a:rPr lang="es-MX" sz="1900" dirty="0">
                <a:latin typeface="Arial" panose="020B0604020202020204" pitchFamily="34" charset="0"/>
                <a:ea typeface="Calibri"/>
                <a:cs typeface="Arial" panose="020B0604020202020204" pitchFamily="34" charset="0"/>
              </a:rPr>
              <a:t>), la </a:t>
            </a:r>
            <a:r>
              <a:rPr lang="es-MX" sz="1900" dirty="0">
                <a:latin typeface="Arial" panose="020B0604020202020204" pitchFamily="34" charset="0"/>
                <a:ea typeface="Calibri"/>
                <a:cs typeface="Arial" panose="020B0604020202020204" pitchFamily="34" charset="0"/>
              </a:rPr>
              <a:t>Secretaría de </a:t>
            </a:r>
            <a:r>
              <a:rPr lang="es-MX" sz="1900" dirty="0" smtClean="0">
                <a:latin typeface="Arial" panose="020B0604020202020204" pitchFamily="34" charset="0"/>
                <a:ea typeface="Calibri"/>
                <a:cs typeface="Arial" panose="020B0604020202020204" pitchFamily="34" charset="0"/>
              </a:rPr>
              <a:t>Hacienda, por medio de la Unidad </a:t>
            </a:r>
            <a:r>
              <a:rPr lang="es-MX" sz="1900" dirty="0">
                <a:latin typeface="Arial" panose="020B0604020202020204" pitchFamily="34" charset="0"/>
                <a:ea typeface="Calibri"/>
                <a:cs typeface="Arial" panose="020B0604020202020204" pitchFamily="34" charset="0"/>
              </a:rPr>
              <a:t>de </a:t>
            </a:r>
            <a:r>
              <a:rPr lang="es-MX" sz="1900" dirty="0" smtClean="0">
                <a:latin typeface="Arial" panose="020B0604020202020204" pitchFamily="34" charset="0"/>
                <a:ea typeface="Calibri"/>
                <a:cs typeface="Arial" panose="020B0604020202020204" pitchFamily="34" charset="0"/>
              </a:rPr>
              <a:t>Informática realizo las siguientes mejoras:</a:t>
            </a:r>
          </a:p>
          <a:p>
            <a:pPr marL="457200" lvl="1" indent="0" algn="just">
              <a:buNone/>
              <a:tabLst>
                <a:tab pos="914400" algn="l"/>
              </a:tabLst>
            </a:pPr>
            <a:endParaRPr lang="es-MX" sz="1900" dirty="0" smtClean="0">
              <a:latin typeface="Arial" panose="020B0604020202020204" pitchFamily="34" charset="0"/>
              <a:ea typeface="Calibri"/>
              <a:cs typeface="Arial" panose="020B0604020202020204" pitchFamily="34" charset="0"/>
            </a:endParaRPr>
          </a:p>
          <a:p>
            <a:pPr lvl="1" algn="just">
              <a:buFont typeface="Arial" panose="020B0604020202020204" pitchFamily="34" charset="0"/>
              <a:buChar char="•"/>
              <a:tabLst>
                <a:tab pos="914400" algn="l"/>
              </a:tabLst>
            </a:pPr>
            <a:r>
              <a:rPr lang="es-MX" sz="1900" dirty="0" smtClean="0">
                <a:latin typeface="Arial" panose="020B0604020202020204" pitchFamily="34" charset="0"/>
                <a:ea typeface="Calibri"/>
                <a:cs typeface="Arial" panose="020B0604020202020204" pitchFamily="34" charset="0"/>
              </a:rPr>
              <a:t>Efectuó </a:t>
            </a:r>
            <a:r>
              <a:rPr lang="es-MX" sz="1900" dirty="0">
                <a:latin typeface="Arial" panose="020B0604020202020204" pitchFamily="34" charset="0"/>
                <a:ea typeface="Calibri"/>
                <a:cs typeface="Arial" panose="020B0604020202020204" pitchFamily="34" charset="0"/>
              </a:rPr>
              <a:t>las </a:t>
            </a:r>
            <a:r>
              <a:rPr lang="es-MX" sz="1900" dirty="0" smtClean="0">
                <a:latin typeface="Arial" panose="020B0604020202020204" pitchFamily="34" charset="0"/>
                <a:ea typeface="Calibri"/>
                <a:cs typeface="Arial" panose="020B0604020202020204" pitchFamily="34" charset="0"/>
              </a:rPr>
              <a:t>actualizaciones con </a:t>
            </a:r>
            <a:r>
              <a:rPr lang="es-MX" sz="1900" dirty="0">
                <a:latin typeface="Arial" panose="020B0604020202020204" pitchFamily="34" charset="0"/>
                <a:ea typeface="Calibri"/>
                <a:cs typeface="Arial" panose="020B0604020202020204" pitchFamily="34" charset="0"/>
              </a:rPr>
              <a:t>respecto  al Tipo de Gasto, de acuerdo a lo estipulado por el Consejo Nacional de Armonización Contable (CONAC</a:t>
            </a:r>
            <a:r>
              <a:rPr lang="es-MX" sz="1900" dirty="0" smtClean="0">
                <a:latin typeface="Arial" panose="020B0604020202020204" pitchFamily="34" charset="0"/>
                <a:ea typeface="Calibri"/>
                <a:cs typeface="Arial" panose="020B0604020202020204" pitchFamily="34" charset="0"/>
              </a:rPr>
              <a:t>), que significó la reducción del catálogo respectivo, lo que impactó en procesos de captura y generación de información. </a:t>
            </a:r>
            <a:endParaRPr lang="es-MX" sz="1900" b="1" dirty="0" smtClean="0">
              <a:solidFill>
                <a:srgbClr val="0000FF"/>
              </a:solidFill>
              <a:latin typeface="Arial" panose="020B0604020202020204" pitchFamily="34" charset="0"/>
              <a:ea typeface="Calibri"/>
              <a:cs typeface="Arial" panose="020B0604020202020204" pitchFamily="34" charset="0"/>
            </a:endParaRPr>
          </a:p>
          <a:p>
            <a:pPr marL="1200150" lvl="3" indent="-342900"/>
            <a:r>
              <a:rPr lang="es-MX" sz="1500" dirty="0">
                <a:latin typeface="Arial" panose="020B0604020202020204" pitchFamily="34" charset="0"/>
                <a:ea typeface="Calibri"/>
                <a:cs typeface="Arial" panose="020B0604020202020204" pitchFamily="34" charset="0"/>
              </a:rPr>
              <a:t>Validaciones de captura </a:t>
            </a:r>
            <a:r>
              <a:rPr lang="es-MX" sz="1500" dirty="0" smtClean="0">
                <a:latin typeface="Arial" panose="020B0604020202020204" pitchFamily="34" charset="0"/>
                <a:ea typeface="Calibri"/>
                <a:cs typeface="Arial" panose="020B0604020202020204" pitchFamily="34" charset="0"/>
              </a:rPr>
              <a:t>en </a:t>
            </a:r>
            <a:r>
              <a:rPr lang="es-MX" sz="1500" dirty="0">
                <a:latin typeface="Arial" panose="020B0604020202020204" pitchFamily="34" charset="0"/>
                <a:ea typeface="Calibri"/>
                <a:cs typeface="Arial" panose="020B0604020202020204" pitchFamily="34" charset="0"/>
              </a:rPr>
              <a:t>las claves presupuestarias.</a:t>
            </a:r>
          </a:p>
          <a:p>
            <a:pPr marL="1657350" lvl="4" indent="-342900"/>
            <a:r>
              <a:rPr lang="es-MX" sz="1500" dirty="0">
                <a:latin typeface="Arial" panose="020B0604020202020204" pitchFamily="34" charset="0"/>
                <a:ea typeface="Calibri"/>
                <a:cs typeface="Arial" panose="020B0604020202020204" pitchFamily="34" charset="0"/>
              </a:rPr>
              <a:t>Ejemplo: </a:t>
            </a:r>
            <a:r>
              <a:rPr lang="es-MX" sz="1500" b="1" u="sng" dirty="0" smtClean="0">
                <a:effectLst>
                  <a:outerShdw blurRad="38100" dist="38100" dir="2700000" algn="tl">
                    <a:srgbClr val="000000">
                      <a:alpha val="43137"/>
                    </a:srgbClr>
                  </a:outerShdw>
                </a:effectLst>
                <a:latin typeface="Arial" panose="020B0604020202020204" pitchFamily="34" charset="0"/>
                <a:ea typeface="Calibri"/>
                <a:cs typeface="Arial" panose="020B0604020202020204" pitchFamily="34" charset="0"/>
              </a:rPr>
              <a:t>Proyecto 011221A00201A01A001 </a:t>
            </a:r>
          </a:p>
          <a:p>
            <a:pPr marL="1657350" lvl="4" indent="-342900"/>
            <a:endParaRPr lang="es-MX" sz="1500" dirty="0">
              <a:latin typeface="Arial" panose="020B0604020202020204" pitchFamily="34" charset="0"/>
              <a:ea typeface="Calibri"/>
              <a:cs typeface="Arial" panose="020B0604020202020204" pitchFamily="34" charset="0"/>
            </a:endParaRPr>
          </a:p>
          <a:p>
            <a:pPr marL="1314450" lvl="4" indent="0">
              <a:buNone/>
            </a:pPr>
            <a:endParaRPr lang="es-MX" sz="1500" dirty="0" smtClean="0">
              <a:latin typeface="Arial" panose="020B0604020202020204" pitchFamily="34" charset="0"/>
              <a:ea typeface="Calibri"/>
              <a:cs typeface="Arial" panose="020B0604020202020204" pitchFamily="34" charset="0"/>
            </a:endParaRPr>
          </a:p>
          <a:p>
            <a:pPr marL="1314450" lvl="4" indent="0">
              <a:buNone/>
            </a:pPr>
            <a:endParaRPr lang="es-MX" sz="1500" dirty="0" smtClean="0">
              <a:latin typeface="Arial" panose="020B0604020202020204" pitchFamily="34" charset="0"/>
              <a:ea typeface="Calibri"/>
              <a:cs typeface="Arial" panose="020B0604020202020204" pitchFamily="34" charset="0"/>
            </a:endParaRPr>
          </a:p>
          <a:p>
            <a:pPr marL="1314450" lvl="4" indent="0">
              <a:buNone/>
            </a:pPr>
            <a:endParaRPr lang="es-MX" sz="1500" dirty="0">
              <a:latin typeface="Arial" panose="020B0604020202020204" pitchFamily="34" charset="0"/>
              <a:ea typeface="Calibri"/>
              <a:cs typeface="Arial" panose="020B0604020202020204" pitchFamily="34" charset="0"/>
            </a:endParaRPr>
          </a:p>
          <a:p>
            <a:pPr marL="1314450" lvl="4" indent="0">
              <a:buNone/>
            </a:pPr>
            <a:endParaRPr lang="es-MX" sz="1500" dirty="0">
              <a:latin typeface="Arial" panose="020B0604020202020204" pitchFamily="34" charset="0"/>
              <a:ea typeface="Calibri"/>
              <a:cs typeface="Arial" panose="020B0604020202020204" pitchFamily="34" charset="0"/>
            </a:endParaRPr>
          </a:p>
          <a:p>
            <a:pPr marL="857250" lvl="3" indent="0">
              <a:buNone/>
            </a:pPr>
            <a:endParaRPr lang="es-MX" sz="1500" dirty="0" smtClean="0">
              <a:latin typeface="Arial" panose="020B0604020202020204" pitchFamily="34" charset="0"/>
              <a:ea typeface="Calibri"/>
              <a:cs typeface="Arial" panose="020B0604020202020204" pitchFamily="34" charset="0"/>
            </a:endParaRPr>
          </a:p>
          <a:p>
            <a:pPr marL="857250" lvl="3" indent="0">
              <a:buNone/>
            </a:pPr>
            <a:r>
              <a:rPr lang="es-MX" sz="1500" b="1" dirty="0" smtClean="0">
                <a:latin typeface="Arial" panose="020B0604020202020204" pitchFamily="34" charset="0"/>
                <a:ea typeface="Calibri"/>
                <a:cs typeface="Arial" panose="020B0604020202020204" pitchFamily="34" charset="0"/>
              </a:rPr>
              <a:t>Nota: </a:t>
            </a:r>
            <a:r>
              <a:rPr lang="es-MX" sz="1500" dirty="0" smtClean="0">
                <a:latin typeface="Arial" panose="020B0604020202020204" pitchFamily="34" charset="0"/>
                <a:ea typeface="Calibri"/>
                <a:cs typeface="Arial" panose="020B0604020202020204" pitchFamily="34" charset="0"/>
              </a:rPr>
              <a:t>La vinculación se efectúa a través del Objeto del Gasto y Tipo de Gasto.</a:t>
            </a:r>
          </a:p>
          <a:p>
            <a:pPr marL="1200150" lvl="3" indent="-342900"/>
            <a:endParaRPr lang="es-MX" sz="1500" dirty="0" smtClean="0">
              <a:latin typeface="Arial" panose="020B0604020202020204" pitchFamily="34" charset="0"/>
              <a:ea typeface="Calibri"/>
              <a:cs typeface="Arial" panose="020B0604020202020204" pitchFamily="34" charset="0"/>
            </a:endParaRPr>
          </a:p>
          <a:p>
            <a:pPr marL="1200150" lvl="3" indent="-342900"/>
            <a:r>
              <a:rPr lang="es-MX" sz="1500" dirty="0" smtClean="0">
                <a:latin typeface="Arial" panose="020B0604020202020204" pitchFamily="34" charset="0"/>
                <a:ea typeface="Calibri"/>
                <a:cs typeface="Arial" panose="020B0604020202020204" pitchFamily="34" charset="0"/>
              </a:rPr>
              <a:t>Con base a esta mejora también se actualizaron los </a:t>
            </a:r>
            <a:r>
              <a:rPr lang="es-MX" sz="1500" dirty="0">
                <a:latin typeface="Arial" panose="020B0604020202020204" pitchFamily="34" charset="0"/>
                <a:ea typeface="Calibri"/>
                <a:cs typeface="Arial" panose="020B0604020202020204" pitchFamily="34" charset="0"/>
              </a:rPr>
              <a:t>Reportes LDF 5 y 6.</a:t>
            </a:r>
          </a:p>
          <a:p>
            <a:pPr lvl="1" algn="just">
              <a:buFont typeface="Arial" panose="020B0604020202020204" pitchFamily="34" charset="0"/>
              <a:buChar char="•"/>
              <a:tabLst>
                <a:tab pos="914400" algn="l"/>
              </a:tabLst>
            </a:pPr>
            <a:endParaRPr lang="es-MX" sz="1900" dirty="0">
              <a:latin typeface="Arial" panose="020B0604020202020204" pitchFamily="34" charset="0"/>
              <a:ea typeface="Calibri"/>
              <a:cs typeface="Arial" panose="020B0604020202020204" pitchFamily="34" charset="0"/>
            </a:endParaRPr>
          </a:p>
          <a:p>
            <a:pPr lvl="1" algn="just">
              <a:buFont typeface="Arial"/>
              <a:buChar char="–"/>
              <a:tabLst>
                <a:tab pos="914400" algn="l"/>
              </a:tabLst>
            </a:pPr>
            <a:endParaRPr lang="es-MX" sz="1900" dirty="0">
              <a:latin typeface="Arial" panose="020B0604020202020204" pitchFamily="34" charset="0"/>
              <a:ea typeface="Calibri"/>
              <a:cs typeface="Arial" panose="020B0604020202020204" pitchFamily="34" charset="0"/>
            </a:endParaRPr>
          </a:p>
          <a:p>
            <a:pPr lvl="1" algn="just">
              <a:buFont typeface="Arial"/>
              <a:buChar char="–"/>
              <a:tabLst>
                <a:tab pos="914400" algn="l"/>
              </a:tabLst>
            </a:pPr>
            <a:endParaRPr lang="es-MX" sz="1900" dirty="0">
              <a:latin typeface="Arial" panose="020B0604020202020204" pitchFamily="34" charset="0"/>
              <a:ea typeface="Calibri"/>
              <a:cs typeface="Arial" panose="020B0604020202020204" pitchFamily="34" charset="0"/>
            </a:endParaRPr>
          </a:p>
          <a:p>
            <a:pPr marL="457200" lvl="1" indent="0" algn="just">
              <a:buNone/>
              <a:tabLst>
                <a:tab pos="914400" algn="l"/>
              </a:tabLst>
            </a:pPr>
            <a:endParaRPr lang="es-MX" sz="1900" dirty="0" smtClean="0">
              <a:latin typeface="Arial" panose="020B0604020202020204" pitchFamily="34" charset="0"/>
              <a:ea typeface="Calibri"/>
              <a:cs typeface="Arial" panose="020B0604020202020204" pitchFamily="34" charset="0"/>
            </a:endParaRPr>
          </a:p>
        </p:txBody>
      </p:sp>
      <p:sp>
        <p:nvSpPr>
          <p:cNvPr id="5" name="Proceso alternativo 3">
            <a:hlinkClick r:id="" action="ppaction://noaction"/>
          </p:cNvPr>
          <p:cNvSpPr/>
          <p:nvPr/>
        </p:nvSpPr>
        <p:spPr>
          <a:xfrm>
            <a:off x="4552950" y="1838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smtClean="0">
                <a:latin typeface="Arial" panose="020B0604020202020204" pitchFamily="34" charset="0"/>
                <a:cs typeface="Arial" panose="020B0604020202020204" pitchFamily="34" charset="0"/>
              </a:rPr>
              <a:t>Subsistema de Egresos y Deuda Pública</a:t>
            </a:r>
            <a:endParaRPr lang="es-MX" sz="2000" dirty="0">
              <a:latin typeface="Arial" panose="020B0604020202020204" pitchFamily="34" charset="0"/>
              <a:cs typeface="Arial" panose="020B0604020202020204"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347998184"/>
              </p:ext>
            </p:extLst>
          </p:nvPr>
        </p:nvGraphicFramePr>
        <p:xfrm>
          <a:off x="1459322" y="4081697"/>
          <a:ext cx="9504219" cy="1148080"/>
        </p:xfrm>
        <a:graphic>
          <a:graphicData uri="http://schemas.openxmlformats.org/drawingml/2006/table">
            <a:tbl>
              <a:tblPr firstRow="1" bandRow="1">
                <a:tableStyleId>{5C22544A-7EE6-4342-B048-85BDC9FD1C3A}</a:tableStyleId>
              </a:tblPr>
              <a:tblGrid>
                <a:gridCol w="1136269"/>
                <a:gridCol w="1569987"/>
                <a:gridCol w="960582"/>
                <a:gridCol w="1191491"/>
                <a:gridCol w="1459345"/>
                <a:gridCol w="886691"/>
                <a:gridCol w="1431636"/>
                <a:gridCol w="868218"/>
              </a:tblGrid>
              <a:tr h="370840">
                <a:tc>
                  <a:txBody>
                    <a:bodyPr/>
                    <a:lstStyle/>
                    <a:p>
                      <a:pPr algn="ctr"/>
                      <a:r>
                        <a:rPr lang="es-MX" sz="1200" dirty="0" smtClean="0"/>
                        <a:t>Municipio</a:t>
                      </a:r>
                      <a:endParaRPr lang="es-ES" sz="1200" dirty="0"/>
                    </a:p>
                  </a:txBody>
                  <a:tcPr/>
                </a:tc>
                <a:tc>
                  <a:txBody>
                    <a:bodyPr/>
                    <a:lstStyle/>
                    <a:p>
                      <a:pPr algn="ctr"/>
                      <a:r>
                        <a:rPr lang="es-MX" sz="1200" dirty="0" smtClean="0"/>
                        <a:t>Objeto</a:t>
                      </a:r>
                      <a:r>
                        <a:rPr lang="es-MX" sz="1200" baseline="0" dirty="0" smtClean="0"/>
                        <a:t> Gasto</a:t>
                      </a:r>
                      <a:endParaRPr lang="es-ES" sz="1200" dirty="0"/>
                    </a:p>
                  </a:txBody>
                  <a:tcPr/>
                </a:tc>
                <a:tc>
                  <a:txBody>
                    <a:bodyPr/>
                    <a:lstStyle/>
                    <a:p>
                      <a:pPr algn="ctr"/>
                      <a:r>
                        <a:rPr lang="es-MX" sz="1200" dirty="0" smtClean="0"/>
                        <a:t>Tipo Gasto</a:t>
                      </a:r>
                      <a:endParaRPr lang="es-ES" sz="1200" dirty="0"/>
                    </a:p>
                  </a:txBody>
                  <a:tcPr/>
                </a:tc>
                <a:tc>
                  <a:txBody>
                    <a:bodyPr/>
                    <a:lstStyle/>
                    <a:p>
                      <a:pPr algn="ctr"/>
                      <a:r>
                        <a:rPr lang="es-MX" sz="1200" dirty="0" smtClean="0"/>
                        <a:t>Fuente</a:t>
                      </a:r>
                      <a:endParaRPr lang="es-ES" sz="1200" dirty="0"/>
                    </a:p>
                  </a:txBody>
                  <a:tcPr/>
                </a:tc>
                <a:tc>
                  <a:txBody>
                    <a:bodyPr/>
                    <a:lstStyle/>
                    <a:p>
                      <a:pPr algn="ctr"/>
                      <a:r>
                        <a:rPr lang="es-MX" sz="1200" dirty="0" err="1" smtClean="0"/>
                        <a:t>SubFuente</a:t>
                      </a:r>
                      <a:endParaRPr lang="es-ES" sz="1200" dirty="0"/>
                    </a:p>
                  </a:txBody>
                  <a:tcPr/>
                </a:tc>
                <a:tc>
                  <a:txBody>
                    <a:bodyPr/>
                    <a:lstStyle/>
                    <a:p>
                      <a:pPr algn="ctr"/>
                      <a:r>
                        <a:rPr lang="es-MX" sz="1200" dirty="0" smtClean="0"/>
                        <a:t>Fondo</a:t>
                      </a:r>
                      <a:endParaRPr lang="es-ES" sz="1200" dirty="0"/>
                    </a:p>
                  </a:txBody>
                  <a:tcPr/>
                </a:tc>
                <a:tc>
                  <a:txBody>
                    <a:bodyPr/>
                    <a:lstStyle/>
                    <a:p>
                      <a:pPr algn="ctr"/>
                      <a:r>
                        <a:rPr lang="es-MX" sz="1200" dirty="0" smtClean="0"/>
                        <a:t>Dígito Ministración</a:t>
                      </a:r>
                      <a:endParaRPr lang="es-ES" sz="1200" dirty="0"/>
                    </a:p>
                  </a:txBody>
                  <a:tcPr/>
                </a:tc>
                <a:tc>
                  <a:txBody>
                    <a:bodyPr/>
                    <a:lstStyle/>
                    <a:p>
                      <a:pPr algn="ctr"/>
                      <a:r>
                        <a:rPr lang="es-MX" sz="1200" dirty="0" smtClean="0"/>
                        <a:t>Ciclo</a:t>
                      </a:r>
                      <a:endParaRPr lang="es-ES" sz="1200" dirty="0"/>
                    </a:p>
                  </a:txBody>
                  <a:tcPr/>
                </a:tc>
              </a:tr>
              <a:tr h="370840">
                <a:tc>
                  <a:txBody>
                    <a:bodyPr/>
                    <a:lstStyle/>
                    <a:p>
                      <a:pPr algn="ctr"/>
                      <a:r>
                        <a:rPr lang="es-MX" sz="1500" b="1" dirty="0" smtClean="0"/>
                        <a:t>001</a:t>
                      </a:r>
                    </a:p>
                    <a:p>
                      <a:pPr algn="ctr"/>
                      <a:r>
                        <a:rPr lang="es-MX" sz="1500" dirty="0" smtClean="0"/>
                        <a:t>Acacoyagua</a:t>
                      </a:r>
                      <a:endParaRPr lang="es-ES" sz="1500" dirty="0"/>
                    </a:p>
                  </a:txBody>
                  <a:tcPr/>
                </a:tc>
                <a:tc>
                  <a:txBody>
                    <a:bodyPr/>
                    <a:lstStyle/>
                    <a:p>
                      <a:pPr algn="ctr"/>
                      <a:r>
                        <a:rPr lang="es-MX" sz="1500" b="1" dirty="0" smtClean="0"/>
                        <a:t>11302</a:t>
                      </a:r>
                      <a:r>
                        <a:rPr lang="es-MX" sz="1500" dirty="0" smtClean="0"/>
                        <a:t> </a:t>
                      </a:r>
                    </a:p>
                    <a:p>
                      <a:pPr algn="ctr"/>
                      <a:r>
                        <a:rPr lang="es-MX" sz="1500" dirty="0" smtClean="0"/>
                        <a:t>Sueldo al Personal Docente</a:t>
                      </a:r>
                      <a:endParaRPr lang="es-ES" sz="1500" dirty="0"/>
                    </a:p>
                  </a:txBody>
                  <a:tcPr/>
                </a:tc>
                <a:tc>
                  <a:txBody>
                    <a:bodyPr/>
                    <a:lstStyle/>
                    <a:p>
                      <a:pPr algn="ctr"/>
                      <a:r>
                        <a:rPr lang="es-MX" sz="1500" b="1" dirty="0" smtClean="0"/>
                        <a:t>1</a:t>
                      </a:r>
                      <a:r>
                        <a:rPr lang="es-MX" sz="1500" dirty="0" smtClean="0"/>
                        <a:t> </a:t>
                      </a:r>
                    </a:p>
                    <a:p>
                      <a:pPr algn="ctr"/>
                      <a:r>
                        <a:rPr lang="es-MX" sz="1500" dirty="0" smtClean="0"/>
                        <a:t>Gasto Corriente</a:t>
                      </a:r>
                      <a:endParaRPr lang="es-ES" sz="1500" dirty="0"/>
                    </a:p>
                  </a:txBody>
                  <a:tcPr/>
                </a:tc>
                <a:tc>
                  <a:txBody>
                    <a:bodyPr/>
                    <a:lstStyle/>
                    <a:p>
                      <a:pPr algn="ctr"/>
                      <a:r>
                        <a:rPr lang="es-MX" sz="1500" b="1" dirty="0" smtClean="0"/>
                        <a:t>1A01</a:t>
                      </a:r>
                      <a:r>
                        <a:rPr lang="es-MX" sz="1500" dirty="0" smtClean="0"/>
                        <a:t> </a:t>
                      </a:r>
                    </a:p>
                    <a:p>
                      <a:pPr algn="ctr"/>
                      <a:r>
                        <a:rPr lang="es-MX" sz="1500" dirty="0" smtClean="0"/>
                        <a:t>Ingresos Estatales</a:t>
                      </a:r>
                      <a:endParaRPr lang="es-ES" sz="1500" dirty="0"/>
                    </a:p>
                  </a:txBody>
                  <a:tcPr/>
                </a:tc>
                <a:tc>
                  <a:txBody>
                    <a:bodyPr/>
                    <a:lstStyle/>
                    <a:p>
                      <a:pPr algn="ctr"/>
                      <a:r>
                        <a:rPr lang="es-MX" sz="1500" b="1" dirty="0" smtClean="0"/>
                        <a:t>A</a:t>
                      </a:r>
                      <a:r>
                        <a:rPr lang="es-MX" sz="1500" dirty="0" smtClean="0"/>
                        <a:t> </a:t>
                      </a:r>
                    </a:p>
                    <a:p>
                      <a:pPr algn="ctr"/>
                      <a:r>
                        <a:rPr lang="es-MX" sz="1500" dirty="0" smtClean="0"/>
                        <a:t>Gastos</a:t>
                      </a:r>
                      <a:r>
                        <a:rPr lang="es-MX" sz="1500" baseline="0" dirty="0" smtClean="0"/>
                        <a:t> Comprometidos</a:t>
                      </a:r>
                      <a:endParaRPr lang="es-ES" sz="1500" dirty="0"/>
                    </a:p>
                  </a:txBody>
                  <a:tcPr/>
                </a:tc>
                <a:tc>
                  <a:txBody>
                    <a:bodyPr/>
                    <a:lstStyle/>
                    <a:p>
                      <a:pPr algn="ctr"/>
                      <a:r>
                        <a:rPr lang="es-MX" sz="1500" b="1" dirty="0" smtClean="0"/>
                        <a:t>01</a:t>
                      </a:r>
                      <a:r>
                        <a:rPr lang="es-MX" sz="1500" dirty="0" smtClean="0"/>
                        <a:t> </a:t>
                      </a:r>
                    </a:p>
                    <a:p>
                      <a:pPr algn="ctr"/>
                      <a:r>
                        <a:rPr lang="es-MX" sz="1500" dirty="0" smtClean="0"/>
                        <a:t>Ingresos Estatales</a:t>
                      </a:r>
                      <a:endParaRPr lang="es-ES" sz="1500" dirty="0"/>
                    </a:p>
                  </a:txBody>
                  <a:tcPr/>
                </a:tc>
                <a:tc>
                  <a:txBody>
                    <a:bodyPr/>
                    <a:lstStyle/>
                    <a:p>
                      <a:pPr algn="ctr"/>
                      <a:r>
                        <a:rPr lang="es-MX" sz="1500" b="1" dirty="0" smtClean="0"/>
                        <a:t>2</a:t>
                      </a:r>
                      <a:r>
                        <a:rPr lang="es-MX" sz="1500" dirty="0" smtClean="0"/>
                        <a:t> </a:t>
                      </a:r>
                    </a:p>
                    <a:p>
                      <a:pPr algn="ctr"/>
                      <a:r>
                        <a:rPr lang="es-MX" sz="1500" dirty="0" smtClean="0"/>
                        <a:t>Nómina Centralizada</a:t>
                      </a:r>
                      <a:endParaRPr lang="es-ES" sz="1500" dirty="0"/>
                    </a:p>
                  </a:txBody>
                  <a:tcPr/>
                </a:tc>
                <a:tc>
                  <a:txBody>
                    <a:bodyPr/>
                    <a:lstStyle/>
                    <a:p>
                      <a:pPr algn="ctr"/>
                      <a:r>
                        <a:rPr lang="es-MX" sz="1500" b="1" dirty="0" smtClean="0"/>
                        <a:t>2017</a:t>
                      </a:r>
                      <a:r>
                        <a:rPr lang="es-MX" sz="1500" dirty="0" smtClean="0"/>
                        <a:t> </a:t>
                      </a:r>
                    </a:p>
                    <a:p>
                      <a:pPr algn="ctr"/>
                      <a:r>
                        <a:rPr lang="es-MX" sz="1500" dirty="0" smtClean="0"/>
                        <a:t>Ejercicio</a:t>
                      </a:r>
                      <a:endParaRPr lang="es-ES" sz="1500" dirty="0"/>
                    </a:p>
                  </a:txBody>
                  <a:tcPr/>
                </a:tc>
              </a:tr>
            </a:tbl>
          </a:graphicData>
        </a:graphic>
      </p:graphicFrame>
      <p:sp>
        <p:nvSpPr>
          <p:cNvPr id="4" name="3 Rectángulo"/>
          <p:cNvSpPr/>
          <p:nvPr/>
        </p:nvSpPr>
        <p:spPr>
          <a:xfrm>
            <a:off x="2558473" y="4017813"/>
            <a:ext cx="2586182" cy="1283854"/>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906835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alternativo 3">
            <a:hlinkClick r:id="" action="ppaction://noaction"/>
          </p:cNvPr>
          <p:cNvSpPr/>
          <p:nvPr/>
        </p:nvSpPr>
        <p:spPr>
          <a:xfrm>
            <a:off x="4552950" y="1838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smtClean="0">
                <a:latin typeface="Arial" panose="020B0604020202020204" pitchFamily="34" charset="0"/>
                <a:cs typeface="Arial" panose="020B0604020202020204" pitchFamily="34" charset="0"/>
              </a:rPr>
              <a:t>Subsistema de Egresos y Deuda Pública</a:t>
            </a:r>
            <a:endParaRPr lang="es-MX" sz="2000" dirty="0">
              <a:latin typeface="Arial" panose="020B0604020202020204" pitchFamily="34" charset="0"/>
              <a:cs typeface="Arial" panose="020B0604020202020204" pitchFamily="34" charset="0"/>
            </a:endParaRPr>
          </a:p>
        </p:txBody>
      </p:sp>
      <p:sp>
        <p:nvSpPr>
          <p:cNvPr id="5" name="2 Marcador de contenido"/>
          <p:cNvSpPr>
            <a:spLocks noGrp="1"/>
          </p:cNvSpPr>
          <p:nvPr>
            <p:ph idx="1"/>
          </p:nvPr>
        </p:nvSpPr>
        <p:spPr>
          <a:xfrm>
            <a:off x="609600" y="970147"/>
            <a:ext cx="10972800" cy="5631340"/>
          </a:xfrm>
        </p:spPr>
        <p:txBody>
          <a:bodyPr>
            <a:normAutofit fontScale="92500" lnSpcReduction="10000"/>
          </a:bodyPr>
          <a:lstStyle/>
          <a:p>
            <a:pPr lvl="1" algn="just">
              <a:buFont typeface="Arial" panose="020B0604020202020204" pitchFamily="34" charset="0"/>
              <a:buChar char="•"/>
              <a:tabLst>
                <a:tab pos="914400" algn="l"/>
              </a:tabLst>
            </a:pPr>
            <a:r>
              <a:rPr lang="es-MX" sz="2100" dirty="0">
                <a:latin typeface="Arial" panose="020B0604020202020204" pitchFamily="34" charset="0"/>
                <a:ea typeface="Calibri"/>
                <a:cs typeface="Arial" panose="020B0604020202020204" pitchFamily="34" charset="0"/>
              </a:rPr>
              <a:t>Cambio la lógica de captura y proceso de transacciones de los capítulos 3000, 8000 y 9000, lo que permitirá una mayor claridad en los registros contables del egreso</a:t>
            </a:r>
            <a:r>
              <a:rPr lang="es-MX" sz="2100" dirty="0" smtClean="0">
                <a:latin typeface="Arial" panose="020B0604020202020204" pitchFamily="34" charset="0"/>
                <a:ea typeface="Calibri"/>
                <a:cs typeface="Arial" panose="020B0604020202020204" pitchFamily="34" charset="0"/>
              </a:rPr>
              <a:t>.</a:t>
            </a:r>
            <a:endParaRPr lang="es-MX" sz="2100" b="1" dirty="0">
              <a:solidFill>
                <a:srgbClr val="0000FF"/>
              </a:solidFill>
              <a:latin typeface="Arial" panose="020B0604020202020204" pitchFamily="34" charset="0"/>
              <a:ea typeface="Calibri"/>
              <a:cs typeface="Arial" panose="020B0604020202020204" pitchFamily="34" charset="0"/>
            </a:endParaRPr>
          </a:p>
          <a:p>
            <a:pPr marL="0" lvl="1" indent="0">
              <a:buNone/>
            </a:pPr>
            <a:endParaRPr lang="es-MX" sz="1900" dirty="0">
              <a:latin typeface="Arial" panose="020B0604020202020204" pitchFamily="34" charset="0"/>
              <a:ea typeface="Calibri"/>
              <a:cs typeface="Arial" panose="020B0604020202020204" pitchFamily="34" charset="0"/>
            </a:endParaRPr>
          </a:p>
          <a:p>
            <a:pPr marL="1200150" lvl="3" indent="-342900"/>
            <a:endParaRPr lang="es-MX" sz="1900" dirty="0">
              <a:latin typeface="Arial" panose="020B0604020202020204" pitchFamily="34" charset="0"/>
              <a:ea typeface="Calibri"/>
              <a:cs typeface="Arial" panose="020B0604020202020204" pitchFamily="34" charset="0"/>
            </a:endParaRPr>
          </a:p>
          <a:p>
            <a:pPr marL="400050" lvl="2" indent="0">
              <a:buNone/>
            </a:pPr>
            <a:endParaRPr lang="es-MX" sz="1800" b="1" dirty="0">
              <a:solidFill>
                <a:srgbClr val="0000FF"/>
              </a:solidFill>
              <a:latin typeface="Arial" panose="020B0604020202020204" pitchFamily="34" charset="0"/>
              <a:ea typeface="Calibri"/>
              <a:cs typeface="Arial" panose="020B0604020202020204" pitchFamily="34" charset="0"/>
            </a:endParaRPr>
          </a:p>
          <a:p>
            <a:pPr marL="457200" lvl="1" indent="0">
              <a:buNone/>
            </a:pPr>
            <a:endParaRPr lang="es-MX" sz="3200" dirty="0" smtClean="0"/>
          </a:p>
          <a:p>
            <a:pPr marL="457200" lvl="1" indent="0">
              <a:buNone/>
            </a:pPr>
            <a:endParaRPr lang="es-MX" sz="3200" dirty="0"/>
          </a:p>
          <a:p>
            <a:pPr marL="457200" lvl="1" indent="0">
              <a:buNone/>
            </a:pPr>
            <a:endParaRPr lang="es-MX" sz="3200" dirty="0" smtClean="0"/>
          </a:p>
          <a:p>
            <a:pPr marL="457200" lvl="1" indent="0">
              <a:buNone/>
            </a:pPr>
            <a:endParaRPr lang="es-MX" sz="3200" dirty="0" smtClean="0"/>
          </a:p>
          <a:p>
            <a:pPr marL="457200" lvl="1" indent="0">
              <a:buNone/>
            </a:pPr>
            <a:endParaRPr lang="es-MX" sz="3200" dirty="0"/>
          </a:p>
          <a:p>
            <a:pPr lvl="1" algn="just">
              <a:buFont typeface="Arial" panose="020B0604020202020204" pitchFamily="34" charset="0"/>
              <a:buChar char="•"/>
              <a:tabLst>
                <a:tab pos="914400" algn="l"/>
              </a:tabLst>
            </a:pPr>
            <a:r>
              <a:rPr lang="es-MX" sz="2100" dirty="0">
                <a:latin typeface="Arial" panose="020B0604020202020204" pitchFamily="34" charset="0"/>
                <a:ea typeface="Calibri"/>
                <a:cs typeface="Arial" panose="020B0604020202020204" pitchFamily="34" charset="0"/>
              </a:rPr>
              <a:t>Realizó los desarrollos informáticos para la integración de los reportes de Ley de Disciplina Financiera (LDF), que permite identificar el origen y destinos de los recursos públicos:</a:t>
            </a:r>
          </a:p>
          <a:p>
            <a:pPr lvl="3" algn="just">
              <a:buFont typeface="Courier New" panose="02070309020205020404" pitchFamily="49" charset="0"/>
              <a:buChar char="o"/>
              <a:tabLst>
                <a:tab pos="914400" algn="l"/>
              </a:tabLst>
            </a:pPr>
            <a:endParaRPr lang="es-MX" sz="2100" dirty="0">
              <a:latin typeface="Arial" panose="020B0604020202020204" pitchFamily="34" charset="0"/>
              <a:ea typeface="Calibri"/>
              <a:cs typeface="Arial" panose="020B0604020202020204" pitchFamily="34" charset="0"/>
            </a:endParaRPr>
          </a:p>
          <a:p>
            <a:pPr lvl="3" algn="just">
              <a:buFont typeface="Courier New" panose="02070309020205020404" pitchFamily="49" charset="0"/>
              <a:buChar char="o"/>
              <a:tabLst>
                <a:tab pos="914400" algn="l"/>
              </a:tabLst>
            </a:pPr>
            <a:r>
              <a:rPr lang="es-MX" sz="2100" dirty="0">
                <a:latin typeface="Arial" panose="020B0604020202020204" pitchFamily="34" charset="0"/>
                <a:ea typeface="Calibri"/>
                <a:cs typeface="Arial" panose="020B0604020202020204" pitchFamily="34" charset="0"/>
              </a:rPr>
              <a:t>LDF-5 Estado Analítico de Ingresos Detallado.</a:t>
            </a:r>
          </a:p>
          <a:p>
            <a:pPr lvl="3" algn="just">
              <a:buFont typeface="Courier New" panose="02070309020205020404" pitchFamily="49" charset="0"/>
              <a:buChar char="o"/>
              <a:tabLst>
                <a:tab pos="914400" algn="l"/>
              </a:tabLst>
            </a:pPr>
            <a:r>
              <a:rPr lang="es-MX" sz="2100" dirty="0">
                <a:latin typeface="Arial" panose="020B0604020202020204" pitchFamily="34" charset="0"/>
                <a:ea typeface="Calibri"/>
                <a:cs typeface="Arial" panose="020B0604020202020204" pitchFamily="34" charset="0"/>
              </a:rPr>
              <a:t>LDF-6 Estado Analítico del Ejercicio del Presupuesto de Egresos Detallado</a:t>
            </a:r>
            <a:r>
              <a:rPr lang="es-MX" sz="1900" dirty="0">
                <a:latin typeface="Arial" panose="020B0604020202020204" pitchFamily="34" charset="0"/>
                <a:ea typeface="Calibri"/>
                <a:cs typeface="Arial" panose="020B0604020202020204" pitchFamily="34" charset="0"/>
              </a:rPr>
              <a:t>.</a:t>
            </a:r>
          </a:p>
          <a:p>
            <a:pPr marL="457200" lvl="1" indent="0">
              <a:buNone/>
            </a:pPr>
            <a:endParaRPr lang="es-MX"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4450" y="1677896"/>
            <a:ext cx="7870968" cy="3132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7490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939800" y="1190625"/>
            <a:ext cx="10664824" cy="5095875"/>
          </a:xfrm>
        </p:spPr>
        <p:txBody>
          <a:bodyPr>
            <a:normAutofit/>
          </a:bodyPr>
          <a:lstStyle/>
          <a:p>
            <a:pPr marL="0" indent="0" algn="just">
              <a:buNone/>
            </a:pPr>
            <a:r>
              <a:rPr lang="es-MX" sz="1900" dirty="0" smtClean="0">
                <a:latin typeface="Arial" charset="0"/>
                <a:cs typeface="Arial" charset="0"/>
              </a:rPr>
              <a:t>El avance más importante en el sistema de Contabilidad de Ingresos fue la implementación de los reportes para cumplir con lo establecido en la Ley de Disciplina Financiera para las Entidades Federativas y Municipios.  En materia de Ingresos, los reportes implementados fueron:</a:t>
            </a:r>
          </a:p>
          <a:p>
            <a:pPr marL="1066800" lvl="1" indent="-342900" algn="just">
              <a:buFont typeface="Arial" panose="020B0604020202020204" pitchFamily="34" charset="0"/>
              <a:buChar char="•"/>
            </a:pPr>
            <a:r>
              <a:rPr lang="es-MX" sz="1900" dirty="0" smtClean="0">
                <a:latin typeface="Arial" charset="0"/>
                <a:cs typeface="Arial" charset="0"/>
              </a:rPr>
              <a:t>LDF </a:t>
            </a:r>
            <a:r>
              <a:rPr lang="es-MX" sz="1900" dirty="0" smtClean="0">
                <a:latin typeface="Arial" charset="0"/>
                <a:cs typeface="Arial" charset="0"/>
              </a:rPr>
              <a:t>- 1</a:t>
            </a:r>
            <a:r>
              <a:rPr lang="es-MX" sz="1900" dirty="0" smtClean="0">
                <a:latin typeface="Arial" charset="0"/>
                <a:cs typeface="Arial" charset="0"/>
              </a:rPr>
              <a:t>.- </a:t>
            </a:r>
            <a:r>
              <a:rPr lang="es-ES" sz="1900" dirty="0" smtClean="0">
                <a:latin typeface="Arial" charset="0"/>
                <a:cs typeface="Arial" charset="0"/>
              </a:rPr>
              <a:t>Estado de Situación Financiera Detallado</a:t>
            </a:r>
            <a:r>
              <a:rPr lang="es-MX" sz="1900" dirty="0" smtClean="0">
                <a:latin typeface="Arial" charset="0"/>
                <a:cs typeface="Arial" charset="0"/>
              </a:rPr>
              <a:t>.</a:t>
            </a:r>
          </a:p>
          <a:p>
            <a:pPr marL="1066800" lvl="1" indent="-342900" algn="just">
              <a:buFont typeface="Arial" panose="020B0604020202020204" pitchFamily="34" charset="0"/>
              <a:buChar char="•"/>
            </a:pPr>
            <a:r>
              <a:rPr lang="es-MX" sz="1900" dirty="0" smtClean="0">
                <a:latin typeface="Arial" charset="0"/>
                <a:cs typeface="Arial" charset="0"/>
              </a:rPr>
              <a:t>LDF - 4.- </a:t>
            </a:r>
            <a:r>
              <a:rPr lang="es-ES" sz="1900" dirty="0" smtClean="0">
                <a:latin typeface="Arial" charset="0"/>
                <a:cs typeface="Arial" charset="0"/>
              </a:rPr>
              <a:t>Balance Presupuestario-LDF</a:t>
            </a:r>
            <a:r>
              <a:rPr lang="es-MX" sz="1900" dirty="0" smtClean="0">
                <a:latin typeface="Arial" charset="0"/>
                <a:cs typeface="Arial" charset="0"/>
              </a:rPr>
              <a:t>.</a:t>
            </a:r>
          </a:p>
          <a:p>
            <a:pPr marL="1066800" lvl="1" indent="-342900" algn="just">
              <a:buFont typeface="Arial" panose="020B0604020202020204" pitchFamily="34" charset="0"/>
              <a:buChar char="•"/>
            </a:pPr>
            <a:r>
              <a:rPr lang="es-MX" sz="1900" dirty="0" smtClean="0">
                <a:latin typeface="Arial" charset="0"/>
                <a:cs typeface="Arial" charset="0"/>
              </a:rPr>
              <a:t>LDF - 5.- </a:t>
            </a:r>
            <a:r>
              <a:rPr lang="es-ES" sz="1900" dirty="0" smtClean="0">
                <a:latin typeface="Arial" charset="0"/>
                <a:cs typeface="Arial" charset="0"/>
              </a:rPr>
              <a:t>Estado Analítico de Ingresos Detallado</a:t>
            </a:r>
            <a:r>
              <a:rPr lang="es-MX" sz="1900" dirty="0" smtClean="0">
                <a:latin typeface="Arial" charset="0"/>
                <a:cs typeface="Arial" charset="0"/>
              </a:rPr>
              <a:t>.</a:t>
            </a:r>
          </a:p>
          <a:p>
            <a:pPr marL="1066800" lvl="1" indent="-342900" algn="just">
              <a:buFont typeface="Arial" panose="020B0604020202020204" pitchFamily="34" charset="0"/>
              <a:buChar char="•"/>
            </a:pPr>
            <a:r>
              <a:rPr lang="es-MX" sz="1900" dirty="0" smtClean="0">
                <a:latin typeface="Arial" charset="0"/>
                <a:cs typeface="Arial" charset="0"/>
              </a:rPr>
              <a:t>LDF - 7a y 7c.- </a:t>
            </a:r>
            <a:r>
              <a:rPr lang="es-MX" sz="1900" dirty="0">
                <a:latin typeface="Arial" charset="0"/>
                <a:cs typeface="Arial" charset="0"/>
              </a:rPr>
              <a:t>Proyecciones de Ingresos y Resultado de los </a:t>
            </a:r>
            <a:r>
              <a:rPr lang="es-MX" sz="1900" dirty="0" smtClean="0">
                <a:latin typeface="Arial" charset="0"/>
                <a:cs typeface="Arial" charset="0"/>
              </a:rPr>
              <a:t>Ingresos.</a:t>
            </a:r>
          </a:p>
          <a:p>
            <a:pPr marL="0" indent="31750" algn="just">
              <a:buNone/>
            </a:pPr>
            <a:endParaRPr lang="es-MX" sz="1900" dirty="0">
              <a:latin typeface="Arial" charset="0"/>
              <a:cs typeface="Arial" charset="0"/>
            </a:endParaRPr>
          </a:p>
          <a:p>
            <a:pPr marL="0" indent="0" algn="just">
              <a:buNone/>
            </a:pPr>
            <a:r>
              <a:rPr lang="es-MX" sz="1900" dirty="0" smtClean="0">
                <a:latin typeface="Arial" charset="0"/>
                <a:cs typeface="Arial" charset="0"/>
              </a:rPr>
              <a:t>Con </a:t>
            </a:r>
            <a:r>
              <a:rPr lang="es-MX" sz="1900" dirty="0" smtClean="0">
                <a:latin typeface="Arial" charset="0"/>
                <a:cs typeface="Arial" charset="0"/>
              </a:rPr>
              <a:t>estos reportes, además de cumplir con el objetivo de homogenizar la información financiera a los estándares indicados en la Ley de Disciplina Financiera, permiten conocer el origen y la aplicación de los recursos, haciendo énfasis en aquellos que son a libre disposición, proporcionando mayor transparencia a las Finanzas Públicas.</a:t>
            </a:r>
          </a:p>
          <a:p>
            <a:pPr marL="0" indent="31750">
              <a:buFont typeface="Arial" charset="0"/>
              <a:buNone/>
            </a:pPr>
            <a:endParaRPr lang="es-MX" sz="1900" dirty="0" smtClean="0">
              <a:latin typeface="Arial" charset="0"/>
              <a:cs typeface="Arial" charset="0"/>
            </a:endParaRPr>
          </a:p>
        </p:txBody>
      </p:sp>
      <p:sp>
        <p:nvSpPr>
          <p:cNvPr id="6" name="Proceso alternativo 3">
            <a:hlinkClick r:id="" action="ppaction://noaction"/>
          </p:cNvPr>
          <p:cNvSpPr/>
          <p:nvPr/>
        </p:nvSpPr>
        <p:spPr>
          <a:xfrm>
            <a:off x="4257842" y="1838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t>Sistema de Contabilidad de Ingresos (Subsistema de Recaudación</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2092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990599" y="1155700"/>
            <a:ext cx="10623645" cy="2139047"/>
          </a:xfrm>
          <a:prstGeom prst="rect">
            <a:avLst/>
          </a:prstGeom>
          <a:noFill/>
        </p:spPr>
        <p:txBody>
          <a:bodyPr wrap="square" rtlCol="0">
            <a:spAutoFit/>
          </a:bodyPr>
          <a:lstStyle/>
          <a:p>
            <a:pPr algn="just"/>
            <a:r>
              <a:rPr lang="es-MX" sz="1900" dirty="0" smtClean="0">
                <a:latin typeface="Arial" pitchFamily="34" charset="0"/>
                <a:cs typeface="Arial" pitchFamily="34" charset="0"/>
              </a:rPr>
              <a:t>La </a:t>
            </a:r>
            <a:r>
              <a:rPr lang="es-MX" sz="1900" dirty="0">
                <a:latin typeface="Arial" panose="020B0604020202020204" pitchFamily="34" charset="0"/>
                <a:cs typeface="Arial" panose="020B0604020202020204" pitchFamily="34" charset="0"/>
              </a:rPr>
              <a:t>armonización contable se da desde la implementación del catalogo de mayor y el catalogo de cuentas, así como la implementación del catalogo de formas que determinan los niveles para la obtención de los resultados de la información requerida como libro de mayor, libro diario, balanzas, analíticos y auxiliares.</a:t>
            </a:r>
          </a:p>
          <a:p>
            <a:pPr algn="just"/>
            <a:endParaRPr lang="es-MX" sz="1900" dirty="0">
              <a:latin typeface="Arial" panose="020B0604020202020204" pitchFamily="34" charset="0"/>
              <a:cs typeface="Arial" panose="020B0604020202020204" pitchFamily="34" charset="0"/>
            </a:endParaRPr>
          </a:p>
          <a:p>
            <a:pPr algn="just"/>
            <a:r>
              <a:rPr lang="es-MX" sz="1900" dirty="0">
                <a:latin typeface="Arial" panose="020B0604020202020204" pitchFamily="34" charset="0"/>
                <a:cs typeface="Arial" panose="020B0604020202020204" pitchFamily="34" charset="0"/>
              </a:rPr>
              <a:t>El sistema de Contabilidad de Fondos Estatales generó el reporte para cumplir con la Ley de Disciplina </a:t>
            </a:r>
            <a:r>
              <a:rPr lang="es-MX" sz="1900" dirty="0" smtClean="0">
                <a:latin typeface="Arial" panose="020B0604020202020204" pitchFamily="34" charset="0"/>
                <a:cs typeface="Arial" panose="020B0604020202020204" pitchFamily="34" charset="0"/>
              </a:rPr>
              <a:t>Financiera: LDF-1</a:t>
            </a:r>
            <a:r>
              <a:rPr lang="es-MX" sz="1900" dirty="0">
                <a:latin typeface="Arial" panose="020B0604020202020204" pitchFamily="34" charset="0"/>
                <a:cs typeface="Arial" panose="020B0604020202020204" pitchFamily="34" charset="0"/>
              </a:rPr>
              <a:t>.- (Estado de Situación Financiera</a:t>
            </a:r>
            <a:r>
              <a:rPr lang="es-MX" sz="1900" dirty="0" smtClean="0">
                <a:latin typeface="Arial" panose="020B0604020202020204" pitchFamily="34" charset="0"/>
                <a:cs typeface="Arial" panose="020B0604020202020204" pitchFamily="34" charset="0"/>
              </a:rPr>
              <a:t>)</a:t>
            </a:r>
            <a:endParaRPr lang="es-MX" sz="1900" dirty="0"/>
          </a:p>
        </p:txBody>
      </p:sp>
      <p:sp>
        <p:nvSpPr>
          <p:cNvPr id="6" name="Proceso alternativo 3">
            <a:hlinkClick r:id="" action="ppaction://noaction"/>
          </p:cNvPr>
          <p:cNvSpPr/>
          <p:nvPr/>
        </p:nvSpPr>
        <p:spPr>
          <a:xfrm>
            <a:off x="3889541" y="1965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t>Sistema de Tesorería (Subsistema de Fondos Estatales)</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7919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Tema1" id="{FE87640D-2C58-41BD-83D0-CCF5A1C6F809}" vid="{22C8DF4D-933A-4308-B916-2CE20A50F83E}"/>
    </a:ext>
  </a:extLst>
</a:theme>
</file>

<file path=docProps/app.xml><?xml version="1.0" encoding="utf-8"?>
<Properties xmlns="http://schemas.openxmlformats.org/officeDocument/2006/extended-properties" xmlns:vt="http://schemas.openxmlformats.org/officeDocument/2006/docPropsVTypes">
  <Template>Tema1</Template>
  <TotalTime>5805</TotalTime>
  <Words>530</Words>
  <Application>Microsoft Office PowerPoint</Application>
  <PresentationFormat>Personalizado</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Tema1</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Escobar Hernández</dc:creator>
  <cp:lastModifiedBy>Alberth Cabrera Vela</cp:lastModifiedBy>
  <cp:revision>157</cp:revision>
  <cp:lastPrinted>2016-08-25T18:00:03Z</cp:lastPrinted>
  <dcterms:created xsi:type="dcterms:W3CDTF">2016-07-05T13:49:26Z</dcterms:created>
  <dcterms:modified xsi:type="dcterms:W3CDTF">2017-07-14T16:08:11Z</dcterms:modified>
</cp:coreProperties>
</file>