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87" r:id="rId3"/>
    <p:sldId id="302" r:id="rId4"/>
    <p:sldId id="303" r:id="rId5"/>
    <p:sldId id="283" r:id="rId6"/>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3" autoAdjust="0"/>
  </p:normalViewPr>
  <p:slideViewPr>
    <p:cSldViewPr>
      <p:cViewPr>
        <p:scale>
          <a:sx n="100" d="100"/>
          <a:sy n="100" d="100"/>
        </p:scale>
        <p:origin x="-130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MX"/>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B14F026-7C98-4A48-AA89-A87D529FDB44}" type="datetimeFigureOut">
              <a:rPr lang="es-MX" smtClean="0"/>
              <a:t>18/06/2015</a:t>
            </a:fld>
            <a:endParaRPr lang="es-MX"/>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MX"/>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F071D41-D9A5-4D5C-ABAD-8D4306C4B292}" type="slidenum">
              <a:rPr lang="es-MX" smtClean="0"/>
              <a:t>‹Nº›</a:t>
            </a:fld>
            <a:endParaRPr lang="es-MX"/>
          </a:p>
        </p:txBody>
      </p:sp>
    </p:spTree>
    <p:extLst>
      <p:ext uri="{BB962C8B-B14F-4D97-AF65-F5344CB8AC3E}">
        <p14:creationId xmlns:p14="http://schemas.microsoft.com/office/powerpoint/2010/main" val="1452518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smtClean="0"/>
              <a:t>Finalizar automáticamente la sesión de un usuario después de un periodo de inactividad. </a:t>
            </a:r>
          </a:p>
          <a:p>
            <a:pPr marL="171450" indent="-171450">
              <a:buFont typeface="Arial" panose="020B0604020202020204" pitchFamily="34" charset="0"/>
              <a:buChar char="•"/>
            </a:pPr>
            <a:r>
              <a:rPr lang="es-MX" dirty="0" smtClean="0"/>
              <a:t>Mostrar al usuario mensajes de advertencia cuando se traten de realizar accesos no autorizados. </a:t>
            </a:r>
          </a:p>
          <a:p>
            <a:pPr marL="171450" indent="-171450">
              <a:buFont typeface="Arial" panose="020B0604020202020204" pitchFamily="34" charset="0"/>
              <a:buChar char="•"/>
            </a:pPr>
            <a:r>
              <a:rPr lang="es-MX" dirty="0" smtClean="0"/>
              <a:t>Permitir al usuario modificar su contraseña cuando éste así lo desee.</a:t>
            </a:r>
          </a:p>
          <a:p>
            <a:pPr marL="285750" indent="-285750" algn="just">
              <a:lnSpc>
                <a:spcPct val="150000"/>
              </a:lnSpc>
              <a:spcAft>
                <a:spcPts val="600"/>
              </a:spcAft>
              <a:buFont typeface="Arial" pitchFamily="34" charset="0"/>
              <a:buChar char="•"/>
            </a:pPr>
            <a:r>
              <a:rPr lang="es-MX" sz="1200" dirty="0" smtClean="0"/>
              <a:t>Funcionalidad que permita configurar el grado de complejidad al establecer una contraseña de acceso; considerando para esto: una longitud mínima predeterminada, uso de combinaciones de números, letras mayúsculas, minúsculas y caracteres especiales. </a:t>
            </a:r>
          </a:p>
          <a:p>
            <a:pPr marL="285750" indent="-285750" algn="just">
              <a:lnSpc>
                <a:spcPct val="150000"/>
              </a:lnSpc>
              <a:spcAft>
                <a:spcPts val="600"/>
              </a:spcAft>
              <a:buFont typeface="Arial" pitchFamily="34" charset="0"/>
              <a:buChar char="•"/>
            </a:pPr>
            <a:r>
              <a:rPr lang="es-MX" sz="1200" dirty="0" smtClean="0"/>
              <a:t>Mostrar al usuario el número de intentos fallidos de acceso, además de aplicar la inhabilitación temporal de la cuenta (por tiempo definido) para salvaguardar el acceso al aplicativo. </a:t>
            </a:r>
          </a:p>
          <a:p>
            <a:pPr marL="285750" indent="-285750" algn="just">
              <a:lnSpc>
                <a:spcPct val="150000"/>
              </a:lnSpc>
              <a:spcAft>
                <a:spcPts val="600"/>
              </a:spcAft>
              <a:buFont typeface="Arial" pitchFamily="34" charset="0"/>
              <a:buChar char="•"/>
            </a:pPr>
            <a:r>
              <a:rPr lang="es-MX" sz="1200" dirty="0" smtClean="0"/>
              <a:t>No permitir a los usuarios el uso de contraseñas anteriores.</a:t>
            </a:r>
          </a:p>
          <a:p>
            <a:pPr marL="285750" indent="-285750" algn="just">
              <a:lnSpc>
                <a:spcPct val="150000"/>
              </a:lnSpc>
              <a:spcAft>
                <a:spcPts val="600"/>
              </a:spcAft>
              <a:buFont typeface="Arial" pitchFamily="34" charset="0"/>
              <a:buChar char="•"/>
            </a:pPr>
            <a:r>
              <a:rPr lang="es-MX" sz="1200" dirty="0" smtClean="0"/>
              <a:t>Deshabilitar a los usuarios que no han sido utilizados tras un lapso establecido de tiempo y reactivar a los usuarios cuando se necesite.</a:t>
            </a:r>
          </a:p>
          <a:p>
            <a:pPr marL="285750" indent="-285750" algn="just">
              <a:lnSpc>
                <a:spcPct val="150000"/>
              </a:lnSpc>
              <a:spcAft>
                <a:spcPts val="600"/>
              </a:spcAft>
              <a:buFont typeface="Arial" pitchFamily="34" charset="0"/>
              <a:buChar char="•"/>
            </a:pPr>
            <a:r>
              <a:rPr lang="es-MX" sz="1200" dirty="0" smtClean="0"/>
              <a:t>Limitar el número de sesiones concurrentes de un usuario. </a:t>
            </a:r>
          </a:p>
          <a:p>
            <a:endParaRPr lang="es-MX" dirty="0"/>
          </a:p>
        </p:txBody>
      </p:sp>
      <p:sp>
        <p:nvSpPr>
          <p:cNvPr id="4" name="3 Marcador de número de diapositiva"/>
          <p:cNvSpPr>
            <a:spLocks noGrp="1"/>
          </p:cNvSpPr>
          <p:nvPr>
            <p:ph type="sldNum" sz="quarter" idx="10"/>
          </p:nvPr>
        </p:nvSpPr>
        <p:spPr/>
        <p:txBody>
          <a:bodyPr/>
          <a:lstStyle/>
          <a:p>
            <a:fld id="{AF071D41-D9A5-4D5C-ABAD-8D4306C4B292}" type="slidenum">
              <a:rPr lang="es-MX" smtClean="0"/>
              <a:t>3</a:t>
            </a:fld>
            <a:endParaRPr lang="es-MX"/>
          </a:p>
        </p:txBody>
      </p:sp>
    </p:spTree>
    <p:extLst>
      <p:ext uri="{BB962C8B-B14F-4D97-AF65-F5344CB8AC3E}">
        <p14:creationId xmlns:p14="http://schemas.microsoft.com/office/powerpoint/2010/main" val="302713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AF071D41-D9A5-4D5C-ABAD-8D4306C4B292}" type="slidenum">
              <a:rPr lang="es-MX" smtClean="0"/>
              <a:t>5</a:t>
            </a:fld>
            <a:endParaRPr lang="es-MX"/>
          </a:p>
        </p:txBody>
      </p:sp>
    </p:spTree>
    <p:extLst>
      <p:ext uri="{BB962C8B-B14F-4D97-AF65-F5344CB8AC3E}">
        <p14:creationId xmlns:p14="http://schemas.microsoft.com/office/powerpoint/2010/main" val="2122923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6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38" y="8401"/>
            <a:ext cx="9144000" cy="6858000"/>
          </a:xfrm>
          <a:prstGeom prst="rect">
            <a:avLst/>
          </a:prstGeom>
        </p:spPr>
      </p:pic>
    </p:spTree>
    <p:extLst>
      <p:ext uri="{BB962C8B-B14F-4D97-AF65-F5344CB8AC3E}">
        <p14:creationId xmlns:p14="http://schemas.microsoft.com/office/powerpoint/2010/main" val="3055459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23867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10596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683339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25975834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400922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405470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53574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2052831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20347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66333DC3-E345-4549-B4A4-EF53ACF0BDE3}" type="datetimeFigureOut">
              <a:rPr lang="es-MX" smtClean="0"/>
              <a:t>18/06/2015</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4279B402-7AA9-4AB9-A0EE-B793F25D60C3}" type="slidenum">
              <a:rPr lang="es-MX" smtClean="0"/>
              <a:t>‹Nº›</a:t>
            </a:fld>
            <a:endParaRPr lang="es-MX"/>
          </a:p>
        </p:txBody>
      </p:sp>
    </p:spTree>
    <p:extLst>
      <p:ext uri="{BB962C8B-B14F-4D97-AF65-F5344CB8AC3E}">
        <p14:creationId xmlns:p14="http://schemas.microsoft.com/office/powerpoint/2010/main" val="1793161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996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77336"/>
          </a:xfrm>
          <a:prstGeom prst="rect">
            <a:avLst/>
          </a:prstGeom>
        </p:spPr>
      </p:pic>
      <p:sp>
        <p:nvSpPr>
          <p:cNvPr id="12" name="11 CuadroTexto"/>
          <p:cNvSpPr txBox="1"/>
          <p:nvPr/>
        </p:nvSpPr>
        <p:spPr>
          <a:xfrm>
            <a:off x="107504" y="6453336"/>
            <a:ext cx="3722173" cy="307777"/>
          </a:xfrm>
          <a:prstGeom prst="rect">
            <a:avLst/>
          </a:prstGeom>
          <a:noFill/>
        </p:spPr>
        <p:txBody>
          <a:bodyPr wrap="none" rtlCol="0">
            <a:spAutoFit/>
          </a:bodyPr>
          <a:lstStyle/>
          <a:p>
            <a:r>
              <a:rPr lang="es-MX" sz="1400" dirty="0" smtClean="0">
                <a:solidFill>
                  <a:schemeClr val="bg1"/>
                </a:solidFill>
              </a:rPr>
              <a:t>Tuxtla Gutiérrez, Chiapas; </a:t>
            </a:r>
            <a:r>
              <a:rPr lang="es-MX" sz="1400" smtClean="0">
                <a:solidFill>
                  <a:schemeClr val="bg1"/>
                </a:solidFill>
              </a:rPr>
              <a:t>a </a:t>
            </a:r>
            <a:r>
              <a:rPr lang="es-MX" sz="1400" smtClean="0">
                <a:solidFill>
                  <a:schemeClr val="bg1"/>
                </a:solidFill>
              </a:rPr>
              <a:t>19 de Junio de </a:t>
            </a:r>
            <a:r>
              <a:rPr lang="es-MX" sz="1400" dirty="0" smtClean="0">
                <a:solidFill>
                  <a:schemeClr val="bg1"/>
                </a:solidFill>
              </a:rPr>
              <a:t>2015.</a:t>
            </a:r>
            <a:endParaRPr lang="es-MX" sz="1400" dirty="0">
              <a:solidFill>
                <a:schemeClr val="bg1"/>
              </a:solidFill>
            </a:endParaRPr>
          </a:p>
        </p:txBody>
      </p:sp>
      <p:sp>
        <p:nvSpPr>
          <p:cNvPr id="15" name="14 CuadroTexto"/>
          <p:cNvSpPr txBox="1"/>
          <p:nvPr/>
        </p:nvSpPr>
        <p:spPr>
          <a:xfrm>
            <a:off x="4454953" y="4653136"/>
            <a:ext cx="4365518" cy="830997"/>
          </a:xfrm>
          <a:prstGeom prst="rect">
            <a:avLst/>
          </a:prstGeom>
          <a:noFill/>
        </p:spPr>
        <p:txBody>
          <a:bodyPr wrap="square" rtlCol="0">
            <a:spAutoFit/>
          </a:bodyPr>
          <a:lstStyle/>
          <a:p>
            <a:pPr algn="r"/>
            <a:r>
              <a:rPr lang="es-MX" sz="2400" b="1" dirty="0" smtClean="0">
                <a:solidFill>
                  <a:schemeClr val="tx2"/>
                </a:solidFill>
              </a:rPr>
              <a:t>Unidad de Informática</a:t>
            </a:r>
          </a:p>
          <a:p>
            <a:pPr algn="r"/>
            <a:r>
              <a:rPr lang="es-MX" sz="2400" b="1" dirty="0" smtClean="0">
                <a:solidFill>
                  <a:schemeClr val="tx2"/>
                </a:solidFill>
              </a:rPr>
              <a:t>Área del SIAHE</a:t>
            </a:r>
            <a:endParaRPr lang="es-MX" sz="2400" b="1" dirty="0">
              <a:solidFill>
                <a:schemeClr val="tx2"/>
              </a:solidFill>
            </a:endParaRPr>
          </a:p>
        </p:txBody>
      </p:sp>
      <p:sp>
        <p:nvSpPr>
          <p:cNvPr id="18" name="17 CuadroTexto"/>
          <p:cNvSpPr txBox="1"/>
          <p:nvPr/>
        </p:nvSpPr>
        <p:spPr>
          <a:xfrm>
            <a:off x="2179416" y="2228671"/>
            <a:ext cx="6641055" cy="1938992"/>
          </a:xfrm>
          <a:prstGeom prst="rect">
            <a:avLst/>
          </a:prstGeom>
          <a:noFill/>
        </p:spPr>
        <p:txBody>
          <a:bodyPr wrap="square" rtlCol="0">
            <a:spAutoFit/>
          </a:bodyPr>
          <a:lstStyle/>
          <a:p>
            <a:pPr algn="r"/>
            <a:r>
              <a:rPr lang="es-MX" sz="4800" spc="-150" dirty="0" smtClean="0">
                <a:solidFill>
                  <a:srgbClr val="007635"/>
                </a:solidFill>
                <a:latin typeface="+mj-lt"/>
                <a:cs typeface="Leelawadee" panose="020B0502040204020203" pitchFamily="34" charset="-34"/>
              </a:rPr>
              <a:t>SIAHE AC</a:t>
            </a:r>
          </a:p>
          <a:p>
            <a:pPr algn="r"/>
            <a:r>
              <a:rPr lang="es-MX" sz="4800" spc="-150" dirty="0" smtClean="0">
                <a:solidFill>
                  <a:srgbClr val="007635"/>
                </a:solidFill>
                <a:latin typeface="+mj-lt"/>
                <a:cs typeface="Leelawadee" panose="020B0502040204020203" pitchFamily="34" charset="-34"/>
              </a:rPr>
              <a:t>2015</a:t>
            </a:r>
            <a:endParaRPr lang="es-MX" sz="4800" spc="-150" dirty="0" smtClean="0">
              <a:solidFill>
                <a:srgbClr val="007635"/>
              </a:solidFill>
              <a:latin typeface="+mj-lt"/>
              <a:cs typeface="Leelawadee" panose="020B0502040204020203" pitchFamily="34" charset="-34"/>
            </a:endParaRPr>
          </a:p>
          <a:p>
            <a:pPr algn="ctr"/>
            <a:endParaRPr lang="es-MX" sz="2400" spc="-150" dirty="0">
              <a:solidFill>
                <a:srgbClr val="007635"/>
              </a:solidFill>
              <a:latin typeface="+mj-lt"/>
              <a:cs typeface="Leelawadee" panose="020B0502040204020203" pitchFamily="34" charset="-34"/>
            </a:endParaRP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406" y="657175"/>
            <a:ext cx="3248058" cy="1259657"/>
          </a:xfrm>
          <a:prstGeom prst="rect">
            <a:avLst/>
          </a:prstGeom>
        </p:spPr>
      </p:pic>
    </p:spTree>
    <p:extLst>
      <p:ext uri="{BB962C8B-B14F-4D97-AF65-F5344CB8AC3E}">
        <p14:creationId xmlns:p14="http://schemas.microsoft.com/office/powerpoint/2010/main" val="159473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916832"/>
            <a:ext cx="7920880" cy="4124206"/>
          </a:xfrm>
          <a:prstGeom prst="rect">
            <a:avLst/>
          </a:prstGeom>
          <a:noFill/>
        </p:spPr>
        <p:txBody>
          <a:bodyPr wrap="square" rtlCol="0">
            <a:spAutoFit/>
          </a:bodyPr>
          <a:lstStyle/>
          <a:p>
            <a:pPr marL="285750" indent="-285750" algn="just">
              <a:lnSpc>
                <a:spcPct val="150000"/>
              </a:lnSpc>
              <a:spcBef>
                <a:spcPts val="1200"/>
              </a:spcBef>
              <a:spcAft>
                <a:spcPts val="1200"/>
              </a:spcAft>
              <a:buFont typeface="Arial" pitchFamily="34" charset="0"/>
              <a:buChar char="•"/>
            </a:pPr>
            <a:r>
              <a:rPr lang="es-MX" sz="1600" dirty="0" smtClean="0"/>
              <a:t>El </a:t>
            </a:r>
            <a:r>
              <a:rPr lang="es-MX" sz="1600" dirty="0" smtClean="0"/>
              <a:t>SIAHE 2015 entra en funcionamiento en tiempo y forma para todos los Organismos Públicos en el mes de enero.</a:t>
            </a:r>
          </a:p>
          <a:p>
            <a:pPr marL="285750" indent="-285750" algn="just">
              <a:lnSpc>
                <a:spcPct val="150000"/>
              </a:lnSpc>
              <a:spcBef>
                <a:spcPts val="1200"/>
              </a:spcBef>
              <a:spcAft>
                <a:spcPts val="1200"/>
              </a:spcAft>
              <a:buFont typeface="Arial" pitchFamily="34" charset="0"/>
              <a:buChar char="•"/>
            </a:pPr>
            <a:r>
              <a:rPr lang="es-MX" sz="1600" dirty="0"/>
              <a:t>Se realizó la optimización de los procesos de los módulos de Catálogos, </a:t>
            </a:r>
            <a:r>
              <a:rPr lang="es-MX" sz="1600" dirty="0" smtClean="0"/>
              <a:t>Presupuesto, Transacciones</a:t>
            </a:r>
            <a:r>
              <a:rPr lang="es-MX" sz="1600" dirty="0"/>
              <a:t>, Contabilidad y Herramientas.</a:t>
            </a:r>
          </a:p>
          <a:p>
            <a:pPr marL="285750" indent="-285750" algn="just">
              <a:lnSpc>
                <a:spcPct val="150000"/>
              </a:lnSpc>
              <a:spcBef>
                <a:spcPts val="1200"/>
              </a:spcBef>
              <a:spcAft>
                <a:spcPts val="1200"/>
              </a:spcAft>
              <a:buFont typeface="Arial" pitchFamily="34" charset="0"/>
              <a:buChar char="•"/>
            </a:pPr>
            <a:r>
              <a:rPr lang="es-MX" sz="1600" dirty="0" smtClean="0"/>
              <a:t>Se mejoró la explotación de información para toma de decisiones</a:t>
            </a:r>
            <a:r>
              <a:rPr lang="es-MX" sz="1600" dirty="0" smtClean="0"/>
              <a:t>.</a:t>
            </a:r>
          </a:p>
          <a:p>
            <a:pPr marL="285750" indent="-285750" algn="just">
              <a:lnSpc>
                <a:spcPct val="150000"/>
              </a:lnSpc>
              <a:spcBef>
                <a:spcPts val="1200"/>
              </a:spcBef>
              <a:spcAft>
                <a:spcPts val="1200"/>
              </a:spcAft>
              <a:buFont typeface="Arial" pitchFamily="34" charset="0"/>
              <a:buChar char="•"/>
            </a:pPr>
            <a:r>
              <a:rPr lang="es-MX" sz="1600" dirty="0" smtClean="0"/>
              <a:t>Se impartieron cursos a todos los organismos públicos  que utilizan el SIAHE sobre las nuevas políticas de acceso y mejores prácticas para resguardar su información.</a:t>
            </a:r>
            <a:endParaRPr lang="es-MX" sz="1600" dirty="0" smtClean="0"/>
          </a:p>
          <a:p>
            <a:pPr marL="285750" indent="-285750" algn="just">
              <a:lnSpc>
                <a:spcPct val="150000"/>
              </a:lnSpc>
              <a:spcAft>
                <a:spcPts val="600"/>
              </a:spcAft>
              <a:buFont typeface="Arial" pitchFamily="34" charset="0"/>
              <a:buChar char="•"/>
            </a:pPr>
            <a:endParaRPr lang="es-MX" sz="1600" dirty="0"/>
          </a:p>
        </p:txBody>
      </p:sp>
      <p:sp>
        <p:nvSpPr>
          <p:cNvPr id="7" name="6 CuadroTexto"/>
          <p:cNvSpPr txBox="1"/>
          <p:nvPr/>
        </p:nvSpPr>
        <p:spPr>
          <a:xfrm>
            <a:off x="755576" y="613718"/>
            <a:ext cx="8064896" cy="892552"/>
          </a:xfrm>
          <a:prstGeom prst="rect">
            <a:avLst/>
          </a:prstGeom>
          <a:noFill/>
        </p:spPr>
        <p:txBody>
          <a:bodyPr wrap="square" rtlCol="0">
            <a:spAutoFit/>
          </a:bodyPr>
          <a:lstStyle/>
          <a:p>
            <a:r>
              <a:rPr lang="es-MX" sz="3200" spc="-150" dirty="0" smtClean="0">
                <a:solidFill>
                  <a:srgbClr val="007635"/>
                </a:solidFill>
                <a:latin typeface="HelveticaNeueLT Std Med" pitchFamily="34" charset="0"/>
              </a:rPr>
              <a:t>SIAHE Armonización Contable</a:t>
            </a:r>
            <a:endParaRPr lang="es-MX" sz="3200" spc="-150" dirty="0">
              <a:solidFill>
                <a:srgbClr val="007635"/>
              </a:solidFill>
              <a:latin typeface="HelveticaNeueLT Std Med" pitchFamily="34" charset="0"/>
            </a:endParaRPr>
          </a:p>
          <a:p>
            <a:r>
              <a:rPr lang="es-MX" sz="2000" spc="300" dirty="0" smtClean="0">
                <a:solidFill>
                  <a:schemeClr val="accent1">
                    <a:lumMod val="50000"/>
                  </a:schemeClr>
                </a:solidFill>
                <a:latin typeface="HelveticaNeueLT Std Med" pitchFamily="34" charset="0"/>
              </a:rPr>
              <a:t>Introducción</a:t>
            </a:r>
            <a:endParaRPr lang="es-MX" sz="2000" spc="300" dirty="0">
              <a:solidFill>
                <a:schemeClr val="accent1">
                  <a:lumMod val="50000"/>
                </a:schemeClr>
              </a:solidFill>
              <a:latin typeface="HelveticaNeueLT Std Med"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359078"/>
            <a:ext cx="1147192" cy="1147192"/>
          </a:xfrm>
          <a:prstGeom prst="rect">
            <a:avLst/>
          </a:prstGeom>
        </p:spPr>
      </p:pic>
    </p:spTree>
    <p:extLst>
      <p:ext uri="{BB962C8B-B14F-4D97-AF65-F5344CB8AC3E}">
        <p14:creationId xmlns:p14="http://schemas.microsoft.com/office/powerpoint/2010/main" val="3570606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772816"/>
            <a:ext cx="8064896" cy="4250523"/>
          </a:xfrm>
          <a:prstGeom prst="rect">
            <a:avLst/>
          </a:prstGeom>
          <a:noFill/>
        </p:spPr>
        <p:txBody>
          <a:bodyPr wrap="square" rtlCol="0">
            <a:spAutoFit/>
          </a:bodyPr>
          <a:lstStyle/>
          <a:p>
            <a:pPr algn="just">
              <a:lnSpc>
                <a:spcPct val="150000"/>
              </a:lnSpc>
              <a:spcBef>
                <a:spcPts val="1200"/>
              </a:spcBef>
              <a:spcAft>
                <a:spcPts val="1200"/>
              </a:spcAft>
            </a:pPr>
            <a:r>
              <a:rPr lang="es-MX" dirty="0"/>
              <a:t>De acuerdo a lo dispuesto por las </a:t>
            </a:r>
            <a:r>
              <a:rPr lang="es-MX" b="1" dirty="0"/>
              <a:t>normas emitidas por el </a:t>
            </a:r>
            <a:r>
              <a:rPr lang="es-MX" b="1" dirty="0" smtClean="0"/>
              <a:t>CONAC </a:t>
            </a:r>
            <a:r>
              <a:rPr lang="es-MX" dirty="0" smtClean="0"/>
              <a:t>en </a:t>
            </a:r>
            <a:r>
              <a:rPr lang="es-MX" dirty="0"/>
              <a:t>cumplimiento a la LGCG, debemos </a:t>
            </a:r>
            <a:r>
              <a:rPr lang="es-MX" b="1" dirty="0"/>
              <a:t>implementar controles </a:t>
            </a:r>
            <a:r>
              <a:rPr lang="es-MX" dirty="0"/>
              <a:t>para </a:t>
            </a:r>
            <a:r>
              <a:rPr lang="es-MX" b="1" dirty="0"/>
              <a:t>proteger la documentación </a:t>
            </a:r>
            <a:r>
              <a:rPr lang="es-MX" dirty="0"/>
              <a:t>del aplicativo para </a:t>
            </a:r>
            <a:r>
              <a:rPr lang="es-MX" b="1" dirty="0"/>
              <a:t>evitar accesos no autorizados</a:t>
            </a:r>
            <a:r>
              <a:rPr lang="es-MX" dirty="0"/>
              <a:t>. </a:t>
            </a:r>
          </a:p>
          <a:p>
            <a:pPr algn="just">
              <a:lnSpc>
                <a:spcPct val="150000"/>
              </a:lnSpc>
              <a:spcBef>
                <a:spcPts val="1200"/>
              </a:spcBef>
              <a:spcAft>
                <a:spcPts val="1200"/>
              </a:spcAft>
            </a:pPr>
            <a:r>
              <a:rPr lang="es-MX" dirty="0"/>
              <a:t>El aplicativo deberá contar con </a:t>
            </a:r>
            <a:r>
              <a:rPr lang="es-MX" b="1" dirty="0"/>
              <a:t>mecanismos de control </a:t>
            </a:r>
            <a:r>
              <a:rPr lang="es-MX" dirty="0"/>
              <a:t>e identificación de usuarios mediante cuentas de acceso y contraseñas que </a:t>
            </a:r>
            <a:r>
              <a:rPr lang="es-MX" b="1" dirty="0"/>
              <a:t>garanticen seguridad</a:t>
            </a:r>
            <a:r>
              <a:rPr lang="es-MX" dirty="0"/>
              <a:t>, disponibilidad, validación y autorización de las entradas, procesos y salidas además de contar con mecanismos para </a:t>
            </a:r>
            <a:r>
              <a:rPr lang="es-MX" b="1" dirty="0"/>
              <a:t>implementar políticas de acceso</a:t>
            </a:r>
            <a:r>
              <a:rPr lang="es-MX" dirty="0"/>
              <a:t> a procesos y funcionalidades, tomando como base el perfil y las funciones de los usuarios. </a:t>
            </a:r>
          </a:p>
          <a:p>
            <a:pPr marL="457200" indent="-457200" algn="just">
              <a:lnSpc>
                <a:spcPct val="150000"/>
              </a:lnSpc>
              <a:buFont typeface="+mj-lt"/>
              <a:buAutoNum type="arabicPeriod"/>
            </a:pPr>
            <a:endParaRPr lang="es-MX" dirty="0"/>
          </a:p>
        </p:txBody>
      </p:sp>
      <p:sp>
        <p:nvSpPr>
          <p:cNvPr id="5" name="4 CuadroTexto"/>
          <p:cNvSpPr txBox="1"/>
          <p:nvPr/>
        </p:nvSpPr>
        <p:spPr>
          <a:xfrm>
            <a:off x="755576" y="613718"/>
            <a:ext cx="8064896" cy="892552"/>
          </a:xfrm>
          <a:prstGeom prst="rect">
            <a:avLst/>
          </a:prstGeom>
          <a:noFill/>
        </p:spPr>
        <p:txBody>
          <a:bodyPr wrap="square" rtlCol="0">
            <a:spAutoFit/>
          </a:bodyPr>
          <a:lstStyle/>
          <a:p>
            <a:r>
              <a:rPr lang="es-MX" sz="3200" spc="-150" dirty="0" smtClean="0">
                <a:solidFill>
                  <a:srgbClr val="007635"/>
                </a:solidFill>
                <a:latin typeface="HelveticaNeueLT Std Med" pitchFamily="34" charset="0"/>
              </a:rPr>
              <a:t>Normas del CONAC</a:t>
            </a:r>
            <a:endParaRPr lang="es-MX" sz="3200" spc="-150" dirty="0">
              <a:solidFill>
                <a:srgbClr val="007635"/>
              </a:solidFill>
              <a:latin typeface="HelveticaNeueLT Std Med" pitchFamily="34" charset="0"/>
            </a:endParaRPr>
          </a:p>
          <a:p>
            <a:r>
              <a:rPr lang="es-MX" sz="2000" spc="300" dirty="0" smtClean="0">
                <a:solidFill>
                  <a:schemeClr val="accent1">
                    <a:lumMod val="50000"/>
                  </a:schemeClr>
                </a:solidFill>
                <a:latin typeface="HelveticaNeueLT Std Med" pitchFamily="34" charset="0"/>
              </a:rPr>
              <a:t>Mecanismos de Control</a:t>
            </a:r>
            <a:endParaRPr lang="es-MX" sz="2000" spc="300" dirty="0">
              <a:solidFill>
                <a:schemeClr val="accent1">
                  <a:lumMod val="50000"/>
                </a:schemeClr>
              </a:solidFill>
              <a:latin typeface="HelveticaNeueLT Std Med" pitchFamily="34" charset="0"/>
            </a:endParaRPr>
          </a:p>
        </p:txBody>
      </p:sp>
      <p:pic>
        <p:nvPicPr>
          <p:cNvPr id="1026" name="Picture 2" descr="http://copresem.cl/images/passwo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48970"/>
            <a:ext cx="1057300" cy="10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21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772816"/>
            <a:ext cx="8064896" cy="1295868"/>
          </a:xfrm>
          <a:prstGeom prst="rect">
            <a:avLst/>
          </a:prstGeom>
          <a:noFill/>
        </p:spPr>
        <p:txBody>
          <a:bodyPr wrap="square" rtlCol="0">
            <a:spAutoFit/>
          </a:bodyPr>
          <a:lstStyle/>
          <a:p>
            <a:pPr algn="just">
              <a:lnSpc>
                <a:spcPct val="150000"/>
              </a:lnSpc>
            </a:pPr>
            <a:r>
              <a:rPr lang="es-MX" dirty="0" smtClean="0"/>
              <a:t>El SIAHE 2015 estará disponible en internet, sin embargo, los Organismos Públicos solo podrán acceder al SIAHE en su lugar de trabajo, para esto se creo un canal de comunicación entre organismos públicos y las oficinas centrales</a:t>
            </a:r>
            <a:r>
              <a:rPr lang="es-MX" dirty="0" smtClean="0"/>
              <a:t>:</a:t>
            </a:r>
            <a:endParaRPr lang="es-MX" dirty="0"/>
          </a:p>
        </p:txBody>
      </p:sp>
      <p:sp>
        <p:nvSpPr>
          <p:cNvPr id="7" name="6 CuadroTexto"/>
          <p:cNvSpPr txBox="1"/>
          <p:nvPr/>
        </p:nvSpPr>
        <p:spPr>
          <a:xfrm>
            <a:off x="755576" y="613718"/>
            <a:ext cx="8064896" cy="584775"/>
          </a:xfrm>
          <a:prstGeom prst="rect">
            <a:avLst/>
          </a:prstGeom>
          <a:noFill/>
        </p:spPr>
        <p:txBody>
          <a:bodyPr wrap="square" rtlCol="0">
            <a:spAutoFit/>
          </a:bodyPr>
          <a:lstStyle/>
          <a:p>
            <a:r>
              <a:rPr lang="es-MX" sz="3200" spc="-150" dirty="0" smtClean="0">
                <a:solidFill>
                  <a:srgbClr val="007635"/>
                </a:solidFill>
                <a:latin typeface="HelveticaNeueLT Std Med" pitchFamily="34" charset="0"/>
              </a:rPr>
              <a:t>Nuevas Políticas de Acceso</a:t>
            </a:r>
            <a:endParaRPr lang="es-MX" sz="3200" spc="-150" dirty="0">
              <a:solidFill>
                <a:srgbClr val="007635"/>
              </a:solidFill>
              <a:latin typeface="HelveticaNeueLT Std Med" pitchFamily="34" charset="0"/>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15716" y="3212976"/>
            <a:ext cx="5112568" cy="330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082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83052"/>
          </a:xfrm>
          <a:prstGeom prst="rect">
            <a:avLst/>
          </a:prstGeom>
        </p:spPr>
      </p:pic>
      <p:sp>
        <p:nvSpPr>
          <p:cNvPr id="5" name="4 CuadroTexto"/>
          <p:cNvSpPr txBox="1"/>
          <p:nvPr/>
        </p:nvSpPr>
        <p:spPr>
          <a:xfrm>
            <a:off x="2171199" y="1066861"/>
            <a:ext cx="4801602" cy="769441"/>
          </a:xfrm>
          <a:prstGeom prst="rect">
            <a:avLst/>
          </a:prstGeom>
          <a:noFill/>
        </p:spPr>
        <p:txBody>
          <a:bodyPr wrap="square" rtlCol="0">
            <a:spAutoFit/>
          </a:bodyPr>
          <a:lstStyle/>
          <a:p>
            <a:pPr algn="ctr"/>
            <a:r>
              <a:rPr lang="es-MX" sz="4400" spc="-150" dirty="0" smtClean="0">
                <a:solidFill>
                  <a:srgbClr val="007635"/>
                </a:solidFill>
                <a:latin typeface="HelveticaNeueLT Std Med" pitchFamily="34" charset="0"/>
              </a:rPr>
              <a:t>G r a c i a s</a:t>
            </a:r>
            <a:endParaRPr lang="es-MX" sz="4400" spc="-150" dirty="0">
              <a:solidFill>
                <a:srgbClr val="007635"/>
              </a:solidFill>
              <a:latin typeface="HelveticaNeueLT Std Med" pitchFamily="34" charset="0"/>
            </a:endParaRPr>
          </a:p>
        </p:txBody>
      </p:sp>
    </p:spTree>
    <p:extLst>
      <p:ext uri="{BB962C8B-B14F-4D97-AF65-F5344CB8AC3E}">
        <p14:creationId xmlns:p14="http://schemas.microsoft.com/office/powerpoint/2010/main" val="623436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12270</TotalTime>
  <Words>414</Words>
  <Application>Microsoft Office PowerPoint</Application>
  <PresentationFormat>Presentación en pantalla (4:3)</PresentationFormat>
  <Paragraphs>28</Paragraphs>
  <Slides>5</Slides>
  <Notes>2</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SFP-ET-27</dc:creator>
  <cp:lastModifiedBy>David Martinez Salcedo</cp:lastModifiedBy>
  <cp:revision>143</cp:revision>
  <dcterms:created xsi:type="dcterms:W3CDTF">2013-06-05T17:46:54Z</dcterms:created>
  <dcterms:modified xsi:type="dcterms:W3CDTF">2015-06-18T19:09:39Z</dcterms:modified>
</cp:coreProperties>
</file>