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4" r:id="rId4"/>
    <p:sldId id="265" r:id="rId5"/>
    <p:sldId id="276" r:id="rId6"/>
    <p:sldId id="275" r:id="rId7"/>
    <p:sldId id="271" r:id="rId8"/>
    <p:sldId id="272" r:id="rId9"/>
    <p:sldId id="274" r:id="rId10"/>
    <p:sldId id="273" r:id="rId11"/>
  </p:sldIdLst>
  <p:sldSz cx="9144000" cy="6858000" type="screen4x3"/>
  <p:notesSz cx="6858000" cy="100139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7B2B"/>
    <a:srgbClr val="973E0D"/>
    <a:srgbClr val="28466E"/>
    <a:srgbClr val="4D7620"/>
    <a:srgbClr val="2F4814"/>
    <a:srgbClr val="4E262F"/>
    <a:srgbClr val="B2DE82"/>
    <a:srgbClr val="93D050"/>
    <a:srgbClr val="FF66C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55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PRESENTACI&#211;N%20DE%20MPIOS%20JUNIO%202017\Revisi&#243;n%20T&#237;tulo%20V%20-%20OCTUBRE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PRESENTACI&#211;N%20DE%20MPIOS%20JUNIO%202017\Revisi&#243;n%20T&#237;tulo%20V%20-%20OCTUBRE%2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PRESENTACI&#211;N%20DE%20MPIOS%20JUNIO%202017\Revisi&#243;n%20T&#237;tulo%20V%20-%20OCTUBRE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lopeza\Escritorio\ASOFIS\PRESENTACI&#211;N%20DE%20MPIOS%20JUNIO%202017\Revisi&#243;n%20T&#237;tulo%20V%20-%20OCTUBRE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548642839398165E-2"/>
          <c:y val="0.29672316638147689"/>
          <c:w val="0.86878606223604771"/>
          <c:h val="0.60121122360318613"/>
        </c:manualLayout>
      </c:layout>
      <c:barChart>
        <c:barDir val="col"/>
        <c:grouping val="clustered"/>
        <c:varyColors val="0"/>
        <c:ser>
          <c:idx val="0"/>
          <c:order val="0"/>
          <c:tx>
            <c:v>TOTAL MPIOS. 122</c:v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B7B2B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elete val="1"/>
          </c:dLbls>
          <c:cat>
            <c:strRef>
              <c:f>' Grafica al 30 junio 17'!$A$3:$A$4</c:f>
              <c:strCache>
                <c:ptCount val="2"/>
                <c:pt idx="0">
                  <c:v>Cuentan página</c:v>
                </c:pt>
                <c:pt idx="1">
                  <c:v>No cuentan página</c:v>
                </c:pt>
              </c:strCache>
            </c:strRef>
          </c:cat>
          <c:val>
            <c:numRef>
              <c:f>' Grafica al 30 junio 17'!$B$3:$B$4</c:f>
              <c:numCache>
                <c:formatCode>General</c:formatCode>
                <c:ptCount val="2"/>
                <c:pt idx="0">
                  <c:v>118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90655360"/>
        <c:axId val="90661248"/>
      </c:barChart>
      <c:catAx>
        <c:axId val="9065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90661248"/>
        <c:crosses val="autoZero"/>
        <c:auto val="1"/>
        <c:lblAlgn val="ctr"/>
        <c:lblOffset val="100"/>
        <c:noMultiLvlLbl val="0"/>
      </c:catAx>
      <c:valAx>
        <c:axId val="90661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9065536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826005443839567E-2"/>
          <c:y val="5.2540789118669357E-2"/>
          <c:w val="0.90851398455727139"/>
          <c:h val="0.868171889631310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D3C4A">
                <a:lumMod val="5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B7B2B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elete val="1"/>
          </c:dLbls>
          <c:cat>
            <c:strRef>
              <c:f>' Grafica al 30 junio 17'!$A$29:$A$30</c:f>
              <c:strCache>
                <c:ptCount val="2"/>
                <c:pt idx="0">
                  <c:v>Publican</c:v>
                </c:pt>
                <c:pt idx="1">
                  <c:v>No Publican</c:v>
                </c:pt>
              </c:strCache>
            </c:strRef>
          </c:cat>
          <c:val>
            <c:numRef>
              <c:f>' Grafica al 30 junio 17'!$B$29:$B$30</c:f>
              <c:numCache>
                <c:formatCode>General</c:formatCode>
                <c:ptCount val="2"/>
                <c:pt idx="0">
                  <c:v>67</c:v>
                </c:pt>
                <c:pt idx="1">
                  <c:v>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109984768"/>
        <c:axId val="109986560"/>
      </c:barChart>
      <c:catAx>
        <c:axId val="10998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109986560"/>
        <c:crosses val="autoZero"/>
        <c:auto val="1"/>
        <c:lblAlgn val="ctr"/>
        <c:lblOffset val="100"/>
        <c:noMultiLvlLbl val="0"/>
      </c:catAx>
      <c:valAx>
        <c:axId val="109986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6">
                    <a:lumMod val="50000"/>
                  </a:schemeClr>
                </a:solidFill>
              </a:defRPr>
            </a:pPr>
            <a:endParaRPr lang="es-MX"/>
          </a:p>
        </c:txPr>
        <c:crossAx val="1099847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Grafica al 30 junio 17'!$B$141</c:f>
              <c:strCache>
                <c:ptCount val="1"/>
                <c:pt idx="0">
                  <c:v>CUENTAN CON PÁGINA</c:v>
                </c:pt>
              </c:strCache>
            </c:strRef>
          </c:tx>
          <c:spPr>
            <a:solidFill>
              <a:srgbClr val="973E0D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17'!$C$139:$F$139</c:f>
              <c:strCache>
                <c:ptCount val="4"/>
                <c:pt idx="0">
                  <c:v>OCT. 2016</c:v>
                </c:pt>
                <c:pt idx="1">
                  <c:v>FEB. 2017</c:v>
                </c:pt>
                <c:pt idx="2">
                  <c:v>JUN.2017</c:v>
                </c:pt>
                <c:pt idx="3">
                  <c:v>NOV.2017</c:v>
                </c:pt>
              </c:strCache>
            </c:strRef>
          </c:cat>
          <c:val>
            <c:numRef>
              <c:f>' Grafica al 30 junio 17'!$C$141:$F$141</c:f>
              <c:numCache>
                <c:formatCode>General</c:formatCode>
                <c:ptCount val="4"/>
                <c:pt idx="0">
                  <c:v>66</c:v>
                </c:pt>
                <c:pt idx="1">
                  <c:v>74</c:v>
                </c:pt>
                <c:pt idx="2">
                  <c:v>87</c:v>
                </c:pt>
                <c:pt idx="3">
                  <c:v>118</c:v>
                </c:pt>
              </c:numCache>
            </c:numRef>
          </c:val>
        </c:ser>
        <c:ser>
          <c:idx val="1"/>
          <c:order val="1"/>
          <c:tx>
            <c:strRef>
              <c:f>' Grafica al 30 junio 17'!$B$142</c:f>
              <c:strCache>
                <c:ptCount val="1"/>
                <c:pt idx="0">
                  <c:v>NO CUENTAN CON PÁGINA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17'!$C$139:$F$139</c:f>
              <c:strCache>
                <c:ptCount val="4"/>
                <c:pt idx="0">
                  <c:v>OCT. 2016</c:v>
                </c:pt>
                <c:pt idx="1">
                  <c:v>FEB. 2017</c:v>
                </c:pt>
                <c:pt idx="2">
                  <c:v>JUN.2017</c:v>
                </c:pt>
                <c:pt idx="3">
                  <c:v>NOV.2017</c:v>
                </c:pt>
              </c:strCache>
            </c:strRef>
          </c:cat>
          <c:val>
            <c:numRef>
              <c:f>' Grafica al 30 junio 17'!$C$142:$F$142</c:f>
              <c:numCache>
                <c:formatCode>General</c:formatCode>
                <c:ptCount val="4"/>
                <c:pt idx="0">
                  <c:v>56</c:v>
                </c:pt>
                <c:pt idx="1">
                  <c:v>48</c:v>
                </c:pt>
                <c:pt idx="2">
                  <c:v>35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497984"/>
        <c:axId val="115520256"/>
      </c:barChart>
      <c:catAx>
        <c:axId val="1154979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115520256"/>
        <c:crosses val="autoZero"/>
        <c:auto val="1"/>
        <c:lblAlgn val="ctr"/>
        <c:lblOffset val="100"/>
        <c:noMultiLvlLbl val="0"/>
      </c:catAx>
      <c:valAx>
        <c:axId val="11552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5497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 Grafica al 30 junio 17'!$B$87</c:f>
              <c:strCache>
                <c:ptCount val="1"/>
                <c:pt idx="0">
                  <c:v>PUBLICAN </c:v>
                </c:pt>
              </c:strCache>
            </c:strRef>
          </c:tx>
          <c:spPr>
            <a:solidFill>
              <a:srgbClr val="EB641B">
                <a:lumMod val="60000"/>
                <a:lumOff val="40000"/>
              </a:srgb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17'!$C$85:$F$85</c:f>
              <c:strCache>
                <c:ptCount val="4"/>
                <c:pt idx="0">
                  <c:v>OCT. 2016 (66 MPIOS)</c:v>
                </c:pt>
                <c:pt idx="1">
                  <c:v>FEB. 2017(74 MPIOS)</c:v>
                </c:pt>
                <c:pt idx="2">
                  <c:v>JUN.2017(87 MPIOS)</c:v>
                </c:pt>
                <c:pt idx="3">
                  <c:v>NOV.2017(118 MPIOS)</c:v>
                </c:pt>
              </c:strCache>
            </c:strRef>
          </c:cat>
          <c:val>
            <c:numRef>
              <c:f>' Grafica al 30 junio 17'!$C$87:$F$87</c:f>
              <c:numCache>
                <c:formatCode>General</c:formatCode>
                <c:ptCount val="4"/>
                <c:pt idx="0">
                  <c:v>28</c:v>
                </c:pt>
                <c:pt idx="1">
                  <c:v>34</c:v>
                </c:pt>
                <c:pt idx="2">
                  <c:v>34</c:v>
                </c:pt>
                <c:pt idx="3">
                  <c:v>67</c:v>
                </c:pt>
              </c:numCache>
            </c:numRef>
          </c:val>
        </c:ser>
        <c:ser>
          <c:idx val="1"/>
          <c:order val="1"/>
          <c:tx>
            <c:strRef>
              <c:f>' Grafica al 30 junio 17'!$B$88</c:f>
              <c:strCache>
                <c:ptCount val="1"/>
                <c:pt idx="0">
                  <c:v>NO PUBLICAN</c:v>
                </c:pt>
              </c:strCache>
            </c:strRef>
          </c:tx>
          <c:spPr>
            <a:solidFill>
              <a:srgbClr val="973E0D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 Grafica al 30 junio 17'!$C$85:$F$85</c:f>
              <c:strCache>
                <c:ptCount val="4"/>
                <c:pt idx="0">
                  <c:v>OCT. 2016 (66 MPIOS)</c:v>
                </c:pt>
                <c:pt idx="1">
                  <c:v>FEB. 2017(74 MPIOS)</c:v>
                </c:pt>
                <c:pt idx="2">
                  <c:v>JUN.2017(87 MPIOS)</c:v>
                </c:pt>
                <c:pt idx="3">
                  <c:v>NOV.2017(118 MPIOS)</c:v>
                </c:pt>
              </c:strCache>
            </c:strRef>
          </c:cat>
          <c:val>
            <c:numRef>
              <c:f>' Grafica al 30 junio 17'!$C$88:$F$88</c:f>
              <c:numCache>
                <c:formatCode>General</c:formatCode>
                <c:ptCount val="4"/>
                <c:pt idx="0">
                  <c:v>38</c:v>
                </c:pt>
                <c:pt idx="1">
                  <c:v>40</c:v>
                </c:pt>
                <c:pt idx="2">
                  <c:v>53</c:v>
                </c:pt>
                <c:pt idx="3">
                  <c:v>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816320"/>
        <c:axId val="115817856"/>
      </c:barChart>
      <c:catAx>
        <c:axId val="11581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s-MX"/>
          </a:p>
        </c:txPr>
        <c:crossAx val="115817856"/>
        <c:crosses val="autoZero"/>
        <c:auto val="1"/>
        <c:lblAlgn val="ctr"/>
        <c:lblOffset val="100"/>
        <c:noMultiLvlLbl val="0"/>
      </c:catAx>
      <c:valAx>
        <c:axId val="11581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15816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F193-AB4B-4446-AB80-6BC71A850239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13670-FB70-4487-94DE-201F955AA91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45886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06F8B-0E37-42ED-AB6D-520FCEC7D3A9}" type="datetimeFigureOut">
              <a:rPr lang="es-MX" smtClean="0"/>
              <a:pPr/>
              <a:t>17/11/2017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56626"/>
            <a:ext cx="5486400" cy="4506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F25BA-663E-4555-9D32-5B910044D32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8159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1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8DEF8-976D-4AC3-A009-759E48419B83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B720E-A5D3-46A7-BCCA-57E876166309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471F6-0ED6-4BDE-AFA8-CD6A0EC98356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356FB-503F-4389-8B54-2CA0DFE0E4BE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7ED450-A125-4DBC-9FE1-D734E74F615C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D85B2C-EE19-4445-A72D-BC2259203352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12915-4A94-496D-BA68-1EDDAC507969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16FA-A77F-4B61-BE3F-C264603CA38E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B5A3-CD28-4A8A-B5C3-DA0C04EE7DF2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B3BAF6-4A5D-4A2F-9E47-3A0D893C0AAC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A7B2AA-7725-43F8-A12C-231E74A26D89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03E573-CAAF-4F56-83BB-5ABBFE520294}" type="datetime1">
              <a:rPr lang="es-MX" smtClean="0"/>
              <a:pPr/>
              <a:t>17/11/2017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1 Gráfico"/>
          <p:cNvGraphicFramePr/>
          <p:nvPr/>
        </p:nvGraphicFramePr>
        <p:xfrm>
          <a:off x="755576" y="620688"/>
          <a:ext cx="576064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tabLst>
                <a:tab pos="2511425" algn="l"/>
              </a:tabLst>
            </a:pPr>
            <a: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Ley General de Contabilidad Gubernamental y Ley de Disciplina Financiera de las Entidades Federativas y los Municipios.</a:t>
            </a:r>
            <a:b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</a:br>
            <a: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Cumplimiento de los Municipios del Estado de Chiapas al 15 de noviembre</a:t>
            </a:r>
            <a:endParaRPr lang="es-MX" sz="180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1" name="1 CuadroTexto">
            <a:hlinkClick r:id="rId4" action="ppaction://hlinksldjump"/>
          </p:cNvPr>
          <p:cNvSpPr txBox="1"/>
          <p:nvPr/>
        </p:nvSpPr>
        <p:spPr>
          <a:xfrm>
            <a:off x="4860032" y="5157192"/>
            <a:ext cx="571504" cy="28746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1" dirty="0" smtClean="0">
                <a:solidFill>
                  <a:srgbClr val="CB7B2B"/>
                </a:solidFill>
              </a:rPr>
              <a:t>3 %</a:t>
            </a:r>
            <a:endParaRPr lang="es-ES" sz="1200" b="1" dirty="0">
              <a:solidFill>
                <a:srgbClr val="CB7B2B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881296" y="1340768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Municipios que cuentan con página de internet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236296" y="19168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rgbClr val="CB7B2B"/>
                </a:solidFill>
              </a:rPr>
              <a:t>Cuentan con página     118.  </a:t>
            </a:r>
            <a:endParaRPr lang="es-ES" sz="1400" b="1" dirty="0">
              <a:solidFill>
                <a:srgbClr val="CB7B2B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7236296" y="2924944"/>
            <a:ext cx="1582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 Cuentan con página     4    </a:t>
            </a:r>
            <a:endParaRPr lang="es-ES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14 Flecha derecha">
            <a:hlinkClick r:id="rId4" action="ppaction://hlinksldjump"/>
          </p:cNvPr>
          <p:cNvSpPr/>
          <p:nvPr/>
        </p:nvSpPr>
        <p:spPr>
          <a:xfrm>
            <a:off x="6963012" y="3096724"/>
            <a:ext cx="243788" cy="116252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>
            <a:hlinkClick r:id="rId5" action="ppaction://hlinksldjump"/>
          </p:cNvPr>
          <p:cNvSpPr/>
          <p:nvPr/>
        </p:nvSpPr>
        <p:spPr>
          <a:xfrm>
            <a:off x="6948264" y="2204864"/>
            <a:ext cx="243788" cy="116252"/>
          </a:xfrm>
          <a:prstGeom prst="rightArrow">
            <a:avLst/>
          </a:prstGeom>
          <a:solidFill>
            <a:srgbClr val="CB7B2B"/>
          </a:solidFill>
          <a:ln>
            <a:solidFill>
              <a:srgbClr val="CB7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>
            <a:hlinkClick r:id="rId5" action="ppaction://hlinksldjump"/>
          </p:cNvPr>
          <p:cNvSpPr/>
          <p:nvPr/>
        </p:nvSpPr>
        <p:spPr>
          <a:xfrm>
            <a:off x="2555776" y="2708920"/>
            <a:ext cx="5309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 smtClean="0">
                <a:solidFill>
                  <a:srgbClr val="CB7B2B"/>
                </a:solidFill>
              </a:rPr>
              <a:t>97 %</a:t>
            </a:r>
            <a:endParaRPr lang="es-ES" sz="1200" b="1" dirty="0">
              <a:solidFill>
                <a:srgbClr val="CB7B2B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288032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10703"/>
              </p:ext>
            </p:extLst>
          </p:nvPr>
        </p:nvGraphicFramePr>
        <p:xfrm>
          <a:off x="395536" y="260648"/>
          <a:ext cx="8352928" cy="6205006"/>
        </p:xfrm>
        <a:graphic>
          <a:graphicData uri="http://schemas.openxmlformats.org/drawingml/2006/table">
            <a:tbl>
              <a:tblPr/>
              <a:tblGrid>
                <a:gridCol w="404875"/>
                <a:gridCol w="1720712"/>
                <a:gridCol w="390413"/>
                <a:gridCol w="1778552"/>
                <a:gridCol w="375955"/>
                <a:gridCol w="1677333"/>
                <a:gridCol w="347033"/>
                <a:gridCol w="1658055"/>
              </a:tblGrid>
              <a:tr h="90490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Municipios que no publican información en su página de </a:t>
                      </a:r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internet</a:t>
                      </a:r>
                    </a:p>
                    <a:p>
                      <a:pPr algn="ctr" fontAlgn="b"/>
                      <a:r>
                        <a:rPr lang="es-E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s-E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7072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ACALA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CHIAPILLA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TRINITARIA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SANTIAGO EL PINAR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ALDAMA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CHICOMUSELO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LARRAIZAR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SITALÁ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ALTAMIRANO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CINTALAPA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LAS ROSAS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SOCOLTENANGO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AMATENANGO DE LA FRONTERA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COPAINALA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MAZAPA DE MADERO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SOLOSUCHIAPA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ARRIAGA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PARRAL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MAZATAN</a:t>
                      </a:r>
                    </a:p>
                  </a:txBody>
                  <a:tcPr marL="7836" marR="7836" marT="78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SUCHIAPA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BEJUCAL DE OCAMPO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FRANCISCO LEÓN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METAPA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TAPILULA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BELIZARIO </a:t>
                      </a:r>
                      <a:r>
                        <a:rPr lang="es-ES" sz="1600" b="0" i="0" u="none" strike="noStrike" dirty="0" smtClean="0">
                          <a:solidFill>
                            <a:srgbClr val="0F253F"/>
                          </a:solidFill>
                          <a:latin typeface="Calibri"/>
                        </a:rPr>
                        <a:t>DOMÍNGUEZ</a:t>
                      </a:r>
                      <a:endParaRPr lang="es-ES" sz="16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FRONTERA COMALAPA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MITONTIC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TILA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BELLA VISTA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HUITIUPAN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NICOLÁS RUIZ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TOTOLAPA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BENEMÉRITO DE LAS AMÉRICAS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HUIXTLA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OCOZOCOAUTLA DE ESPINOSA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UNIÓN JUÁREZ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BERRIOZABAL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IXHUATÁN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OSUMACINTA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 CORZO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BOCHIL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IXTACOMITÁN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OXCHUC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YAJALÓN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4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CATAZAJÁ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JITOTOL</a:t>
                      </a:r>
                    </a:p>
                  </a:txBody>
                  <a:tcPr marL="7836" marR="7836" marT="78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SALTO DE AGUA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ZINACANTÁN</a:t>
                      </a:r>
                    </a:p>
                  </a:txBody>
                  <a:tcPr marL="7836" marR="7836" marT="78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23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CHAPULTENANGO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LIBERTAD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ANDRÉS DURAZNAL</a:t>
                      </a: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36" marR="7836" marT="78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836" marR="7836" marT="783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4 Gráfico"/>
          <p:cNvGraphicFramePr/>
          <p:nvPr/>
        </p:nvGraphicFramePr>
        <p:xfrm>
          <a:off x="755576" y="2204864"/>
          <a:ext cx="576064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75345"/>
            <a:ext cx="8686800" cy="4883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s-MX" sz="1800" dirty="0"/>
          </a:p>
        </p:txBody>
      </p:sp>
      <p:sp>
        <p:nvSpPr>
          <p:cNvPr id="14" name="3 Título"/>
          <p:cNvSpPr txBox="1">
            <a:spLocks/>
          </p:cNvSpPr>
          <p:nvPr/>
        </p:nvSpPr>
        <p:spPr>
          <a:xfrm>
            <a:off x="304800" y="214290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lvl="0"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15 de noviembre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285852" y="1345156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Municipios que publican información en su página de internet</a:t>
            </a:r>
            <a:endParaRPr lang="es-MX" dirty="0"/>
          </a:p>
        </p:txBody>
      </p:sp>
      <p:sp>
        <p:nvSpPr>
          <p:cNvPr id="11" name="10 Flecha derecha">
            <a:hlinkClick r:id="rId4" action="ppaction://hlinksldjump"/>
          </p:cNvPr>
          <p:cNvSpPr/>
          <p:nvPr/>
        </p:nvSpPr>
        <p:spPr>
          <a:xfrm>
            <a:off x="6805980" y="2508475"/>
            <a:ext cx="288032" cy="144016"/>
          </a:xfrm>
          <a:prstGeom prst="rightArrow">
            <a:avLst/>
          </a:prstGeom>
          <a:solidFill>
            <a:srgbClr val="CB7B2B"/>
          </a:solidFill>
          <a:ln>
            <a:solidFill>
              <a:srgbClr val="CB7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>
            <a:hlinkClick r:id="rId5" action="ppaction://hlinksldjump"/>
          </p:cNvPr>
          <p:cNvSpPr/>
          <p:nvPr/>
        </p:nvSpPr>
        <p:spPr>
          <a:xfrm>
            <a:off x="6804248" y="2852936"/>
            <a:ext cx="288032" cy="144016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7164288" y="2436467"/>
            <a:ext cx="1199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rgbClr val="CB7B2B"/>
                </a:solidFill>
              </a:rPr>
              <a:t>Publican 67</a:t>
            </a:r>
          </a:p>
          <a:p>
            <a:endParaRPr lang="es-ES" sz="1400" b="1" dirty="0">
              <a:solidFill>
                <a:srgbClr val="CB7B2B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164288" y="2761183"/>
            <a:ext cx="1499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</a:t>
            </a:r>
            <a:r>
              <a:rPr lang="es-MX" sz="1400" b="1" dirty="0" smtClean="0"/>
              <a:t> </a:t>
            </a:r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Publican 51</a:t>
            </a:r>
            <a:endParaRPr lang="es-ES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15 CuadroTexto">
            <a:hlinkClick r:id="rId4" action="ppaction://hlinksldjump"/>
          </p:cNvPr>
          <p:cNvSpPr txBox="1"/>
          <p:nvPr/>
        </p:nvSpPr>
        <p:spPr>
          <a:xfrm>
            <a:off x="2195736" y="2708920"/>
            <a:ext cx="5036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dirty="0" smtClean="0">
                <a:solidFill>
                  <a:srgbClr val="CB7B2B"/>
                </a:solidFill>
              </a:rPr>
              <a:t>57 %</a:t>
            </a:r>
            <a:endParaRPr lang="es-ES" sz="1100" b="1" dirty="0">
              <a:solidFill>
                <a:srgbClr val="CB7B2B"/>
              </a:solidFill>
            </a:endParaRPr>
          </a:p>
        </p:txBody>
      </p:sp>
      <p:sp>
        <p:nvSpPr>
          <p:cNvPr id="17" name="16 CuadroTexto">
            <a:hlinkClick r:id="rId5" action="ppaction://hlinksldjump"/>
          </p:cNvPr>
          <p:cNvSpPr txBox="1"/>
          <p:nvPr/>
        </p:nvSpPr>
        <p:spPr>
          <a:xfrm>
            <a:off x="4860032" y="3429000"/>
            <a:ext cx="50366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b="1" dirty="0" smtClean="0">
                <a:solidFill>
                  <a:srgbClr val="CB7B2B"/>
                </a:solidFill>
              </a:rPr>
              <a:t>43 %</a:t>
            </a:r>
            <a:endParaRPr lang="es-ES" sz="1100" b="1" dirty="0">
              <a:solidFill>
                <a:srgbClr val="CB7B2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Flecha derecha"/>
          <p:cNvSpPr/>
          <p:nvPr/>
        </p:nvSpPr>
        <p:spPr>
          <a:xfrm>
            <a:off x="6594799" y="3249000"/>
            <a:ext cx="277200" cy="180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erecha"/>
          <p:cNvSpPr/>
          <p:nvPr/>
        </p:nvSpPr>
        <p:spPr>
          <a:xfrm>
            <a:off x="6594799" y="2651935"/>
            <a:ext cx="277200" cy="1800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3 Título"/>
          <p:cNvSpPr txBox="1">
            <a:spLocks/>
          </p:cNvSpPr>
          <p:nvPr/>
        </p:nvSpPr>
        <p:spPr>
          <a:xfrm>
            <a:off x="304800" y="162204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15 de noviembre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7023427" y="2500306"/>
            <a:ext cx="1282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Cuentan con</a:t>
            </a:r>
          </a:p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página</a:t>
            </a:r>
            <a:endParaRPr lang="es-MX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7023427" y="3120094"/>
            <a:ext cx="16049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No cuentan con </a:t>
            </a:r>
          </a:p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página</a:t>
            </a:r>
            <a:endParaRPr lang="es-MX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142976" y="127371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Seguimiento de municipios que cuentan con página de internet</a:t>
            </a:r>
            <a:endParaRPr lang="es-MX" dirty="0"/>
          </a:p>
        </p:txBody>
      </p:sp>
      <p:graphicFrame>
        <p:nvGraphicFramePr>
          <p:cNvPr id="9" name="10 Gráfico"/>
          <p:cNvGraphicFramePr/>
          <p:nvPr/>
        </p:nvGraphicFramePr>
        <p:xfrm>
          <a:off x="395536" y="2204864"/>
          <a:ext cx="62646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96752"/>
            <a:ext cx="4699248" cy="4883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b="1" dirty="0" smtClean="0">
                <a:solidFill>
                  <a:schemeClr val="accent6">
                    <a:lumMod val="50000"/>
                  </a:schemeClr>
                </a:solidFill>
              </a:rPr>
              <a:t>      </a:t>
            </a:r>
            <a:endParaRPr lang="es-MX" sz="1800" dirty="0"/>
          </a:p>
        </p:txBody>
      </p:sp>
      <p:sp>
        <p:nvSpPr>
          <p:cNvPr id="28" name="3 Título"/>
          <p:cNvSpPr txBox="1">
            <a:spLocks/>
          </p:cNvSpPr>
          <p:nvPr/>
        </p:nvSpPr>
        <p:spPr>
          <a:xfrm>
            <a:off x="368712" y="132732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spcBef>
                <a:spcPct val="0"/>
              </a:spcBef>
              <a:tabLst>
                <a:tab pos="2511425" algn="l"/>
              </a:tabLst>
              <a:defRPr/>
            </a:pP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Ley General de Contabilidad Gubernamental y Ley de Disciplina Financiera de las Entidades Federativas y los Municipios.</a:t>
            </a:r>
            <a:b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</a:br>
            <a:r>
              <a:rPr lang="es-MX" b="1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</a:rPr>
              <a:t>Cumplimiento de los Municipios del Estado de Chiapas al 15 de noviembre</a:t>
            </a:r>
            <a:endParaRPr kumimoji="0" lang="es-MX" sz="18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" name="28 Flecha derecha"/>
          <p:cNvSpPr/>
          <p:nvPr/>
        </p:nvSpPr>
        <p:spPr>
          <a:xfrm>
            <a:off x="6929454" y="2834342"/>
            <a:ext cx="277200" cy="1800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Flecha derecha"/>
          <p:cNvSpPr/>
          <p:nvPr/>
        </p:nvSpPr>
        <p:spPr>
          <a:xfrm>
            <a:off x="6929454" y="2191400"/>
            <a:ext cx="277200" cy="180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7358082" y="2143116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Publican</a:t>
            </a:r>
            <a:endParaRPr lang="es-MX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358082" y="2762904"/>
            <a:ext cx="121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accent3">
                    <a:lumMod val="75000"/>
                  </a:schemeClr>
                </a:solidFill>
              </a:rPr>
              <a:t>No Publican</a:t>
            </a:r>
            <a:endParaRPr lang="es-MX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098732" y="1221328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Seguimiento de municipios que publican información en su página de internet</a:t>
            </a:r>
            <a:endParaRPr lang="es-MX" dirty="0"/>
          </a:p>
        </p:txBody>
      </p:sp>
      <p:graphicFrame>
        <p:nvGraphicFramePr>
          <p:cNvPr id="11" name="8 Gráfico"/>
          <p:cNvGraphicFramePr/>
          <p:nvPr/>
        </p:nvGraphicFramePr>
        <p:xfrm>
          <a:off x="539552" y="1988840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8245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No publican información.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Publican información parcial.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La Información no está actualizada, publican solo de los ejercicios 2015 y 2016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Arial" pitchFamily="34" charset="0"/>
                <a:cs typeface="Arial" pitchFamily="34" charset="0"/>
              </a:rPr>
              <a:t>Publica en formato mensual, no trimestral como lo establece la LGCG. 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No permite abrir la página, genera un error.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Paginas suspendidas temporalmente.</a:t>
            </a:r>
          </a:p>
          <a:p>
            <a:pPr>
              <a:lnSpc>
                <a:spcPct val="150000"/>
              </a:lnSpc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 smtClean="0"/>
              <a:t>Inconsistencias Detectadas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72709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 Título"/>
          <p:cNvSpPr txBox="1">
            <a:spLocks/>
          </p:cNvSpPr>
          <p:nvPr/>
        </p:nvSpPr>
        <p:spPr>
          <a:xfrm>
            <a:off x="1214414" y="2643182"/>
            <a:ext cx="635795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11425" algn="l"/>
              </a:tabLst>
              <a:defRPr/>
            </a:pPr>
            <a:r>
              <a:rPr kumimoji="0" lang="es-MX" sz="4000" b="1" i="0" u="none" strike="noStrike" kern="1200" cap="none" spc="0" normalizeH="0" baseline="0" noProof="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GRACIAS</a:t>
            </a:r>
            <a:endParaRPr kumimoji="0" lang="es-MX" sz="4000" b="1" i="0" u="none" strike="noStrike" kern="1200" cap="none" spc="0" normalizeH="0" baseline="0" noProof="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835220" y="6639864"/>
            <a:ext cx="216024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819718"/>
              </p:ext>
            </p:extLst>
          </p:nvPr>
        </p:nvGraphicFramePr>
        <p:xfrm>
          <a:off x="611560" y="404664"/>
          <a:ext cx="8064897" cy="6154594"/>
        </p:xfrm>
        <a:graphic>
          <a:graphicData uri="http://schemas.openxmlformats.org/drawingml/2006/table">
            <a:tbl>
              <a:tblPr/>
              <a:tblGrid>
                <a:gridCol w="318202"/>
                <a:gridCol w="1352357"/>
                <a:gridCol w="306837"/>
                <a:gridCol w="1397814"/>
                <a:gridCol w="295473"/>
                <a:gridCol w="1318264"/>
                <a:gridCol w="272745"/>
                <a:gridCol w="1303110"/>
                <a:gridCol w="409118"/>
                <a:gridCol w="1090977"/>
              </a:tblGrid>
              <a:tr h="137497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Municipios que cuentan con página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150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ACACOYAGUA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CHIAPILLA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JITOTOL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OSUMACINTA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SUCHIAPA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ACALA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CHICOASÉN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JUÁREZ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OXCHUC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SUCHIATE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ACAPETAHUA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CHICOMUSELO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GRANDEZA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PALENQUE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TAPACHULA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ALDAMA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CHILÓN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INDEPENDENCIA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PANTELHÓ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TAPALAPA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ALTAMIRANO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CINTALAPA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LIBERTAD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PANTEPEC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TAPILULA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COAPILLA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TRINITARIA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PICHUCALCO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TECPATÁN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AMATENANGO DE LA FRONTERA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COMITÁN DE DOMÍNGUEZ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LARRAIZAR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PIJIJIAPAN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TENEJAPA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AMATENANGO DEL VALLE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COPAINALA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LAS MARGARITAS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RAYÓN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TEOPISCA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ANGEL ALBINO CORZO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BOSQUE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LAS ROSAS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REFORMA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TILA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ARRIAGA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PARRAL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MAPASTEPEC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SABANILLA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TONALÁ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BEJUCAL DE OCAMPO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PORVENIR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MARAVILLA TENEJAPA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SALTO DE AGUA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TOTOLAPA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BELIZARIO DOMINGUEZ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ESCUINTLA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MARQUES DE COMILLA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ANDRÉS DURAZNAL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TUMBALÁ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BELLA VISTA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FRANCISCO LEÓN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MAZAPA DE MADERO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CRISTÓBAL DE LAS CASAS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TUXTLA CHICO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BENEMÉRITO DE LAS AMÉRICAS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FRONTERA COMALAPA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MAZATÁN</a:t>
                      </a:r>
                    </a:p>
                  </a:txBody>
                  <a:tcPr marL="4614" marR="4614" marT="461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FERNANDO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TUXTLA GUTIÉRREZ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BERRIOZABAL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FRONTERA HIDALGO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METAPA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JUAN CANCUC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TUZANTÁN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BOCHIL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HUEHUETAN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MEZCALAPA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LUCAS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TZIMOL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CACAHOATÁN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HUITIUPAN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MITONTIC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SANTIAGO EL PINAR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UNIÓN JUÁREZ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CATAZAJÁ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HUIXTAN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MONTECRISTO DE GUERRERO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SILTEPEC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VENUSTIANO CARRANZA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CHALCHIHUITAN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HUIXTLA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MOTOZINTLA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SIMOJOVEL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 COMALTITLÁN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CHAMULA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IXHUATÁN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NICOLÁS RUIZ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SITALÁ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 CORZO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0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CHANAL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IXTACOMITÁN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OCOSINGO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SOCOLTENANGO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VILLAFLORES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33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CHAPULTENANGO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OCOTEPEC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SOLOSUCHIAPA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YAJALÓN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CHENALHÓ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IXTAPANGAJOYA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OCOZOCOAUTLA DE ESPINOSA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SOYALÓ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ZINACANTÁN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7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CHIAPA DE CORZO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JIQUIPILAS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OSTUACÁN</a:t>
                      </a: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4" marR="4614" marT="46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4" marR="4614" marT="46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14" marR="4614" marT="46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4614" marR="4614" marT="46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316416" y="6381328"/>
            <a:ext cx="216024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523443"/>
              </p:ext>
            </p:extLst>
          </p:nvPr>
        </p:nvGraphicFramePr>
        <p:xfrm>
          <a:off x="1475656" y="1340768"/>
          <a:ext cx="6192688" cy="3240361"/>
        </p:xfrm>
        <a:graphic>
          <a:graphicData uri="http://schemas.openxmlformats.org/drawingml/2006/table">
            <a:tbl>
              <a:tblPr/>
              <a:tblGrid>
                <a:gridCol w="583821"/>
                <a:gridCol w="5608867"/>
              </a:tblGrid>
              <a:tr h="117056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Municipios que no cuentan con </a:t>
                      </a:r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página</a:t>
                      </a:r>
                    </a:p>
                    <a:p>
                      <a:pPr algn="l" fontAlgn="b"/>
                      <a:endParaRPr lang="es-E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8501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850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EMILIANO ZAPATA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LA CONCORDIA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01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PUEBLO NUEVO SOLISTAHUACÁN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SUNUAPA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460432" y="6525344"/>
            <a:ext cx="288032" cy="14401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21826"/>
              </p:ext>
            </p:extLst>
          </p:nvPr>
        </p:nvGraphicFramePr>
        <p:xfrm>
          <a:off x="467545" y="476672"/>
          <a:ext cx="8208910" cy="5760642"/>
        </p:xfrm>
        <a:graphic>
          <a:graphicData uri="http://schemas.openxmlformats.org/drawingml/2006/table">
            <a:tbl>
              <a:tblPr/>
              <a:tblGrid>
                <a:gridCol w="397894"/>
                <a:gridCol w="1691045"/>
                <a:gridCol w="383682"/>
                <a:gridCol w="1747887"/>
                <a:gridCol w="369471"/>
                <a:gridCol w="1648413"/>
                <a:gridCol w="341050"/>
                <a:gridCol w="1629468"/>
              </a:tblGrid>
              <a:tr h="54091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Municipios que publican información en su página de </a:t>
                      </a:r>
                      <a:r>
                        <a:rPr lang="es-E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internet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9206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N°. 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700" marR="6700" marT="6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ACACOYAGUA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ESCUINTLA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OSTUACÁN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SOYALÓ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F253F"/>
                          </a:solidFill>
                          <a:latin typeface="Calibri"/>
                        </a:rPr>
                        <a:t>ACAPETAHUA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FRONTERA HIDALGO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PALENQUE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SUCHIATE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AMATÁN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IXTAPA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PANTELHÓ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TAPACHULA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AMATENANGO DEL VALLE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IXTAPANGAJOYA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PANTEPEC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TAPALAPA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ANGEL ALBINO CORZO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JIQUIPILAS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PICHUCALCO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TECPATÁN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CACAHOATÁN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JUÁREZ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PIJIJIAPAN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TENEJAPA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CHALCHIHUITAN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GRANDEZA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RAYÓN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TEOPISCA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CHAMULA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 INDEPENDENCIA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REFORMA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TONALÁ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CHANAL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LAS MARGARITAS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HUEHUETAN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TUMBALÁ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CHENALHÓ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MAPASTEPEC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HUIXTAN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TUXTLA CHICO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CHIAPA DE CORZO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MARAVILLA TENEJAPA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SABANILLA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TUXTLA GUTIÉRREZ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CHICOASÉN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MARQUES DE COMILLA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CRISTÓBAL DE LAS CASAS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TUZANTÁN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CHILÓN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MEZCALAPA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FERNANDO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TZIMOL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COAPILLA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MONTECRISTO DE GUERRERO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JUAN CANCUC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VENUSTIANO CARRANZA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5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COMITÁN DE DOMÍNGUEZ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MOTOZINTLA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SAN LUCAS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 COMALTITLÁN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BOSQUE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OCOSINGO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SILTEPEC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VILLAFLORES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0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EL PORVENIR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OCOTEPEC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F253F"/>
                          </a:solidFill>
                          <a:latin typeface="Calibri"/>
                        </a:rPr>
                        <a:t>SIMOJOVEL</a:t>
                      </a:r>
                    </a:p>
                  </a:txBody>
                  <a:tcPr marL="6700" marR="6700" marT="6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00" marR="6700" marT="6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F253F"/>
                        </a:solidFill>
                        <a:latin typeface="Calibri"/>
                      </a:endParaRPr>
                    </a:p>
                  </a:txBody>
                  <a:tcPr marL="6700" marR="6700" marT="6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6596</TotalTime>
  <Words>882</Words>
  <Application>Microsoft Office PowerPoint</Application>
  <PresentationFormat>Presentación en pantalla (4:3)</PresentationFormat>
  <Paragraphs>555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Ley General de Contabilidad Gubernamental y Ley de Disciplina Financiera de las Entidades Federativas y los Municipios. Cumplimiento de los Municipios del Estado de Chiapas al 15 de noviembre</vt:lpstr>
      <vt:lpstr>Presentación de PowerPoint</vt:lpstr>
      <vt:lpstr>Presentación de PowerPoint</vt:lpstr>
      <vt:lpstr>Presentación de PowerPoint</vt:lpstr>
      <vt:lpstr>Inconsistencias Detectadas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OFSCE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Graficas de los Municipios que cumplen con el titulo v de la ley general de contabilidad gubernamental </dc:title>
  <dc:creator>alopezh</dc:creator>
  <cp:lastModifiedBy>Jesus Sotero Vidal Gomez</cp:lastModifiedBy>
  <cp:revision>374</cp:revision>
  <cp:lastPrinted>2017-11-15T18:32:19Z</cp:lastPrinted>
  <dcterms:created xsi:type="dcterms:W3CDTF">2016-11-11T17:47:58Z</dcterms:created>
  <dcterms:modified xsi:type="dcterms:W3CDTF">2017-11-17T17:42:39Z</dcterms:modified>
</cp:coreProperties>
</file>