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461" r:id="rId2"/>
    <p:sldId id="521" r:id="rId3"/>
    <p:sldId id="447" r:id="rId4"/>
    <p:sldId id="526" r:id="rId5"/>
    <p:sldId id="560" r:id="rId6"/>
    <p:sldId id="531" r:id="rId7"/>
    <p:sldId id="558" r:id="rId8"/>
    <p:sldId id="562" r:id="rId9"/>
    <p:sldId id="584" r:id="rId10"/>
    <p:sldId id="596" r:id="rId11"/>
    <p:sldId id="500" r:id="rId12"/>
    <p:sldId id="566" r:id="rId13"/>
    <p:sldId id="547" r:id="rId14"/>
    <p:sldId id="545" r:id="rId15"/>
    <p:sldId id="574" r:id="rId16"/>
    <p:sldId id="575" r:id="rId17"/>
    <p:sldId id="576" r:id="rId18"/>
    <p:sldId id="522" r:id="rId19"/>
    <p:sldId id="290" r:id="rId20"/>
    <p:sldId id="597" r:id="rId21"/>
    <p:sldId id="598" r:id="rId22"/>
    <p:sldId id="599" r:id="rId23"/>
    <p:sldId id="600" r:id="rId24"/>
  </p:sldIdLst>
  <p:sldSz cx="9144000" cy="6858000" type="screen4x3"/>
  <p:notesSz cx="6881813" cy="92964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  <p:cmAuthor id="1" name="Maritza Campos Fernández" initials="MCF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99FF99"/>
    <a:srgbClr val="D1FEA4"/>
    <a:srgbClr val="00863D"/>
    <a:srgbClr val="E8E896"/>
    <a:srgbClr val="99FFCC"/>
    <a:srgbClr val="FF0000"/>
    <a:srgbClr val="F6224F"/>
    <a:srgbClr val="EAF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14" autoAdjust="0"/>
    <p:restoredTop sz="94689" autoAdjust="0"/>
  </p:normalViewPr>
  <p:slideViewPr>
    <p:cSldViewPr>
      <p:cViewPr varScale="1">
        <p:scale>
          <a:sx n="44" d="100"/>
          <a:sy n="44" d="100"/>
        </p:scale>
        <p:origin x="5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12"/>
            <a:ext cx="2982869" cy="465267"/>
          </a:xfrm>
          <a:prstGeom prst="rect">
            <a:avLst/>
          </a:prstGeom>
        </p:spPr>
        <p:txBody>
          <a:bodyPr vert="horz" lIns="95288" tIns="47643" rIns="95288" bIns="47643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7341" y="12"/>
            <a:ext cx="2982869" cy="465267"/>
          </a:xfrm>
          <a:prstGeom prst="rect">
            <a:avLst/>
          </a:prstGeom>
        </p:spPr>
        <p:txBody>
          <a:bodyPr vert="horz" lIns="95288" tIns="47643" rIns="95288" bIns="47643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27/11/2015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29660"/>
            <a:ext cx="2982869" cy="465267"/>
          </a:xfrm>
          <a:prstGeom prst="rect">
            <a:avLst/>
          </a:prstGeom>
        </p:spPr>
        <p:txBody>
          <a:bodyPr vert="horz" lIns="95288" tIns="47643" rIns="95288" bIns="47643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97341" y="8829660"/>
            <a:ext cx="2982869" cy="465267"/>
          </a:xfrm>
          <a:prstGeom prst="rect">
            <a:avLst/>
          </a:prstGeom>
        </p:spPr>
        <p:txBody>
          <a:bodyPr vert="horz" lIns="95288" tIns="47643" rIns="95288" bIns="47643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1" y="8"/>
            <a:ext cx="2982742" cy="465137"/>
          </a:xfrm>
          <a:prstGeom prst="rect">
            <a:avLst/>
          </a:prstGeom>
        </p:spPr>
        <p:txBody>
          <a:bodyPr vert="horz" lIns="95288" tIns="47643" rIns="95288" bIns="47643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7520" y="8"/>
            <a:ext cx="2982742" cy="465137"/>
          </a:xfrm>
          <a:prstGeom prst="rect">
            <a:avLst/>
          </a:prstGeom>
        </p:spPr>
        <p:txBody>
          <a:bodyPr vert="horz" lIns="95288" tIns="47643" rIns="95288" bIns="47643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27/11/2015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88" tIns="47643" rIns="95288" bIns="47643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0" y="4416434"/>
            <a:ext cx="5504204" cy="4183064"/>
          </a:xfrm>
          <a:prstGeom prst="rect">
            <a:avLst/>
          </a:prstGeom>
        </p:spPr>
        <p:txBody>
          <a:bodyPr vert="horz" lIns="95288" tIns="47643" rIns="95288" bIns="47643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1" y="8829686"/>
            <a:ext cx="2982742" cy="465137"/>
          </a:xfrm>
          <a:prstGeom prst="rect">
            <a:avLst/>
          </a:prstGeom>
        </p:spPr>
        <p:txBody>
          <a:bodyPr vert="horz" lIns="95288" tIns="47643" rIns="95288" bIns="4764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7520" y="8829686"/>
            <a:ext cx="2982742" cy="465137"/>
          </a:xfrm>
          <a:prstGeom prst="rect">
            <a:avLst/>
          </a:prstGeom>
        </p:spPr>
        <p:txBody>
          <a:bodyPr vert="horz" lIns="95288" tIns="47643" rIns="95288" bIns="47643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073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1766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80888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27/11/2015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27/11/2015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27/11/2015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C0BCFADF-EF9B-47CF-9A84-D872396C3937}" type="datetimeFigureOut">
              <a:rPr lang="es-MX"/>
              <a:pPr>
                <a:defRPr/>
              </a:pPr>
              <a:t>27/11/2015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27/11/2015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27/11/2015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27/11/2015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27/11/2015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27/11/2015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27/11/2015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27/11/2015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 userDrawn="1"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 userDrawn="1"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aciendachiapas.gob.mx/rendicion-ctas/informe-finanzas-pub/informacion-financiera-EP.asp" TargetMode="External"/><Relationship Id="rId4" Type="http://schemas.openxmlformats.org/officeDocument/2006/relationships/hyperlink" Target="http://www.conac.gob.mx/es/CONAC/Transparenci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>
          <a:xfrm>
            <a:off x="0" y="0"/>
            <a:ext cx="9467527" cy="6858000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7308304" y="6073170"/>
            <a:ext cx="1835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 smtClean="0">
                <a:solidFill>
                  <a:schemeClr val="tx1">
                    <a:alpha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2015 </a:t>
            </a:r>
            <a:endParaRPr lang="es-MX" sz="4500" dirty="0">
              <a:solidFill>
                <a:schemeClr val="tx1">
                  <a:alpha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699792" y="726951"/>
            <a:ext cx="6264696" cy="507831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eaLnBrk="1" hangingPunct="1"/>
            <a:r>
              <a:rPr lang="es-MX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Consejo de Armonización Contable del Estado de Chiapas (CACE</a:t>
            </a:r>
            <a:r>
              <a:rPr lang="es-MX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 eaLnBrk="1" hangingPunct="1"/>
            <a:endParaRPr lang="es-MX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es-MX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 eaLnBrk="1" hangingPunct="1"/>
            <a:r>
              <a:rPr lang="es-MX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MX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ª </a:t>
            </a:r>
            <a:r>
              <a:rPr lang="es-MX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Reunión </a:t>
            </a:r>
            <a:r>
              <a:rPr lang="es-MX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Ordinaria</a:t>
            </a:r>
          </a:p>
          <a:p>
            <a:pPr algn="r" eaLnBrk="1" hangingPunct="1"/>
            <a:endParaRPr lang="es-MX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 eaLnBrk="1" hangingPunct="1"/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Tuxtla Gutiérrez, 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Chiapas </a:t>
            </a:r>
            <a:endParaRPr lang="es-MX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 eaLnBrk="1" hangingPunct="1"/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27 de Noviembre   </a:t>
            </a:r>
            <a:endParaRPr lang="es-MX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44"/>
          <p:cNvSpPr>
            <a:spLocks/>
          </p:cNvSpPr>
          <p:nvPr/>
        </p:nvSpPr>
        <p:spPr bwMode="auto">
          <a:xfrm>
            <a:off x="467544" y="3717031"/>
            <a:ext cx="2232249" cy="2127883"/>
          </a:xfrm>
          <a:custGeom>
            <a:avLst/>
            <a:gdLst/>
            <a:ahLst/>
            <a:cxnLst>
              <a:cxn ang="0">
                <a:pos x="485" y="146"/>
              </a:cxn>
              <a:cxn ang="0">
                <a:pos x="515" y="170"/>
              </a:cxn>
              <a:cxn ang="0">
                <a:pos x="540" y="194"/>
              </a:cxn>
              <a:cxn ang="0">
                <a:pos x="552" y="194"/>
              </a:cxn>
              <a:cxn ang="0">
                <a:pos x="558" y="201"/>
              </a:cxn>
              <a:cxn ang="0">
                <a:pos x="582" y="213"/>
              </a:cxn>
              <a:cxn ang="0">
                <a:pos x="612" y="237"/>
              </a:cxn>
              <a:cxn ang="0">
                <a:pos x="612" y="249"/>
              </a:cxn>
              <a:cxn ang="0">
                <a:pos x="619" y="261"/>
              </a:cxn>
              <a:cxn ang="0">
                <a:pos x="631" y="267"/>
              </a:cxn>
              <a:cxn ang="0">
                <a:pos x="643" y="279"/>
              </a:cxn>
              <a:cxn ang="0">
                <a:pos x="661" y="285"/>
              </a:cxn>
              <a:cxn ang="0">
                <a:pos x="655" y="292"/>
              </a:cxn>
              <a:cxn ang="0">
                <a:pos x="649" y="310"/>
              </a:cxn>
              <a:cxn ang="0">
                <a:pos x="649" y="322"/>
              </a:cxn>
              <a:cxn ang="0">
                <a:pos x="649" y="334"/>
              </a:cxn>
              <a:cxn ang="0">
                <a:pos x="424" y="340"/>
              </a:cxn>
              <a:cxn ang="0">
                <a:pos x="364" y="516"/>
              </a:cxn>
              <a:cxn ang="0">
                <a:pos x="352" y="546"/>
              </a:cxn>
              <a:cxn ang="0">
                <a:pos x="345" y="583"/>
              </a:cxn>
              <a:cxn ang="0">
                <a:pos x="333" y="607"/>
              </a:cxn>
              <a:cxn ang="0">
                <a:pos x="224" y="498"/>
              </a:cxn>
              <a:cxn ang="0">
                <a:pos x="242" y="510"/>
              </a:cxn>
              <a:cxn ang="0">
                <a:pos x="224" y="492"/>
              </a:cxn>
              <a:cxn ang="0">
                <a:pos x="200" y="480"/>
              </a:cxn>
              <a:cxn ang="0">
                <a:pos x="103" y="395"/>
              </a:cxn>
              <a:cxn ang="0">
                <a:pos x="36" y="346"/>
              </a:cxn>
              <a:cxn ang="0">
                <a:pos x="48" y="346"/>
              </a:cxn>
              <a:cxn ang="0">
                <a:pos x="12" y="328"/>
              </a:cxn>
              <a:cxn ang="0">
                <a:pos x="18" y="304"/>
              </a:cxn>
              <a:cxn ang="0">
                <a:pos x="18" y="237"/>
              </a:cxn>
              <a:cxn ang="0">
                <a:pos x="42" y="194"/>
              </a:cxn>
              <a:cxn ang="0">
                <a:pos x="48" y="176"/>
              </a:cxn>
              <a:cxn ang="0">
                <a:pos x="91" y="122"/>
              </a:cxn>
              <a:cxn ang="0">
                <a:pos x="109" y="85"/>
              </a:cxn>
              <a:cxn ang="0">
                <a:pos x="145" y="6"/>
              </a:cxn>
              <a:cxn ang="0">
                <a:pos x="176" y="12"/>
              </a:cxn>
              <a:cxn ang="0">
                <a:pos x="194" y="49"/>
              </a:cxn>
              <a:cxn ang="0">
                <a:pos x="218" y="85"/>
              </a:cxn>
              <a:cxn ang="0">
                <a:pos x="242" y="116"/>
              </a:cxn>
              <a:cxn ang="0">
                <a:pos x="309" y="49"/>
              </a:cxn>
              <a:cxn ang="0">
                <a:pos x="364" y="37"/>
              </a:cxn>
              <a:cxn ang="0">
                <a:pos x="376" y="19"/>
              </a:cxn>
              <a:cxn ang="0">
                <a:pos x="382" y="25"/>
              </a:cxn>
              <a:cxn ang="0">
                <a:pos x="406" y="19"/>
              </a:cxn>
              <a:cxn ang="0">
                <a:pos x="412" y="43"/>
              </a:cxn>
              <a:cxn ang="0">
                <a:pos x="424" y="49"/>
              </a:cxn>
              <a:cxn ang="0">
                <a:pos x="430" y="85"/>
              </a:cxn>
              <a:cxn ang="0">
                <a:pos x="461" y="103"/>
              </a:cxn>
              <a:cxn ang="0">
                <a:pos x="479" y="122"/>
              </a:cxn>
            </a:cxnLst>
            <a:rect l="0" t="0" r="r" b="b"/>
            <a:pathLst>
              <a:path w="661" h="607">
                <a:moveTo>
                  <a:pt x="473" y="134"/>
                </a:moveTo>
                <a:lnTo>
                  <a:pt x="485" y="146"/>
                </a:lnTo>
                <a:lnTo>
                  <a:pt x="503" y="146"/>
                </a:lnTo>
                <a:lnTo>
                  <a:pt x="515" y="170"/>
                </a:lnTo>
                <a:lnTo>
                  <a:pt x="528" y="176"/>
                </a:lnTo>
                <a:lnTo>
                  <a:pt x="540" y="194"/>
                </a:lnTo>
                <a:lnTo>
                  <a:pt x="552" y="201"/>
                </a:lnTo>
                <a:lnTo>
                  <a:pt x="552" y="194"/>
                </a:lnTo>
                <a:lnTo>
                  <a:pt x="558" y="194"/>
                </a:lnTo>
                <a:lnTo>
                  <a:pt x="558" y="201"/>
                </a:lnTo>
                <a:lnTo>
                  <a:pt x="564" y="207"/>
                </a:lnTo>
                <a:lnTo>
                  <a:pt x="582" y="213"/>
                </a:lnTo>
                <a:lnTo>
                  <a:pt x="600" y="225"/>
                </a:lnTo>
                <a:lnTo>
                  <a:pt x="612" y="237"/>
                </a:lnTo>
                <a:lnTo>
                  <a:pt x="606" y="249"/>
                </a:lnTo>
                <a:lnTo>
                  <a:pt x="612" y="249"/>
                </a:lnTo>
                <a:lnTo>
                  <a:pt x="612" y="261"/>
                </a:lnTo>
                <a:lnTo>
                  <a:pt x="619" y="261"/>
                </a:lnTo>
                <a:lnTo>
                  <a:pt x="612" y="267"/>
                </a:lnTo>
                <a:lnTo>
                  <a:pt x="631" y="267"/>
                </a:lnTo>
                <a:lnTo>
                  <a:pt x="643" y="273"/>
                </a:lnTo>
                <a:lnTo>
                  <a:pt x="643" y="279"/>
                </a:lnTo>
                <a:lnTo>
                  <a:pt x="655" y="279"/>
                </a:lnTo>
                <a:lnTo>
                  <a:pt x="661" y="285"/>
                </a:lnTo>
                <a:lnTo>
                  <a:pt x="649" y="285"/>
                </a:lnTo>
                <a:lnTo>
                  <a:pt x="655" y="292"/>
                </a:lnTo>
                <a:lnTo>
                  <a:pt x="643" y="310"/>
                </a:lnTo>
                <a:lnTo>
                  <a:pt x="649" y="310"/>
                </a:lnTo>
                <a:lnTo>
                  <a:pt x="643" y="316"/>
                </a:lnTo>
                <a:lnTo>
                  <a:pt x="649" y="322"/>
                </a:lnTo>
                <a:lnTo>
                  <a:pt x="643" y="334"/>
                </a:lnTo>
                <a:lnTo>
                  <a:pt x="649" y="334"/>
                </a:lnTo>
                <a:lnTo>
                  <a:pt x="643" y="340"/>
                </a:lnTo>
                <a:lnTo>
                  <a:pt x="424" y="340"/>
                </a:lnTo>
                <a:lnTo>
                  <a:pt x="339" y="480"/>
                </a:lnTo>
                <a:lnTo>
                  <a:pt x="364" y="516"/>
                </a:lnTo>
                <a:lnTo>
                  <a:pt x="345" y="528"/>
                </a:lnTo>
                <a:lnTo>
                  <a:pt x="352" y="546"/>
                </a:lnTo>
                <a:lnTo>
                  <a:pt x="339" y="552"/>
                </a:lnTo>
                <a:lnTo>
                  <a:pt x="345" y="583"/>
                </a:lnTo>
                <a:lnTo>
                  <a:pt x="339" y="601"/>
                </a:lnTo>
                <a:lnTo>
                  <a:pt x="333" y="607"/>
                </a:lnTo>
                <a:lnTo>
                  <a:pt x="236" y="510"/>
                </a:lnTo>
                <a:lnTo>
                  <a:pt x="224" y="498"/>
                </a:lnTo>
                <a:lnTo>
                  <a:pt x="236" y="498"/>
                </a:lnTo>
                <a:lnTo>
                  <a:pt x="242" y="510"/>
                </a:lnTo>
                <a:lnTo>
                  <a:pt x="236" y="498"/>
                </a:lnTo>
                <a:lnTo>
                  <a:pt x="224" y="492"/>
                </a:lnTo>
                <a:lnTo>
                  <a:pt x="224" y="498"/>
                </a:lnTo>
                <a:lnTo>
                  <a:pt x="200" y="480"/>
                </a:lnTo>
                <a:lnTo>
                  <a:pt x="163" y="443"/>
                </a:lnTo>
                <a:lnTo>
                  <a:pt x="103" y="395"/>
                </a:lnTo>
                <a:lnTo>
                  <a:pt x="36" y="352"/>
                </a:lnTo>
                <a:lnTo>
                  <a:pt x="36" y="346"/>
                </a:lnTo>
                <a:lnTo>
                  <a:pt x="42" y="352"/>
                </a:lnTo>
                <a:lnTo>
                  <a:pt x="48" y="346"/>
                </a:lnTo>
                <a:lnTo>
                  <a:pt x="42" y="334"/>
                </a:lnTo>
                <a:lnTo>
                  <a:pt x="12" y="328"/>
                </a:lnTo>
                <a:lnTo>
                  <a:pt x="6" y="328"/>
                </a:lnTo>
                <a:lnTo>
                  <a:pt x="18" y="304"/>
                </a:lnTo>
                <a:lnTo>
                  <a:pt x="0" y="261"/>
                </a:lnTo>
                <a:lnTo>
                  <a:pt x="18" y="237"/>
                </a:lnTo>
                <a:lnTo>
                  <a:pt x="18" y="213"/>
                </a:lnTo>
                <a:lnTo>
                  <a:pt x="42" y="194"/>
                </a:lnTo>
                <a:lnTo>
                  <a:pt x="42" y="176"/>
                </a:lnTo>
                <a:lnTo>
                  <a:pt x="48" y="176"/>
                </a:lnTo>
                <a:lnTo>
                  <a:pt x="48" y="152"/>
                </a:lnTo>
                <a:lnTo>
                  <a:pt x="91" y="122"/>
                </a:lnTo>
                <a:lnTo>
                  <a:pt x="97" y="110"/>
                </a:lnTo>
                <a:lnTo>
                  <a:pt x="109" y="85"/>
                </a:lnTo>
                <a:lnTo>
                  <a:pt x="127" y="67"/>
                </a:lnTo>
                <a:lnTo>
                  <a:pt x="145" y="6"/>
                </a:lnTo>
                <a:lnTo>
                  <a:pt x="151" y="0"/>
                </a:lnTo>
                <a:lnTo>
                  <a:pt x="176" y="12"/>
                </a:lnTo>
                <a:lnTo>
                  <a:pt x="200" y="12"/>
                </a:lnTo>
                <a:lnTo>
                  <a:pt x="194" y="49"/>
                </a:lnTo>
                <a:lnTo>
                  <a:pt x="200" y="79"/>
                </a:lnTo>
                <a:lnTo>
                  <a:pt x="218" y="85"/>
                </a:lnTo>
                <a:lnTo>
                  <a:pt x="230" y="103"/>
                </a:lnTo>
                <a:lnTo>
                  <a:pt x="242" y="116"/>
                </a:lnTo>
                <a:lnTo>
                  <a:pt x="309" y="61"/>
                </a:lnTo>
                <a:lnTo>
                  <a:pt x="309" y="49"/>
                </a:lnTo>
                <a:lnTo>
                  <a:pt x="345" y="37"/>
                </a:lnTo>
                <a:lnTo>
                  <a:pt x="364" y="37"/>
                </a:lnTo>
                <a:lnTo>
                  <a:pt x="358" y="31"/>
                </a:lnTo>
                <a:lnTo>
                  <a:pt x="376" y="19"/>
                </a:lnTo>
                <a:lnTo>
                  <a:pt x="382" y="19"/>
                </a:lnTo>
                <a:lnTo>
                  <a:pt x="382" y="25"/>
                </a:lnTo>
                <a:lnTo>
                  <a:pt x="388" y="19"/>
                </a:lnTo>
                <a:lnTo>
                  <a:pt x="406" y="19"/>
                </a:lnTo>
                <a:lnTo>
                  <a:pt x="412" y="25"/>
                </a:lnTo>
                <a:lnTo>
                  <a:pt x="412" y="43"/>
                </a:lnTo>
                <a:lnTo>
                  <a:pt x="412" y="49"/>
                </a:lnTo>
                <a:lnTo>
                  <a:pt x="424" y="49"/>
                </a:lnTo>
                <a:lnTo>
                  <a:pt x="430" y="61"/>
                </a:lnTo>
                <a:lnTo>
                  <a:pt x="430" y="85"/>
                </a:lnTo>
                <a:lnTo>
                  <a:pt x="461" y="91"/>
                </a:lnTo>
                <a:lnTo>
                  <a:pt x="461" y="103"/>
                </a:lnTo>
                <a:lnTo>
                  <a:pt x="473" y="110"/>
                </a:lnTo>
                <a:lnTo>
                  <a:pt x="479" y="122"/>
                </a:lnTo>
                <a:lnTo>
                  <a:pt x="473" y="134"/>
                </a:lnTo>
                <a:close/>
              </a:path>
            </a:pathLst>
          </a:custGeom>
          <a:blipFill>
            <a:blip r:embed="rId3" cstate="print"/>
            <a:tile tx="0" ty="0" sx="100000" sy="100000" flip="none" algn="tl"/>
          </a:blipFill>
          <a:ln w="19050" cap="flat" cmpd="sng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  <a:effectLst>
            <a:innerShdw blurRad="241300" dist="88900">
              <a:schemeClr val="tx1"/>
            </a:innerShdw>
            <a:softEdge rad="1270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charset="0"/>
              <a:cs typeface="Arial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" y="86014"/>
            <a:ext cx="1801789" cy="13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955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 bwMode="auto">
          <a:xfrm>
            <a:off x="497988" y="1556792"/>
            <a:ext cx="8178468" cy="3639344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3 CuadroTexto"/>
          <p:cNvSpPr txBox="1">
            <a:spLocks noChangeArrowheads="1"/>
          </p:cNvSpPr>
          <p:nvPr/>
        </p:nvSpPr>
        <p:spPr bwMode="auto">
          <a:xfrm>
            <a:off x="518770" y="1844824"/>
            <a:ext cx="8136904" cy="3298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>
              <a:lnSpc>
                <a:spcPts val="5000"/>
              </a:lnSpc>
              <a:defRPr/>
            </a:pPr>
            <a:r>
              <a:rPr lang="es-MX" sz="3600" b="1" dirty="0" smtClean="0">
                <a:ln w="50800"/>
                <a:solidFill>
                  <a:srgbClr val="00863D"/>
                </a:solidFill>
              </a:rPr>
              <a:t>3.4.3. </a:t>
            </a:r>
            <a:r>
              <a:rPr lang="es-MX" sz="3600" b="1" dirty="0">
                <a:ln w="50800"/>
                <a:solidFill>
                  <a:srgbClr val="00863D"/>
                </a:solidFill>
              </a:rPr>
              <a:t>Avance 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en la evaluación realizada por la Secretaría de la Función Pública, en cuanto al registro de los  bienes muebles e inmuebles</a:t>
            </a:r>
            <a:endParaRPr lang="es-MX" sz="3600" b="1" dirty="0">
              <a:ln w="50800"/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63969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 bwMode="auto">
          <a:xfrm>
            <a:off x="497988" y="1412776"/>
            <a:ext cx="8178468" cy="3639344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518770" y="1484784"/>
            <a:ext cx="8136904" cy="3298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>
              <a:lnSpc>
                <a:spcPts val="5000"/>
              </a:lnSpc>
              <a:defRPr/>
            </a:pPr>
            <a:r>
              <a:rPr lang="es-MX" sz="3600" b="1" dirty="0">
                <a:ln w="50800"/>
                <a:solidFill>
                  <a:srgbClr val="00863D"/>
                </a:solidFill>
              </a:rPr>
              <a:t>4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. </a:t>
            </a:r>
            <a:r>
              <a:rPr lang="es-MX" sz="3600" b="1" dirty="0">
                <a:ln w="50800"/>
                <a:solidFill>
                  <a:srgbClr val="00863D"/>
                </a:solidFill>
              </a:rPr>
              <a:t>Avance del proceso de implementación de la Evaluación 2015; por el Consejo de Investigación y Evaluación de la Política Social del Estado (CIEPSE).</a:t>
            </a:r>
          </a:p>
        </p:txBody>
      </p:sp>
    </p:spTree>
    <p:extLst>
      <p:ext uri="{BB962C8B-B14F-4D97-AF65-F5344CB8AC3E}">
        <p14:creationId xmlns:p14="http://schemas.microsoft.com/office/powerpoint/2010/main" val="29669385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 bwMode="auto">
          <a:xfrm>
            <a:off x="497988" y="1412776"/>
            <a:ext cx="8178468" cy="3639344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518770" y="1484784"/>
            <a:ext cx="8136904" cy="3298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>
              <a:lnSpc>
                <a:spcPts val="5000"/>
              </a:lnSpc>
              <a:defRPr/>
            </a:pPr>
            <a:r>
              <a:rPr lang="es-MX" sz="3600" b="1" dirty="0" smtClean="0">
                <a:ln w="50800"/>
                <a:solidFill>
                  <a:srgbClr val="00863D"/>
                </a:solidFill>
              </a:rPr>
              <a:t>5. Informe del Avance en el </a:t>
            </a:r>
            <a:r>
              <a:rPr lang="es-MX" sz="3600" b="1" dirty="0">
                <a:ln w="50800"/>
                <a:solidFill>
                  <a:srgbClr val="00863D"/>
                </a:solidFill>
              </a:rPr>
              <a:t>Proceso de Armonización Contable en los Municipios; por el 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Órgano </a:t>
            </a:r>
            <a:r>
              <a:rPr lang="es-MX" sz="3600" b="1" dirty="0">
                <a:ln w="50800"/>
                <a:solidFill>
                  <a:srgbClr val="00863D"/>
                </a:solidFill>
              </a:rPr>
              <a:t>de Fiscalización Superior del Congreso del Estado.</a:t>
            </a:r>
          </a:p>
        </p:txBody>
      </p:sp>
    </p:spTree>
    <p:extLst>
      <p:ext uri="{BB962C8B-B14F-4D97-AF65-F5344CB8AC3E}">
        <p14:creationId xmlns:p14="http://schemas.microsoft.com/office/powerpoint/2010/main" val="41810883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 bwMode="auto">
          <a:xfrm>
            <a:off x="497988" y="1412775"/>
            <a:ext cx="8178468" cy="4159663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518770" y="1548234"/>
            <a:ext cx="8136904" cy="388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>
              <a:lnSpc>
                <a:spcPts val="5000"/>
              </a:lnSpc>
              <a:defRPr/>
            </a:pPr>
            <a:r>
              <a:rPr lang="es-MX" sz="3600" b="1" dirty="0">
                <a:ln w="50800"/>
                <a:solidFill>
                  <a:srgbClr val="00863D"/>
                </a:solidFill>
              </a:rPr>
              <a:t>6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. Seguimiento al cumplimiento </a:t>
            </a:r>
            <a:r>
              <a:rPr lang="es-MX" sz="3600" b="1" dirty="0">
                <a:ln w="50800"/>
                <a:solidFill>
                  <a:srgbClr val="00863D"/>
                </a:solidFill>
              </a:rPr>
              <a:t>de la Ley General de Transparencia y Acceso a la Información Pública; por 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el Instituto </a:t>
            </a:r>
            <a:r>
              <a:rPr lang="es-MX" sz="3600" b="1" dirty="0">
                <a:ln w="50800"/>
                <a:solidFill>
                  <a:srgbClr val="00863D"/>
                </a:solidFill>
              </a:rPr>
              <a:t>de Acceso a la Información Pública del Estado de Chiapas.</a:t>
            </a:r>
            <a:endParaRPr lang="es-MX" sz="3600" b="1" dirty="0" smtClean="0">
              <a:ln w="50800"/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621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 bwMode="auto">
          <a:xfrm>
            <a:off x="497988" y="2108350"/>
            <a:ext cx="8178468" cy="2943770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518770" y="3127514"/>
            <a:ext cx="8136904" cy="678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5000"/>
              </a:lnSpc>
              <a:defRPr/>
            </a:pPr>
            <a:r>
              <a:rPr lang="es-MX" sz="3600" b="1" dirty="0" smtClean="0">
                <a:ln w="50800"/>
                <a:solidFill>
                  <a:srgbClr val="00863D"/>
                </a:solidFill>
              </a:rPr>
              <a:t>7.  Asuntos Generales</a:t>
            </a:r>
          </a:p>
        </p:txBody>
      </p:sp>
      <p:sp>
        <p:nvSpPr>
          <p:cNvPr id="2" name="Flecha derecha 1">
            <a:hlinkClick r:id="rId2" action="ppaction://hlinksldjump"/>
          </p:cNvPr>
          <p:cNvSpPr/>
          <p:nvPr/>
        </p:nvSpPr>
        <p:spPr>
          <a:xfrm>
            <a:off x="2771800" y="5733256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564352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adroTexto 50"/>
          <p:cNvSpPr txBox="1"/>
          <p:nvPr/>
        </p:nvSpPr>
        <p:spPr>
          <a:xfrm>
            <a:off x="6660232" y="2384013"/>
            <a:ext cx="216024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600" dirty="0" smtClean="0"/>
          </a:p>
          <a:p>
            <a:pPr algn="just"/>
            <a:r>
              <a:rPr lang="es-MX" sz="2000" dirty="0" smtClean="0">
                <a:solidFill>
                  <a:srgbClr val="00863D"/>
                </a:solidFill>
              </a:rPr>
              <a:t>Chiapas </a:t>
            </a:r>
            <a:r>
              <a:rPr lang="es-MX" sz="2000" u="sng" dirty="0">
                <a:solidFill>
                  <a:srgbClr val="00863D"/>
                </a:solidFill>
              </a:rPr>
              <a:t>no informó </a:t>
            </a:r>
            <a:r>
              <a:rPr lang="es-MX" sz="2000" dirty="0">
                <a:solidFill>
                  <a:srgbClr val="00863D"/>
                </a:solidFill>
              </a:rPr>
              <a:t>en el </a:t>
            </a:r>
            <a:r>
              <a:rPr lang="es-MX" sz="2000" dirty="0">
                <a:solidFill>
                  <a:srgbClr val="0000FF"/>
                </a:solidFill>
              </a:rPr>
              <a:t>Sistema del </a:t>
            </a:r>
            <a:r>
              <a:rPr lang="es-MX" sz="2000" dirty="0" smtClean="0">
                <a:solidFill>
                  <a:srgbClr val="0000FF"/>
                </a:solidFill>
              </a:rPr>
              <a:t>Formato Único </a:t>
            </a:r>
            <a:r>
              <a:rPr lang="es-MX" sz="2000" dirty="0">
                <a:solidFill>
                  <a:srgbClr val="0000FF"/>
                </a:solidFill>
              </a:rPr>
              <a:t>(SFU)</a:t>
            </a:r>
            <a:r>
              <a:rPr lang="es-MX" sz="2000" dirty="0">
                <a:solidFill>
                  <a:srgbClr val="00863D"/>
                </a:solidFill>
              </a:rPr>
              <a:t> </a:t>
            </a:r>
            <a:r>
              <a:rPr lang="es-MX" sz="2000" u="sng" dirty="0" smtClean="0">
                <a:solidFill>
                  <a:srgbClr val="00863D"/>
                </a:solidFill>
              </a:rPr>
              <a:t>los resultados de </a:t>
            </a:r>
            <a:r>
              <a:rPr lang="es-MX" sz="2000" u="sng" dirty="0">
                <a:solidFill>
                  <a:srgbClr val="00863D"/>
                </a:solidFill>
              </a:rPr>
              <a:t>las evaluaciones </a:t>
            </a:r>
            <a:r>
              <a:rPr lang="es-MX" sz="2000" dirty="0" smtClean="0">
                <a:solidFill>
                  <a:srgbClr val="00863D"/>
                </a:solidFill>
              </a:rPr>
              <a:t>realizadas.</a:t>
            </a:r>
            <a:endParaRPr lang="es-MX" sz="2000" dirty="0">
              <a:solidFill>
                <a:srgbClr val="00863D"/>
              </a:solidFill>
            </a:endParaRPr>
          </a:p>
        </p:txBody>
      </p:sp>
      <p:sp>
        <p:nvSpPr>
          <p:cNvPr id="52" name="CuadroTexto 51"/>
          <p:cNvSpPr txBox="1"/>
          <p:nvPr/>
        </p:nvSpPr>
        <p:spPr>
          <a:xfrm>
            <a:off x="395536" y="2453987"/>
            <a:ext cx="5976664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800" dirty="0" smtClean="0">
                <a:solidFill>
                  <a:srgbClr val="0000FF"/>
                </a:solidFill>
              </a:rPr>
              <a:t>2013</a:t>
            </a:r>
          </a:p>
          <a:p>
            <a:pPr marL="342900" indent="-160338">
              <a:buFont typeface="Wingdings" panose="05000000000000000000" pitchFamily="2" charset="2"/>
              <a:buChar char="ü"/>
            </a:pPr>
            <a:r>
              <a:rPr lang="es-MX" sz="1800" dirty="0" smtClean="0"/>
              <a:t>Fondo de Aportaciones para la Seguridad Pública</a:t>
            </a:r>
          </a:p>
          <a:p>
            <a:pPr marL="342900" indent="-160338">
              <a:buFont typeface="Wingdings" panose="05000000000000000000" pitchFamily="2" charset="2"/>
              <a:buChar char="ü"/>
            </a:pPr>
            <a:r>
              <a:rPr lang="es-MX" sz="1800" dirty="0" smtClean="0"/>
              <a:t>Fondo de Aportaciones Múltiples</a:t>
            </a:r>
          </a:p>
          <a:p>
            <a:pPr marL="342900" indent="-160338">
              <a:buFont typeface="Wingdings" panose="05000000000000000000" pitchFamily="2" charset="2"/>
              <a:buChar char="ü"/>
            </a:pPr>
            <a:r>
              <a:rPr lang="es-MX" sz="1800" dirty="0" smtClean="0"/>
              <a:t>FAIS-FISE</a:t>
            </a:r>
          </a:p>
          <a:p>
            <a:pPr marL="342900" indent="-160338">
              <a:buFont typeface="Wingdings" panose="05000000000000000000" pitchFamily="2" charset="2"/>
              <a:buChar char="ü"/>
            </a:pPr>
            <a:r>
              <a:rPr lang="es-MX" sz="1800" dirty="0" smtClean="0"/>
              <a:t>FAFEF </a:t>
            </a:r>
            <a:endParaRPr lang="es-MX" sz="1800" dirty="0"/>
          </a:p>
        </p:txBody>
      </p:sp>
      <p:sp>
        <p:nvSpPr>
          <p:cNvPr id="53" name="CuadroTexto 52"/>
          <p:cNvSpPr txBox="1"/>
          <p:nvPr/>
        </p:nvSpPr>
        <p:spPr>
          <a:xfrm>
            <a:off x="395536" y="3966155"/>
            <a:ext cx="5976664" cy="175432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800" dirty="0" smtClean="0">
                <a:solidFill>
                  <a:srgbClr val="0000FF"/>
                </a:solidFill>
              </a:rPr>
              <a:t>2014</a:t>
            </a:r>
          </a:p>
          <a:p>
            <a:pPr marL="342900" indent="-160338">
              <a:buFont typeface="Wingdings" panose="05000000000000000000" pitchFamily="2" charset="2"/>
              <a:buChar char="ü"/>
            </a:pPr>
            <a:r>
              <a:rPr lang="es-MX" sz="1800" dirty="0"/>
              <a:t>Fondo de Aportaciones para la Seguridad Pública</a:t>
            </a:r>
          </a:p>
          <a:p>
            <a:pPr marL="342900" indent="-160338">
              <a:buFont typeface="Wingdings" panose="05000000000000000000" pitchFamily="2" charset="2"/>
              <a:buChar char="ü"/>
            </a:pPr>
            <a:r>
              <a:rPr lang="es-MX" sz="1800" dirty="0" smtClean="0"/>
              <a:t>Fondo de Aportaciones Múltiples</a:t>
            </a:r>
          </a:p>
          <a:p>
            <a:pPr marL="342900" indent="-160338">
              <a:buFont typeface="Wingdings" panose="05000000000000000000" pitchFamily="2" charset="2"/>
              <a:buChar char="ü"/>
            </a:pPr>
            <a:r>
              <a:rPr lang="es-MX" sz="1800" dirty="0" smtClean="0"/>
              <a:t>FAIS-FISE</a:t>
            </a:r>
          </a:p>
          <a:p>
            <a:pPr marL="342900" indent="-160338">
              <a:buFont typeface="Wingdings" panose="05000000000000000000" pitchFamily="2" charset="2"/>
              <a:buChar char="ü"/>
            </a:pPr>
            <a:r>
              <a:rPr lang="es-MX" sz="1800" dirty="0" smtClean="0"/>
              <a:t>Subsidio para la Implementación de la Reforma al Sistema de Justicia </a:t>
            </a:r>
            <a:r>
              <a:rPr lang="es-MX" sz="1800" dirty="0"/>
              <a:t>P</a:t>
            </a:r>
            <a:r>
              <a:rPr lang="es-MX" sz="1800" dirty="0" smtClean="0"/>
              <a:t>enal </a:t>
            </a:r>
            <a:endParaRPr lang="es-MX" sz="1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395536" y="1772816"/>
            <a:ext cx="597666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800" dirty="0" smtClean="0">
                <a:solidFill>
                  <a:srgbClr val="0000FF"/>
                </a:solidFill>
              </a:rPr>
              <a:t>2012</a:t>
            </a:r>
          </a:p>
          <a:p>
            <a:pPr marL="342900" indent="-160338">
              <a:buFont typeface="Wingdings" panose="05000000000000000000" pitchFamily="2" charset="2"/>
              <a:buChar char="ü"/>
            </a:pPr>
            <a:r>
              <a:rPr lang="es-MX" sz="1800" dirty="0" smtClean="0"/>
              <a:t>Fondo de Aportaciones para la Seguridad Pública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3176" y="1254143"/>
            <a:ext cx="8003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Fondos observados por la Auditoría Superior de la </a:t>
            </a:r>
            <a:r>
              <a:rPr lang="es-MX" sz="2000" dirty="0" smtClean="0"/>
              <a:t>Federación (ASF). </a:t>
            </a:r>
            <a:endParaRPr lang="es-MX" sz="2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5496" y="5981218"/>
            <a:ext cx="907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Durante el 2015 la Federación a ministrado recursos en 72 programas-fondos. </a:t>
            </a:r>
            <a:endParaRPr lang="es-MX" sz="2000" dirty="0"/>
          </a:p>
        </p:txBody>
      </p:sp>
      <p:sp>
        <p:nvSpPr>
          <p:cNvPr id="9" name="3 CuadroTexto"/>
          <p:cNvSpPr txBox="1">
            <a:spLocks noChangeArrowheads="1"/>
          </p:cNvSpPr>
          <p:nvPr/>
        </p:nvSpPr>
        <p:spPr bwMode="auto">
          <a:xfrm>
            <a:off x="395536" y="188640"/>
            <a:ext cx="8424936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es-MX"/>
            </a:defPPr>
            <a:lvl1pPr>
              <a:defRPr sz="2300" b="1">
                <a:ln w="50800"/>
                <a:solidFill>
                  <a:srgbClr val="FF0000"/>
                </a:solidFill>
              </a:defRPr>
            </a:lvl1pPr>
          </a:lstStyle>
          <a:p>
            <a:pPr algn="ctr"/>
            <a:r>
              <a:rPr lang="es-MX" dirty="0" smtClean="0">
                <a:solidFill>
                  <a:srgbClr val="00863D"/>
                </a:solidFill>
              </a:rPr>
              <a:t>7.1</a:t>
            </a:r>
            <a:r>
              <a:rPr lang="es-MX" dirty="0">
                <a:solidFill>
                  <a:srgbClr val="00863D"/>
                </a:solidFill>
              </a:rPr>
              <a:t>. </a:t>
            </a:r>
            <a:r>
              <a:rPr lang="es-MX" dirty="0" smtClean="0">
                <a:solidFill>
                  <a:srgbClr val="00863D"/>
                </a:solidFill>
              </a:rPr>
              <a:t>Observaciones de la ASF, por no realizar la </a:t>
            </a:r>
            <a:r>
              <a:rPr lang="es-MX" dirty="0">
                <a:solidFill>
                  <a:srgbClr val="00863D"/>
                </a:solidFill>
              </a:rPr>
              <a:t>Evaluación </a:t>
            </a:r>
            <a:r>
              <a:rPr lang="es-MX" dirty="0" smtClean="0">
                <a:solidFill>
                  <a:srgbClr val="00863D"/>
                </a:solidFill>
              </a:rPr>
              <a:t>del Desempeño </a:t>
            </a:r>
            <a:endParaRPr lang="es-ES" sz="2400" dirty="0">
              <a:solidFill>
                <a:srgbClr val="00863D"/>
              </a:solidFill>
            </a:endParaRPr>
          </a:p>
        </p:txBody>
      </p:sp>
      <p:sp>
        <p:nvSpPr>
          <p:cNvPr id="4" name="Flecha derecha 3">
            <a:hlinkClick r:id="rId2" action="ppaction://hlinksldjump"/>
          </p:cNvPr>
          <p:cNvSpPr/>
          <p:nvPr/>
        </p:nvSpPr>
        <p:spPr>
          <a:xfrm>
            <a:off x="2987824" y="6381328"/>
            <a:ext cx="864096" cy="476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42480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5 Grupo"/>
          <p:cNvGrpSpPr>
            <a:grpSpLocks/>
          </p:cNvGrpSpPr>
          <p:nvPr/>
        </p:nvGrpSpPr>
        <p:grpSpPr bwMode="auto">
          <a:xfrm>
            <a:off x="2487144" y="2696373"/>
            <a:ext cx="2412107" cy="400050"/>
            <a:chOff x="4152" y="292023"/>
            <a:chExt cx="2124117" cy="400950"/>
          </a:xfrm>
        </p:grpSpPr>
        <p:sp>
          <p:nvSpPr>
            <p:cNvPr id="7" name="6 Rectángulo"/>
            <p:cNvSpPr/>
            <p:nvPr/>
          </p:nvSpPr>
          <p:spPr>
            <a:xfrm>
              <a:off x="4152" y="292023"/>
              <a:ext cx="2124117" cy="400950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sp>
        <p:sp>
          <p:nvSpPr>
            <p:cNvPr id="8" name="7 Rectángulo"/>
            <p:cNvSpPr/>
            <p:nvPr/>
          </p:nvSpPr>
          <p:spPr>
            <a:xfrm>
              <a:off x="4152" y="292023"/>
              <a:ext cx="2124117" cy="4009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lIns="85344" tIns="30480" rIns="85344" bIns="3048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buFont typeface="Times New Roman" pitchFamily="16" charset="0"/>
                <a:buNone/>
                <a:defRPr/>
              </a:pPr>
              <a:r>
                <a:rPr lang="es-MX" sz="1200" b="1" i="1" kern="0" dirty="0" smtClean="0">
                  <a:latin typeface="Franklin Gothic Book"/>
                  <a:ea typeface="Microsoft YaHei" charset="0"/>
                </a:rPr>
                <a:t>CPEUM</a:t>
              </a:r>
              <a:endParaRPr lang="es-MX" sz="1200" b="1" i="1" kern="0" dirty="0">
                <a:latin typeface="Franklin Gothic Book"/>
                <a:ea typeface="Microsoft YaHei" charset="0"/>
              </a:endParaRPr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5295176" y="2706592"/>
            <a:ext cx="2916444" cy="440179"/>
            <a:chOff x="4152" y="1287479"/>
            <a:chExt cx="2124117" cy="400950"/>
          </a:xfrm>
          <a:solidFill>
            <a:schemeClr val="accent6">
              <a:lumMod val="75000"/>
            </a:schemeClr>
          </a:solidFill>
        </p:grpSpPr>
        <p:sp>
          <p:nvSpPr>
            <p:cNvPr id="10" name="9 Rectángulo"/>
            <p:cNvSpPr/>
            <p:nvPr/>
          </p:nvSpPr>
          <p:spPr>
            <a:xfrm>
              <a:off x="4152" y="1287479"/>
              <a:ext cx="2124117" cy="40095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10 Rectángulo"/>
            <p:cNvSpPr/>
            <p:nvPr/>
          </p:nvSpPr>
          <p:spPr>
            <a:xfrm>
              <a:off x="4152" y="1287479"/>
              <a:ext cx="2124117" cy="40095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lIns="85344" tIns="30480" rIns="85344" bIns="3048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buFont typeface="Times New Roman" pitchFamily="16" charset="0"/>
                <a:buNone/>
                <a:defRPr/>
              </a:pPr>
              <a:r>
                <a:rPr lang="es-MX" sz="1200" b="1" i="1" kern="0" dirty="0" smtClean="0">
                  <a:latin typeface="Franklin Gothic Book"/>
                  <a:ea typeface="Microsoft YaHei" charset="0"/>
                </a:rPr>
                <a:t>LGCG</a:t>
              </a:r>
              <a:endParaRPr lang="es-MX" sz="1200" b="1" i="1" kern="0" dirty="0">
                <a:latin typeface="Franklin Gothic Book"/>
                <a:ea typeface="Microsoft YaHei" charset="0"/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2379028" y="4869160"/>
            <a:ext cx="4497228" cy="604494"/>
            <a:chOff x="4152" y="2546059"/>
            <a:chExt cx="2124117" cy="400950"/>
          </a:xfrm>
          <a:solidFill>
            <a:srgbClr val="006600"/>
          </a:solidFill>
        </p:grpSpPr>
        <p:sp>
          <p:nvSpPr>
            <p:cNvPr id="13" name="12 Rectángulo"/>
            <p:cNvSpPr/>
            <p:nvPr/>
          </p:nvSpPr>
          <p:spPr>
            <a:xfrm>
              <a:off x="4152" y="2546059"/>
              <a:ext cx="2124117" cy="400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13 Rectángulo"/>
            <p:cNvSpPr/>
            <p:nvPr/>
          </p:nvSpPr>
          <p:spPr>
            <a:xfrm>
              <a:off x="4152" y="2546059"/>
              <a:ext cx="2124117" cy="4009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lIns="85344" tIns="30480" rIns="85344" bIns="3048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buFont typeface="Times New Roman" pitchFamily="16" charset="0"/>
                <a:buNone/>
                <a:defRPr/>
              </a:pPr>
              <a:r>
                <a:rPr lang="es-MX" sz="1200" b="1" i="1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Book"/>
                  <a:ea typeface="Microsoft YaHei" charset="0"/>
                </a:rPr>
                <a:t>Código de la Hacienda Pública para el Estado de Chiapas</a:t>
              </a:r>
            </a:p>
          </p:txBody>
        </p:sp>
      </p:grpSp>
      <p:sp>
        <p:nvSpPr>
          <p:cNvPr id="31" name="30 CuadroTexto"/>
          <p:cNvSpPr txBox="1"/>
          <p:nvPr/>
        </p:nvSpPr>
        <p:spPr>
          <a:xfrm>
            <a:off x="2487144" y="3056413"/>
            <a:ext cx="2412107" cy="277812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s-MX"/>
            </a:defPPr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pPr>
              <a:buFont typeface="Times New Roman" pitchFamily="16" charset="0"/>
              <a:buNone/>
              <a:defRPr/>
            </a:pPr>
            <a:r>
              <a:rPr lang="es-MX" dirty="0"/>
              <a:t>Art. 134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5295184" y="3066633"/>
            <a:ext cx="2916386" cy="27781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es-MX" sz="1200" b="1" dirty="0">
                <a:solidFill>
                  <a:schemeClr val="tx1"/>
                </a:solidFill>
              </a:rPr>
              <a:t>Art. </a:t>
            </a:r>
            <a:r>
              <a:rPr lang="es-MX" sz="1200" b="1" dirty="0" smtClean="0">
                <a:solidFill>
                  <a:schemeClr val="tx1"/>
                </a:solidFill>
              </a:rPr>
              <a:t>71 y 79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378971" y="5431749"/>
            <a:ext cx="4497139" cy="277812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s-MX"/>
            </a:defPPr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pPr>
              <a:buFont typeface="Times New Roman" pitchFamily="16" charset="0"/>
              <a:buNone/>
              <a:defRPr/>
            </a:pPr>
            <a:r>
              <a:rPr lang="es-MX" dirty="0" smtClean="0"/>
              <a:t>Libro Cuarto, Art</a:t>
            </a:r>
            <a:r>
              <a:rPr lang="es-MX" dirty="0"/>
              <a:t>. </a:t>
            </a:r>
            <a:r>
              <a:rPr lang="es-MX" dirty="0" smtClean="0"/>
              <a:t>331</a:t>
            </a:r>
            <a:endParaRPr lang="es-MX" dirty="0"/>
          </a:p>
        </p:txBody>
      </p:sp>
      <p:cxnSp>
        <p:nvCxnSpPr>
          <p:cNvPr id="39" name="38 Conector recto"/>
          <p:cNvCxnSpPr/>
          <p:nvPr/>
        </p:nvCxnSpPr>
        <p:spPr>
          <a:xfrm>
            <a:off x="522514" y="4640589"/>
            <a:ext cx="7905750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18" r="78111" b="52994"/>
          <a:stretch>
            <a:fillRect/>
          </a:stretch>
        </p:blipFill>
        <p:spPr bwMode="auto">
          <a:xfrm>
            <a:off x="582839" y="2696373"/>
            <a:ext cx="1508125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60043" r="79294" b="11050"/>
          <a:stretch>
            <a:fillRect/>
          </a:stretch>
        </p:blipFill>
        <p:spPr bwMode="auto">
          <a:xfrm>
            <a:off x="650779" y="5034806"/>
            <a:ext cx="1568450" cy="170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3 CuadroTexto"/>
          <p:cNvSpPr txBox="1">
            <a:spLocks noChangeArrowheads="1"/>
          </p:cNvSpPr>
          <p:nvPr/>
        </p:nvSpPr>
        <p:spPr bwMode="auto">
          <a:xfrm>
            <a:off x="323528" y="188640"/>
            <a:ext cx="846043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es-MX"/>
            </a:defPPr>
            <a:lvl1pPr>
              <a:defRPr sz="2300" b="1">
                <a:ln w="50800"/>
                <a:solidFill>
                  <a:srgbClr val="FF0000"/>
                </a:solidFill>
              </a:defRPr>
            </a:lvl1pPr>
          </a:lstStyle>
          <a:p>
            <a:pPr algn="ctr"/>
            <a:r>
              <a:rPr lang="es-MX" dirty="0" smtClean="0">
                <a:solidFill>
                  <a:srgbClr val="00863D"/>
                </a:solidFill>
              </a:rPr>
              <a:t>7.1</a:t>
            </a:r>
            <a:r>
              <a:rPr lang="es-MX" dirty="0">
                <a:solidFill>
                  <a:srgbClr val="00863D"/>
                </a:solidFill>
              </a:rPr>
              <a:t>. </a:t>
            </a:r>
            <a:r>
              <a:rPr lang="es-MX" dirty="0" smtClean="0">
                <a:solidFill>
                  <a:srgbClr val="00863D"/>
                </a:solidFill>
              </a:rPr>
              <a:t>Observaciones de la ASF, por no realizar la </a:t>
            </a:r>
            <a:r>
              <a:rPr lang="es-MX" dirty="0">
                <a:solidFill>
                  <a:srgbClr val="00863D"/>
                </a:solidFill>
              </a:rPr>
              <a:t>Evaluación </a:t>
            </a:r>
            <a:r>
              <a:rPr lang="es-MX" dirty="0" smtClean="0">
                <a:solidFill>
                  <a:srgbClr val="00863D"/>
                </a:solidFill>
              </a:rPr>
              <a:t>del Desempeño </a:t>
            </a:r>
            <a:endParaRPr lang="es-ES" sz="2400" dirty="0">
              <a:solidFill>
                <a:srgbClr val="00863D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747067" y="2091324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Marco Legal</a:t>
            </a:r>
            <a:endParaRPr lang="es-MX" sz="2000" dirty="0"/>
          </a:p>
        </p:txBody>
      </p:sp>
      <p:grpSp>
        <p:nvGrpSpPr>
          <p:cNvPr id="38" name="5 Grupo"/>
          <p:cNvGrpSpPr>
            <a:grpSpLocks/>
          </p:cNvGrpSpPr>
          <p:nvPr/>
        </p:nvGrpSpPr>
        <p:grpSpPr bwMode="auto">
          <a:xfrm>
            <a:off x="2487144" y="3560469"/>
            <a:ext cx="2412107" cy="400050"/>
            <a:chOff x="4152" y="292023"/>
            <a:chExt cx="2124117" cy="400950"/>
          </a:xfrm>
        </p:grpSpPr>
        <p:sp>
          <p:nvSpPr>
            <p:cNvPr id="40" name="6 Rectángulo"/>
            <p:cNvSpPr/>
            <p:nvPr/>
          </p:nvSpPr>
          <p:spPr>
            <a:xfrm>
              <a:off x="4152" y="292023"/>
              <a:ext cx="2124117" cy="400950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sp>
        <p:sp>
          <p:nvSpPr>
            <p:cNvPr id="41" name="7 Rectángulo"/>
            <p:cNvSpPr/>
            <p:nvPr/>
          </p:nvSpPr>
          <p:spPr>
            <a:xfrm>
              <a:off x="4152" y="292023"/>
              <a:ext cx="2124117" cy="4009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lIns="85344" tIns="30480" rIns="85344" bIns="3048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buFont typeface="Times New Roman" pitchFamily="16" charset="0"/>
                <a:buNone/>
                <a:defRPr/>
              </a:pPr>
              <a:r>
                <a:rPr lang="es-MX" sz="1200" b="1" i="1" kern="0" dirty="0" smtClean="0">
                  <a:latin typeface="Franklin Gothic Book"/>
                  <a:ea typeface="Microsoft YaHei" charset="0"/>
                </a:rPr>
                <a:t>LFPRH</a:t>
              </a:r>
              <a:endParaRPr lang="es-MX" sz="1200" b="1" i="1" kern="0" dirty="0">
                <a:latin typeface="Franklin Gothic Book"/>
                <a:ea typeface="Microsoft YaHei" charset="0"/>
              </a:endParaRPr>
            </a:p>
          </p:txBody>
        </p:sp>
      </p:grpSp>
      <p:sp>
        <p:nvSpPr>
          <p:cNvPr id="42" name="30 CuadroTexto"/>
          <p:cNvSpPr txBox="1"/>
          <p:nvPr/>
        </p:nvSpPr>
        <p:spPr>
          <a:xfrm>
            <a:off x="2487144" y="3920509"/>
            <a:ext cx="2412107" cy="277812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s-MX"/>
            </a:defPPr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pPr>
              <a:buFont typeface="Times New Roman" pitchFamily="16" charset="0"/>
              <a:buNone/>
              <a:defRPr/>
            </a:pPr>
            <a:r>
              <a:rPr lang="es-MX" dirty="0"/>
              <a:t>Art. </a:t>
            </a:r>
            <a:r>
              <a:rPr lang="es-MX" dirty="0" smtClean="0"/>
              <a:t>85 y 110</a:t>
            </a:r>
            <a:endParaRPr lang="es-MX" dirty="0"/>
          </a:p>
        </p:txBody>
      </p:sp>
      <p:grpSp>
        <p:nvGrpSpPr>
          <p:cNvPr id="43" name="8 Grupo"/>
          <p:cNvGrpSpPr/>
          <p:nvPr/>
        </p:nvGrpSpPr>
        <p:grpSpPr>
          <a:xfrm>
            <a:off x="5295225" y="3426673"/>
            <a:ext cx="2916346" cy="844320"/>
            <a:chOff x="4152" y="1287479"/>
            <a:chExt cx="2124117" cy="400950"/>
          </a:xfrm>
          <a:solidFill>
            <a:schemeClr val="accent6">
              <a:lumMod val="75000"/>
            </a:schemeClr>
          </a:solidFill>
        </p:grpSpPr>
        <p:sp>
          <p:nvSpPr>
            <p:cNvPr id="44" name="9 Rectángulo"/>
            <p:cNvSpPr/>
            <p:nvPr/>
          </p:nvSpPr>
          <p:spPr>
            <a:xfrm>
              <a:off x="4152" y="1287479"/>
              <a:ext cx="2124117" cy="40095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</p:sp>
        <p:sp>
          <p:nvSpPr>
            <p:cNvPr id="45" name="10 Rectángulo"/>
            <p:cNvSpPr/>
            <p:nvPr/>
          </p:nvSpPr>
          <p:spPr>
            <a:xfrm>
              <a:off x="4152" y="1287479"/>
              <a:ext cx="2124117" cy="40095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lIns="85344" tIns="30480" rIns="85344" bIns="30480" spcCol="1270" anchor="ctr"/>
            <a:lstStyle/>
            <a:p>
              <a:pPr algn="just"/>
              <a:r>
                <a:rPr lang="es-MX" sz="1400" b="1" dirty="0"/>
                <a:t>NORMA </a:t>
              </a:r>
              <a:r>
                <a:rPr lang="es-MX" sz="1400" b="1" dirty="0" smtClean="0"/>
                <a:t>para </a:t>
              </a:r>
              <a:r>
                <a:rPr lang="es-MX" sz="1400" b="1" dirty="0"/>
                <a:t>la </a:t>
              </a:r>
              <a:r>
                <a:rPr lang="es-MX" sz="1400" b="1" u="sng" dirty="0">
                  <a:solidFill>
                    <a:srgbClr val="00863D"/>
                  </a:solidFill>
                </a:rPr>
                <a:t>difusión</a:t>
              </a:r>
              <a:r>
                <a:rPr lang="es-MX" sz="1400" b="1" dirty="0"/>
                <a:t> de los resultados de las </a:t>
              </a:r>
              <a:r>
                <a:rPr lang="es-MX" sz="1400" b="1" u="sng" dirty="0">
                  <a:solidFill>
                    <a:srgbClr val="00863D"/>
                  </a:solidFill>
                </a:rPr>
                <a:t>evaluaciones de los recursos </a:t>
              </a:r>
              <a:r>
                <a:rPr lang="es-MX" sz="1400" b="1" u="sng" dirty="0" smtClean="0">
                  <a:solidFill>
                    <a:srgbClr val="00863D"/>
                  </a:solidFill>
                </a:rPr>
                <a:t>federales…</a:t>
              </a:r>
              <a:endParaRPr lang="es-MX" sz="1400" b="1" u="sng" dirty="0">
                <a:solidFill>
                  <a:srgbClr val="00863D"/>
                </a:solidFill>
              </a:endParaRPr>
            </a:p>
          </p:txBody>
        </p:sp>
      </p:grpSp>
      <p:sp>
        <p:nvSpPr>
          <p:cNvPr id="51" name="CuadroTexto 50"/>
          <p:cNvSpPr txBox="1"/>
          <p:nvPr/>
        </p:nvSpPr>
        <p:spPr>
          <a:xfrm>
            <a:off x="323528" y="1124744"/>
            <a:ext cx="8460432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/>
              <a:t>Todos los organismos públicos y municipios que tienen </a:t>
            </a:r>
            <a:r>
              <a:rPr lang="es-MX" sz="2000" u="sng" dirty="0" smtClean="0">
                <a:solidFill>
                  <a:srgbClr val="00863D"/>
                </a:solidFill>
              </a:rPr>
              <a:t>recursos federales</a:t>
            </a:r>
            <a:r>
              <a:rPr lang="es-MX" sz="2000" dirty="0" smtClean="0"/>
              <a:t>, están obligados a realizar la EVALUACIÓN DEL DESEMPEÑO</a:t>
            </a:r>
            <a:endParaRPr lang="es-MX" sz="2000" dirty="0"/>
          </a:p>
        </p:txBody>
      </p:sp>
      <p:sp>
        <p:nvSpPr>
          <p:cNvPr id="27" name="Flecha derecha 26">
            <a:hlinkClick r:id="rId3" action="ppaction://hlinksldjump"/>
          </p:cNvPr>
          <p:cNvSpPr/>
          <p:nvPr/>
        </p:nvSpPr>
        <p:spPr>
          <a:xfrm>
            <a:off x="2987824" y="6381328"/>
            <a:ext cx="864096" cy="476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25181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395536" y="1162481"/>
            <a:ext cx="8424936" cy="529375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es-MX" sz="2000" b="1" dirty="0" smtClean="0"/>
              <a:t>Acciones para realizar las </a:t>
            </a:r>
            <a:r>
              <a:rPr lang="es-MX" sz="2000" b="1" dirty="0" smtClean="0">
                <a:solidFill>
                  <a:srgbClr val="0000FF"/>
                </a:solidFill>
              </a:rPr>
              <a:t>evaluaciones del desempeño </a:t>
            </a:r>
            <a:r>
              <a:rPr lang="es-MX" sz="2000" b="1" dirty="0" smtClean="0"/>
              <a:t>de los recursos federales del ejercicio </a:t>
            </a:r>
            <a:r>
              <a:rPr lang="es-MX" sz="2000" b="1" dirty="0" smtClean="0">
                <a:solidFill>
                  <a:srgbClr val="0000FF"/>
                </a:solidFill>
              </a:rPr>
              <a:t>2015.</a:t>
            </a:r>
          </a:p>
          <a:p>
            <a:pPr algn="just"/>
            <a:endParaRPr lang="es-MX" sz="1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Integración y divulgación del </a:t>
            </a:r>
            <a:r>
              <a:rPr lang="es-MX" sz="1800" dirty="0" smtClean="0">
                <a:solidFill>
                  <a:srgbClr val="0000FF"/>
                </a:solidFill>
              </a:rPr>
              <a:t>Plan de Acción</a:t>
            </a:r>
            <a:r>
              <a:rPr lang="es-MX" sz="1800" dirty="0" smtClean="0"/>
              <a:t>, a cargo </a:t>
            </a:r>
            <a:r>
              <a:rPr lang="es-MX" sz="1800" dirty="0"/>
              <a:t>del Consejo de Investigación y Evaluación de la Política Social del Estado (CIEPSE</a:t>
            </a:r>
            <a:r>
              <a:rPr lang="es-MX" sz="1800" dirty="0" smtClean="0"/>
              <a:t>), enfocado a </a:t>
            </a:r>
            <a:r>
              <a:rPr lang="es-MX" sz="1800" dirty="0"/>
              <a:t>los 8 fondos del ramo 33, los convenios y subsidios del ejercicio 2015</a:t>
            </a:r>
            <a:r>
              <a:rPr lang="es-MX" sz="18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1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Solicitar a la Secretaría </a:t>
            </a:r>
            <a:r>
              <a:rPr lang="es-MX" sz="1800" dirty="0"/>
              <a:t>de la Función Pública (SFP) y </a:t>
            </a:r>
            <a:r>
              <a:rPr lang="es-MX" sz="1800" dirty="0" smtClean="0"/>
              <a:t>al </a:t>
            </a:r>
            <a:r>
              <a:rPr lang="es-MX" sz="1800" dirty="0"/>
              <a:t>Órgano de Fiscalización Superior del Congreso del Estado (OFSCE), </a:t>
            </a:r>
            <a:r>
              <a:rPr lang="es-MX" sz="1800" dirty="0" smtClean="0"/>
              <a:t>den seguimiento </a:t>
            </a:r>
            <a:r>
              <a:rPr lang="es-MX" sz="1800" dirty="0"/>
              <a:t>en el ámbito de su </a:t>
            </a:r>
            <a:r>
              <a:rPr lang="es-MX" sz="1800" dirty="0" smtClean="0"/>
              <a:t>competencia el cumplimiento del </a:t>
            </a:r>
            <a:r>
              <a:rPr lang="es-MX" sz="1800" dirty="0" smtClean="0">
                <a:solidFill>
                  <a:srgbClr val="0000FF"/>
                </a:solidFill>
              </a:rPr>
              <a:t>Plan de Acción</a:t>
            </a:r>
            <a:r>
              <a:rPr lang="es-MX" sz="1800" dirty="0" smtClean="0"/>
              <a:t>, implementado por el CIEPSE.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18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El OFSCE deberá establecer coordinación con los ayuntamientos municipales, para que éstos efectúen las evaluaciones del desempeño.</a:t>
            </a:r>
          </a:p>
          <a:p>
            <a:pPr algn="just"/>
            <a:endParaRPr lang="es-MX" sz="18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Los Poderes Legislativo y Judicial, así como los Órganos Autónomos que obtengan recursos federales, están obligados a realizar la evaluación del desempeño</a:t>
            </a:r>
            <a:r>
              <a:rPr lang="es-MX" sz="1800" dirty="0" smtClean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395536" y="188640"/>
            <a:ext cx="8424936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es-MX"/>
            </a:defPPr>
            <a:lvl1pPr>
              <a:defRPr sz="2300" b="1">
                <a:ln w="50800"/>
                <a:solidFill>
                  <a:srgbClr val="FF0000"/>
                </a:solidFill>
              </a:defRPr>
            </a:lvl1pPr>
          </a:lstStyle>
          <a:p>
            <a:pPr algn="ctr"/>
            <a:r>
              <a:rPr lang="es-MX" dirty="0" smtClean="0">
                <a:solidFill>
                  <a:srgbClr val="00863D"/>
                </a:solidFill>
              </a:rPr>
              <a:t>7.1</a:t>
            </a:r>
            <a:r>
              <a:rPr lang="es-MX" dirty="0">
                <a:solidFill>
                  <a:srgbClr val="00863D"/>
                </a:solidFill>
              </a:rPr>
              <a:t>. </a:t>
            </a:r>
            <a:r>
              <a:rPr lang="es-MX" dirty="0" smtClean="0">
                <a:solidFill>
                  <a:srgbClr val="00863D"/>
                </a:solidFill>
              </a:rPr>
              <a:t>Observaciones de la ASF, por no realizar la </a:t>
            </a:r>
            <a:r>
              <a:rPr lang="es-MX" dirty="0">
                <a:solidFill>
                  <a:srgbClr val="00863D"/>
                </a:solidFill>
              </a:rPr>
              <a:t>Evaluación </a:t>
            </a:r>
            <a:r>
              <a:rPr lang="es-MX" dirty="0" smtClean="0">
                <a:solidFill>
                  <a:srgbClr val="00863D"/>
                </a:solidFill>
              </a:rPr>
              <a:t>del Desempeño </a:t>
            </a:r>
            <a:endParaRPr lang="es-ES" sz="2400" dirty="0">
              <a:solidFill>
                <a:srgbClr val="00863D"/>
              </a:solidFill>
            </a:endParaRPr>
          </a:p>
        </p:txBody>
      </p:sp>
      <p:sp>
        <p:nvSpPr>
          <p:cNvPr id="2" name="Flecha abajo 1">
            <a:hlinkClick r:id="rId2" action="ppaction://hlinksldjump"/>
          </p:cNvPr>
          <p:cNvSpPr/>
          <p:nvPr/>
        </p:nvSpPr>
        <p:spPr>
          <a:xfrm rot="5400000">
            <a:off x="3887925" y="5851340"/>
            <a:ext cx="682623" cy="13306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92457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CuadroTexto"/>
          <p:cNvSpPr txBox="1">
            <a:spLocks noChangeArrowheads="1"/>
          </p:cNvSpPr>
          <p:nvPr/>
        </p:nvSpPr>
        <p:spPr bwMode="auto">
          <a:xfrm>
            <a:off x="377788" y="2227798"/>
            <a:ext cx="8010636" cy="278537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457200" indent="-457200" algn="just" eaLnBrk="1" hangingPunct="1">
              <a:buFont typeface="Wingdings" pitchFamily="2" charset="2"/>
              <a:buChar char="Ø"/>
            </a:pPr>
            <a:r>
              <a:rPr lang="es-MX" sz="2500" dirty="0" smtClean="0"/>
              <a:t>El artículo 17 del Decreto por el que se crea el CACE, establece que éste sesionará de manera ordinaria, </a:t>
            </a:r>
            <a:r>
              <a:rPr lang="es-MX" sz="2500" u="sng" dirty="0" smtClean="0"/>
              <a:t>al menos 2 veces al año</a:t>
            </a:r>
            <a:r>
              <a:rPr lang="es-MX" sz="2500" dirty="0" smtClean="0"/>
              <a:t>.</a:t>
            </a:r>
          </a:p>
          <a:p>
            <a:pPr marL="457200" indent="-457200" algn="just" eaLnBrk="1" hangingPunct="1">
              <a:buFont typeface="Wingdings" pitchFamily="2" charset="2"/>
              <a:buChar char="Ø"/>
            </a:pPr>
            <a:endParaRPr lang="es-MX" sz="2500" dirty="0" smtClean="0"/>
          </a:p>
          <a:p>
            <a:pPr marL="457200" indent="-457200" algn="just" eaLnBrk="1" hangingPunct="1">
              <a:buFont typeface="Wingdings" pitchFamily="2" charset="2"/>
              <a:buChar char="Ø"/>
            </a:pPr>
            <a:r>
              <a:rPr lang="es-MX" sz="2500" dirty="0" smtClean="0"/>
              <a:t>Con base a lo anterior, se propone que la Primera reunión ordinaria del CACE  en el ejercicio 2016, se celebre el </a:t>
            </a:r>
            <a:r>
              <a:rPr lang="es-MX" sz="2500" b="1" u="sng" dirty="0" smtClean="0">
                <a:solidFill>
                  <a:srgbClr val="00863D"/>
                </a:solidFill>
              </a:rPr>
              <a:t>día viernes 17 de junio</a:t>
            </a:r>
            <a:r>
              <a:rPr lang="es-MX" sz="2500" b="1" dirty="0" smtClean="0">
                <a:solidFill>
                  <a:srgbClr val="00863D"/>
                </a:solidFill>
              </a:rPr>
              <a:t> </a:t>
            </a:r>
            <a:r>
              <a:rPr lang="es-MX" sz="2500" dirty="0" smtClean="0"/>
              <a:t>del 2016. </a:t>
            </a:r>
            <a:endParaRPr lang="es-MX" sz="2500" dirty="0"/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431756" y="390436"/>
            <a:ext cx="8478472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es-MX"/>
            </a:defPPr>
            <a:lvl1pPr>
              <a:defRPr sz="2300" b="1">
                <a:ln w="50800"/>
                <a:solidFill>
                  <a:srgbClr val="FF0000"/>
                </a:solidFill>
              </a:defRPr>
            </a:lvl1pPr>
          </a:lstStyle>
          <a:p>
            <a:r>
              <a:rPr lang="es-MX" dirty="0" smtClean="0">
                <a:solidFill>
                  <a:srgbClr val="00863D"/>
                </a:solidFill>
              </a:rPr>
              <a:t>7.2 Acuerdo </a:t>
            </a:r>
            <a:r>
              <a:rPr lang="es-MX" dirty="0">
                <a:solidFill>
                  <a:srgbClr val="00863D"/>
                </a:solidFill>
              </a:rPr>
              <a:t>para celebrar la </a:t>
            </a:r>
            <a:r>
              <a:rPr lang="es-MX" dirty="0" smtClean="0">
                <a:solidFill>
                  <a:srgbClr val="00863D"/>
                </a:solidFill>
              </a:rPr>
              <a:t>primera reunión </a:t>
            </a:r>
            <a:r>
              <a:rPr lang="es-MX" dirty="0">
                <a:solidFill>
                  <a:srgbClr val="00863D"/>
                </a:solidFill>
              </a:rPr>
              <a:t>del </a:t>
            </a:r>
            <a:r>
              <a:rPr lang="es-MX" dirty="0" smtClean="0">
                <a:solidFill>
                  <a:srgbClr val="00863D"/>
                </a:solidFill>
              </a:rPr>
              <a:t>2016.</a:t>
            </a:r>
            <a:endParaRPr lang="es-MX" dirty="0">
              <a:solidFill>
                <a:srgbClr val="00863D"/>
              </a:solidFill>
            </a:endParaRPr>
          </a:p>
        </p:txBody>
      </p:sp>
      <p:sp>
        <p:nvSpPr>
          <p:cNvPr id="2" name="Flecha izquierda 1">
            <a:hlinkClick r:id="rId2" action="ppaction://hlinksldjump"/>
          </p:cNvPr>
          <p:cNvSpPr/>
          <p:nvPr/>
        </p:nvSpPr>
        <p:spPr>
          <a:xfrm>
            <a:off x="3707904" y="6237312"/>
            <a:ext cx="504056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001159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 bwMode="auto">
          <a:xfrm>
            <a:off x="2555776" y="2636912"/>
            <a:ext cx="3888432" cy="1368152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3032124" y="2924944"/>
            <a:ext cx="2928937" cy="830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MX" sz="4800" b="1" dirty="0">
                <a:ln w="50800"/>
                <a:solidFill>
                  <a:srgbClr val="00863D"/>
                </a:solidFill>
              </a:rPr>
              <a:t>Gracias</a:t>
            </a:r>
          </a:p>
        </p:txBody>
      </p:sp>
      <p:sp>
        <p:nvSpPr>
          <p:cNvPr id="2" name="Flecha izquierda 1">
            <a:hlinkClick r:id="rId2" action="ppaction://hlinksldjump"/>
          </p:cNvPr>
          <p:cNvSpPr/>
          <p:nvPr/>
        </p:nvSpPr>
        <p:spPr>
          <a:xfrm>
            <a:off x="3491880" y="5013176"/>
            <a:ext cx="648072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CuadroTexto"/>
          <p:cNvSpPr txBox="1"/>
          <p:nvPr/>
        </p:nvSpPr>
        <p:spPr>
          <a:xfrm>
            <a:off x="270770" y="999319"/>
            <a:ext cx="8727226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es-ES" sz="1700" dirty="0" smtClean="0">
                <a:latin typeface="Arial" pitchFamily="34" charset="0"/>
                <a:cs typeface="Arial" pitchFamily="34" charset="0"/>
              </a:rPr>
              <a:t>Lista de asistencia y verificación </a:t>
            </a:r>
            <a:r>
              <a:rPr lang="es-ES" sz="1700" dirty="0">
                <a:latin typeface="Arial" pitchFamily="34" charset="0"/>
                <a:cs typeface="Arial" pitchFamily="34" charset="0"/>
              </a:rPr>
              <a:t>de Quórum Legal.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s-ES" sz="1700" dirty="0" smtClean="0">
                <a:latin typeface="Arial" pitchFamily="34" charset="0"/>
                <a:cs typeface="Arial" pitchFamily="34" charset="0"/>
              </a:rPr>
              <a:t>Aprobación del Orden del Día.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Informe del proceso de adopción e implementación de la Armonización Contable:</a:t>
            </a:r>
          </a:p>
          <a:p>
            <a:pPr marL="447675" algn="just" defTabSz="447675">
              <a:tabLst>
                <a:tab pos="447675" algn="l"/>
              </a:tabLst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3.1. Tratamiento Contable y Presupuestario de los recursos que los Organismos Públicos destinan a</a:t>
            </a:r>
          </a:p>
          <a:p>
            <a:pPr marL="447675" algn="just" defTabSz="447675">
              <a:tabLst>
                <a:tab pos="447675" algn="l"/>
              </a:tabLst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       sus fideicomisos sin estructura orgánica y contratos análogos, incluyendo mandatos.</a:t>
            </a:r>
          </a:p>
          <a:p>
            <a:pPr marL="447675" algn="just" defTabSz="447675">
              <a:tabLst>
                <a:tab pos="447675" algn="l"/>
              </a:tabLst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3.2.  Últimos ordenamientos publicados por el CONAC.</a:t>
            </a:r>
          </a:p>
          <a:p>
            <a:pPr marL="447675" algn="just" defTabSz="447675">
              <a:tabLst>
                <a:tab pos="447675" algn="l"/>
              </a:tabLst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3.3. </a:t>
            </a:r>
            <a:r>
              <a:rPr lang="es-MX" sz="1400" dirty="0">
                <a:ln w="50800"/>
                <a:latin typeface="Arial" pitchFamily="34" charset="0"/>
                <a:cs typeface="Arial" pitchFamily="34" charset="0"/>
              </a:rPr>
              <a:t>Índice de cumplimiento en la difusión de la Información </a:t>
            </a:r>
            <a:r>
              <a:rPr lang="es-MX" sz="1400" dirty="0" smtClean="0">
                <a:ln w="50800"/>
                <a:latin typeface="Arial" pitchFamily="34" charset="0"/>
                <a:cs typeface="Arial" pitchFamily="34" charset="0"/>
              </a:rPr>
              <a:t>Financiera.</a:t>
            </a: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marL="447675" algn="just" defTabSz="447675">
              <a:tabLst>
                <a:tab pos="447675" algn="l"/>
              </a:tabLst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3.4. Seguimiento a los Acuerdos de la Primera Reunión del presente ejercicio del CACE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.</a:t>
            </a: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marL="812800" algn="just" defTabSz="447675">
              <a:tabLst>
                <a:tab pos="447675" algn="l"/>
              </a:tabLst>
            </a:pPr>
            <a:r>
              <a:rPr lang="es-ES" sz="1200" dirty="0" smtClean="0">
                <a:latin typeface="Arial" pitchFamily="34" charset="0"/>
                <a:cs typeface="Arial" pitchFamily="34" charset="0"/>
              </a:rPr>
              <a:t>3.4.1 </a:t>
            </a:r>
            <a:r>
              <a:rPr lang="es-ES" sz="1200" dirty="0">
                <a:latin typeface="Arial" pitchFamily="34" charset="0"/>
                <a:cs typeface="Arial" pitchFamily="34" charset="0"/>
              </a:rPr>
              <a:t>Í</a:t>
            </a:r>
            <a:r>
              <a:rPr lang="es-ES" sz="1200" dirty="0" smtClean="0">
                <a:latin typeface="Arial" pitchFamily="34" charset="0"/>
                <a:cs typeface="Arial" pitchFamily="34" charset="0"/>
              </a:rPr>
              <a:t>ndice de calidad de Información de Recursos Federales en el Sistema de Formato Único (SFU)</a:t>
            </a:r>
          </a:p>
          <a:p>
            <a:pPr marL="812800" algn="just" defTabSz="447675">
              <a:tabLst>
                <a:tab pos="447675" algn="l"/>
              </a:tabLst>
            </a:pPr>
            <a:r>
              <a:rPr lang="es-ES" sz="1200" dirty="0" smtClean="0">
                <a:latin typeface="Arial" pitchFamily="34" charset="0"/>
                <a:cs typeface="Arial" pitchFamily="34" charset="0"/>
              </a:rPr>
              <a:t>3.4.2 Avance del Registro de los Bienes Muebles e Inmuebles, informado al Secretario Técnico del CACE</a:t>
            </a:r>
          </a:p>
          <a:p>
            <a:pPr marL="812800" algn="just" defTabSz="447675">
              <a:tabLst>
                <a:tab pos="447675" algn="l"/>
              </a:tabLst>
            </a:pPr>
            <a:r>
              <a:rPr lang="es-ES" sz="1200" dirty="0" smtClean="0">
                <a:latin typeface="Arial" pitchFamily="34" charset="0"/>
                <a:cs typeface="Arial" pitchFamily="34" charset="0"/>
              </a:rPr>
              <a:t>3.4.3 Avance en la evaluación realizada por la </a:t>
            </a:r>
            <a:r>
              <a:rPr lang="es-ES" sz="1200" dirty="0" err="1" smtClean="0">
                <a:latin typeface="Arial" pitchFamily="34" charset="0"/>
                <a:cs typeface="Arial" pitchFamily="34" charset="0"/>
              </a:rPr>
              <a:t>Sria</a:t>
            </a:r>
            <a:r>
              <a:rPr lang="es-ES" sz="1200" dirty="0" smtClean="0">
                <a:latin typeface="Arial" pitchFamily="34" charset="0"/>
                <a:cs typeface="Arial" pitchFamily="34" charset="0"/>
              </a:rPr>
              <a:t>. de la Función Pública, en cuanto al registro de los bienes 		       muebles e inmuebles.</a:t>
            </a:r>
          </a:p>
          <a:p>
            <a:pPr marL="457200" indent="-457200" algn="just">
              <a:buFont typeface="+mj-lt"/>
              <a:buAutoNum type="arabicPeriod" startAt="4"/>
              <a:tabLst>
                <a:tab pos="447675" algn="l"/>
              </a:tabLst>
            </a:pPr>
            <a:r>
              <a:rPr lang="es-ES" sz="1700" dirty="0" smtClean="0">
                <a:latin typeface="Arial" pitchFamily="34" charset="0"/>
                <a:cs typeface="Arial" pitchFamily="34" charset="0"/>
              </a:rPr>
              <a:t>Avance </a:t>
            </a:r>
            <a:r>
              <a:rPr lang="es-ES" sz="1700" dirty="0">
                <a:latin typeface="Arial" pitchFamily="34" charset="0"/>
                <a:cs typeface="Arial" pitchFamily="34" charset="0"/>
              </a:rPr>
              <a:t>del proceso de implementación de la Evaluación </a:t>
            </a:r>
            <a:r>
              <a:rPr lang="es-ES" sz="1700" dirty="0" smtClean="0">
                <a:latin typeface="Arial" pitchFamily="34" charset="0"/>
                <a:cs typeface="Arial" pitchFamily="34" charset="0"/>
              </a:rPr>
              <a:t>2015; por el </a:t>
            </a:r>
            <a:r>
              <a:rPr lang="es-ES" sz="1700" dirty="0">
                <a:latin typeface="Arial" pitchFamily="34" charset="0"/>
                <a:cs typeface="Arial" pitchFamily="34" charset="0"/>
              </a:rPr>
              <a:t>Consejo de Investigación y Evaluación de la Política Social del Estado (CIEPSE).</a:t>
            </a:r>
          </a:p>
          <a:p>
            <a:pPr marL="457200" indent="-457200" algn="just">
              <a:buFont typeface="+mj-lt"/>
              <a:buAutoNum type="arabicPeriod" startAt="4"/>
              <a:tabLst>
                <a:tab pos="447675" algn="l"/>
              </a:tabLst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Informe del avance en el Proceso de Armonización Contable en los Municipios; por el Órgano de Fiscalización Superior del Congreso del Estado.</a:t>
            </a:r>
          </a:p>
          <a:p>
            <a:pPr marL="457200" indent="-457200" algn="just">
              <a:buFont typeface="+mj-lt"/>
              <a:buAutoNum type="arabicPeriod" startAt="4"/>
              <a:tabLst>
                <a:tab pos="447675" algn="l"/>
              </a:tabLst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Seguimiento </a:t>
            </a:r>
            <a:r>
              <a:rPr lang="es-ES" sz="1700" dirty="0" smtClean="0">
                <a:latin typeface="Arial" pitchFamily="34" charset="0"/>
                <a:cs typeface="Arial" pitchFamily="34" charset="0"/>
              </a:rPr>
              <a:t>al </a:t>
            </a:r>
            <a:r>
              <a:rPr lang="es-ES" sz="1700" dirty="0">
                <a:latin typeface="Arial" pitchFamily="34" charset="0"/>
                <a:cs typeface="Arial" pitchFamily="34" charset="0"/>
              </a:rPr>
              <a:t>cumplimiento de la Ley General de Transparencia y Acceso a la Información </a:t>
            </a:r>
            <a:r>
              <a:rPr lang="es-ES" sz="1700" dirty="0" smtClean="0">
                <a:latin typeface="Arial" pitchFamily="34" charset="0"/>
                <a:cs typeface="Arial" pitchFamily="34" charset="0"/>
              </a:rPr>
              <a:t>Pública; por el Instituto de Acceso a la Información Pública del Estado</a:t>
            </a:r>
            <a:endParaRPr lang="es-ES" sz="17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4"/>
              <a:tabLst>
                <a:tab pos="447675" algn="l"/>
              </a:tabLst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Asuntos Generales.</a:t>
            </a:r>
          </a:p>
          <a:p>
            <a:pPr marL="447675" algn="just"/>
            <a:r>
              <a:rPr lang="es-ES" sz="1300" dirty="0" smtClean="0">
                <a:latin typeface="Arial" pitchFamily="34" charset="0"/>
                <a:cs typeface="Arial" pitchFamily="34" charset="0"/>
              </a:rPr>
              <a:t>7.1.</a:t>
            </a:r>
            <a:r>
              <a:rPr lang="es-MX" sz="1300" dirty="0" smtClean="0"/>
              <a:t> </a:t>
            </a:r>
            <a:r>
              <a:rPr lang="es-MX" sz="1300" dirty="0" smtClean="0">
                <a:hlinkClick r:id="rId2" action="ppaction://hlinksldjump"/>
              </a:rPr>
              <a:t>Observaciones de la ASF, por no realizar la </a:t>
            </a:r>
            <a:r>
              <a:rPr lang="es-ES" sz="13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Evaluación del Desempeño</a:t>
            </a:r>
            <a:endParaRPr lang="es-ES" sz="1300" dirty="0" smtClean="0">
              <a:latin typeface="Arial" pitchFamily="34" charset="0"/>
              <a:cs typeface="Arial" pitchFamily="34" charset="0"/>
            </a:endParaRPr>
          </a:p>
          <a:p>
            <a:pPr marL="447675" algn="just"/>
            <a:r>
              <a:rPr lang="es-MX" sz="1300" dirty="0" smtClean="0">
                <a:latin typeface="Arial" pitchFamily="34" charset="0"/>
                <a:cs typeface="Arial" pitchFamily="34" charset="0"/>
              </a:rPr>
              <a:t>7.2.  </a:t>
            </a:r>
            <a:r>
              <a:rPr lang="es-MX" sz="1300" dirty="0">
                <a:latin typeface="Arial" pitchFamily="34" charset="0"/>
                <a:cs typeface="Arial" pitchFamily="34" charset="0"/>
                <a:hlinkClick r:id="rId3" action="ppaction://hlinksldjump"/>
              </a:rPr>
              <a:t>Acuerdo para celebrar la 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primera reunión </a:t>
            </a:r>
            <a:r>
              <a:rPr lang="es-MX" sz="1300" dirty="0">
                <a:latin typeface="Arial" pitchFamily="34" charset="0"/>
                <a:cs typeface="Arial" pitchFamily="34" charset="0"/>
                <a:hlinkClick r:id="rId3" action="ppaction://hlinksldjump"/>
              </a:rPr>
              <a:t>del 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2016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.</a:t>
            </a:r>
            <a:endParaRPr lang="es-ES" sz="17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8"/>
              <a:tabLst>
                <a:tab pos="447675" algn="l"/>
              </a:tabLst>
            </a:pPr>
            <a:r>
              <a:rPr lang="es-ES" sz="1700" dirty="0" smtClean="0">
                <a:latin typeface="Arial" pitchFamily="34" charset="0"/>
                <a:cs typeface="Arial" pitchFamily="34" charset="0"/>
              </a:rPr>
              <a:t>Acuerdos </a:t>
            </a:r>
          </a:p>
          <a:p>
            <a:pPr marL="457200" indent="-457200" algn="just">
              <a:buFont typeface="+mj-lt"/>
              <a:buAutoNum type="arabicPeriod" startAt="8"/>
              <a:tabLst>
                <a:tab pos="447675" algn="l"/>
              </a:tabLst>
            </a:pPr>
            <a:r>
              <a:rPr lang="es-ES" sz="1700" dirty="0" smtClean="0">
                <a:latin typeface="Arial" pitchFamily="34" charset="0"/>
                <a:cs typeface="Arial" pitchFamily="34" charset="0"/>
              </a:rPr>
              <a:t>Lectura </a:t>
            </a:r>
            <a:r>
              <a:rPr lang="es-ES" sz="1700" dirty="0">
                <a:latin typeface="Arial" pitchFamily="34" charset="0"/>
                <a:cs typeface="Arial" pitchFamily="34" charset="0"/>
              </a:rPr>
              <a:t>y Firma del Acta</a:t>
            </a:r>
            <a:r>
              <a:rPr lang="es-ES" sz="17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1331640" y="188640"/>
            <a:ext cx="633539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es-MX"/>
            </a:defPPr>
            <a:lvl1pPr>
              <a:defRPr sz="2500" b="1">
                <a:ln w="50800"/>
                <a:solidFill>
                  <a:srgbClr val="00863D"/>
                </a:solidFill>
              </a:defRPr>
            </a:lvl1pPr>
          </a:lstStyle>
          <a:p>
            <a:pPr algn="ctr"/>
            <a:r>
              <a:rPr lang="es-MX" dirty="0"/>
              <a:t>Orden del Día</a:t>
            </a:r>
          </a:p>
        </p:txBody>
      </p:sp>
    </p:spTree>
    <p:extLst>
      <p:ext uri="{BB962C8B-B14F-4D97-AF65-F5344CB8AC3E}">
        <p14:creationId xmlns:p14="http://schemas.microsoft.com/office/powerpoint/2010/main" val="31467510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CuadroTexto"/>
          <p:cNvSpPr txBox="1">
            <a:spLocks noChangeArrowheads="1"/>
          </p:cNvSpPr>
          <p:nvPr/>
        </p:nvSpPr>
        <p:spPr bwMode="auto">
          <a:xfrm>
            <a:off x="359532" y="188640"/>
            <a:ext cx="85689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defRPr/>
            </a:pPr>
            <a:r>
              <a:rPr lang="es-ES" sz="1800" b="1" dirty="0" smtClean="0">
                <a:ln w="50800"/>
              </a:rPr>
              <a:t>Organismos Públicos que han informado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del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Registro de los Bienes Muebles e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Inmuebles al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Secretario Técnico del CACE</a:t>
            </a:r>
            <a:r>
              <a:rPr lang="es-MX" sz="2000" b="1" dirty="0" smtClean="0">
                <a:ln w="50800"/>
              </a:rPr>
              <a:t>.</a:t>
            </a:r>
            <a:endParaRPr lang="es-ES" sz="2000" b="1" dirty="0">
              <a:ln w="5080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77899"/>
              </p:ext>
            </p:extLst>
          </p:nvPr>
        </p:nvGraphicFramePr>
        <p:xfrm>
          <a:off x="359532" y="1268760"/>
          <a:ext cx="8568953" cy="4968552"/>
        </p:xfrm>
        <a:graphic>
          <a:graphicData uri="http://schemas.openxmlformats.org/drawingml/2006/table">
            <a:tbl>
              <a:tblPr/>
              <a:tblGrid>
                <a:gridCol w="2430593"/>
                <a:gridCol w="1018001"/>
                <a:gridCol w="560368"/>
                <a:gridCol w="1018001"/>
                <a:gridCol w="560368"/>
                <a:gridCol w="961964"/>
                <a:gridCol w="597725"/>
                <a:gridCol w="861565"/>
                <a:gridCol w="560368"/>
              </a:tblGrid>
              <a:tr h="30342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Público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Levantamiento del Inventario Físico</a:t>
                      </a:r>
                    </a:p>
                  </a:txBody>
                  <a:tcPr marL="6731" marR="6731" marT="6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Valuación o Costeo de bienes</a:t>
                      </a:r>
                    </a:p>
                  </a:txBody>
                  <a:tcPr marL="6731" marR="6731" marT="6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 de saldos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Ajustes Contables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51711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1" marR="6731" marT="6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1" marR="6731" marT="6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1" marR="6731" marT="673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1" marR="6731" marT="6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1" marR="6731" marT="673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1" marR="6731" marT="6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1" marR="6731" marT="673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1" marR="6731" marT="6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1" marR="6731" marT="673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96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Oficina de la Gubernatura del Estado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96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Secretaria de Hacienda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96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BANCHIAPAS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410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de Desarrollo y Participación Social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62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para el Desarrollo Sustentable de los Pueblos Indígenas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8918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Protección Social y Beneficencia Pública del Estado de Chiapas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Educación Estatal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Educación Federalizada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del Campo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10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Coordinación de Fomento Agroalimentario Sustentable (COFAS)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de Pesca y Acuacultura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10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de Seguridad y Protección Ciudadana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de Transportes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10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Profesionalización del Servidor Público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693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de Infraestructura y Comunicaciones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Coordinación de Transportes Aéreos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731" marR="6731" marT="6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6731" marR="6731" marT="673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3391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359532" y="188640"/>
            <a:ext cx="85689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defRPr/>
            </a:pPr>
            <a:r>
              <a:rPr lang="es-ES" sz="1800" b="1" dirty="0" smtClean="0">
                <a:ln w="50800"/>
              </a:rPr>
              <a:t>Organismos Públicos que han informado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del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Registro de los Bienes Muebles e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Inmuebles al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Secretario Técnico del CACE</a:t>
            </a:r>
            <a:r>
              <a:rPr lang="es-MX" sz="2000" b="1" dirty="0" smtClean="0">
                <a:ln w="50800"/>
              </a:rPr>
              <a:t>.</a:t>
            </a:r>
            <a:endParaRPr lang="es-ES" sz="2000" b="1" dirty="0">
              <a:ln w="5080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315212"/>
              </p:ext>
            </p:extLst>
          </p:nvPr>
        </p:nvGraphicFramePr>
        <p:xfrm>
          <a:off x="323528" y="1124744"/>
          <a:ext cx="8604957" cy="5256583"/>
        </p:xfrm>
        <a:graphic>
          <a:graphicData uri="http://schemas.openxmlformats.org/drawingml/2006/table">
            <a:tbl>
              <a:tblPr/>
              <a:tblGrid>
                <a:gridCol w="2440806"/>
                <a:gridCol w="1022279"/>
                <a:gridCol w="562722"/>
                <a:gridCol w="1022279"/>
                <a:gridCol w="562722"/>
                <a:gridCol w="966006"/>
                <a:gridCol w="600236"/>
                <a:gridCol w="865185"/>
                <a:gridCol w="562722"/>
              </a:tblGrid>
              <a:tr h="2825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Público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Levantamiento del Inventario Físico</a:t>
                      </a:r>
                    </a:p>
                  </a:txBody>
                  <a:tcPr marL="6085" marR="6085" marT="60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Valuación o Costeo de bienes</a:t>
                      </a:r>
                    </a:p>
                  </a:txBody>
                  <a:tcPr marL="6085" marR="6085" marT="60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 de saldos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Ajustes Contables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4129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85" marR="6085" marT="60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85" marR="6085" marT="60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85" marR="6085" marT="60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85" marR="6085" marT="60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85" marR="6085" marT="60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85" marR="6085" marT="60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85" marR="6085" marT="60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85" marR="6085" marT="60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85" marR="6085" marT="60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661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de Turismo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1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de Economía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1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Comisión Estatal de Mejora Regulatoria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1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Coordinación Ejecutiva del Fondo de Fomento Económico Chiapas Solidario (FOFOE)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1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del Trabajo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97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de Medio Ambiente e Historia Natural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22775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Coordinación Estatal para el Mejoramiento del Zoológico Miguel Álvarez del Toro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162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para el Desarrollo de la Frontera Sur y Enlace para la Cooperación Internacional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5613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la Consejería Jurídica y de Asistencia Legal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Población y Ciudades Rurales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91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Secretaria para el Desarrollo y Empoderamiento de las Mujeres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42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de Planeación, Gestión Pública y Programa de Gobierno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9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de la Juventud, Recreación y Deporte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1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Consejo de la Judicatura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1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Tribunal Constitucional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085" marR="6085" marT="60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085" marR="6085" marT="608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0385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359532" y="188640"/>
            <a:ext cx="85689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defRPr/>
            </a:pPr>
            <a:r>
              <a:rPr lang="es-ES" sz="1800" b="1" dirty="0" smtClean="0">
                <a:ln w="50800"/>
              </a:rPr>
              <a:t>Organismos Públicos que han informado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del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Registro de los Bienes Muebles e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Inmuebles al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Secretario Técnico del CACE</a:t>
            </a:r>
            <a:r>
              <a:rPr lang="es-MX" sz="2000" b="1" dirty="0" smtClean="0">
                <a:ln w="50800"/>
              </a:rPr>
              <a:t>.</a:t>
            </a:r>
            <a:endParaRPr lang="es-ES" sz="2000" b="1" dirty="0">
              <a:ln w="5080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902787"/>
              </p:ext>
            </p:extLst>
          </p:nvPr>
        </p:nvGraphicFramePr>
        <p:xfrm>
          <a:off x="323526" y="1124744"/>
          <a:ext cx="8568954" cy="5256586"/>
        </p:xfrm>
        <a:graphic>
          <a:graphicData uri="http://schemas.openxmlformats.org/drawingml/2006/table">
            <a:tbl>
              <a:tblPr/>
              <a:tblGrid>
                <a:gridCol w="2430594"/>
                <a:gridCol w="1018001"/>
                <a:gridCol w="560368"/>
                <a:gridCol w="1018001"/>
                <a:gridCol w="560368"/>
                <a:gridCol w="961964"/>
                <a:gridCol w="597725"/>
                <a:gridCol w="861565"/>
                <a:gridCol w="560368"/>
              </a:tblGrid>
              <a:tr h="28842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Público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Levantamiento del Inventario Físico</a:t>
                      </a:r>
                    </a:p>
                  </a:txBody>
                  <a:tcPr marL="6208" marR="6208" marT="6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Valuación o Costeo de bienes</a:t>
                      </a:r>
                    </a:p>
                  </a:txBody>
                  <a:tcPr marL="6208" marR="6208" marT="6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 de saldos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Ajustes Contables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4421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08" marR="6208" marT="6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08" marR="6208" marT="6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08" marR="6208" marT="6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08" marR="6208" marT="6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08" marR="6208" marT="6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08" marR="6208" marT="6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08" marR="6208" marT="6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08" marR="6208" marT="6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08" marR="6208" marT="6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2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Tribunal Electoral del Estado de Chiapas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34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Acceso a la Información Pública del Estado de Chiapas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958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Sistema para el Desarrollo Integral de la Familia del Estado de Chiapas, DIF- Chiapas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58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Secretariado Ejecutivo del Sistema Estatal de Seguridad Pública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009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Centro Estatal de Prevención Social de la Violencia y Participación Ciudadana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13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Consejo Estatal para las Culturas y las Artes de Chiapas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13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Chiapaneco de Educación para Jóvenes y Adultos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CONALEP Chiapas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13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Consejo de Ciencia y Tecnología del Estado de Chiapas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34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la Infraestructura Física Educativa del Estado de Chiapas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Promotora de Vivienda Chiapas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Estatal de Agua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13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Casa de las Artesanías de Chiapas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13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Desarrollo de Energías del Estado de Chiapas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91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Centro Estatal de Control de Confianza Certificado del Estado de Chiapas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08" marR="6208" marT="6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89992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359532" y="188640"/>
            <a:ext cx="85689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defRPr/>
            </a:pPr>
            <a:r>
              <a:rPr lang="es-ES" sz="1800" b="1" dirty="0" smtClean="0">
                <a:ln w="50800"/>
              </a:rPr>
              <a:t>Organismos Públicos que han informado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del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Registro de los Bienes Muebles e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Inmuebles al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Secretario Técnico del CACE</a:t>
            </a:r>
            <a:r>
              <a:rPr lang="es-MX" sz="2000" b="1" dirty="0" smtClean="0">
                <a:ln w="50800"/>
              </a:rPr>
              <a:t>.</a:t>
            </a:r>
            <a:endParaRPr lang="es-ES" sz="2000" b="1" dirty="0">
              <a:ln w="5080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458736"/>
              </p:ext>
            </p:extLst>
          </p:nvPr>
        </p:nvGraphicFramePr>
        <p:xfrm>
          <a:off x="359532" y="1196752"/>
          <a:ext cx="8568952" cy="4824833"/>
        </p:xfrm>
        <a:graphic>
          <a:graphicData uri="http://schemas.openxmlformats.org/drawingml/2006/table">
            <a:tbl>
              <a:tblPr/>
              <a:tblGrid>
                <a:gridCol w="2430594"/>
                <a:gridCol w="1018001"/>
                <a:gridCol w="560367"/>
                <a:gridCol w="1018001"/>
                <a:gridCol w="560367"/>
                <a:gridCol w="961964"/>
                <a:gridCol w="597725"/>
                <a:gridCol w="861566"/>
                <a:gridCol w="560367"/>
              </a:tblGrid>
              <a:tr h="29978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Público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Levantamiento del Inventario Físico</a:t>
                      </a:r>
                    </a:p>
                  </a:txBody>
                  <a:tcPr marL="6571" marR="6571" marT="65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Valuación o Costeo de bienes</a:t>
                      </a:r>
                    </a:p>
                  </a:txBody>
                  <a:tcPr marL="6571" marR="6571" marT="65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 de saldos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Ajustes Contables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4989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71" marR="6571" marT="65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71" marR="6571" marT="65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71" marR="6571" marT="657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71" marR="6571" marT="65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71" marR="6571" marT="657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71" marR="6571" marT="65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71" marR="6571" marT="657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71" marR="6571" marT="65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71" marR="6571" marT="657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365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del Café de Chiapas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48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Comunicación Social del Estado de Chiapas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6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AMANECER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6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Universidad Politécnica de Chiapas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6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Universidad Intercultural de Chiapas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68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Colegio de Estudios Científicos y Tecnológicos del Estado de Chiapas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6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Colegio de Bachilleres de Chiapas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Tecnológico Superior de Cintalapa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182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Capacitación y Vinculación Tecnológica del Estado de Chiapas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709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Sistema Chiapaneco de Radio, Televisión y Cinematografía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65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Oficina de Convenciones y Visitantes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741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Seguridad Social para los Trabajadores del Estado de chiapas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 avance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11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Comisión Estatal de Conciliación y </a:t>
                      </a:r>
                      <a:b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Arbitraje Médico del Estado de Chiapas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59741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Sociedad Operadora del Aeropuerto Angel Albino Corzo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Concluido</a:t>
                      </a:r>
                    </a:p>
                  </a:txBody>
                  <a:tcPr marL="6571" marR="6571" marT="6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571" marR="6571" marT="65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lecha izquierda 3">
            <a:hlinkClick r:id="rId2" action="ppaction://hlinksldjump"/>
          </p:cNvPr>
          <p:cNvSpPr/>
          <p:nvPr/>
        </p:nvSpPr>
        <p:spPr>
          <a:xfrm>
            <a:off x="5148064" y="6186603"/>
            <a:ext cx="648072" cy="4492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72627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 bwMode="auto">
          <a:xfrm>
            <a:off x="497988" y="2108350"/>
            <a:ext cx="8178468" cy="2943770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3 CuadroTexto"/>
          <p:cNvSpPr txBox="1">
            <a:spLocks noChangeArrowheads="1"/>
          </p:cNvSpPr>
          <p:nvPr/>
        </p:nvSpPr>
        <p:spPr bwMode="auto">
          <a:xfrm>
            <a:off x="734794" y="2328904"/>
            <a:ext cx="7797646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5000"/>
              </a:lnSpc>
              <a:defRPr/>
            </a:pPr>
            <a:r>
              <a:rPr lang="es-MX" sz="3600" b="1" dirty="0" smtClean="0">
                <a:ln w="50800"/>
                <a:solidFill>
                  <a:srgbClr val="00863D"/>
                </a:solidFill>
              </a:rPr>
              <a:t>3.  Informe </a:t>
            </a:r>
            <a:r>
              <a:rPr lang="es-MX" sz="3600" b="1" dirty="0">
                <a:ln w="50800"/>
                <a:solidFill>
                  <a:srgbClr val="00863D"/>
                </a:solidFill>
              </a:rPr>
              <a:t>del Proceso de Adopción e 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Implementación de la Armonización Contable</a:t>
            </a:r>
            <a:endParaRPr lang="es-MX" sz="3600" b="1" dirty="0">
              <a:ln w="50800"/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59862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0" y="88002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447675" algn="just" defTabSz="447675">
              <a:tabLst>
                <a:tab pos="447675" algn="l"/>
              </a:tabLst>
            </a:pPr>
            <a:r>
              <a:rPr lang="es-MX" sz="2400" b="1" dirty="0" smtClean="0">
                <a:ln w="50800"/>
                <a:solidFill>
                  <a:srgbClr val="00863D"/>
                </a:solidFill>
              </a:rPr>
              <a:t>3.1 Tratamiento Contable y Presupuestario </a:t>
            </a:r>
            <a:r>
              <a:rPr lang="es-ES" sz="2400" b="1" dirty="0">
                <a:ln w="50800"/>
                <a:solidFill>
                  <a:srgbClr val="00863D"/>
                </a:solidFill>
              </a:rPr>
              <a:t>de los </a:t>
            </a:r>
            <a:r>
              <a:rPr lang="es-ES" sz="2400" b="1" dirty="0" smtClean="0">
                <a:ln w="50800"/>
                <a:solidFill>
                  <a:srgbClr val="00863D"/>
                </a:solidFill>
              </a:rPr>
              <a:t>recursos que </a:t>
            </a:r>
            <a:r>
              <a:rPr lang="es-ES" sz="2400" b="1" dirty="0">
                <a:ln w="50800"/>
                <a:solidFill>
                  <a:srgbClr val="00863D"/>
                </a:solidFill>
              </a:rPr>
              <a:t>los Organismos Públicos destinan a sus </a:t>
            </a:r>
            <a:r>
              <a:rPr lang="es-ES" sz="2400" b="1" dirty="0" smtClean="0">
                <a:ln w="50800"/>
                <a:solidFill>
                  <a:srgbClr val="00863D"/>
                </a:solidFill>
              </a:rPr>
              <a:t>fideicomisos sin </a:t>
            </a:r>
            <a:r>
              <a:rPr lang="es-ES" sz="2400" b="1" dirty="0">
                <a:ln w="50800"/>
                <a:solidFill>
                  <a:srgbClr val="00863D"/>
                </a:solidFill>
              </a:rPr>
              <a:t>estructura orgánica y contratos análogos</a:t>
            </a:r>
            <a:r>
              <a:rPr lang="es-ES" sz="2400" b="1" dirty="0" smtClean="0">
                <a:ln w="50800"/>
                <a:solidFill>
                  <a:srgbClr val="00863D"/>
                </a:solidFill>
              </a:rPr>
              <a:t>, incluyendo </a:t>
            </a:r>
            <a:r>
              <a:rPr lang="es-ES" sz="2400" b="1" dirty="0">
                <a:ln w="50800"/>
                <a:solidFill>
                  <a:srgbClr val="00863D"/>
                </a:solidFill>
              </a:rPr>
              <a:t>mandatos.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7742" y="1700808"/>
            <a:ext cx="8550908" cy="389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900" b="1" dirty="0">
                <a:latin typeface="Arial" pitchFamily="34" charset="0"/>
                <a:cs typeface="Arial" pitchFamily="34" charset="0"/>
              </a:rPr>
              <a:t>C</a:t>
            </a:r>
            <a:r>
              <a:rPr lang="es-MX" sz="1900" b="1" dirty="0" smtClean="0">
                <a:latin typeface="Arial" pitchFamily="34" charset="0"/>
                <a:cs typeface="Arial" pitchFamily="34" charset="0"/>
              </a:rPr>
              <a:t>ircular No. SH/84/2015, de fecha 25 de septiembre.</a:t>
            </a:r>
          </a:p>
          <a:p>
            <a:pPr algn="just"/>
            <a:endParaRPr lang="es-MX" sz="19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900" b="1" dirty="0" smtClean="0">
                <a:latin typeface="Arial" pitchFamily="34" charset="0"/>
                <a:cs typeface="Arial" pitchFamily="34" charset="0"/>
              </a:rPr>
              <a:t>Asunto: Solicitar a los Organismos Públicos que funjan como coordinadores sectoriales de Fideicomisos </a:t>
            </a:r>
            <a:r>
              <a:rPr lang="es-MX" sz="1900" b="1" dirty="0">
                <a:latin typeface="Arial" pitchFamily="34" charset="0"/>
                <a:cs typeface="Arial" pitchFamily="34" charset="0"/>
              </a:rPr>
              <a:t>s</a:t>
            </a:r>
            <a:r>
              <a:rPr lang="es-MX" sz="1900" b="1" dirty="0" smtClean="0">
                <a:latin typeface="Arial" pitchFamily="34" charset="0"/>
                <a:cs typeface="Arial" pitchFamily="34" charset="0"/>
              </a:rPr>
              <a:t>in estructura orgánica,  que previa conciliación, registren y/o reclasifiquen en las cuentas de activo correspondientes.</a:t>
            </a:r>
          </a:p>
          <a:p>
            <a:pPr algn="just"/>
            <a:endParaRPr lang="es-MX" sz="1900" b="1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900" b="1" i="1" dirty="0" smtClean="0">
                <a:latin typeface="Arial" pitchFamily="34" charset="0"/>
                <a:cs typeface="Arial" pitchFamily="34" charset="0"/>
              </a:rPr>
              <a:t>Fundamento : Art. 32 de la Ley General de Contabilidad Gubernamental y </a:t>
            </a:r>
            <a:r>
              <a:rPr lang="es-MX" sz="1900" b="1" i="1" dirty="0">
                <a:latin typeface="Arial" pitchFamily="34" charset="0"/>
                <a:cs typeface="Arial" pitchFamily="34" charset="0"/>
              </a:rPr>
              <a:t>“Lineamientos que deberán observar Los Entes Públicos para Registrar en Las Cuentas de Activo los Fideicomisos sin Estructura Orgánica y Contratos Análogos, incluyendo Mandatos” .</a:t>
            </a:r>
            <a:endParaRPr lang="es-MX" sz="1900" b="1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9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900" b="1" dirty="0" smtClean="0">
                <a:latin typeface="Arial" pitchFamily="34" charset="0"/>
                <a:cs typeface="Arial" pitchFamily="34" charset="0"/>
              </a:rPr>
              <a:t>Fecha límite de cumplimiento: 31 de diciembre de 2015.</a:t>
            </a:r>
            <a:endParaRPr lang="es-ES" sz="19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977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346521" y="287650"/>
            <a:ext cx="864282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3.2   Últimos ordenamientos publicados por el CONAC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39503" y="1124744"/>
            <a:ext cx="8550908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900" b="1" dirty="0" smtClean="0">
                <a:latin typeface="Arial" pitchFamily="34" charset="0"/>
                <a:cs typeface="Arial" pitchFamily="34" charset="0"/>
              </a:rPr>
              <a:t>El 30 de septiembre de 2015, el CONAC publicó en el Diario Oficial de la Federación tres documentos. De los cuáles se solicitó la publicación </a:t>
            </a:r>
            <a:r>
              <a:rPr lang="es-MX" sz="1900" b="1" dirty="0">
                <a:latin typeface="Arial" pitchFamily="34" charset="0"/>
                <a:cs typeface="Arial" pitchFamily="34" charset="0"/>
              </a:rPr>
              <a:t>en el Periódico Oficial del Estado de </a:t>
            </a:r>
            <a:r>
              <a:rPr lang="es-MX" sz="1900" b="1" dirty="0" smtClean="0">
                <a:latin typeface="Arial" pitchFamily="34" charset="0"/>
                <a:cs typeface="Arial" pitchFamily="34" charset="0"/>
              </a:rPr>
              <a:t>Chiapas.</a:t>
            </a:r>
            <a:endParaRPr lang="es-ES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7 CuadroTexto"/>
          <p:cNvSpPr txBox="1"/>
          <p:nvPr/>
        </p:nvSpPr>
        <p:spPr>
          <a:xfrm>
            <a:off x="314976" y="2564904"/>
            <a:ext cx="8496944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3038" indent="-173038" algn="just">
              <a:buFont typeface="Arial" pitchFamily="34" charset="0"/>
              <a:buChar char="•"/>
            </a:pPr>
            <a:r>
              <a:rPr lang="es-MX" sz="1600" b="1" dirty="0">
                <a:latin typeface="Arial" pitchFamily="34" charset="0"/>
                <a:cs typeface="Arial" pitchFamily="34" charset="0"/>
              </a:rPr>
              <a:t>Acuerdo por el que se Reforma y Adiciona el Clasificador por Tipo de Gasto (Clasificación Económica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173038" indent="-173038" algn="just">
              <a:buFont typeface="Arial" pitchFamily="34" charset="0"/>
              <a:buChar char="•"/>
            </a:pPr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marL="728663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Se adicionan dos tipos de gasto:</a:t>
            </a:r>
          </a:p>
          <a:p>
            <a:pPr marL="442913"/>
            <a:endParaRPr lang="es-ES" sz="1600" strike="sngStrike" dirty="0"/>
          </a:p>
          <a:p>
            <a:pPr marL="442913"/>
            <a:endParaRPr lang="es-MX" sz="1600" strike="sngStrike" dirty="0" smtClean="0"/>
          </a:p>
          <a:p>
            <a:pPr marL="1708150" algn="just"/>
            <a:endParaRPr lang="es-MX" sz="1700" dirty="0" smtClean="0">
              <a:solidFill>
                <a:srgbClr val="0000FF"/>
              </a:solidFill>
            </a:endParaRPr>
          </a:p>
          <a:p>
            <a:pPr marL="1708150" algn="just"/>
            <a:endParaRPr lang="es-MX" sz="1700" dirty="0">
              <a:solidFill>
                <a:srgbClr val="0000FF"/>
              </a:solidFill>
            </a:endParaRPr>
          </a:p>
          <a:p>
            <a:pPr marL="1708150" algn="just"/>
            <a:endParaRPr lang="es-MX" sz="1700" dirty="0" smtClean="0">
              <a:solidFill>
                <a:srgbClr val="0000FF"/>
              </a:solidFill>
            </a:endParaRPr>
          </a:p>
          <a:p>
            <a:pPr marL="1708150" algn="just"/>
            <a:endParaRPr lang="es-MX" sz="1700" dirty="0">
              <a:solidFill>
                <a:srgbClr val="0000FF"/>
              </a:solidFill>
            </a:endParaRPr>
          </a:p>
          <a:p>
            <a:pPr marL="1708150" algn="just"/>
            <a:endParaRPr lang="es-MX" sz="1700" dirty="0" smtClean="0">
              <a:solidFill>
                <a:srgbClr val="0000FF"/>
              </a:solidFill>
            </a:endParaRPr>
          </a:p>
          <a:p>
            <a:pPr marL="1708150" algn="just"/>
            <a:r>
              <a:rPr lang="es-MX" sz="1700" dirty="0" smtClean="0">
                <a:solidFill>
                  <a:srgbClr val="0000FF"/>
                </a:solidFill>
              </a:rPr>
              <a:t>Incluido para el ejercicio 2016 en Chiapas. </a:t>
            </a:r>
            <a:endParaRPr lang="es-MX" sz="1700" dirty="0">
              <a:solidFill>
                <a:srgbClr val="0000FF"/>
              </a:solidFill>
            </a:endParaRPr>
          </a:p>
          <a:p>
            <a:pPr marL="1708150" algn="just"/>
            <a:r>
              <a:rPr lang="es-MX" sz="1700" dirty="0" smtClean="0"/>
              <a:t>Ver información en: </a:t>
            </a:r>
            <a:r>
              <a:rPr lang="es-MX" sz="1700" dirty="0" smtClean="0">
                <a:solidFill>
                  <a:srgbClr val="0000FF"/>
                </a:solidFill>
              </a:rPr>
              <a:t>http</a:t>
            </a:r>
            <a:r>
              <a:rPr lang="es-MX" sz="1700" dirty="0">
                <a:solidFill>
                  <a:srgbClr val="0000FF"/>
                </a:solidFill>
              </a:rPr>
              <a:t>://</a:t>
            </a:r>
            <a:r>
              <a:rPr lang="es-MX" sz="1700" dirty="0" smtClean="0">
                <a:solidFill>
                  <a:srgbClr val="0000FF"/>
                </a:solidFill>
              </a:rPr>
              <a:t>www.haciendachiapas.gob.mx/marco-juridico/Estatal/informacion/Lineamientos/Normativos/2016/XIV-Clas-Tipo-Gasto.pdf</a:t>
            </a:r>
          </a:p>
          <a:p>
            <a:pPr marL="1708150" algn="just"/>
            <a:endParaRPr lang="es-MX" sz="1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619672" y="4002910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2015</a:t>
            </a:r>
          </a:p>
          <a:p>
            <a:pPr marL="342900" indent="-342900">
              <a:buAutoNum type="arabicPeriod"/>
            </a:pPr>
            <a:r>
              <a:rPr lang="es-MX" sz="1200" dirty="0" smtClean="0"/>
              <a:t>Gasto Corriente</a:t>
            </a:r>
          </a:p>
          <a:p>
            <a:pPr marL="342900" indent="-342900">
              <a:buAutoNum type="arabicPeriod"/>
            </a:pPr>
            <a:r>
              <a:rPr lang="es-MX" sz="1200" dirty="0" smtClean="0"/>
              <a:t>Gasto de Capital</a:t>
            </a:r>
          </a:p>
          <a:p>
            <a:pPr marL="342900" indent="-342900">
              <a:buAutoNum type="arabicPeriod"/>
            </a:pPr>
            <a:r>
              <a:rPr lang="es-MX" sz="1200" dirty="0" smtClean="0"/>
              <a:t>Amortización de la Deuda y disminución de pasivos</a:t>
            </a:r>
          </a:p>
          <a:p>
            <a:endParaRPr lang="es-MX" sz="1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508104" y="3887745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2016</a:t>
            </a:r>
          </a:p>
          <a:p>
            <a:pPr marL="342900" indent="-342900">
              <a:buAutoNum type="arabicPeriod"/>
            </a:pPr>
            <a:r>
              <a:rPr lang="es-MX" sz="1200" dirty="0" smtClean="0"/>
              <a:t>Gasto Corriente</a:t>
            </a:r>
          </a:p>
          <a:p>
            <a:pPr marL="342900" indent="-342900">
              <a:buAutoNum type="arabicPeriod"/>
            </a:pPr>
            <a:r>
              <a:rPr lang="es-MX" sz="1200" dirty="0" smtClean="0"/>
              <a:t>Gasto de Capital</a:t>
            </a:r>
          </a:p>
          <a:p>
            <a:pPr marL="342900" indent="-342900">
              <a:buAutoNum type="arabicPeriod"/>
            </a:pPr>
            <a:r>
              <a:rPr lang="es-MX" sz="1200" dirty="0" smtClean="0"/>
              <a:t>Amortización de la Deuda y disminución de pasivos</a:t>
            </a:r>
          </a:p>
          <a:p>
            <a:pPr marL="342900" indent="-342900">
              <a:buAutoNum type="arabicPeriod"/>
            </a:pPr>
            <a:r>
              <a:rPr lang="es-MX" sz="1200" dirty="0" smtClean="0">
                <a:solidFill>
                  <a:schemeClr val="accent6">
                    <a:lumMod val="75000"/>
                  </a:schemeClr>
                </a:solidFill>
              </a:rPr>
              <a:t>Pensiones y Jubilaciones</a:t>
            </a:r>
          </a:p>
          <a:p>
            <a:pPr marL="342900" indent="-342900">
              <a:buAutoNum type="arabicPeriod"/>
            </a:pPr>
            <a:r>
              <a:rPr lang="es-MX" sz="1200" dirty="0" smtClean="0">
                <a:solidFill>
                  <a:schemeClr val="accent6">
                    <a:lumMod val="75000"/>
                  </a:schemeClr>
                </a:solidFill>
              </a:rPr>
              <a:t>Participaciones</a:t>
            </a:r>
          </a:p>
          <a:p>
            <a:endParaRPr lang="es-MX" sz="1200" dirty="0"/>
          </a:p>
        </p:txBody>
      </p:sp>
      <p:sp>
        <p:nvSpPr>
          <p:cNvPr id="10" name="Rectángulo redondeado 9"/>
          <p:cNvSpPr/>
          <p:nvPr/>
        </p:nvSpPr>
        <p:spPr>
          <a:xfrm>
            <a:off x="1654681" y="3993619"/>
            <a:ext cx="2341255" cy="1209620"/>
          </a:xfrm>
          <a:prstGeom prst="roundRect">
            <a:avLst/>
          </a:prstGeom>
          <a:noFill/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redondeado 10"/>
          <p:cNvSpPr/>
          <p:nvPr/>
        </p:nvSpPr>
        <p:spPr>
          <a:xfrm>
            <a:off x="5479155" y="3921611"/>
            <a:ext cx="2341255" cy="1368152"/>
          </a:xfrm>
          <a:prstGeom prst="roundRect">
            <a:avLst/>
          </a:prstGeom>
          <a:noFill/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lecha a la derecha con bandas 11"/>
          <p:cNvSpPr/>
          <p:nvPr/>
        </p:nvSpPr>
        <p:spPr>
          <a:xfrm>
            <a:off x="4355976" y="4425667"/>
            <a:ext cx="864096" cy="432048"/>
          </a:xfrm>
          <a:prstGeom prst="stripedRightArrow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/>
          <p:cNvSpPr txBox="1"/>
          <p:nvPr/>
        </p:nvSpPr>
        <p:spPr>
          <a:xfrm rot="16200000">
            <a:off x="651429" y="4325236"/>
            <a:ext cx="1524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Tipos de gasto</a:t>
            </a:r>
            <a:endParaRPr lang="es-MX" sz="14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3174195" y="4146890"/>
            <a:ext cx="1793998" cy="407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solidFill>
                  <a:schemeClr val="accent6">
                    <a:lumMod val="75000"/>
                  </a:schemeClr>
                </a:solidFill>
              </a:rPr>
              <a:t> Pensiones </a:t>
            </a:r>
            <a:r>
              <a:rPr lang="es-MX" sz="1000" dirty="0">
                <a:solidFill>
                  <a:schemeClr val="accent6">
                    <a:lumMod val="75000"/>
                  </a:schemeClr>
                </a:solidFill>
              </a:rPr>
              <a:t>y Jubilaciones</a:t>
            </a:r>
          </a:p>
          <a:p>
            <a:r>
              <a:rPr lang="es-MX" sz="1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MX" sz="1000" dirty="0" smtClean="0">
                <a:solidFill>
                  <a:schemeClr val="accent6">
                    <a:lumMod val="75000"/>
                  </a:schemeClr>
                </a:solidFill>
              </a:rPr>
              <a:t>Participaciones</a:t>
            </a:r>
            <a:endParaRPr lang="es-MX" sz="1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Abrir llave 14"/>
          <p:cNvSpPr/>
          <p:nvPr/>
        </p:nvSpPr>
        <p:spPr>
          <a:xfrm>
            <a:off x="3173579" y="4192010"/>
            <a:ext cx="102277" cy="299071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4857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537685" y="332656"/>
            <a:ext cx="864282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3.2   Últimos ordenamientos publicados por el CONAC</a:t>
            </a:r>
          </a:p>
        </p:txBody>
      </p:sp>
      <p:sp>
        <p:nvSpPr>
          <p:cNvPr id="7" name="7 CuadroTexto"/>
          <p:cNvSpPr txBox="1"/>
          <p:nvPr/>
        </p:nvSpPr>
        <p:spPr>
          <a:xfrm>
            <a:off x="366332" y="1136932"/>
            <a:ext cx="8496944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Acuerdo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por el que se reforma y adiciona el Capítulo VII de los Estados e Informes Contables, Presupuestarios, Programáticos y de los Indicadores de Postura fiscal, y el Anexo I Matrices de Conversión del Manual de Contabilidad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endParaRPr lang="es-MX" sz="700" b="1" dirty="0">
              <a:latin typeface="Arial" pitchFamily="34" charset="0"/>
              <a:cs typeface="Arial" pitchFamily="34" charset="0"/>
            </a:endParaRPr>
          </a:p>
          <a:p>
            <a:pPr marL="625475" indent="-176213" algn="just">
              <a:buFont typeface="Wingdings" pitchFamily="2" charset="2"/>
              <a:buChar char="ü"/>
            </a:pPr>
            <a:r>
              <a:rPr lang="es-ES" sz="1600" dirty="0" smtClean="0"/>
              <a:t>Adiciona los dos </a:t>
            </a:r>
            <a:r>
              <a:rPr lang="es-ES" sz="1600" dirty="0"/>
              <a:t>tipos de gasto </a:t>
            </a:r>
            <a:r>
              <a:rPr lang="es-ES" sz="1600" dirty="0" smtClean="0"/>
              <a:t>nuevos al </a:t>
            </a:r>
            <a:r>
              <a:rPr lang="es-MX" sz="1600" dirty="0"/>
              <a:t>“Estado Analítico del Ejercicio del Presupuesto de Egresos, Clasificación Económica por Tipo de Gasto</a:t>
            </a:r>
            <a:r>
              <a:rPr lang="es-MX" sz="1600" dirty="0" smtClean="0"/>
              <a:t>”.</a:t>
            </a:r>
            <a:endParaRPr lang="es-MX" sz="1600" dirty="0"/>
          </a:p>
          <a:p>
            <a:pPr marL="625475" indent="-176213" algn="just">
              <a:buFont typeface="Wingdings" pitchFamily="2" charset="2"/>
              <a:buChar char="ü"/>
            </a:pPr>
            <a:r>
              <a:rPr lang="es-ES" sz="1600" dirty="0" smtClean="0"/>
              <a:t>Adiciona </a:t>
            </a:r>
            <a:r>
              <a:rPr lang="es-ES" sz="1600" dirty="0"/>
              <a:t>a</a:t>
            </a:r>
            <a:r>
              <a:rPr lang="es-ES" sz="1600" dirty="0" smtClean="0"/>
              <a:t>sientos contables a las matrices de conversión por los 2 nuevos tipos de gasto”</a:t>
            </a:r>
            <a:r>
              <a:rPr lang="es-MX" sz="1600" dirty="0" smtClean="0"/>
              <a:t>.</a:t>
            </a:r>
            <a:endParaRPr lang="es-MX" sz="700" dirty="0" smtClean="0">
              <a:solidFill>
                <a:srgbClr val="0000FF"/>
              </a:solidFill>
            </a:endParaRPr>
          </a:p>
          <a:p>
            <a:pPr marL="1709738" algn="just"/>
            <a:r>
              <a:rPr lang="es-MX" sz="1700" dirty="0" smtClean="0">
                <a:solidFill>
                  <a:srgbClr val="0000FF"/>
                </a:solidFill>
              </a:rPr>
              <a:t>Incluidos en los documentos normativos de Chiapas para el ejercicio 2016.</a:t>
            </a:r>
          </a:p>
          <a:p>
            <a:pPr marL="2243138" algn="just"/>
            <a:endParaRPr lang="es-MX" sz="17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198438" indent="-198438" algn="just">
              <a:buFont typeface="Arial" panose="020B0604020202020204" pitchFamily="34" charset="0"/>
              <a:buChar char="•"/>
            </a:pPr>
            <a:r>
              <a:rPr lang="es-MX" sz="1600" b="1" dirty="0">
                <a:latin typeface="Arial" pitchFamily="34" charset="0"/>
                <a:cs typeface="Arial" pitchFamily="34" charset="0"/>
              </a:rPr>
              <a:t>Reforma a las Reglas de Operación del Consejo Nacional de Armonización Contable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28650" indent="-176213" algn="just">
              <a:buFont typeface="Wingdings" panose="05000000000000000000" pitchFamily="2" charset="2"/>
              <a:buChar char="ü"/>
            </a:pPr>
            <a:r>
              <a:rPr lang="es-ES" sz="1600" dirty="0" smtClean="0"/>
              <a:t>Las modificaciones a las Reglas de Operación y el Plan Anual de Trabajo del CONAC, deben ser </a:t>
            </a:r>
            <a:r>
              <a:rPr lang="es-ES" sz="1600" u="sng" dirty="0" smtClean="0"/>
              <a:t>publicados  en su página de Internet</a:t>
            </a:r>
            <a:r>
              <a:rPr lang="es-ES" sz="1600" dirty="0" smtClean="0"/>
              <a:t>.</a:t>
            </a:r>
          </a:p>
          <a:p>
            <a:pPr marL="628650" indent="-176213" algn="just">
              <a:buFont typeface="Wingdings" panose="05000000000000000000" pitchFamily="2" charset="2"/>
              <a:buChar char="ü"/>
            </a:pPr>
            <a:r>
              <a:rPr lang="es-ES" sz="1600" dirty="0" smtClean="0"/>
              <a:t>Las </a:t>
            </a:r>
            <a:r>
              <a:rPr lang="es-ES" sz="1600" dirty="0"/>
              <a:t>decisiones del Consejo que deban ser adoptadas e </a:t>
            </a:r>
            <a:r>
              <a:rPr lang="es-ES" sz="1600" dirty="0" smtClean="0"/>
              <a:t>implementadas, deberán </a:t>
            </a:r>
            <a:r>
              <a:rPr lang="es-ES" sz="1600" dirty="0"/>
              <a:t>ser </a:t>
            </a:r>
            <a:r>
              <a:rPr lang="es-ES" sz="1600" dirty="0" smtClean="0"/>
              <a:t>publicadas </a:t>
            </a:r>
            <a:r>
              <a:rPr lang="es-ES" sz="1600" u="sng" dirty="0" smtClean="0"/>
              <a:t>en su página de Internet </a:t>
            </a:r>
            <a:r>
              <a:rPr lang="es-ES" sz="1600" u="sng" dirty="0"/>
              <a:t>y en el Diario Oficial de la </a:t>
            </a:r>
            <a:r>
              <a:rPr lang="es-ES" sz="1600" u="sng" dirty="0" smtClean="0"/>
              <a:t>Federación</a:t>
            </a:r>
            <a:r>
              <a:rPr lang="es-ES" sz="1600" dirty="0" smtClean="0"/>
              <a:t>.</a:t>
            </a:r>
            <a:endParaRPr lang="es-MX" sz="1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8 Rectángulo"/>
          <p:cNvSpPr/>
          <p:nvPr/>
        </p:nvSpPr>
        <p:spPr>
          <a:xfrm>
            <a:off x="366333" y="5493708"/>
            <a:ext cx="85261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s-MX" sz="1800" b="1" dirty="0" smtClean="0">
                <a:ln w="50800"/>
                <a:solidFill>
                  <a:schemeClr val="accent5">
                    <a:lumMod val="75000"/>
                  </a:schemeClr>
                </a:solidFill>
              </a:rPr>
              <a:t>A la fecha el CONAC ha realizado 90 publicaciones en el Diario Oficial, de las  cuales 71 son para adoptar e implementar. </a:t>
            </a:r>
          </a:p>
          <a:p>
            <a:pPr lvl="0" algn="just">
              <a:defRPr/>
            </a:pPr>
            <a:endParaRPr lang="es-MX" sz="1200" b="1" dirty="0">
              <a:ln w="50800"/>
              <a:solidFill>
                <a:schemeClr val="accent5">
                  <a:lumMod val="75000"/>
                </a:schemeClr>
              </a:solidFill>
            </a:endParaRPr>
          </a:p>
          <a:p>
            <a:pPr lvl="0" algn="just">
              <a:defRPr/>
            </a:pPr>
            <a:r>
              <a:rPr lang="es-MX" sz="1800" b="1" dirty="0" smtClean="0">
                <a:ln w="50800"/>
                <a:solidFill>
                  <a:schemeClr val="accent5">
                    <a:lumMod val="75000"/>
                  </a:schemeClr>
                </a:solidFill>
              </a:rPr>
              <a:t>Chiapas a cumplido con las 71 disposiciones.</a:t>
            </a:r>
            <a:endParaRPr lang="es-ES" sz="1800" b="1" dirty="0">
              <a:ln w="50800"/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382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346521" y="232938"/>
            <a:ext cx="864282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3.3   Índice de cumplimiento en la difusión de la</a:t>
            </a:r>
          </a:p>
          <a:p>
            <a:pPr>
              <a:defRPr/>
            </a:pPr>
            <a:r>
              <a:rPr lang="es-MX" sz="2500" b="1" dirty="0">
                <a:ln w="50800"/>
                <a:solidFill>
                  <a:srgbClr val="00863D"/>
                </a:solidFill>
              </a:rPr>
              <a:t> </a:t>
            </a:r>
            <a:r>
              <a:rPr lang="es-MX" sz="2500" b="1" dirty="0" smtClean="0">
                <a:ln w="50800"/>
                <a:solidFill>
                  <a:srgbClr val="00863D"/>
                </a:solidFill>
              </a:rPr>
              <a:t>       Información Financiera</a:t>
            </a:r>
          </a:p>
        </p:txBody>
      </p:sp>
      <p:pic>
        <p:nvPicPr>
          <p:cNvPr id="13" name="Imagen 12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56" t="47725" r="20400" b="23863"/>
          <a:stretch/>
        </p:blipFill>
        <p:spPr bwMode="auto">
          <a:xfrm>
            <a:off x="971600" y="1746286"/>
            <a:ext cx="2724150" cy="26193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7 Flecha abajo"/>
          <p:cNvSpPr/>
          <p:nvPr/>
        </p:nvSpPr>
        <p:spPr>
          <a:xfrm rot="7712876">
            <a:off x="3814137" y="4034702"/>
            <a:ext cx="300017" cy="578814"/>
          </a:xfrm>
          <a:prstGeom prst="downArrow">
            <a:avLst>
              <a:gd name="adj1" fmla="val 50000"/>
              <a:gd name="adj2" fmla="val 47503"/>
            </a:avLst>
          </a:prstGeom>
          <a:solidFill>
            <a:srgbClr val="0086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2 Rectángulo"/>
          <p:cNvSpPr>
            <a:spLocks noChangeArrowheads="1"/>
          </p:cNvSpPr>
          <p:nvPr/>
        </p:nvSpPr>
        <p:spPr bwMode="auto">
          <a:xfrm>
            <a:off x="323528" y="5445224"/>
            <a:ext cx="8496944" cy="11182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</a:pPr>
            <a:r>
              <a:rPr lang="es-ES_tradnl" sz="1800" b="1" dirty="0" smtClean="0">
                <a:latin typeface="Arial" pitchFamily="34" charset="0"/>
                <a:cs typeface="Arial" pitchFamily="34" charset="0"/>
              </a:rPr>
              <a:t>Los informes se publican en las ligas siguientes:</a:t>
            </a:r>
          </a:p>
          <a:p>
            <a:pPr algn="just">
              <a:lnSpc>
                <a:spcPts val="2000"/>
              </a:lnSpc>
            </a:pPr>
            <a:r>
              <a:rPr lang="es-ES_tradnl" sz="1400" b="1" dirty="0">
                <a:latin typeface="Arial" pitchFamily="34" charset="0"/>
                <a:cs typeface="Arial" pitchFamily="34" charset="0"/>
              </a:rPr>
              <a:t>CONAC: </a:t>
            </a:r>
            <a:r>
              <a:rPr lang="es-ES_tradnl" sz="1400" b="1" dirty="0">
                <a:latin typeface="Arial" pitchFamily="34" charset="0"/>
                <a:cs typeface="Arial" pitchFamily="34" charset="0"/>
                <a:hlinkClick r:id="rId4"/>
              </a:rPr>
              <a:t>http://</a:t>
            </a:r>
            <a:r>
              <a:rPr lang="es-ES_tradnl" sz="1400" b="1" dirty="0" smtClean="0">
                <a:latin typeface="Arial" pitchFamily="34" charset="0"/>
                <a:cs typeface="Arial" pitchFamily="34" charset="0"/>
                <a:hlinkClick r:id="rId4"/>
              </a:rPr>
              <a:t>www.conac.gob.mx/es/CONAC/Transparencia</a:t>
            </a:r>
            <a:r>
              <a:rPr lang="es-ES_tradnl" sz="1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ts val="2000"/>
              </a:lnSpc>
            </a:pPr>
            <a:r>
              <a:rPr lang="es-ES_tradnl" sz="1400" b="1" dirty="0" smtClean="0">
                <a:latin typeface="Arial" pitchFamily="34" charset="0"/>
                <a:cs typeface="Arial" pitchFamily="34" charset="0"/>
              </a:rPr>
              <a:t>Secretaría de </a:t>
            </a:r>
            <a:r>
              <a:rPr lang="es-ES_tradnl" sz="1400" b="1" dirty="0">
                <a:latin typeface="Arial" pitchFamily="34" charset="0"/>
                <a:cs typeface="Arial" pitchFamily="34" charset="0"/>
              </a:rPr>
              <a:t>Hacienda: </a:t>
            </a:r>
            <a:r>
              <a:rPr lang="es-ES_tradnl" sz="1400" b="1" dirty="0">
                <a:latin typeface="Arial" pitchFamily="34" charset="0"/>
                <a:cs typeface="Arial" pitchFamily="34" charset="0"/>
                <a:hlinkClick r:id="rId5"/>
              </a:rPr>
              <a:t>http://</a:t>
            </a:r>
            <a:r>
              <a:rPr lang="es-ES_tradnl" sz="1400" b="1" dirty="0" smtClean="0">
                <a:latin typeface="Arial" pitchFamily="34" charset="0"/>
                <a:cs typeface="Arial" pitchFamily="34" charset="0"/>
                <a:hlinkClick r:id="rId5"/>
              </a:rPr>
              <a:t>www.haciendachiapas.gob.mx/rendicion-ctas/informe-finanzas-pub/informacion-financiera-EP.asp</a:t>
            </a:r>
            <a:r>
              <a:rPr lang="es-ES_tradnl" sz="1400" b="1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4644008" y="2250738"/>
            <a:ext cx="36948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AutoNum type="arabicPeriod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Ayudas y Subsidios (4000)</a:t>
            </a:r>
          </a:p>
          <a:p>
            <a:pPr marL="177800" indent="-177800">
              <a:buAutoNum type="arabicPeriod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Rec. Concurrente por Orden de Gob.</a:t>
            </a:r>
          </a:p>
          <a:p>
            <a:pPr marL="177800" indent="-177800">
              <a:buFontTx/>
              <a:buAutoNum type="arabicPeriod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Fondo de Ayuda p/la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Pub.</a:t>
            </a:r>
          </a:p>
          <a:p>
            <a:pPr marL="177800" indent="-177800">
              <a:buAutoNum type="arabicPeriod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Aportaciones en Materia de Salud (FASSA)</a:t>
            </a:r>
          </a:p>
          <a:p>
            <a:pPr marL="177800" indent="-177800">
              <a:buAutoNum type="arabicPeriod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Obligaciones Pagados y Garantizados (Deuda)</a:t>
            </a:r>
          </a:p>
          <a:p>
            <a:pPr marL="177800" indent="-177800">
              <a:buAutoNum type="arabicPeriod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Ejercicio y Destino del Gasto Federalizado</a:t>
            </a:r>
          </a:p>
          <a:p>
            <a:pPr marL="177800" indent="-177800">
              <a:buAutoNum type="arabicPeriod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Aportaciones p/Educación Tecnológica y de Adultos (FAETA)</a:t>
            </a:r>
          </a:p>
          <a:p>
            <a:pPr marL="228600" indent="-228600">
              <a:buAutoNum type="arabicPeriod"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3 CuadroTexto"/>
          <p:cNvSpPr txBox="1">
            <a:spLocks noChangeArrowheads="1"/>
          </p:cNvSpPr>
          <p:nvPr/>
        </p:nvSpPr>
        <p:spPr bwMode="auto">
          <a:xfrm>
            <a:off x="5148064" y="1340768"/>
            <a:ext cx="27703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800" rIns="1080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1800" b="1" dirty="0" smtClean="0">
                <a:ln w="50800"/>
              </a:rPr>
              <a:t>Primer, segundo y tercer Trimestre del 2015</a:t>
            </a:r>
            <a:endParaRPr lang="es-ES" sz="1800" b="1" dirty="0">
              <a:ln w="50800"/>
            </a:endParaRPr>
          </a:p>
        </p:txBody>
      </p:sp>
      <p:sp>
        <p:nvSpPr>
          <p:cNvPr id="20" name="8 CuadroTexto"/>
          <p:cNvSpPr txBox="1"/>
          <p:nvPr/>
        </p:nvSpPr>
        <p:spPr>
          <a:xfrm>
            <a:off x="4283968" y="44371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COMPLETO</a:t>
            </a:r>
            <a:endParaRPr lang="es-MX" sz="1800" b="1" dirty="0">
              <a:solidFill>
                <a:srgbClr val="00863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63920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395536" y="116632"/>
            <a:ext cx="8136904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3.4 </a:t>
            </a:r>
            <a:r>
              <a:rPr lang="es-ES" sz="2000" b="1" dirty="0" smtClean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Seguimiento a </a:t>
            </a:r>
            <a:r>
              <a:rPr lang="es-ES" sz="2000" b="1" dirty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los Acuerdos de la Primera Reunión del CACE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264" y="548680"/>
            <a:ext cx="7882144" cy="464274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51520" y="522920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Para mejorar la calidad de la información se realizaron las siguientes acciones: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Se enviaron dos </a:t>
            </a:r>
            <a:r>
              <a:rPr lang="es-MX" sz="1600" dirty="0" smtClean="0">
                <a:solidFill>
                  <a:srgbClr val="0000FF"/>
                </a:solidFill>
              </a:rPr>
              <a:t>circulares</a:t>
            </a:r>
            <a:r>
              <a:rPr lang="es-MX" sz="1600" dirty="0" smtClean="0"/>
              <a:t>  a los organismos públicos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Se otorgó </a:t>
            </a:r>
            <a:r>
              <a:rPr lang="es-MX" sz="1600" dirty="0" smtClean="0">
                <a:solidFill>
                  <a:srgbClr val="0000FF"/>
                </a:solidFill>
              </a:rPr>
              <a:t>capacitación</a:t>
            </a:r>
            <a:r>
              <a:rPr lang="es-MX" sz="1600" dirty="0" smtClean="0"/>
              <a:t> a los organismos públicos en el manejo del SFU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Se entregaron los </a:t>
            </a:r>
            <a:r>
              <a:rPr lang="es-MX" sz="1600" dirty="0" smtClean="0">
                <a:solidFill>
                  <a:srgbClr val="0000FF"/>
                </a:solidFill>
              </a:rPr>
              <a:t>criterios</a:t>
            </a:r>
            <a:r>
              <a:rPr lang="es-MX" sz="1600" dirty="0" smtClean="0"/>
              <a:t> para el registro de la información en el SFU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Se brindó </a:t>
            </a:r>
            <a:r>
              <a:rPr lang="es-MX" sz="1600" dirty="0" smtClean="0">
                <a:solidFill>
                  <a:srgbClr val="0000FF"/>
                </a:solidFill>
              </a:rPr>
              <a:t>asesoría</a:t>
            </a:r>
            <a:r>
              <a:rPr lang="es-MX" sz="1600" dirty="0" smtClean="0"/>
              <a:t> personalizada a los organismos públicos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8840304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467544" y="107958"/>
            <a:ext cx="82449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400" b="1" dirty="0" smtClean="0">
                <a:ln w="50800"/>
                <a:solidFill>
                  <a:srgbClr val="00863D"/>
                </a:solidFill>
              </a:rPr>
              <a:t>3.4 </a:t>
            </a:r>
            <a:r>
              <a:rPr lang="es-ES" sz="2000" b="1" dirty="0" smtClean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Seguimiento a </a:t>
            </a:r>
            <a:r>
              <a:rPr lang="es-ES" sz="2000" b="1" dirty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los Acuerdos de la Primera Reunión del CACE </a:t>
            </a:r>
          </a:p>
        </p:txBody>
      </p:sp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251520" y="598567"/>
            <a:ext cx="85689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defRPr/>
            </a:pPr>
            <a:r>
              <a:rPr lang="es-MX" sz="1800" b="1" dirty="0" smtClean="0">
                <a:ln w="50800"/>
              </a:rPr>
              <a:t>3.4.2.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Avance del Registro de los Bienes Muebles e Inmuebles, informado al Secretario Técnico del CACE</a:t>
            </a:r>
            <a:r>
              <a:rPr lang="es-MX" sz="2000" b="1" dirty="0" smtClean="0">
                <a:ln w="50800"/>
              </a:rPr>
              <a:t>.</a:t>
            </a:r>
            <a:endParaRPr lang="es-ES" sz="2000" b="1" dirty="0">
              <a:ln w="50800"/>
            </a:endParaRPr>
          </a:p>
        </p:txBody>
      </p:sp>
      <p:sp>
        <p:nvSpPr>
          <p:cNvPr id="7" name="CuadroTexto 2"/>
          <p:cNvSpPr txBox="1"/>
          <p:nvPr/>
        </p:nvSpPr>
        <p:spPr>
          <a:xfrm>
            <a:off x="323528" y="121019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33CC33"/>
                </a:solidFill>
              </a:rPr>
              <a:t>Resumen:</a:t>
            </a:r>
          </a:p>
        </p:txBody>
      </p:sp>
      <p:sp>
        <p:nvSpPr>
          <p:cNvPr id="8" name="CuadroTexto 2"/>
          <p:cNvSpPr txBox="1"/>
          <p:nvPr/>
        </p:nvSpPr>
        <p:spPr>
          <a:xfrm>
            <a:off x="359532" y="1498231"/>
            <a:ext cx="6156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 smtClean="0"/>
              <a:t>60  Organismos públicos han presentado avances</a:t>
            </a:r>
          </a:p>
        </p:txBody>
      </p:sp>
      <p:sp>
        <p:nvSpPr>
          <p:cNvPr id="9" name="CuadroTexto 2"/>
          <p:cNvSpPr txBox="1"/>
          <p:nvPr/>
        </p:nvSpPr>
        <p:spPr>
          <a:xfrm>
            <a:off x="359532" y="1788004"/>
            <a:ext cx="8388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 smtClean="0"/>
              <a:t>26  Organismos públicos no han presentado avances (incluye 6 organismos públicos de nueva creación), de acuerdo a lo siguiente:</a:t>
            </a:r>
          </a:p>
        </p:txBody>
      </p:sp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295391"/>
              </p:ext>
            </p:extLst>
          </p:nvPr>
        </p:nvGraphicFramePr>
        <p:xfrm>
          <a:off x="302840" y="2375774"/>
          <a:ext cx="8229600" cy="4269192"/>
        </p:xfrm>
        <a:graphic>
          <a:graphicData uri="http://schemas.openxmlformats.org/drawingml/2006/table">
            <a:tbl>
              <a:tblPr/>
              <a:tblGrid>
                <a:gridCol w="334151"/>
                <a:gridCol w="2411307"/>
                <a:gridCol w="334151"/>
                <a:gridCol w="2404533"/>
                <a:gridCol w="334151"/>
                <a:gridCol w="2411307"/>
              </a:tblGrid>
              <a:tr h="3148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Público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Público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Num.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Público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35305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Parque Agroindustrial para el Desarrollo Regional del Sureste Chiapas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Procuraduría General de Justicia del Estado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Universidad Politécnica de Tapachula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5305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General de Gobierno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Salud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Centro Regional de Formación Docente e Investigación Educativa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5305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Formación Policial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para la Gestión Integral de Riesgos de Desastres del Estado de Chiapas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Junta Local de Conciliación y Arbitraje del Estado de Chiapas </a:t>
                      </a:r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(nueva creación)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5305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Secretaría de la Función Pública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Coordinación Ejecutiva del Fondo de Fomento Agropecuario del Estado de Chiapas (FOFAE)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Procuraduría Ambiental en el Estado de Chiapas </a:t>
                      </a:r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(nueva creación)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0960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H. Congreso del Estado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para el Desarrollo del Turismo Aéreo en el Estado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Consejo de Investigación y Evaluación de la Política Social del Estado (CIEPSE) </a:t>
                      </a:r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(nueva creación)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2533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Órgano de Fiscalización Superior del Congreso del Estado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Oficina de Convenciones y Visitantes de Palenque, Chiapas y Zonas Turísticas Aledañas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Régimen Estatal de Protección Social en Salud </a:t>
                      </a:r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(nueva creación)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125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Tribunal del Trabajo Burocrático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Universidad Autónoma de Chiapas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Bienestar Social </a:t>
                      </a:r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(nueva creación)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5305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de Elecciones y Participación Ciudadana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Universidad de Ciencias y Artes de Chiapas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Centro Estatal de 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Trasplantes 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del Estado de Chiapas </a:t>
                      </a:r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(nueva creación)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078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Comisión Estatal de los Derechos Humanos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Universidad Tecnológica de la Selva</a:t>
                      </a:r>
                    </a:p>
                  </a:txBody>
                  <a:tcPr marL="6775" marR="6775" marT="6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75" marR="6775" marT="6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75" marR="6775" marT="67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084168" y="1588460"/>
            <a:ext cx="410159" cy="29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954530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18662</TotalTime>
  <Words>2862</Words>
  <Application>Microsoft Office PowerPoint</Application>
  <PresentationFormat>Presentación en pantalla (4:3)</PresentationFormat>
  <Paragraphs>830</Paragraphs>
  <Slides>23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Microsoft YaHei</vt:lpstr>
      <vt:lpstr>Arial</vt:lpstr>
      <vt:lpstr>Calibri</vt:lpstr>
      <vt:lpstr>Franklin Gothic Book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SECRETARIA DE HACIENDA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Roberto Coutiño Espinosa</cp:lastModifiedBy>
  <cp:revision>1565</cp:revision>
  <cp:lastPrinted>2015-11-24T19:18:43Z</cp:lastPrinted>
  <dcterms:created xsi:type="dcterms:W3CDTF">2010-09-20T19:30:30Z</dcterms:created>
  <dcterms:modified xsi:type="dcterms:W3CDTF">2015-11-27T19:56:41Z</dcterms:modified>
</cp:coreProperties>
</file>