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61" r:id="rId2"/>
    <p:sldId id="521" r:id="rId3"/>
    <p:sldId id="447" r:id="rId4"/>
    <p:sldId id="526" r:id="rId5"/>
    <p:sldId id="527" r:id="rId6"/>
    <p:sldId id="531" r:id="rId7"/>
    <p:sldId id="543" r:id="rId8"/>
    <p:sldId id="550" r:id="rId9"/>
    <p:sldId id="539" r:id="rId10"/>
    <p:sldId id="552" r:id="rId11"/>
    <p:sldId id="546" r:id="rId12"/>
    <p:sldId id="541" r:id="rId13"/>
    <p:sldId id="542" r:id="rId14"/>
    <p:sldId id="551" r:id="rId15"/>
    <p:sldId id="500" r:id="rId16"/>
    <p:sldId id="547" r:id="rId17"/>
    <p:sldId id="545" r:id="rId18"/>
    <p:sldId id="499" r:id="rId19"/>
    <p:sldId id="549" r:id="rId20"/>
    <p:sldId id="548" r:id="rId21"/>
    <p:sldId id="522" r:id="rId22"/>
    <p:sldId id="290" r:id="rId23"/>
  </p:sldIdLst>
  <p:sldSz cx="9144000" cy="6858000" type="screen4x3"/>
  <p:notesSz cx="7010400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Maritza Campos Fernández" initials="MCF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63D"/>
    <a:srgbClr val="0000FF"/>
    <a:srgbClr val="99FFCC"/>
    <a:srgbClr val="99FF99"/>
    <a:srgbClr val="D1FEA4"/>
    <a:srgbClr val="FF0000"/>
    <a:srgbClr val="F6224F"/>
    <a:srgbClr val="EAF18D"/>
    <a:srgbClr val="E8E896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4689" autoAdjust="0"/>
  </p:normalViewPr>
  <p:slideViewPr>
    <p:cSldViewPr>
      <p:cViewPr>
        <p:scale>
          <a:sx n="80" d="100"/>
          <a:sy n="80" d="100"/>
        </p:scale>
        <p:origin x="-90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7"/>
            <a:ext cx="3038604" cy="465267"/>
          </a:xfrm>
          <a:prstGeom prst="rect">
            <a:avLst/>
          </a:prstGeom>
        </p:spPr>
        <p:txBody>
          <a:bodyPr vert="horz" lIns="95069" tIns="47534" rIns="95069" bIns="47534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161" y="7"/>
            <a:ext cx="3038604" cy="465267"/>
          </a:xfrm>
          <a:prstGeom prst="rect">
            <a:avLst/>
          </a:prstGeom>
        </p:spPr>
        <p:txBody>
          <a:bodyPr vert="horz" lIns="95069" tIns="47534" rIns="95069" bIns="47534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19/06/2015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29655"/>
            <a:ext cx="3038604" cy="465267"/>
          </a:xfrm>
          <a:prstGeom prst="rect">
            <a:avLst/>
          </a:prstGeom>
        </p:spPr>
        <p:txBody>
          <a:bodyPr vert="horz" lIns="95069" tIns="47534" rIns="95069" bIns="47534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161" y="8829655"/>
            <a:ext cx="3038604" cy="465267"/>
          </a:xfrm>
          <a:prstGeom prst="rect">
            <a:avLst/>
          </a:prstGeom>
        </p:spPr>
        <p:txBody>
          <a:bodyPr vert="horz" lIns="95069" tIns="47534" rIns="95069" bIns="47534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1" y="4"/>
            <a:ext cx="3038475" cy="465137"/>
          </a:xfrm>
          <a:prstGeom prst="rect">
            <a:avLst/>
          </a:prstGeom>
        </p:spPr>
        <p:txBody>
          <a:bodyPr vert="horz" lIns="95069" tIns="47534" rIns="95069" bIns="47534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45" y="4"/>
            <a:ext cx="3038475" cy="465137"/>
          </a:xfrm>
          <a:prstGeom prst="rect">
            <a:avLst/>
          </a:prstGeom>
        </p:spPr>
        <p:txBody>
          <a:bodyPr vert="horz" lIns="95069" tIns="47534" rIns="95069" bIns="47534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19/06/2015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69" tIns="47534" rIns="95069" bIns="47534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81" y="4416433"/>
            <a:ext cx="5607050" cy="4183064"/>
          </a:xfrm>
          <a:prstGeom prst="rect">
            <a:avLst/>
          </a:prstGeom>
        </p:spPr>
        <p:txBody>
          <a:bodyPr vert="horz" lIns="95069" tIns="47534" rIns="95069" bIns="47534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1" y="8829681"/>
            <a:ext cx="3038475" cy="465137"/>
          </a:xfrm>
          <a:prstGeom prst="rect">
            <a:avLst/>
          </a:prstGeom>
        </p:spPr>
        <p:txBody>
          <a:bodyPr vert="horz" lIns="95069" tIns="47534" rIns="95069" bIns="4753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45" y="8829681"/>
            <a:ext cx="3038475" cy="465137"/>
          </a:xfrm>
          <a:prstGeom prst="rect">
            <a:avLst/>
          </a:prstGeom>
        </p:spPr>
        <p:txBody>
          <a:bodyPr vert="horz" lIns="95069" tIns="47534" rIns="95069" bIns="47534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95656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849124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028449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19/06/2015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ciendachiapas.gob.mx/rendicion-ctas/informe-finanzas-pub/informacion-financiera-EP.asp" TargetMode="External"/><Relationship Id="rId5" Type="http://schemas.openxmlformats.org/officeDocument/2006/relationships/hyperlink" Target="http://www.conac.gob.mx/es/CONAC/Transparencia" TargetMode="Externa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7308304" y="6073170"/>
            <a:ext cx="1835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 smtClean="0">
                <a:solidFill>
                  <a:schemeClr val="tx1">
                    <a:alpha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2015 </a:t>
            </a:r>
            <a:endParaRPr lang="es-MX" sz="4500" dirty="0">
              <a:solidFill>
                <a:schemeClr val="tx1">
                  <a:alpha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699792" y="726951"/>
            <a:ext cx="6264696" cy="507831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1ª </a:t>
            </a:r>
            <a:r>
              <a:rPr lang="es-MX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Reunión </a:t>
            </a:r>
            <a:r>
              <a:rPr lang="es-MX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Ordinaria</a:t>
            </a: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Tuxtla Gutiérrez, 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Chiapas </a:t>
            </a: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 de Junio   </a:t>
            </a:r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2189" y="1484784"/>
            <a:ext cx="84249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u="sng" dirty="0" smtClean="0"/>
              <a:t>Grupo 3. Marco Normativo</a:t>
            </a:r>
            <a:endParaRPr lang="es-MX" sz="2400" dirty="0" smtClean="0"/>
          </a:p>
          <a:p>
            <a:pPr algn="just"/>
            <a:endParaRPr lang="es-MX" sz="1000" dirty="0" smtClean="0"/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55576" y="390436"/>
            <a:ext cx="799288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 2.  Informe de los Grupos de Trabajo</a:t>
            </a:r>
            <a:endParaRPr lang="es-ES" sz="2500" b="1" dirty="0">
              <a:ln w="50800"/>
              <a:solidFill>
                <a:srgbClr val="00863D"/>
              </a:solidFill>
            </a:endParaRPr>
          </a:p>
        </p:txBody>
      </p:sp>
      <p:sp>
        <p:nvSpPr>
          <p:cNvPr id="5" name="7 CuadroTexto"/>
          <p:cNvSpPr txBox="1"/>
          <p:nvPr/>
        </p:nvSpPr>
        <p:spPr>
          <a:xfrm>
            <a:off x="395535" y="2124139"/>
            <a:ext cx="842493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Durante </a:t>
            </a:r>
            <a:r>
              <a:rPr lang="es-MX" sz="2000" dirty="0"/>
              <a:t>el ejercicio </a:t>
            </a:r>
            <a:r>
              <a:rPr lang="es-MX" sz="2000" dirty="0" smtClean="0"/>
              <a:t>2014, se realizaron 3 reuniones, en donde se abordaron diversas publicaciones, emitidas por el CONAC.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Lográndose direccionar hacia las áreas competentes para su difusión e  implementación en las disposiciones locales</a:t>
            </a:r>
            <a:r>
              <a:rPr lang="es-MX" sz="2000" dirty="0"/>
              <a:t>.</a:t>
            </a:r>
            <a:endParaRPr lang="es-ES" sz="2000" b="1" dirty="0"/>
          </a:p>
          <a:p>
            <a:pPr algn="just"/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811655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95536" y="1052736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u="sng" dirty="0" smtClean="0"/>
              <a:t>Grupo 4. Presupuesto basado para resultados y evaluación del desempeño</a:t>
            </a:r>
            <a:endParaRPr lang="es-MX" sz="2400" dirty="0" smtClean="0"/>
          </a:p>
          <a:p>
            <a:pPr algn="just"/>
            <a:r>
              <a:rPr lang="es-MX" sz="800" dirty="0" smtClean="0"/>
              <a:t> </a:t>
            </a:r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755576" y="390436"/>
            <a:ext cx="799288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 2. Informe de los Grupos de Trabajo</a:t>
            </a:r>
            <a:endParaRPr lang="es-ES" sz="2500" b="1" dirty="0">
              <a:ln w="50800"/>
              <a:solidFill>
                <a:srgbClr val="00863D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67544" y="2385462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5462" indent="-342900" algn="just">
              <a:buAutoNum type="arabicPeriod"/>
            </a:pPr>
            <a:r>
              <a:rPr lang="es-ES" sz="2000" dirty="0"/>
              <a:t>En el 2014 el Consejo Nacional de Evaluación de la Política de Desarrollo Social (CONEVAL) realizó la evaluación del Ramo 33 </a:t>
            </a:r>
            <a:r>
              <a:rPr lang="es-ES" sz="2000" dirty="0" smtClean="0"/>
              <a:t>del cierre 2013. En diciembre del 2014, el </a:t>
            </a:r>
            <a:r>
              <a:rPr lang="es-ES" sz="2000" dirty="0"/>
              <a:t>CONEVAL </a:t>
            </a:r>
            <a:r>
              <a:rPr lang="es-ES" sz="2000" dirty="0" smtClean="0"/>
              <a:t>envió el </a:t>
            </a:r>
            <a:r>
              <a:rPr lang="es-ES" sz="2000" dirty="0"/>
              <a:t>reporte final </a:t>
            </a:r>
            <a:r>
              <a:rPr lang="es-ES" sz="2000" dirty="0" smtClean="0"/>
              <a:t>para su revisión.</a:t>
            </a:r>
            <a:endParaRPr lang="es-ES" sz="2000" dirty="0"/>
          </a:p>
          <a:p>
            <a:pPr marL="182562" algn="just"/>
            <a:endParaRPr lang="es-ES" sz="1200" dirty="0" smtClean="0"/>
          </a:p>
          <a:p>
            <a:pPr marL="182562" algn="just"/>
            <a:endParaRPr lang="es-ES" sz="1200" dirty="0"/>
          </a:p>
          <a:p>
            <a:pPr marL="182562" algn="just"/>
            <a:endParaRPr lang="es-ES" sz="1200" dirty="0" smtClean="0"/>
          </a:p>
          <a:p>
            <a:pPr marL="182562" algn="just"/>
            <a:endParaRPr lang="es-ES" sz="1200" dirty="0"/>
          </a:p>
          <a:p>
            <a:pPr marL="539750" indent="-447675" algn="just"/>
            <a:r>
              <a:rPr lang="es-ES" sz="2000" dirty="0" smtClean="0"/>
              <a:t>3.  El Programa Anual de Evaluación 2015 prevé la realización de la evaluación de los recursos del </a:t>
            </a:r>
            <a:r>
              <a:rPr lang="es-ES" sz="2000" dirty="0"/>
              <a:t>Ramo 33 </a:t>
            </a:r>
            <a:r>
              <a:rPr lang="es-ES" sz="2000" dirty="0" smtClean="0"/>
              <a:t>del cierre 2014.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287670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7718" y="5378152"/>
            <a:ext cx="79627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sng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Gu</a:t>
            </a:r>
            <a:r>
              <a:rPr kumimoji="0" lang="es-MX" altLang="es-MX" sz="1800" b="1" i="0" u="sng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800" b="1" i="0" u="sng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as de cumplimiento:</a:t>
            </a:r>
            <a:endParaRPr kumimoji="0" lang="es-MX" altLang="es-MX" sz="1800" b="1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Chiapas figura con el 100% en la publicaci</a:t>
            </a:r>
            <a: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n, cumplimiento y transparencia de las disposiciones normativas. </a:t>
            </a:r>
          </a:p>
        </p:txBody>
      </p: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755576" y="260648"/>
            <a:ext cx="813690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3.3. Resultados de la revisión de la Auditoría</a:t>
            </a:r>
          </a:p>
          <a:p>
            <a:pPr>
              <a:defRPr/>
            </a:pPr>
            <a:r>
              <a:rPr lang="es-MX" sz="2500" b="1" dirty="0">
                <a:ln w="50800"/>
                <a:solidFill>
                  <a:srgbClr val="00863D"/>
                </a:solidFill>
              </a:rPr>
              <a:t> </a:t>
            </a:r>
            <a:r>
              <a:rPr lang="es-MX" sz="2500" b="1" dirty="0" smtClean="0">
                <a:ln w="50800"/>
                <a:solidFill>
                  <a:srgbClr val="00863D"/>
                </a:solidFill>
              </a:rPr>
              <a:t>      Superior de la Federación (ASF). Febrero/2015</a:t>
            </a:r>
            <a:endParaRPr lang="es-ES" sz="2500" b="1" dirty="0">
              <a:ln w="50800"/>
              <a:solidFill>
                <a:srgbClr val="00863D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39968" y="1351221"/>
            <a:ext cx="802046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sng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Cuestionarios: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lvl="0" algn="just"/>
            <a:r>
              <a:rPr lang="es-MX" altLang="es-MX" sz="1800" dirty="0"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valuaron 27 normas emitidas en 2013, de las cuales </a:t>
            </a:r>
            <a:r>
              <a:rPr lang="es-MX" altLang="es-MX" sz="1800" dirty="0">
                <a:ea typeface="Calibri" panose="020F0502020204030204" pitchFamily="34" charset="0"/>
                <a:cs typeface="Arial" panose="020B0604020202020204" pitchFamily="34" charset="0"/>
              </a:rPr>
              <a:t>las Entidades Federativas </a:t>
            </a:r>
            <a:r>
              <a:rPr lang="es-MX" altLang="es-MX" sz="1800" dirty="0" smtClean="0">
                <a:ea typeface="Calibri" panose="020F0502020204030204" pitchFamily="34" charset="0"/>
                <a:cs typeface="Arial" panose="020B0604020202020204" pitchFamily="34" charset="0"/>
              </a:rPr>
              <a:t>tenían que </a:t>
            </a:r>
            <a:r>
              <a:rPr kumimoji="0" lang="es-MX" altLang="es-MX" sz="1800" b="1" i="0" u="sng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implementar</a:t>
            </a:r>
            <a:r>
              <a:rPr kumimoji="0" lang="es-MX" altLang="es-MX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21</a:t>
            </a:r>
            <a: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kumimoji="0" lang="es-MX" altLang="es-MX" sz="1800" b="1" i="0" u="none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Chiapas logró el 100%.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75928" y="2427853"/>
            <a:ext cx="3664024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 los 8 aspectos que la ASF revisó con respecto a los registros contables, Chiapas cumple con dos: el </a:t>
            </a:r>
            <a:r>
              <a:rPr kumimoji="0" lang="es-MX" altLang="es-MX" sz="1800" b="1" i="0" u="none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registro de inventario de muebles y el registro de obra pública</a:t>
            </a:r>
            <a:r>
              <a:rPr kumimoji="0" lang="es-MX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los puntos restantes están en proceso de atención por parte de los Organismos Públicos.</a:t>
            </a:r>
            <a:endParaRPr kumimoji="0" lang="es-MX" altLang="es-MX" sz="1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2838714"/>
              </p:ext>
            </p:extLst>
          </p:nvPr>
        </p:nvGraphicFramePr>
        <p:xfrm>
          <a:off x="4283968" y="2400788"/>
          <a:ext cx="4464496" cy="3070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7397"/>
                <a:gridCol w="447396"/>
                <a:gridCol w="1181131"/>
                <a:gridCol w="1008572"/>
              </a:tblGrid>
              <a:tr h="24476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ASPECTOS REVISADOS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chemeClr val="bg1"/>
                          </a:solidFill>
                          <a:effectLst/>
                        </a:rPr>
                        <a:t>CHIAPAS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0094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Inventario de </a:t>
                      </a:r>
                      <a:r>
                        <a:rPr lang="es-MX" sz="1600" dirty="0" smtClean="0">
                          <a:effectLst/>
                        </a:rPr>
                        <a:t> Bienes Muebles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Actualizado y Conciliado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NO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561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Valuado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NO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447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Registrado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SI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56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Obra Pública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Registrada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SI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5617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Nómina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En sistema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NO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0094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Afectación Automática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NO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0094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Inventario de </a:t>
                      </a:r>
                      <a:r>
                        <a:rPr lang="es-MX" sz="1600" dirty="0" smtClean="0">
                          <a:effectLst/>
                        </a:rPr>
                        <a:t>Bienes Inmuebles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Actualizado y Conciliado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NO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561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Valuado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rgbClr val="FF0000"/>
                          </a:solidFill>
                          <a:effectLst/>
                        </a:rPr>
                        <a:t>NO</a:t>
                      </a:r>
                      <a:endParaRPr lang="es-MX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13598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755576" y="260648"/>
            <a:ext cx="813690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3.3. Resultados de la revisión de la Auditoría</a:t>
            </a:r>
          </a:p>
          <a:p>
            <a:pPr>
              <a:defRPr/>
            </a:pPr>
            <a:r>
              <a:rPr lang="es-MX" sz="2500" b="1" dirty="0">
                <a:ln w="50800"/>
                <a:solidFill>
                  <a:srgbClr val="00863D"/>
                </a:solidFill>
              </a:rPr>
              <a:t> </a:t>
            </a:r>
            <a:r>
              <a:rPr lang="es-MX" sz="2500" b="1" dirty="0" smtClean="0">
                <a:ln w="50800"/>
                <a:solidFill>
                  <a:srgbClr val="00863D"/>
                </a:solidFill>
              </a:rPr>
              <a:t>      Superior de la Federación (ASF). Febrero/2015</a:t>
            </a:r>
            <a:endParaRPr lang="es-ES" sz="2500" b="1" dirty="0">
              <a:ln w="50800"/>
              <a:solidFill>
                <a:srgbClr val="00863D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11560" y="1267013"/>
            <a:ext cx="7776864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Propuesta para atender los aspectos incumplidos: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Determinar causas de incumplimiento, compromisos y </a:t>
            </a:r>
            <a:r>
              <a:rPr kumimoji="0" lang="es-MX" altLang="es-MX" sz="2000" b="1" i="0" u="sng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responsabilidades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de los Entes Públicos.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MX" altLang="es-MX" sz="2000" baseline="0" dirty="0" smtClean="0">
                <a:cs typeface="Arial" panose="020B0604020202020204" pitchFamily="34" charset="0"/>
              </a:rPr>
              <a:t>Promover </a:t>
            </a:r>
            <a:r>
              <a:rPr lang="es-MX" altLang="es-MX" sz="2000" b="1" u="sng" baseline="0" dirty="0" smtClean="0">
                <a:cs typeface="Arial" panose="020B0604020202020204" pitchFamily="34" charset="0"/>
              </a:rPr>
              <a:t>asesorías</a:t>
            </a:r>
            <a:r>
              <a:rPr lang="es-MX" altLang="es-MX" sz="2000" dirty="0" smtClean="0">
                <a:cs typeface="Arial" panose="020B0604020202020204" pitchFamily="34" charset="0"/>
              </a:rPr>
              <a:t> entre la Dirección de Patri</a:t>
            </a:r>
            <a:r>
              <a:rPr lang="es-MX" altLang="es-MX" sz="2000" baseline="0" dirty="0" smtClean="0">
                <a:cs typeface="Arial" panose="020B0604020202020204" pitchFamily="34" charset="0"/>
              </a:rPr>
              <a:t>monio y los Entes Públicos incumplidos.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MX" altLang="es-MX" sz="2000" dirty="0" smtClean="0">
                <a:cs typeface="Arial" panose="020B0604020202020204" pitchFamily="34" charset="0"/>
              </a:rPr>
              <a:t>Determinar las fortalezas y debilidades para </a:t>
            </a:r>
            <a:r>
              <a:rPr lang="es-MX" altLang="es-MX" sz="2000" b="1" u="sng" dirty="0" smtClean="0">
                <a:cs typeface="Arial" panose="020B0604020202020204" pitchFamily="34" charset="0"/>
              </a:rPr>
              <a:t>enlazar sistemas</a:t>
            </a:r>
            <a:r>
              <a:rPr lang="es-MX" altLang="es-MX" sz="2000" dirty="0" smtClean="0">
                <a:cs typeface="Arial" panose="020B0604020202020204" pitchFamily="34" charset="0"/>
              </a:rPr>
              <a:t>  de la Tesorería Única, Subsecretaría de Ingresos, Subsecretaría de Administración, Patrimonio y otros, a fin de integrar al SIAHE.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43908" y="4623668"/>
            <a:ext cx="1656184" cy="65190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es-MX" sz="2000" dirty="0" smtClean="0"/>
              <a:t>Aspectos Incumplidos</a:t>
            </a:r>
            <a:endParaRPr lang="es-MX" sz="2000" dirty="0"/>
          </a:p>
        </p:txBody>
      </p:sp>
      <p:sp>
        <p:nvSpPr>
          <p:cNvPr id="4" name="Elipse 3"/>
          <p:cNvSpPr/>
          <p:nvPr/>
        </p:nvSpPr>
        <p:spPr>
          <a:xfrm>
            <a:off x="325624" y="4954039"/>
            <a:ext cx="2577492" cy="1380681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509960" y="5135299"/>
            <a:ext cx="2493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500" dirty="0" smtClean="0"/>
              <a:t>Inventario de Bienes Muebles actualizado y conciliado </a:t>
            </a:r>
            <a:endParaRPr lang="es-MX" sz="1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500" dirty="0" smtClean="0"/>
              <a:t>Valuado</a:t>
            </a:r>
            <a:endParaRPr lang="es-MX" sz="1500" dirty="0"/>
          </a:p>
        </p:txBody>
      </p:sp>
      <p:sp>
        <p:nvSpPr>
          <p:cNvPr id="9" name="Elipse 8"/>
          <p:cNvSpPr/>
          <p:nvPr/>
        </p:nvSpPr>
        <p:spPr>
          <a:xfrm>
            <a:off x="6118076" y="4688540"/>
            <a:ext cx="2736304" cy="1380681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6283176" y="4941168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MX" sz="1500" dirty="0">
                <a:solidFill>
                  <a:prstClr val="black"/>
                </a:solidFill>
              </a:rPr>
              <a:t>Inventario de Bienes </a:t>
            </a:r>
            <a:r>
              <a:rPr lang="es-MX" sz="1500" dirty="0" smtClean="0">
                <a:solidFill>
                  <a:prstClr val="black"/>
                </a:solidFill>
              </a:rPr>
              <a:t>Inmuebles </a:t>
            </a:r>
            <a:r>
              <a:rPr lang="es-MX" sz="1500" dirty="0">
                <a:solidFill>
                  <a:prstClr val="black"/>
                </a:solidFill>
              </a:rPr>
              <a:t>actualizado y conciliado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MX" sz="1500" dirty="0">
                <a:solidFill>
                  <a:prstClr val="black"/>
                </a:solidFill>
              </a:rPr>
              <a:t>Valuado</a:t>
            </a:r>
          </a:p>
        </p:txBody>
      </p:sp>
      <p:sp>
        <p:nvSpPr>
          <p:cNvPr id="12" name="Elipse 11"/>
          <p:cNvSpPr/>
          <p:nvPr/>
        </p:nvSpPr>
        <p:spPr>
          <a:xfrm>
            <a:off x="3419872" y="5533911"/>
            <a:ext cx="2294176" cy="1186249"/>
          </a:xfrm>
          <a:prstGeom prst="ellipse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391066" y="5843161"/>
            <a:ext cx="25829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500" dirty="0"/>
              <a:t>N</a:t>
            </a:r>
            <a:r>
              <a:rPr lang="es-MX" sz="1500" dirty="0" smtClean="0"/>
              <a:t>ómina en sistema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500" dirty="0" smtClean="0"/>
              <a:t>Afectación automática</a:t>
            </a:r>
            <a:endParaRPr lang="es-MX" sz="1500" dirty="0"/>
          </a:p>
        </p:txBody>
      </p:sp>
      <p:cxnSp>
        <p:nvCxnSpPr>
          <p:cNvPr id="14" name="Conector recto de flecha 13"/>
          <p:cNvCxnSpPr>
            <a:stCxn id="3" idx="1"/>
            <a:endCxn id="4" idx="6"/>
          </p:cNvCxnSpPr>
          <p:nvPr/>
        </p:nvCxnSpPr>
        <p:spPr>
          <a:xfrm flipH="1">
            <a:off x="2903116" y="4949621"/>
            <a:ext cx="840792" cy="694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stCxn id="3" idx="2"/>
            <a:endCxn id="12" idx="0"/>
          </p:cNvCxnSpPr>
          <p:nvPr/>
        </p:nvCxnSpPr>
        <p:spPr>
          <a:xfrm flipH="1">
            <a:off x="4566960" y="5275573"/>
            <a:ext cx="5040" cy="258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3" idx="3"/>
          </p:cNvCxnSpPr>
          <p:nvPr/>
        </p:nvCxnSpPr>
        <p:spPr>
          <a:xfrm>
            <a:off x="5400092" y="4928639"/>
            <a:ext cx="756084" cy="533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602611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 rot="16200000">
            <a:off x="2942914" y="3933067"/>
            <a:ext cx="1448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CUMPLIDO</a:t>
            </a:r>
            <a:endParaRPr lang="es-MX" sz="1800" b="1" dirty="0">
              <a:solidFill>
                <a:srgbClr val="00863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3 CuadroTexto"/>
          <p:cNvSpPr txBox="1">
            <a:spLocks noChangeArrowheads="1"/>
          </p:cNvSpPr>
          <p:nvPr/>
        </p:nvSpPr>
        <p:spPr bwMode="auto">
          <a:xfrm>
            <a:off x="4211960" y="1961753"/>
            <a:ext cx="2880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800" rIns="1080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1800" b="1" dirty="0" smtClean="0">
                <a:ln w="50800"/>
              </a:rPr>
              <a:t> Primer Trimestre del 2015</a:t>
            </a:r>
            <a:endParaRPr lang="es-ES" sz="1800" b="1" dirty="0">
              <a:ln w="50800"/>
            </a:endParaRPr>
          </a:p>
        </p:txBody>
      </p:sp>
      <p:sp>
        <p:nvSpPr>
          <p:cNvPr id="14" name="12 Rectángulo"/>
          <p:cNvSpPr>
            <a:spLocks noChangeArrowheads="1"/>
          </p:cNvSpPr>
          <p:nvPr/>
        </p:nvSpPr>
        <p:spPr bwMode="auto">
          <a:xfrm>
            <a:off x="467544" y="1540932"/>
            <a:ext cx="8496944" cy="3488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</a:pPr>
            <a:r>
              <a:rPr lang="es-ES_tradnl" sz="1800" b="1" dirty="0" smtClean="0">
                <a:latin typeface="Arial" pitchFamily="34" charset="0"/>
                <a:cs typeface="Arial" pitchFamily="34" charset="0"/>
              </a:rPr>
              <a:t>Difusión de las Normas </a:t>
            </a:r>
            <a:r>
              <a:rPr lang="es-ES_tradnl" sz="1800" b="1" dirty="0">
                <a:latin typeface="Arial" pitchFamily="34" charset="0"/>
                <a:cs typeface="Arial" pitchFamily="34" charset="0"/>
              </a:rPr>
              <a:t>y formatos </a:t>
            </a:r>
            <a:r>
              <a:rPr lang="es-ES_tradnl" sz="1800" b="1" dirty="0" smtClean="0">
                <a:latin typeface="Arial" pitchFamily="34" charset="0"/>
                <a:cs typeface="Arial" pitchFamily="34" charset="0"/>
              </a:rPr>
              <a:t>publicados por </a:t>
            </a:r>
            <a:r>
              <a:rPr lang="es-ES_tradnl" sz="1800" b="1" dirty="0">
                <a:latin typeface="Arial" pitchFamily="34" charset="0"/>
                <a:cs typeface="Arial" pitchFamily="34" charset="0"/>
              </a:rPr>
              <a:t>el CONAC</a:t>
            </a:r>
            <a:r>
              <a:rPr lang="es-ES_tradnl" sz="1800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346521" y="232938"/>
            <a:ext cx="864282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3.4   Índice de cumplimiento en la difusión de la</a:t>
            </a:r>
          </a:p>
          <a:p>
            <a:pPr>
              <a:defRPr/>
            </a:pPr>
            <a:r>
              <a:rPr lang="es-MX" sz="2500" b="1" dirty="0">
                <a:ln w="50800"/>
                <a:solidFill>
                  <a:srgbClr val="00863D"/>
                </a:solidFill>
              </a:rPr>
              <a:t> </a:t>
            </a:r>
            <a:r>
              <a:rPr lang="es-MX" sz="2500" b="1" dirty="0" smtClean="0">
                <a:ln w="50800"/>
                <a:solidFill>
                  <a:srgbClr val="00863D"/>
                </a:solidFill>
              </a:rPr>
              <a:t>       Información Financiera</a:t>
            </a:r>
          </a:p>
        </p:txBody>
      </p:sp>
      <p:sp>
        <p:nvSpPr>
          <p:cNvPr id="8" name="7 Flecha abajo"/>
          <p:cNvSpPr/>
          <p:nvPr/>
        </p:nvSpPr>
        <p:spPr>
          <a:xfrm rot="4236428">
            <a:off x="3075725" y="4002577"/>
            <a:ext cx="338068" cy="480482"/>
          </a:xfrm>
          <a:prstGeom prst="downArrow">
            <a:avLst>
              <a:gd name="adj1" fmla="val 50000"/>
              <a:gd name="adj2" fmla="val 47503"/>
            </a:avLst>
          </a:prstGeom>
          <a:solidFill>
            <a:srgbClr val="0086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n 10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9233" t="50495" r="20994" b="24046"/>
          <a:stretch/>
        </p:blipFill>
        <p:spPr bwMode="auto">
          <a:xfrm>
            <a:off x="323528" y="2249785"/>
            <a:ext cx="2592288" cy="26003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3" name="Imagen 12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156" t="47725" r="20400" b="23863"/>
          <a:stretch/>
        </p:blipFill>
        <p:spPr bwMode="auto">
          <a:xfrm>
            <a:off x="4427984" y="2321793"/>
            <a:ext cx="2724150" cy="26193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971600" y="188974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/>
              <a:t>Anual 2015</a:t>
            </a:r>
            <a:endParaRPr lang="es-MX" sz="1800" b="1" dirty="0"/>
          </a:p>
        </p:txBody>
      </p:sp>
      <p:sp>
        <p:nvSpPr>
          <p:cNvPr id="16" name="8 CuadroTexto"/>
          <p:cNvSpPr txBox="1"/>
          <p:nvPr/>
        </p:nvSpPr>
        <p:spPr>
          <a:xfrm rot="16200000">
            <a:off x="6963208" y="4104170"/>
            <a:ext cx="1448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863D"/>
                </a:solidFill>
                <a:latin typeface="Arial" pitchFamily="34" charset="0"/>
                <a:cs typeface="Arial" pitchFamily="34" charset="0"/>
              </a:rPr>
              <a:t>CUMPLIDO</a:t>
            </a:r>
            <a:endParaRPr lang="es-MX" sz="1800" b="1" dirty="0">
              <a:solidFill>
                <a:srgbClr val="00863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7 Flecha abajo"/>
          <p:cNvSpPr/>
          <p:nvPr/>
        </p:nvSpPr>
        <p:spPr>
          <a:xfrm rot="4236428">
            <a:off x="7132410" y="4004038"/>
            <a:ext cx="338068" cy="480482"/>
          </a:xfrm>
          <a:prstGeom prst="downArrow">
            <a:avLst>
              <a:gd name="adj1" fmla="val 50000"/>
              <a:gd name="adj2" fmla="val 47503"/>
            </a:avLst>
          </a:prstGeom>
          <a:solidFill>
            <a:srgbClr val="0086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2 Rectángulo"/>
          <p:cNvSpPr>
            <a:spLocks noChangeArrowheads="1"/>
          </p:cNvSpPr>
          <p:nvPr/>
        </p:nvSpPr>
        <p:spPr bwMode="auto">
          <a:xfrm>
            <a:off x="323528" y="5445224"/>
            <a:ext cx="8496944" cy="11182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</a:pPr>
            <a:r>
              <a:rPr lang="es-ES_tradnl" sz="1800" b="1" dirty="0" smtClean="0">
                <a:latin typeface="Arial" pitchFamily="34" charset="0"/>
                <a:cs typeface="Arial" pitchFamily="34" charset="0"/>
              </a:rPr>
              <a:t>Esta información se encuentra publicada en los siguientes LINKS:</a:t>
            </a:r>
          </a:p>
          <a:p>
            <a:pPr algn="just">
              <a:lnSpc>
                <a:spcPts val="2000"/>
              </a:lnSpc>
            </a:pPr>
            <a:r>
              <a:rPr lang="es-ES_tradnl" sz="1400" b="1" dirty="0">
                <a:latin typeface="Arial" pitchFamily="34" charset="0"/>
                <a:cs typeface="Arial" pitchFamily="34" charset="0"/>
              </a:rPr>
              <a:t>CONAC: </a:t>
            </a:r>
            <a:r>
              <a:rPr lang="es-ES_tradnl" sz="1400" b="1" dirty="0">
                <a:latin typeface="Arial" pitchFamily="34" charset="0"/>
                <a:cs typeface="Arial" pitchFamily="34" charset="0"/>
                <a:hlinkClick r:id="rId5"/>
              </a:rPr>
              <a:t>http://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  <a:hlinkClick r:id="rId5"/>
              </a:rPr>
              <a:t>www.conac.gob.mx/es/CONAC/Transparencia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ts val="2000"/>
              </a:lnSpc>
            </a:pPr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Secretaría de </a:t>
            </a:r>
            <a:r>
              <a:rPr lang="es-ES_tradnl" sz="1400" b="1" dirty="0">
                <a:latin typeface="Arial" pitchFamily="34" charset="0"/>
                <a:cs typeface="Arial" pitchFamily="34" charset="0"/>
              </a:rPr>
              <a:t>Hacienda: </a:t>
            </a:r>
            <a:r>
              <a:rPr lang="es-ES_tradnl" sz="1400" b="1" dirty="0">
                <a:latin typeface="Arial" pitchFamily="34" charset="0"/>
                <a:cs typeface="Arial" pitchFamily="34" charset="0"/>
                <a:hlinkClick r:id="rId6"/>
              </a:rPr>
              <a:t>http://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  <a:hlinkClick r:id="rId6"/>
              </a:rPr>
              <a:t>www.haciendachiapas.gob.mx/rendicion-ctas/informe-finanzas-pub/informacion-financiera-EP.asp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555776" y="2276872"/>
            <a:ext cx="177970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Ley de Ingresos</a:t>
            </a: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Proyecto de Presupuesto </a:t>
            </a:r>
            <a:r>
              <a:rPr lang="es-MX" sz="1000" dirty="0">
                <a:latin typeface="+mj-lt"/>
              </a:rPr>
              <a:t>de Egresos </a:t>
            </a:r>
            <a:endParaRPr lang="es-MX" sz="1000" dirty="0" smtClean="0">
              <a:latin typeface="+mj-lt"/>
            </a:endParaRP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Presupuesto Ciudadano</a:t>
            </a: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Ingreso Calendarizado</a:t>
            </a: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Presupuesto de Egresos Calendarizado</a:t>
            </a:r>
            <a:endParaRPr lang="es-MX" sz="1000" dirty="0">
              <a:latin typeface="+mj-lt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445664" y="2348880"/>
            <a:ext cx="2662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Ayudas y Subsidios (4000)</a:t>
            </a: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Rec. Concurrente por Orden de Gob.</a:t>
            </a:r>
          </a:p>
          <a:p>
            <a:pPr marL="177800" indent="-177800">
              <a:buFontTx/>
              <a:buAutoNum type="arabicPeriod"/>
            </a:pPr>
            <a:r>
              <a:rPr lang="es-MX" sz="1000" dirty="0" smtClean="0"/>
              <a:t>Fondo </a:t>
            </a:r>
            <a:r>
              <a:rPr lang="es-MX" sz="1000" dirty="0" smtClean="0"/>
              <a:t>de Ayuda p/la </a:t>
            </a:r>
            <a:r>
              <a:rPr lang="es-MX" sz="1000" dirty="0" err="1" smtClean="0"/>
              <a:t>Seg</a:t>
            </a:r>
            <a:r>
              <a:rPr lang="es-MX" sz="1000" dirty="0" smtClean="0"/>
              <a:t>. Pub.</a:t>
            </a: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Aportaciones </a:t>
            </a:r>
            <a:r>
              <a:rPr lang="es-MX" sz="1000" dirty="0" smtClean="0">
                <a:latin typeface="+mj-lt"/>
              </a:rPr>
              <a:t>en Materia de Salud (FASSA)</a:t>
            </a: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Obligaciones </a:t>
            </a:r>
            <a:r>
              <a:rPr lang="es-MX" sz="1000" dirty="0" smtClean="0">
                <a:latin typeface="+mj-lt"/>
              </a:rPr>
              <a:t>Pagados y Garantizados (Deuda)</a:t>
            </a: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Ejercicio y Destino del Gasto Federalizado</a:t>
            </a:r>
          </a:p>
          <a:p>
            <a:pPr marL="177800" indent="-177800">
              <a:buAutoNum type="arabicPeriod"/>
            </a:pPr>
            <a:r>
              <a:rPr lang="es-MX" sz="1000" dirty="0" smtClean="0">
                <a:latin typeface="+mj-lt"/>
              </a:rPr>
              <a:t>Aportaciones p/Educación Tecnológica y de Adultos (FAETA)</a:t>
            </a:r>
          </a:p>
          <a:p>
            <a:pPr marL="228600" indent="-228600">
              <a:buAutoNum type="arabicPeriod"/>
            </a:pPr>
            <a:endParaRPr lang="es-MX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97559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497988" y="1412776"/>
            <a:ext cx="8178468" cy="3639344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518770" y="1484784"/>
            <a:ext cx="8136904" cy="452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ts val="5000"/>
              </a:lnSpc>
              <a:defRPr/>
            </a:pPr>
            <a:r>
              <a:rPr lang="es-MX" sz="3600" b="1" dirty="0" smtClean="0">
                <a:ln w="50800"/>
                <a:solidFill>
                  <a:srgbClr val="00863D"/>
                </a:solidFill>
              </a:rPr>
              <a:t>4.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Informe del avance en el Proceso de Armonización Contable en los Municipios; por el Órgano de Fiscalización Superior del Congreso del Estado.</a:t>
            </a:r>
          </a:p>
          <a:p>
            <a:pPr lvl="0" algn="ctr">
              <a:lnSpc>
                <a:spcPts val="5000"/>
              </a:lnSpc>
              <a:defRPr/>
            </a:pPr>
            <a:r>
              <a:rPr lang="es-ES" sz="3600" b="1" dirty="0" smtClean="0">
                <a:ln w="50800"/>
                <a:solidFill>
                  <a:srgbClr val="00863D"/>
                </a:solidFill>
              </a:rPr>
              <a:t>.</a:t>
            </a:r>
            <a:endParaRPr lang="es-MX" sz="3600" b="1" dirty="0">
              <a:ln w="50800"/>
              <a:solidFill>
                <a:srgbClr val="00863D"/>
              </a:solidFill>
            </a:endParaRPr>
          </a:p>
          <a:p>
            <a:pPr algn="ctr">
              <a:lnSpc>
                <a:spcPts val="5000"/>
              </a:lnSpc>
              <a:defRPr/>
            </a:pPr>
            <a:endParaRPr lang="es-MX" sz="3600" b="1" dirty="0" smtClean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6938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497988" y="1412776"/>
            <a:ext cx="8178468" cy="3639344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518770" y="1632899"/>
            <a:ext cx="8136904" cy="329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>
              <a:lnSpc>
                <a:spcPts val="5000"/>
              </a:lnSpc>
              <a:defRPr/>
            </a:pPr>
            <a:r>
              <a:rPr lang="es-MX" sz="3600" b="1" dirty="0" smtClean="0">
                <a:ln w="50800"/>
                <a:solidFill>
                  <a:srgbClr val="00863D"/>
                </a:solidFill>
              </a:rPr>
              <a:t>5. 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Informe de las Obligaciones de la Ley General de Transparencia y Acceso a la Información 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Pública</a:t>
            </a:r>
            <a:r>
              <a:rPr lang="es-MX" sz="3600" b="1" dirty="0">
                <a:ln w="50800"/>
                <a:solidFill>
                  <a:srgbClr val="00863D"/>
                </a:solidFill>
              </a:rPr>
              <a:t>; por el Instituto de Acceso a la Información Pública</a:t>
            </a:r>
            <a:r>
              <a:rPr lang="es-MX" sz="3600" b="1" dirty="0" smtClean="0">
                <a:ln w="50800"/>
                <a:solidFill>
                  <a:srgbClr val="00863D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374621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518770" y="3127514"/>
            <a:ext cx="8136904" cy="73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4800" b="1" dirty="0" smtClean="0">
                <a:ln w="50800"/>
                <a:solidFill>
                  <a:srgbClr val="00863D"/>
                </a:solidFill>
              </a:rPr>
              <a:t>6.  Asuntos Generales</a:t>
            </a:r>
          </a:p>
        </p:txBody>
      </p:sp>
      <p:sp>
        <p:nvSpPr>
          <p:cNvPr id="2" name="Flecha derecha 1">
            <a:hlinkClick r:id="rId2" action="ppaction://hlinksldjump"/>
          </p:cNvPr>
          <p:cNvSpPr/>
          <p:nvPr/>
        </p:nvSpPr>
        <p:spPr>
          <a:xfrm>
            <a:off x="2771800" y="5733256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564352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395536" y="1364570"/>
            <a:ext cx="8064896" cy="501675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 smtClean="0"/>
              <a:t>Con la </a:t>
            </a:r>
            <a:r>
              <a:rPr lang="es-MX" sz="2000" dirty="0"/>
              <a:t>información </a:t>
            </a:r>
            <a:r>
              <a:rPr lang="es-MX" sz="2000" dirty="0" smtClean="0"/>
              <a:t>del SFU del </a:t>
            </a:r>
            <a:r>
              <a:rPr lang="es-MX" sz="2000" dirty="0"/>
              <a:t>primer trimestre del </a:t>
            </a:r>
            <a:r>
              <a:rPr lang="es-MX" sz="2000" dirty="0" smtClean="0"/>
              <a:t>2015, la SHCP </a:t>
            </a:r>
            <a:r>
              <a:rPr lang="es-MX" sz="2000" dirty="0"/>
              <a:t>emitió el </a:t>
            </a:r>
            <a:r>
              <a:rPr lang="es-MX" sz="2000" b="1" u="sng" dirty="0"/>
              <a:t>Índice </a:t>
            </a:r>
            <a:r>
              <a:rPr lang="es-MX" sz="2000" b="1" u="sng" dirty="0" smtClean="0"/>
              <a:t>de </a:t>
            </a:r>
            <a:r>
              <a:rPr lang="es-MX" sz="2000" b="1" u="sng" dirty="0"/>
              <a:t>Calidad </a:t>
            </a:r>
            <a:r>
              <a:rPr lang="es-MX" sz="2000" b="1" u="sng" dirty="0" smtClean="0"/>
              <a:t>en la Información reportada sobre los recursos federales</a:t>
            </a:r>
            <a:r>
              <a:rPr lang="es-MX" sz="2000" dirty="0" smtClean="0"/>
              <a:t>; Chiapas logró una calificación de 0.41, observándose las siguientes debilidades:</a:t>
            </a:r>
            <a:endParaRPr lang="es-MX" sz="2000" dirty="0"/>
          </a:p>
          <a:p>
            <a:pPr algn="just"/>
            <a:endParaRPr lang="es-MX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Avance Financiero</a:t>
            </a:r>
            <a:r>
              <a:rPr lang="es-MX" sz="2000" dirty="0" smtClean="0"/>
              <a:t>. </a:t>
            </a:r>
            <a:r>
              <a:rPr lang="es-MX" sz="2000" u="sng" dirty="0" smtClean="0"/>
              <a:t>Calificación </a:t>
            </a:r>
            <a:r>
              <a:rPr lang="es-MX" sz="2000" u="sng" dirty="0"/>
              <a:t>de </a:t>
            </a:r>
            <a:r>
              <a:rPr lang="es-MX" sz="2000" u="sng" dirty="0" smtClean="0"/>
              <a:t>0.10</a:t>
            </a:r>
            <a:r>
              <a:rPr lang="es-MX" sz="2000" dirty="0" smtClean="0"/>
              <a:t>. Reportar avances en 26 programas presupuestarios (PP); el Estado reportó avances en 9 PP, de los cuales </a:t>
            </a:r>
            <a:r>
              <a:rPr lang="es-MX" sz="2000" dirty="0" smtClean="0">
                <a:solidFill>
                  <a:srgbClr val="FF0000"/>
                </a:solidFill>
              </a:rPr>
              <a:t>6 presentaron información incorrecta</a:t>
            </a:r>
            <a:r>
              <a:rPr lang="es-MX" sz="2000" dirty="0" smtClean="0"/>
              <a:t>. </a:t>
            </a:r>
            <a:endParaRPr lang="es-MX" sz="2000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Gestión de Proyectos</a:t>
            </a:r>
            <a:r>
              <a:rPr lang="es-MX" sz="2000" dirty="0" smtClean="0"/>
              <a:t>. </a:t>
            </a:r>
            <a:r>
              <a:rPr lang="es-MX" sz="2000" u="sng" dirty="0" smtClean="0"/>
              <a:t>Calificación </a:t>
            </a:r>
            <a:r>
              <a:rPr lang="es-MX" sz="2000" u="sng" dirty="0"/>
              <a:t>de </a:t>
            </a:r>
            <a:r>
              <a:rPr lang="es-MX" sz="2000" u="sng" dirty="0" smtClean="0"/>
              <a:t>0.09.</a:t>
            </a:r>
            <a:r>
              <a:rPr lang="es-MX" sz="2000" dirty="0"/>
              <a:t> </a:t>
            </a:r>
            <a:r>
              <a:rPr lang="es-MX" sz="2000" dirty="0" smtClean="0"/>
              <a:t>El Estado tiene 18,678 proyectos </a:t>
            </a:r>
            <a:r>
              <a:rPr lang="es-MX" sz="2000" dirty="0"/>
              <a:t>en </a:t>
            </a:r>
            <a:r>
              <a:rPr lang="es-MX" sz="2000" dirty="0" smtClean="0"/>
              <a:t>ejecución; validados 4,831 proyectos; </a:t>
            </a:r>
            <a:r>
              <a:rPr lang="es-MX" sz="2000" dirty="0" smtClean="0">
                <a:solidFill>
                  <a:srgbClr val="FF0000"/>
                </a:solidFill>
              </a:rPr>
              <a:t>No validados 13,847 proyectos</a:t>
            </a:r>
            <a:r>
              <a:rPr lang="es-MX" sz="2000" dirty="0" smtClean="0"/>
              <a:t>.</a:t>
            </a:r>
          </a:p>
          <a:p>
            <a:pPr algn="just"/>
            <a:r>
              <a:rPr lang="es-MX" sz="2000" dirty="0" smtClean="0"/>
              <a:t> </a:t>
            </a:r>
            <a:endParaRPr lang="es-MX" sz="2000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Indicadores</a:t>
            </a:r>
            <a:r>
              <a:rPr lang="es-MX" sz="2000" dirty="0" smtClean="0"/>
              <a:t>. </a:t>
            </a:r>
            <a:r>
              <a:rPr lang="es-MX" sz="2000" u="sng" dirty="0"/>
              <a:t>C</a:t>
            </a:r>
            <a:r>
              <a:rPr lang="es-MX" sz="2000" u="sng" dirty="0" smtClean="0"/>
              <a:t>alificación </a:t>
            </a:r>
            <a:r>
              <a:rPr lang="es-MX" sz="2000" u="sng" dirty="0"/>
              <a:t>de 0.22</a:t>
            </a:r>
            <a:r>
              <a:rPr lang="es-MX" sz="2000" u="sng" dirty="0" smtClean="0"/>
              <a:t>.</a:t>
            </a:r>
            <a:r>
              <a:rPr lang="es-MX" sz="2000" dirty="0" smtClean="0"/>
              <a:t> El Estado reportó avances de indicadores en 10 fondos; de los cuales </a:t>
            </a:r>
            <a:r>
              <a:rPr lang="es-MX" sz="2000" dirty="0" smtClean="0">
                <a:solidFill>
                  <a:srgbClr val="FF0000"/>
                </a:solidFill>
              </a:rPr>
              <a:t>4 fondos presentaron información incorrecta</a:t>
            </a:r>
            <a:r>
              <a:rPr lang="es-MX" sz="2000" dirty="0" smtClean="0"/>
              <a:t>.  </a:t>
            </a:r>
            <a:endParaRPr lang="es-MX" sz="2500" dirty="0"/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-180528" y="188640"/>
            <a:ext cx="88569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300" b="1">
                <a:ln w="50800"/>
                <a:solidFill>
                  <a:srgbClr val="FF0000"/>
                </a:solidFill>
              </a:defRPr>
            </a:lvl1pPr>
          </a:lstStyle>
          <a:p>
            <a:pPr algn="ctr"/>
            <a:r>
              <a:rPr lang="es-MX" sz="2000" dirty="0" smtClean="0">
                <a:solidFill>
                  <a:srgbClr val="00863D"/>
                </a:solidFill>
              </a:rPr>
              <a:t>6.1.  </a:t>
            </a:r>
            <a:r>
              <a:rPr lang="es-MX" sz="2000" dirty="0">
                <a:solidFill>
                  <a:srgbClr val="00863D"/>
                </a:solidFill>
              </a:rPr>
              <a:t>Índice </a:t>
            </a:r>
            <a:r>
              <a:rPr lang="es-MX" sz="2000" dirty="0" smtClean="0">
                <a:solidFill>
                  <a:srgbClr val="00863D"/>
                </a:solidFill>
              </a:rPr>
              <a:t>de </a:t>
            </a:r>
            <a:r>
              <a:rPr lang="es-MX" sz="2000" dirty="0">
                <a:solidFill>
                  <a:srgbClr val="00863D"/>
                </a:solidFill>
              </a:rPr>
              <a:t>calidad </a:t>
            </a:r>
            <a:r>
              <a:rPr lang="es-MX" sz="2000" dirty="0" smtClean="0">
                <a:solidFill>
                  <a:srgbClr val="00863D"/>
                </a:solidFill>
              </a:rPr>
              <a:t>en la Información reportada sobre los</a:t>
            </a:r>
          </a:p>
          <a:p>
            <a:pPr algn="ctr"/>
            <a:r>
              <a:rPr lang="es-MX" sz="2000" dirty="0">
                <a:solidFill>
                  <a:srgbClr val="00863D"/>
                </a:solidFill>
              </a:rPr>
              <a:t> </a:t>
            </a:r>
            <a:r>
              <a:rPr lang="es-MX" sz="2000" dirty="0" smtClean="0">
                <a:solidFill>
                  <a:srgbClr val="00863D"/>
                </a:solidFill>
              </a:rPr>
              <a:t>        recursos federales, (Sistema </a:t>
            </a:r>
            <a:r>
              <a:rPr lang="es-MX" sz="2000" dirty="0">
                <a:solidFill>
                  <a:srgbClr val="00863D"/>
                </a:solidFill>
              </a:rPr>
              <a:t>de Formato </a:t>
            </a:r>
            <a:r>
              <a:rPr lang="es-MX" sz="2000" dirty="0" smtClean="0">
                <a:solidFill>
                  <a:srgbClr val="00863D"/>
                </a:solidFill>
              </a:rPr>
              <a:t>Único SFU)</a:t>
            </a:r>
            <a:endParaRPr lang="es-MX" sz="2000" dirty="0">
              <a:solidFill>
                <a:srgbClr val="00863D"/>
              </a:solidFill>
            </a:endParaRP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2843808" y="6453336"/>
            <a:ext cx="7920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21074402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395536" y="1268760"/>
            <a:ext cx="8064896" cy="492442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/>
            <a:r>
              <a:rPr lang="es-MX" sz="2000" b="1" dirty="0" smtClean="0"/>
              <a:t>Acciones inmediatas para resolver estas debilidades:</a:t>
            </a:r>
            <a:endParaRPr lang="es-MX" sz="2000" b="1" dirty="0"/>
          </a:p>
          <a:p>
            <a:pPr algn="just"/>
            <a:endParaRPr lang="es-MX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Exhortar a los organismos públicos, para que en el segundo trimestre corrijan las debilidades encontradas en cada módulo.</a:t>
            </a:r>
          </a:p>
          <a:p>
            <a:pPr algn="just"/>
            <a:endParaRPr lang="es-MX" sz="1000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Llevar a cabo cursos de capacitación, en donde se explique la operatividad de dichos módulos.</a:t>
            </a:r>
          </a:p>
          <a:p>
            <a:pPr algn="just"/>
            <a:endParaRPr lang="es-MX" sz="1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Incorporar la participación de la Secretaría de la Función Pública (SFP) y del Órgano de Fiscalización Superior del Congreso del Estado (OFSCE) para dar seguimiento la corrección de dichas debilidades.</a:t>
            </a:r>
          </a:p>
          <a:p>
            <a:pPr algn="just"/>
            <a:endParaRPr lang="es-MX" sz="1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smtClean="0"/>
              <a:t>Los </a:t>
            </a:r>
            <a:r>
              <a:rPr lang="es-MX" sz="1800" dirty="0" smtClean="0"/>
              <a:t>Poderes </a:t>
            </a:r>
            <a:r>
              <a:rPr lang="es-MX" sz="1800" dirty="0"/>
              <a:t>L</a:t>
            </a:r>
            <a:r>
              <a:rPr lang="es-MX" sz="1800" dirty="0" smtClean="0"/>
              <a:t>egislativo y Judicial, así como los Órganos Autónomos, en caso de tener recursos federales, deberán instruir a sus áreas administrativas para que registren de manera correcta la información correspondiente.</a:t>
            </a:r>
          </a:p>
          <a:p>
            <a:pPr algn="just"/>
            <a:endParaRPr lang="es-MX" sz="1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Invitar a los ayuntamientos municipales para que corrijan </a:t>
            </a:r>
            <a:r>
              <a:rPr lang="es-MX" sz="1800" dirty="0"/>
              <a:t>las debilidades </a:t>
            </a:r>
            <a:r>
              <a:rPr lang="es-MX" sz="1800" dirty="0" smtClean="0"/>
              <a:t>encontradas.</a:t>
            </a:r>
          </a:p>
        </p:txBody>
      </p:sp>
      <p:sp>
        <p:nvSpPr>
          <p:cNvPr id="4" name="Flecha izquierda 3">
            <a:hlinkClick r:id="rId2" action="ppaction://hlinksldjump"/>
          </p:cNvPr>
          <p:cNvSpPr/>
          <p:nvPr/>
        </p:nvSpPr>
        <p:spPr>
          <a:xfrm>
            <a:off x="3131840" y="6237312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-36512" y="188640"/>
            <a:ext cx="88569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300" b="1">
                <a:ln w="50800"/>
                <a:solidFill>
                  <a:srgbClr val="FF0000"/>
                </a:solidFill>
              </a:defRPr>
            </a:lvl1pPr>
          </a:lstStyle>
          <a:p>
            <a:pPr algn="ctr"/>
            <a:r>
              <a:rPr lang="es-MX" sz="2000" dirty="0" smtClean="0">
                <a:solidFill>
                  <a:srgbClr val="00863D"/>
                </a:solidFill>
              </a:rPr>
              <a:t>6.1.  </a:t>
            </a:r>
            <a:r>
              <a:rPr lang="es-MX" sz="2000" dirty="0">
                <a:solidFill>
                  <a:srgbClr val="00863D"/>
                </a:solidFill>
              </a:rPr>
              <a:t>Índice </a:t>
            </a:r>
            <a:r>
              <a:rPr lang="es-MX" sz="2000" dirty="0" smtClean="0">
                <a:solidFill>
                  <a:srgbClr val="00863D"/>
                </a:solidFill>
              </a:rPr>
              <a:t>de </a:t>
            </a:r>
            <a:r>
              <a:rPr lang="es-MX" sz="2000" dirty="0">
                <a:solidFill>
                  <a:srgbClr val="00863D"/>
                </a:solidFill>
              </a:rPr>
              <a:t>calidad </a:t>
            </a:r>
            <a:r>
              <a:rPr lang="es-MX" sz="2000" dirty="0" smtClean="0">
                <a:solidFill>
                  <a:srgbClr val="00863D"/>
                </a:solidFill>
              </a:rPr>
              <a:t>en la Información reportada sobre los</a:t>
            </a:r>
          </a:p>
          <a:p>
            <a:pPr algn="ctr"/>
            <a:r>
              <a:rPr lang="es-MX" sz="2000" dirty="0">
                <a:solidFill>
                  <a:srgbClr val="00863D"/>
                </a:solidFill>
              </a:rPr>
              <a:t> </a:t>
            </a:r>
            <a:r>
              <a:rPr lang="es-MX" sz="2000" dirty="0" smtClean="0">
                <a:solidFill>
                  <a:srgbClr val="00863D"/>
                </a:solidFill>
              </a:rPr>
              <a:t>        recursos federales, (Sistema </a:t>
            </a:r>
            <a:r>
              <a:rPr lang="es-MX" sz="2000" dirty="0">
                <a:solidFill>
                  <a:srgbClr val="00863D"/>
                </a:solidFill>
              </a:rPr>
              <a:t>de Formato </a:t>
            </a:r>
            <a:r>
              <a:rPr lang="es-MX" sz="2000" dirty="0" smtClean="0">
                <a:solidFill>
                  <a:srgbClr val="00863D"/>
                </a:solidFill>
              </a:rPr>
              <a:t>Único SFU)</a:t>
            </a:r>
            <a:endParaRPr lang="es-MX" sz="2000" dirty="0"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560877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CuadroTexto"/>
          <p:cNvSpPr txBox="1"/>
          <p:nvPr/>
        </p:nvSpPr>
        <p:spPr>
          <a:xfrm>
            <a:off x="385100" y="1023861"/>
            <a:ext cx="8436699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Lista de asistencia y verificación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Quórum Legal.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Aprobación del Orden del Día.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Informe del proceso de adopción e implementación de la Armonización Contable:</a:t>
            </a: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3.1. Últimos ordenamientos publicados por el CONAC.</a:t>
            </a: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3.2. Informe de los Grupos 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de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Trabajo.</a:t>
            </a: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3.3. 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Resultados de la revisión de la Auditoría Superior de la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Federación</a:t>
            </a:r>
            <a:r>
              <a:rPr lang="es-MX" sz="1400" b="1" dirty="0">
                <a:ln w="50800"/>
                <a:solidFill>
                  <a:srgbClr val="00863D"/>
                </a:solidFill>
              </a:rPr>
              <a:t>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(ASF). Febrero/2015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47675" algn="just" defTabSz="447675">
              <a:tabLst>
                <a:tab pos="447675" algn="l"/>
              </a:tabLst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3.4. </a:t>
            </a:r>
            <a:r>
              <a:rPr lang="es-MX" sz="1400" dirty="0">
                <a:ln w="50800"/>
                <a:latin typeface="Arial" pitchFamily="34" charset="0"/>
                <a:cs typeface="Arial" pitchFamily="34" charset="0"/>
              </a:rPr>
              <a:t>Índice de cumplimiento en la difusión de la Información Financiera.</a:t>
            </a:r>
          </a:p>
          <a:p>
            <a:pPr marL="447675" indent="-447675" algn="just">
              <a:tabLst>
                <a:tab pos="447675" algn="l"/>
              </a:tabLs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Informe del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avance en el Proceso de Armonización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Contable en los Municipios;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por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Órgano de Fiscalización Superior del Congreso del Estado.</a:t>
            </a:r>
          </a:p>
          <a:p>
            <a:pPr marL="457200" lvl="0" indent="-457200" algn="just">
              <a:buFontTx/>
              <a:buAutoNum type="arabicPeriod" startAt="5"/>
            </a:pPr>
            <a:r>
              <a:rPr lang="es-ES" sz="2000" dirty="0" smtClean="0"/>
              <a:t>Informe de las Obligaciones </a:t>
            </a:r>
            <a:r>
              <a:rPr lang="es-ES" sz="2000" dirty="0"/>
              <a:t>de la Ley General de Transparencia y Acceso a la Información pública; </a:t>
            </a:r>
            <a:r>
              <a:rPr lang="es-ES" sz="2000" dirty="0" smtClean="0"/>
              <a:t>por el </a:t>
            </a:r>
            <a:r>
              <a:rPr lang="es-ES" sz="2000" dirty="0"/>
              <a:t>Instituto de Acceso a la </a:t>
            </a:r>
            <a:r>
              <a:rPr lang="es-ES" sz="2000" dirty="0" smtClean="0"/>
              <a:t>Información </a:t>
            </a:r>
            <a:r>
              <a:rPr lang="es-ES" sz="2000" dirty="0"/>
              <a:t>Pública.</a:t>
            </a:r>
            <a:endParaRPr lang="es-MX" sz="2000" dirty="0"/>
          </a:p>
          <a:p>
            <a:pPr marL="457200" lvl="0" indent="-457200" algn="just">
              <a:buAutoNum type="arabicPeriod" startAt="5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Asuntos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Generales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47675" algn="just"/>
            <a:r>
              <a:rPr lang="es-ES" sz="1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6.1.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 </a:t>
            </a:r>
            <a:r>
              <a:rPr lang="es-MX" sz="1400" dirty="0">
                <a:latin typeface="Arial" pitchFamily="34" charset="0"/>
                <a:cs typeface="Arial" pitchFamily="34" charset="0"/>
                <a:hlinkClick r:id="rId2" action="ppaction://hlinksldjump"/>
              </a:rPr>
              <a:t>Índice de calidad en la Información reportada sobre los recursos 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federales</a:t>
            </a:r>
            <a:r>
              <a:rPr lang="es-MX" sz="1400" dirty="0">
                <a:latin typeface="Arial" pitchFamily="34" charset="0"/>
                <a:cs typeface="Arial" pitchFamily="34" charset="0"/>
                <a:hlinkClick r:id="rId2" action="ppaction://hlinksldjump"/>
              </a:rPr>
              <a:t>,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 </a:t>
            </a:r>
            <a:r>
              <a:rPr lang="es-MX" sz="1400" dirty="0">
                <a:latin typeface="Arial" pitchFamily="34" charset="0"/>
                <a:cs typeface="Arial" pitchFamily="34" charset="0"/>
                <a:hlinkClick r:id="rId2" action="ppaction://hlinksldjump"/>
              </a:rPr>
              <a:t>(Sistema 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de</a:t>
            </a:r>
          </a:p>
          <a:p>
            <a:pPr marL="447675" algn="just"/>
            <a:r>
              <a:rPr lang="es-MX" sz="1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       </a:t>
            </a:r>
            <a:r>
              <a:rPr lang="es-MX" sz="1400" dirty="0">
                <a:latin typeface="Arial" pitchFamily="34" charset="0"/>
                <a:cs typeface="Arial" pitchFamily="34" charset="0"/>
                <a:hlinkClick r:id="rId2" action="ppaction://hlinksldjump"/>
              </a:rPr>
              <a:t>Formato Único SFU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).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marL="447675" algn="just"/>
            <a:r>
              <a:rPr lang="es-ES" sz="14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6.2.</a:t>
            </a:r>
            <a:r>
              <a:rPr lang="es-MX" sz="1400" dirty="0" smtClean="0">
                <a:hlinkClick r:id="rId3" action="ppaction://hlinksldjump"/>
              </a:rPr>
              <a:t> </a:t>
            </a:r>
            <a:r>
              <a:rPr lang="es-MX" sz="1400" dirty="0">
                <a:latin typeface="Arial" pitchFamily="34" charset="0"/>
                <a:cs typeface="Arial" pitchFamily="34" charset="0"/>
                <a:hlinkClick r:id="rId3" action="ppaction://hlinksldjump"/>
              </a:rPr>
              <a:t>Reforma al Decreto de creación del 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CACE </a:t>
            </a:r>
            <a:r>
              <a:rPr lang="es-ES" sz="14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y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3" action="ppaction://hlinksldjump"/>
              </a:rPr>
              <a:t>su Estatuto </a:t>
            </a:r>
            <a:r>
              <a:rPr lang="es-ES" sz="14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Interno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3" action="ppaction://hlinksldjump"/>
              </a:rPr>
              <a:t>.</a:t>
            </a: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marL="447675" algn="just"/>
            <a:r>
              <a:rPr lang="es-MX" sz="14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6.3.  </a:t>
            </a:r>
            <a:r>
              <a:rPr lang="es-MX" sz="1400" dirty="0">
                <a:latin typeface="Arial" pitchFamily="34" charset="0"/>
                <a:cs typeface="Arial" pitchFamily="34" charset="0"/>
                <a:hlinkClick r:id="rId4" action="ppaction://hlinksldjump"/>
              </a:rPr>
              <a:t>Acuerdo para celebrar la 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segunda reunión </a:t>
            </a:r>
            <a:r>
              <a:rPr lang="es-MX" sz="1400" dirty="0">
                <a:latin typeface="Arial" pitchFamily="34" charset="0"/>
                <a:cs typeface="Arial" pitchFamily="34" charset="0"/>
                <a:hlinkClick r:id="rId4" action="ppaction://hlinksldjump"/>
              </a:rPr>
              <a:t>del </a:t>
            </a:r>
            <a:r>
              <a:rPr lang="es-MX" sz="14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2015.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7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  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Lectura y Firma del Acta.</a:t>
            </a:r>
          </a:p>
          <a:p>
            <a:pPr lvl="0" algn="just"/>
            <a:endParaRPr lang="es-E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331640" y="188640"/>
            <a:ext cx="633539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500" b="1">
                <a:ln w="50800"/>
                <a:solidFill>
                  <a:srgbClr val="00863D"/>
                </a:solidFill>
              </a:defRPr>
            </a:lvl1pPr>
          </a:lstStyle>
          <a:p>
            <a:pPr algn="ctr"/>
            <a:r>
              <a:rPr lang="es-MX" dirty="0"/>
              <a:t>Orden del Día</a:t>
            </a:r>
          </a:p>
        </p:txBody>
      </p:sp>
    </p:spTree>
    <p:extLst>
      <p:ext uri="{BB962C8B-B14F-4D97-AF65-F5344CB8AC3E}">
        <p14:creationId xmlns:p14="http://schemas.microsoft.com/office/powerpoint/2010/main" xmlns="" val="3146751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827584" y="1628800"/>
            <a:ext cx="7632848" cy="317009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pitchFamily="2" charset="2"/>
              <a:buChar char="Ø"/>
            </a:pPr>
            <a:r>
              <a:rPr lang="es-MX" sz="2500" dirty="0" smtClean="0"/>
              <a:t>Se </a:t>
            </a:r>
            <a:r>
              <a:rPr lang="es-MX" sz="2500" dirty="0"/>
              <a:t>ha solicitado a la Procuraduría Fiscal </a:t>
            </a:r>
            <a:r>
              <a:rPr lang="es-MX" sz="2500" dirty="0" smtClean="0"/>
              <a:t>de la Secretaría de Hacienda la publicación de la Reforma </a:t>
            </a:r>
            <a:r>
              <a:rPr lang="es-MX" sz="2500" dirty="0"/>
              <a:t>al Decreto </a:t>
            </a:r>
            <a:r>
              <a:rPr lang="es-MX" sz="2500" dirty="0" smtClean="0"/>
              <a:t>de creación del CACE.</a:t>
            </a:r>
          </a:p>
          <a:p>
            <a:pPr algn="just"/>
            <a:endParaRPr lang="es-MX" sz="2500" dirty="0" smtClean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MX" sz="2500" dirty="0" smtClean="0"/>
              <a:t>La Reforma al Estatuto </a:t>
            </a:r>
            <a:r>
              <a:rPr lang="es-MX" sz="2500" dirty="0"/>
              <a:t>Interno del </a:t>
            </a:r>
            <a:r>
              <a:rPr lang="es-MX" sz="2500" dirty="0" smtClean="0"/>
              <a:t>CACE, </a:t>
            </a:r>
            <a:r>
              <a:rPr lang="es-MX" sz="2500" dirty="0"/>
              <a:t>h</a:t>
            </a:r>
            <a:r>
              <a:rPr lang="es-MX" sz="2500" dirty="0" smtClean="0"/>
              <a:t>a sido publicada en la página del CACE: </a:t>
            </a:r>
            <a:r>
              <a:rPr lang="es-MX" sz="2500" dirty="0" smtClean="0">
                <a:solidFill>
                  <a:srgbClr val="0000FF"/>
                </a:solidFill>
              </a:rPr>
              <a:t>http</a:t>
            </a:r>
            <a:r>
              <a:rPr lang="es-MX" sz="2500" dirty="0">
                <a:solidFill>
                  <a:srgbClr val="0000FF"/>
                </a:solidFill>
              </a:rPr>
              <a:t>://www.cace.chiapas.gob.mx/</a:t>
            </a:r>
          </a:p>
          <a:p>
            <a:pPr algn="just"/>
            <a:endParaRPr lang="es-MX" sz="2500" dirty="0"/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755576" y="188640"/>
            <a:ext cx="6696744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300" b="1">
                <a:ln w="50800"/>
                <a:solidFill>
                  <a:srgbClr val="FF0000"/>
                </a:solidFill>
              </a:defRPr>
            </a:lvl1pPr>
          </a:lstStyle>
          <a:p>
            <a:pPr algn="ctr"/>
            <a:r>
              <a:rPr lang="es-MX" dirty="0" smtClean="0">
                <a:solidFill>
                  <a:srgbClr val="00863D"/>
                </a:solidFill>
              </a:rPr>
              <a:t>6.2. Reforma al Decreto de creación del CACE</a:t>
            </a:r>
          </a:p>
          <a:p>
            <a:pPr algn="ctr"/>
            <a:r>
              <a:rPr lang="es-MX" dirty="0">
                <a:solidFill>
                  <a:srgbClr val="00863D"/>
                </a:solidFill>
              </a:rPr>
              <a:t> </a:t>
            </a:r>
            <a:r>
              <a:rPr lang="es-MX" dirty="0" smtClean="0">
                <a:solidFill>
                  <a:srgbClr val="00863D"/>
                </a:solidFill>
              </a:rPr>
              <a:t>      </a:t>
            </a:r>
            <a:r>
              <a:rPr lang="es-ES" sz="2400" dirty="0">
                <a:solidFill>
                  <a:srgbClr val="00863D"/>
                </a:solidFill>
              </a:rPr>
              <a:t>y </a:t>
            </a:r>
            <a:r>
              <a:rPr lang="es-ES" sz="2400" dirty="0" smtClean="0">
                <a:solidFill>
                  <a:srgbClr val="00863D"/>
                </a:solidFill>
              </a:rPr>
              <a:t>su </a:t>
            </a:r>
            <a:r>
              <a:rPr lang="es-ES" sz="2400" dirty="0">
                <a:solidFill>
                  <a:srgbClr val="00863D"/>
                </a:solidFill>
              </a:rPr>
              <a:t>Estatuto </a:t>
            </a:r>
            <a:r>
              <a:rPr lang="es-ES" sz="2400" dirty="0" smtClean="0">
                <a:solidFill>
                  <a:srgbClr val="00863D"/>
                </a:solidFill>
              </a:rPr>
              <a:t>Interno </a:t>
            </a:r>
            <a:endParaRPr lang="es-ES" sz="2400" dirty="0">
              <a:solidFill>
                <a:srgbClr val="00863D"/>
              </a:solidFill>
            </a:endParaRPr>
          </a:p>
          <a:p>
            <a:pPr algn="ctr"/>
            <a:endParaRPr lang="es-MX" dirty="0">
              <a:solidFill>
                <a:srgbClr val="00863D"/>
              </a:solidFill>
            </a:endParaRPr>
          </a:p>
        </p:txBody>
      </p:sp>
      <p:sp>
        <p:nvSpPr>
          <p:cNvPr id="4" name="Flecha izquierda 3">
            <a:hlinkClick r:id="rId2" action="ppaction://hlinksldjump"/>
          </p:cNvPr>
          <p:cNvSpPr/>
          <p:nvPr/>
        </p:nvSpPr>
        <p:spPr>
          <a:xfrm>
            <a:off x="2987824" y="5733256"/>
            <a:ext cx="1368152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54334005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377788" y="1700808"/>
            <a:ext cx="8010636" cy="278537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MX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Wingdings" pitchFamily="2" charset="2"/>
              <a:buChar char="Ø"/>
            </a:pPr>
            <a:r>
              <a:rPr lang="es-MX" sz="2500" dirty="0" smtClean="0"/>
              <a:t>El artículo 17 del Decreto por el que se crea el CACE, establece que éste sesionará de manera ordinaria, </a:t>
            </a:r>
            <a:r>
              <a:rPr lang="es-MX" sz="2500" u="sng" dirty="0" smtClean="0"/>
              <a:t>al menos 2 veces al año</a:t>
            </a:r>
            <a:r>
              <a:rPr lang="es-MX" sz="2500" dirty="0" smtClean="0"/>
              <a:t>.</a:t>
            </a:r>
          </a:p>
          <a:p>
            <a:pPr marL="457200" indent="-457200" algn="just" eaLnBrk="1" hangingPunct="1">
              <a:buFont typeface="Wingdings" pitchFamily="2" charset="2"/>
              <a:buChar char="Ø"/>
            </a:pPr>
            <a:endParaRPr lang="es-MX" sz="2500" dirty="0" smtClean="0"/>
          </a:p>
          <a:p>
            <a:pPr marL="457200" indent="-457200" algn="just" eaLnBrk="1" hangingPunct="1">
              <a:buFont typeface="Wingdings" pitchFamily="2" charset="2"/>
              <a:buChar char="Ø"/>
            </a:pPr>
            <a:r>
              <a:rPr lang="es-MX" sz="2500" dirty="0" smtClean="0"/>
              <a:t>Con base a lo anterior, se propone que la Segunda reunión ordinaria del CACE del ejercicio 2015, se celebre el </a:t>
            </a:r>
            <a:r>
              <a:rPr lang="es-MX" sz="2500" u="sng" dirty="0" smtClean="0"/>
              <a:t>día viernes 27 de noviembre</a:t>
            </a:r>
            <a:r>
              <a:rPr lang="es-MX" sz="2500" dirty="0" smtClean="0"/>
              <a:t> del 2015.</a:t>
            </a:r>
            <a:endParaRPr lang="es-MX" sz="2500" dirty="0"/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431756" y="390436"/>
            <a:ext cx="8478472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es-MX"/>
            </a:defPPr>
            <a:lvl1pPr>
              <a:defRPr sz="2300" b="1">
                <a:ln w="50800"/>
                <a:solidFill>
                  <a:srgbClr val="FF0000"/>
                </a:solidFill>
              </a:defRPr>
            </a:lvl1pPr>
          </a:lstStyle>
          <a:p>
            <a:r>
              <a:rPr lang="es-MX" dirty="0" smtClean="0">
                <a:solidFill>
                  <a:srgbClr val="00863D"/>
                </a:solidFill>
              </a:rPr>
              <a:t>6.3. Acuerdo </a:t>
            </a:r>
            <a:r>
              <a:rPr lang="es-MX" dirty="0">
                <a:solidFill>
                  <a:srgbClr val="00863D"/>
                </a:solidFill>
              </a:rPr>
              <a:t>para celebrar la </a:t>
            </a:r>
            <a:r>
              <a:rPr lang="es-MX" dirty="0" smtClean="0">
                <a:solidFill>
                  <a:srgbClr val="00863D"/>
                </a:solidFill>
              </a:rPr>
              <a:t>segunda reunión </a:t>
            </a:r>
            <a:r>
              <a:rPr lang="es-MX" dirty="0">
                <a:solidFill>
                  <a:srgbClr val="00863D"/>
                </a:solidFill>
              </a:rPr>
              <a:t>del </a:t>
            </a:r>
            <a:r>
              <a:rPr lang="es-MX" dirty="0" smtClean="0">
                <a:solidFill>
                  <a:srgbClr val="00863D"/>
                </a:solidFill>
              </a:rPr>
              <a:t>2015.</a:t>
            </a:r>
            <a:endParaRPr lang="es-MX" dirty="0">
              <a:solidFill>
                <a:srgbClr val="00863D"/>
              </a:solidFill>
            </a:endParaRPr>
          </a:p>
        </p:txBody>
      </p:sp>
      <p:sp>
        <p:nvSpPr>
          <p:cNvPr id="2" name="Flecha izquierda 1">
            <a:hlinkClick r:id="rId2" action="ppaction://hlinksldjump"/>
          </p:cNvPr>
          <p:cNvSpPr/>
          <p:nvPr/>
        </p:nvSpPr>
        <p:spPr>
          <a:xfrm>
            <a:off x="3707904" y="6237312"/>
            <a:ext cx="504056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0001159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 bwMode="auto">
          <a:xfrm>
            <a:off x="2555776" y="2636912"/>
            <a:ext cx="3888432" cy="1368152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032124" y="2924944"/>
            <a:ext cx="2928937" cy="83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4800" b="1" dirty="0">
                <a:ln w="50800"/>
                <a:solidFill>
                  <a:srgbClr val="00863D"/>
                </a:solidFill>
              </a:rPr>
              <a:t>Gracias</a:t>
            </a:r>
          </a:p>
        </p:txBody>
      </p:sp>
      <p:sp>
        <p:nvSpPr>
          <p:cNvPr id="2" name="Flecha izquierda 1">
            <a:hlinkClick r:id="rId2" action="ppaction://hlinksldjump"/>
          </p:cNvPr>
          <p:cNvSpPr/>
          <p:nvPr/>
        </p:nvSpPr>
        <p:spPr>
          <a:xfrm>
            <a:off x="3491880" y="5013176"/>
            <a:ext cx="648072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 bwMode="auto">
          <a:xfrm>
            <a:off x="497988" y="2108350"/>
            <a:ext cx="8178468" cy="2943770"/>
          </a:xfrm>
          <a:prstGeom prst="roundRect">
            <a:avLst>
              <a:gd name="adj" fmla="val 9447"/>
            </a:avLst>
          </a:prstGeom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3 CuadroTexto"/>
          <p:cNvSpPr txBox="1">
            <a:spLocks noChangeArrowheads="1"/>
          </p:cNvSpPr>
          <p:nvPr/>
        </p:nvSpPr>
        <p:spPr bwMode="auto">
          <a:xfrm>
            <a:off x="518770" y="2328904"/>
            <a:ext cx="8136904" cy="26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5000"/>
              </a:lnSpc>
              <a:defRPr/>
            </a:pPr>
            <a:r>
              <a:rPr lang="es-MX" sz="4800" b="1" dirty="0" smtClean="0">
                <a:ln w="50800"/>
                <a:solidFill>
                  <a:srgbClr val="00863D"/>
                </a:solidFill>
              </a:rPr>
              <a:t>3.  Informe </a:t>
            </a:r>
            <a:r>
              <a:rPr lang="es-MX" sz="4800" b="1" dirty="0">
                <a:ln w="50800"/>
                <a:solidFill>
                  <a:srgbClr val="00863D"/>
                </a:solidFill>
              </a:rPr>
              <a:t>del Proceso de Adopción e </a:t>
            </a:r>
            <a:r>
              <a:rPr lang="es-MX" sz="4800" b="1" dirty="0" smtClean="0">
                <a:ln w="50800"/>
                <a:solidFill>
                  <a:srgbClr val="00863D"/>
                </a:solidFill>
              </a:rPr>
              <a:t>Implementación de la Armonización contable</a:t>
            </a:r>
            <a:endParaRPr lang="es-MX" sz="4800" b="1" dirty="0">
              <a:ln w="50800"/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59862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346521" y="287650"/>
            <a:ext cx="864282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3.1   Últimos ordenamientos publicados por el CONAC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39503" y="2856126"/>
            <a:ext cx="8329935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3038" indent="-173038" algn="just">
              <a:buFont typeface="Arial" pitchFamily="34" charset="0"/>
              <a:buChar char="•"/>
            </a:pPr>
            <a:r>
              <a:rPr lang="es-MX" sz="1700" b="1" dirty="0">
                <a:latin typeface="Arial" pitchFamily="34" charset="0"/>
                <a:cs typeface="Arial" pitchFamily="34" charset="0"/>
              </a:rPr>
              <a:t>Lineamientos para el registro presupuestario y contable de los recursos del Fondo de Aportaciones para la Nómina Educativa y Gasto Operativo</a:t>
            </a:r>
            <a:r>
              <a:rPr lang="es-MX" sz="17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s-ES" sz="17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49263" algn="just"/>
            <a:endParaRPr lang="es-MX" sz="1700" b="1" dirty="0" smtClean="0">
              <a:latin typeface="Arial" pitchFamily="34" charset="0"/>
              <a:cs typeface="Arial" pitchFamily="34" charset="0"/>
            </a:endParaRPr>
          </a:p>
          <a:p>
            <a:pPr marL="625475" lvl="0" indent="-174625" algn="just">
              <a:lnSpc>
                <a:spcPts val="1500"/>
              </a:lnSpc>
              <a:buFont typeface="Wingdings" pitchFamily="2" charset="2"/>
              <a:buChar char="ü"/>
            </a:pPr>
            <a:r>
              <a:rPr lang="es-ES" sz="1700" dirty="0" smtClean="0"/>
              <a:t>Enuncia el procedimiento </a:t>
            </a:r>
            <a:r>
              <a:rPr lang="es-ES" sz="1700" dirty="0"/>
              <a:t>para el registro contable y presupuestario de los recursos del </a:t>
            </a:r>
            <a:r>
              <a:rPr lang="es-ES" sz="1700" dirty="0" smtClean="0"/>
              <a:t>FONE.</a:t>
            </a:r>
          </a:p>
          <a:p>
            <a:pPr marL="3051175"/>
            <a:r>
              <a:rPr lang="es-MX" sz="1700" dirty="0" smtClean="0">
                <a:solidFill>
                  <a:srgbClr val="0000FF"/>
                </a:solidFill>
              </a:rPr>
              <a:t>Comunicado  el 30 de enero del 2015 con oficios personalizados </a:t>
            </a:r>
            <a:r>
              <a:rPr lang="es-MX" sz="1700" dirty="0">
                <a:solidFill>
                  <a:srgbClr val="0000FF"/>
                </a:solidFill>
              </a:rPr>
              <a:t>No. SH/SUBE/DGPCP/DCG /</a:t>
            </a:r>
            <a:r>
              <a:rPr lang="es-MX" sz="1700" dirty="0" smtClean="0">
                <a:solidFill>
                  <a:srgbClr val="0000FF"/>
                </a:solidFill>
              </a:rPr>
              <a:t>00147  y 00148/2015 a Educación Estatal y Educación Federalizada.</a:t>
            </a:r>
            <a:r>
              <a:rPr lang="es-MX" sz="17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449262" algn="just"/>
            <a:endParaRPr lang="es-MX" sz="1700" dirty="0">
              <a:latin typeface="Arial" pitchFamily="34" charset="0"/>
              <a:cs typeface="Arial" pitchFamily="34" charset="0"/>
            </a:endParaRPr>
          </a:p>
          <a:p>
            <a:pPr marL="442913"/>
            <a:endParaRPr lang="es-ES" sz="1700" dirty="0" smtClean="0"/>
          </a:p>
          <a:p>
            <a:pPr algn="just"/>
            <a:endParaRPr lang="es-ES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39503" y="1231012"/>
            <a:ext cx="8550908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900" b="1" dirty="0" smtClean="0">
                <a:latin typeface="Arial" pitchFamily="34" charset="0"/>
                <a:cs typeface="Arial" pitchFamily="34" charset="0"/>
              </a:rPr>
              <a:t>El 22 de diciembre de 2014, el CONAC publicó en el Diario Oficial 7 documentos; mismos que fueron difundidos en el Periódico Oficial del Estado de Chiapas, y tres </a:t>
            </a:r>
            <a:r>
              <a:rPr lang="es-MX" sz="19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900" b="1" dirty="0" smtClean="0">
                <a:latin typeface="Arial" pitchFamily="34" charset="0"/>
                <a:cs typeface="Arial" pitchFamily="34" charset="0"/>
              </a:rPr>
              <a:t>ellos fueron </a:t>
            </a:r>
            <a:r>
              <a:rPr lang="es-MX" sz="1900" b="1" dirty="0">
                <a:latin typeface="Arial" pitchFamily="34" charset="0"/>
                <a:cs typeface="Arial" pitchFamily="34" charset="0"/>
              </a:rPr>
              <a:t>comunicados a los organismos </a:t>
            </a:r>
            <a:r>
              <a:rPr lang="es-MX" sz="1900" b="1" dirty="0" smtClean="0">
                <a:latin typeface="Arial" pitchFamily="34" charset="0"/>
                <a:cs typeface="Arial" pitchFamily="34" charset="0"/>
              </a:rPr>
              <a:t>públicos, vía circular </a:t>
            </a:r>
            <a:r>
              <a:rPr lang="es-MX" sz="1900" b="1" dirty="0">
                <a:latin typeface="Arial" pitchFamily="34" charset="0"/>
                <a:cs typeface="Arial" pitchFamily="34" charset="0"/>
              </a:rPr>
              <a:t>y </a:t>
            </a:r>
            <a:r>
              <a:rPr lang="es-MX" sz="1900" b="1" dirty="0" smtClean="0">
                <a:latin typeface="Arial" pitchFamily="34" charset="0"/>
                <a:cs typeface="Arial" pitchFamily="34" charset="0"/>
              </a:rPr>
              <a:t>oficios.</a:t>
            </a:r>
            <a:endParaRPr lang="es-ES" sz="19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15977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251520" y="404664"/>
            <a:ext cx="864282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3.1   Últimos ordenamientos publicados por el CONAC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1520" y="1052736"/>
            <a:ext cx="8496944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3038" indent="-173038" algn="just">
              <a:buFont typeface="Arial" pitchFamily="34" charset="0"/>
              <a:buChar char="•"/>
            </a:pPr>
            <a:r>
              <a:rPr lang="es-MX" sz="1600" b="1" dirty="0">
                <a:latin typeface="Arial" pitchFamily="34" charset="0"/>
                <a:cs typeface="Arial" pitchFamily="34" charset="0"/>
              </a:rPr>
              <a:t>Acuerdo por el que se Reforma y Adiciona el Manual de Contabilidad Gubernamental.</a:t>
            </a:r>
          </a:p>
          <a:p>
            <a:pPr marL="728663" indent="-285750">
              <a:buFont typeface="Wingdings" panose="05000000000000000000" pitchFamily="2" charset="2"/>
              <a:buChar char="ü"/>
            </a:pPr>
            <a:r>
              <a:rPr lang="es-ES" sz="1600" dirty="0"/>
              <a:t>Incrementan en el Plan de Cuentas, la cuenta 5518 Disminución de Bienes por Pérdida, Obsolescencia </a:t>
            </a:r>
            <a:r>
              <a:rPr lang="es-ES" sz="1600" dirty="0" smtClean="0"/>
              <a:t>y </a:t>
            </a:r>
            <a:r>
              <a:rPr lang="es-ES" sz="1600" dirty="0"/>
              <a:t>Deterioro, en la definición de cuentas e incluyen el instructivo de cuentas.</a:t>
            </a:r>
            <a:endParaRPr lang="es-MX" sz="1600" dirty="0"/>
          </a:p>
          <a:p>
            <a:pPr marL="728663" indent="-285750">
              <a:buFont typeface="Wingdings" panose="05000000000000000000" pitchFamily="2" charset="2"/>
              <a:buChar char="ü"/>
            </a:pPr>
            <a:r>
              <a:rPr lang="es-ES" sz="1600" dirty="0"/>
              <a:t>Incrementan registros en guías contabilizadoras.</a:t>
            </a:r>
            <a:endParaRPr lang="es-MX" sz="1600" dirty="0"/>
          </a:p>
          <a:p>
            <a:pPr marL="3051175" algn="just"/>
            <a:r>
              <a:rPr lang="es-MX" sz="1700" dirty="0">
                <a:solidFill>
                  <a:srgbClr val="0000FF"/>
                </a:solidFill>
              </a:rPr>
              <a:t>Modificaciones realizadas en el Manual de Contabilidad de Chiapas, publicado en http://www.haciendachiapas.gob.mx/marco-juridico/Estatal/nc2015.asp</a:t>
            </a:r>
            <a:endParaRPr lang="es-ES" sz="1700" dirty="0">
              <a:solidFill>
                <a:srgbClr val="0000FF"/>
              </a:solidFill>
            </a:endParaRPr>
          </a:p>
          <a:p>
            <a:pPr marL="173038" indent="-173038" algn="just">
              <a:buFont typeface="Arial" pitchFamily="34" charset="0"/>
              <a:buChar char="•"/>
            </a:pPr>
            <a:endParaRPr lang="es-MX" sz="1700" b="1" dirty="0" smtClean="0">
              <a:latin typeface="Arial" pitchFamily="34" charset="0"/>
              <a:cs typeface="Arial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Acuerdo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por el que se Reforma y Adiciona el Clasificador por Objeto del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Gasto.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marL="625475" indent="-176213" algn="just">
              <a:buFont typeface="Wingdings" pitchFamily="2" charset="2"/>
              <a:buChar char="ü"/>
            </a:pPr>
            <a:r>
              <a:rPr lang="es-ES" sz="1600" dirty="0"/>
              <a:t>Adiciona la partida </a:t>
            </a:r>
            <a:r>
              <a:rPr lang="es-ES" sz="1600" dirty="0" smtClean="0"/>
              <a:t>genérica </a:t>
            </a:r>
            <a:r>
              <a:rPr lang="es-ES" sz="1600" dirty="0"/>
              <a:t>“469 Otras Transferencias a Fideicomisos”</a:t>
            </a:r>
            <a:r>
              <a:rPr lang="es-MX" sz="1600" dirty="0" smtClean="0"/>
              <a:t>.</a:t>
            </a:r>
            <a:endParaRPr lang="es-MX" sz="1600" dirty="0"/>
          </a:p>
          <a:p>
            <a:pPr marL="625475" indent="-176213" algn="just">
              <a:buFont typeface="Wingdings" pitchFamily="2" charset="2"/>
              <a:buChar char="ü"/>
            </a:pPr>
            <a:r>
              <a:rPr lang="es-ES" sz="1600" dirty="0"/>
              <a:t>Reforma la partida </a:t>
            </a:r>
            <a:r>
              <a:rPr lang="es-ES" sz="1600" dirty="0" smtClean="0"/>
              <a:t>genérica “759 </a:t>
            </a:r>
            <a:r>
              <a:rPr lang="es-ES" sz="1600" dirty="0"/>
              <a:t>Otras Inversiones en Fideicomisos”</a:t>
            </a:r>
            <a:r>
              <a:rPr lang="es-MX" sz="1600" dirty="0" smtClean="0"/>
              <a:t>.</a:t>
            </a:r>
            <a:endParaRPr lang="es-MX" sz="1600" dirty="0"/>
          </a:p>
          <a:p>
            <a:pPr marL="3051175" algn="just"/>
            <a:r>
              <a:rPr lang="es-MX" sz="1700" dirty="0" smtClean="0">
                <a:solidFill>
                  <a:srgbClr val="0000FF"/>
                </a:solidFill>
              </a:rPr>
              <a:t>La reforma </a:t>
            </a:r>
            <a:r>
              <a:rPr lang="es-MX" sz="1700" dirty="0">
                <a:solidFill>
                  <a:srgbClr val="0000FF"/>
                </a:solidFill>
              </a:rPr>
              <a:t>al Clasificador por Objeto del Gasto </a:t>
            </a:r>
            <a:r>
              <a:rPr lang="es-MX" sz="1700" dirty="0" smtClean="0">
                <a:solidFill>
                  <a:srgbClr val="0000FF"/>
                </a:solidFill>
              </a:rPr>
              <a:t>2015, se publicó en el Periódico Oficial No. 171-2ª Sección, Tomo III de fecha 18 de marzo del presente;</a:t>
            </a:r>
          </a:p>
          <a:p>
            <a:pPr marL="3051175" algn="just"/>
            <a:r>
              <a:rPr lang="es-MX" sz="1700" dirty="0" smtClean="0">
                <a:solidFill>
                  <a:srgbClr val="0000FF"/>
                </a:solidFill>
              </a:rPr>
              <a:t>El 03 </a:t>
            </a:r>
            <a:r>
              <a:rPr lang="es-MX" sz="1700" dirty="0">
                <a:solidFill>
                  <a:srgbClr val="0000FF"/>
                </a:solidFill>
              </a:rPr>
              <a:t>de </a:t>
            </a:r>
            <a:r>
              <a:rPr lang="es-MX" sz="1700" dirty="0" smtClean="0">
                <a:solidFill>
                  <a:srgbClr val="0000FF"/>
                </a:solidFill>
              </a:rPr>
              <a:t>febrero </a:t>
            </a:r>
            <a:r>
              <a:rPr lang="es-MX" sz="1700" dirty="0">
                <a:solidFill>
                  <a:srgbClr val="0000FF"/>
                </a:solidFill>
              </a:rPr>
              <a:t>del </a:t>
            </a:r>
            <a:r>
              <a:rPr lang="es-MX" sz="1700" dirty="0" smtClean="0">
                <a:solidFill>
                  <a:srgbClr val="0000FF"/>
                </a:solidFill>
              </a:rPr>
              <a:t>2015 con oficios personalizados No.</a:t>
            </a:r>
            <a:r>
              <a:rPr lang="es-MX" sz="1700" dirty="0">
                <a:solidFill>
                  <a:srgbClr val="0000FF"/>
                </a:solidFill>
              </a:rPr>
              <a:t> </a:t>
            </a:r>
            <a:r>
              <a:rPr lang="es-MX" sz="1700" dirty="0" smtClean="0">
                <a:solidFill>
                  <a:srgbClr val="0000FF"/>
                </a:solidFill>
              </a:rPr>
              <a:t>SH/SUBE/DGPCP/DCG/00152 al 00157/2015 </a:t>
            </a:r>
            <a:r>
              <a:rPr lang="es-MX" sz="1700" dirty="0">
                <a:solidFill>
                  <a:srgbClr val="0000FF"/>
                </a:solidFill>
              </a:rPr>
              <a:t>se c</a:t>
            </a:r>
            <a:r>
              <a:rPr lang="es-MX" sz="1700" dirty="0" smtClean="0">
                <a:solidFill>
                  <a:srgbClr val="0000FF"/>
                </a:solidFill>
              </a:rPr>
              <a:t>omunicó a los Organismos Autónomos.</a:t>
            </a:r>
          </a:p>
          <a:p>
            <a:pPr marL="3051175" algn="just"/>
            <a:endParaRPr lang="es-MX" sz="17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051175" algn="just"/>
            <a:endParaRPr lang="es-MX" sz="17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051175" algn="just"/>
            <a:endParaRPr lang="es-MX" sz="17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6404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537685" y="332656"/>
            <a:ext cx="864282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3.1   Últimos ordenamientos publicados por el CONAC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7685" y="836712"/>
            <a:ext cx="7994196" cy="4447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5475" indent="-176213" algn="just">
              <a:buFont typeface="Wingdings" pitchFamily="2" charset="2"/>
              <a:buChar char="ü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marL="173038" indent="-173038" algn="just">
              <a:buFont typeface="Arial" pitchFamily="34" charset="0"/>
              <a:buChar char="•"/>
            </a:pPr>
            <a:r>
              <a:rPr lang="es-MX" sz="1700" b="1" dirty="0">
                <a:latin typeface="Arial" pitchFamily="34" charset="0"/>
                <a:cs typeface="Arial" pitchFamily="34" charset="0"/>
              </a:rPr>
              <a:t>Reforma a las Reglas Específicas de Registro y Valoración del Patrimonio.</a:t>
            </a:r>
          </a:p>
          <a:p>
            <a:pPr marL="625475" lvl="6" indent="-182563" algn="just">
              <a:buFont typeface="Wingdings" pitchFamily="2" charset="2"/>
              <a:buChar char="ü"/>
            </a:pPr>
            <a:r>
              <a:rPr lang="es-ES" sz="1700" dirty="0"/>
              <a:t>Indica que los errores por omisiones, inexactitudes, imprecisiones, registros contables extemporáneos, </a:t>
            </a:r>
            <a:r>
              <a:rPr lang="es-ES" sz="1700" dirty="0" smtClean="0"/>
              <a:t>aritméticos</a:t>
            </a:r>
            <a:r>
              <a:rPr lang="es-ES" sz="1700"/>
              <a:t>, </a:t>
            </a:r>
            <a:r>
              <a:rPr lang="es-ES" sz="1700" smtClean="0"/>
              <a:t>en </a:t>
            </a:r>
            <a:r>
              <a:rPr lang="es-ES" sz="1700" dirty="0"/>
              <a:t>la aplicación de políticas contables, así como la inadvertencia o mala interpretación de </a:t>
            </a:r>
            <a:r>
              <a:rPr lang="es-ES" sz="1700" dirty="0" smtClean="0"/>
              <a:t>hechos, </a:t>
            </a:r>
            <a:r>
              <a:rPr lang="es-ES" sz="1700" dirty="0"/>
              <a:t>deben ser aplicados contra la cuenta 3.2.5.2 Cambios por Errores Contables.</a:t>
            </a:r>
          </a:p>
          <a:p>
            <a:pPr marL="3140075" lvl="6" algn="just"/>
            <a:r>
              <a:rPr lang="es-MX" sz="1700" dirty="0">
                <a:solidFill>
                  <a:srgbClr val="0000FF"/>
                </a:solidFill>
              </a:rPr>
              <a:t>Comunicado el 03 de febrero del 2015 con circular No. </a:t>
            </a:r>
            <a:r>
              <a:rPr lang="es-MX" sz="1700" dirty="0" smtClean="0">
                <a:solidFill>
                  <a:srgbClr val="0000FF"/>
                </a:solidFill>
              </a:rPr>
              <a:t>SH/SUBE/DGPCP/DCG/00150</a:t>
            </a:r>
          </a:p>
          <a:p>
            <a:pPr marL="3140075" lvl="6" algn="just"/>
            <a:r>
              <a:rPr lang="es-MX" sz="1700" dirty="0" smtClean="0">
                <a:solidFill>
                  <a:srgbClr val="0000FF"/>
                </a:solidFill>
              </a:rPr>
              <a:t>/2015 </a:t>
            </a:r>
            <a:r>
              <a:rPr lang="es-MX" sz="1700" dirty="0">
                <a:solidFill>
                  <a:srgbClr val="0000FF"/>
                </a:solidFill>
              </a:rPr>
              <a:t>a los Entes Públicos</a:t>
            </a:r>
            <a:r>
              <a:rPr lang="es-MX" sz="1700" dirty="0" smtClean="0">
                <a:solidFill>
                  <a:srgbClr val="0000FF"/>
                </a:solidFill>
              </a:rPr>
              <a:t>.</a:t>
            </a:r>
            <a:endParaRPr lang="es-ES" sz="1700" dirty="0"/>
          </a:p>
          <a:p>
            <a:pPr marL="173038" indent="-173038" algn="just">
              <a:buFont typeface="Arial" pitchFamily="34" charset="0"/>
              <a:buChar char="•"/>
            </a:pP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marL="173038" indent="-173038" algn="just">
              <a:buFont typeface="Arial" pitchFamily="34" charset="0"/>
              <a:buChar char="•"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Acuerdo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por el que se reforma el Manual de Contabilidad Gubernamental del Sistema Simplificado Básico (SSB) para los Municipios con menos de cinco mil habitantes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. 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marL="625475" indent="-176213" algn="just">
              <a:buFont typeface="Wingdings" pitchFamily="2" charset="2"/>
              <a:buChar char="ü"/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Indica que los Municipios dejarán de usar el SSB y usarán el SSG.</a:t>
            </a:r>
          </a:p>
          <a:p>
            <a:pPr marL="3140075" algn="just"/>
            <a:r>
              <a:rPr lang="es-MX" sz="1700" dirty="0">
                <a:solidFill>
                  <a:srgbClr val="0000FF"/>
                </a:solidFill>
              </a:rPr>
              <a:t>Seguimiento a cargo del OFSCE</a:t>
            </a:r>
            <a:r>
              <a:rPr lang="es-MX" sz="1700" dirty="0" smtClean="0">
                <a:solidFill>
                  <a:srgbClr val="0000FF"/>
                </a:solidFill>
              </a:rPr>
              <a:t>.</a:t>
            </a:r>
            <a:endParaRPr lang="es-ES" sz="1600" dirty="0">
              <a:solidFill>
                <a:srgbClr val="0000FF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83568" y="5238637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es-MX" sz="1400" dirty="0">
                <a:solidFill>
                  <a:schemeClr val="accent6">
                    <a:lumMod val="75000"/>
                  </a:schemeClr>
                </a:solidFill>
              </a:rPr>
              <a:t>Nota: El SSB, consiste en el conjunto de aplicaciones e </a:t>
            </a:r>
            <a:r>
              <a:rPr lang="es-MX" sz="1400" dirty="0" smtClean="0">
                <a:solidFill>
                  <a:schemeClr val="accent6">
                    <a:lumMod val="75000"/>
                  </a:schemeClr>
                </a:solidFill>
              </a:rPr>
              <a:t>información de cumplimiento mínimo, en </a:t>
            </a:r>
            <a:r>
              <a:rPr lang="es-MX" sz="1400" dirty="0">
                <a:solidFill>
                  <a:schemeClr val="accent6">
                    <a:lumMod val="75000"/>
                  </a:schemeClr>
                </a:solidFill>
              </a:rPr>
              <a:t>apego a las disposiciones del </a:t>
            </a:r>
            <a:r>
              <a:rPr lang="es-MX" sz="1400" dirty="0" smtClean="0">
                <a:solidFill>
                  <a:schemeClr val="accent6">
                    <a:lumMod val="75000"/>
                  </a:schemeClr>
                </a:solidFill>
              </a:rPr>
              <a:t>CONAC</a:t>
            </a:r>
            <a:r>
              <a:rPr lang="es-MX" sz="14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572000" y="5238637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es-MX" sz="1400" dirty="0">
                <a:solidFill>
                  <a:schemeClr val="accent6">
                    <a:lumMod val="75000"/>
                  </a:schemeClr>
                </a:solidFill>
              </a:rPr>
              <a:t>Nota: El </a:t>
            </a:r>
            <a:r>
              <a:rPr lang="es-MX" sz="1400" dirty="0" smtClean="0">
                <a:solidFill>
                  <a:schemeClr val="accent6">
                    <a:lumMod val="75000"/>
                  </a:schemeClr>
                </a:solidFill>
              </a:rPr>
              <a:t>SSG, </a:t>
            </a:r>
            <a:r>
              <a:rPr lang="es-MX" sz="1400" dirty="0">
                <a:solidFill>
                  <a:schemeClr val="accent6">
                    <a:lumMod val="75000"/>
                  </a:schemeClr>
                </a:solidFill>
              </a:rPr>
              <a:t>consiste en el conjunto de aplicaciones e información de </a:t>
            </a:r>
            <a:r>
              <a:rPr lang="es-MX" sz="1400" dirty="0" smtClean="0">
                <a:solidFill>
                  <a:schemeClr val="accent6">
                    <a:lumMod val="75000"/>
                  </a:schemeClr>
                </a:solidFill>
              </a:rPr>
              <a:t>mediano cumplimiento, </a:t>
            </a:r>
            <a:r>
              <a:rPr lang="es-MX" sz="1400" dirty="0">
                <a:solidFill>
                  <a:schemeClr val="accent6">
                    <a:lumMod val="75000"/>
                  </a:schemeClr>
                </a:solidFill>
              </a:rPr>
              <a:t>en apego a las disposiciones del CONAC.</a:t>
            </a:r>
          </a:p>
        </p:txBody>
      </p:sp>
    </p:spTree>
    <p:extLst>
      <p:ext uri="{BB962C8B-B14F-4D97-AF65-F5344CB8AC3E}">
        <p14:creationId xmlns:p14="http://schemas.microsoft.com/office/powerpoint/2010/main" xmlns="" val="25002382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537685" y="332656"/>
            <a:ext cx="8642827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3.1   Últimos ordenamientos publicados por el CONAC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7685" y="1340768"/>
            <a:ext cx="799419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5475" indent="-176213" algn="just">
              <a:buFont typeface="Wingdings" pitchFamily="2" charset="2"/>
              <a:buChar char="ü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marL="173038" indent="-173038" algn="just">
              <a:buFont typeface="Arial" pitchFamily="34" charset="0"/>
              <a:buChar char="•"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Acuerdo 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por el que se reforma el Manual de Contabilidad Gubernamental del Sistema Simplificado General (SSG) para los Municipios con población entre cinco mil a veinticinco mil habitantes.</a:t>
            </a:r>
          </a:p>
          <a:p>
            <a:pPr marL="625475" indent="-176213" algn="just">
              <a:buFont typeface="Wingdings" pitchFamily="2" charset="2"/>
              <a:buChar char="ü"/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Indica que los Municipios dejarán de usar el SSG y aplicarán la LGCG.</a:t>
            </a:r>
          </a:p>
          <a:p>
            <a:pPr marL="3051175" algn="just"/>
            <a:r>
              <a:rPr lang="es-MX" sz="1700" dirty="0">
                <a:solidFill>
                  <a:srgbClr val="0000FF"/>
                </a:solidFill>
              </a:rPr>
              <a:t>Seguimiento a cargo del OFSCE.</a:t>
            </a:r>
            <a:endParaRPr lang="es-ES" sz="17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442912" lvl="6" algn="just"/>
            <a:endParaRPr lang="es-ES" sz="1600" dirty="0" smtClean="0"/>
          </a:p>
          <a:p>
            <a:pPr marL="442912" lvl="6" algn="just"/>
            <a:endParaRPr lang="es-ES" sz="1600" dirty="0"/>
          </a:p>
          <a:p>
            <a:pPr marL="173038" indent="-173038" algn="just">
              <a:buFont typeface="Arial" pitchFamily="34" charset="0"/>
              <a:buChar char="•"/>
            </a:pPr>
            <a:r>
              <a:rPr lang="es-MX" sz="1600" b="1" dirty="0">
                <a:latin typeface="Arial" pitchFamily="34" charset="0"/>
                <a:cs typeface="Arial" pitchFamily="34" charset="0"/>
              </a:rPr>
              <a:t>Términos y condiciones para la distribución del fondo previsto en el Presupuesto de Egresos de la Federación para el ejercicio fiscal 2015, para el otorgamiento de subsidios a las entidades federativas y a los municipios para la capacitación y profesionalización, así como para la modernización de tecnologías de la información y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comunicaciones.</a:t>
            </a:r>
          </a:p>
          <a:p>
            <a:pPr marL="625475" indent="-180975" algn="just">
              <a:buFont typeface="Wingdings" panose="05000000000000000000" pitchFamily="2" charset="2"/>
              <a:buChar char="ü"/>
            </a:pPr>
            <a:r>
              <a:rPr lang="es-ES" sz="1600" dirty="0" smtClean="0"/>
              <a:t>Describe </a:t>
            </a:r>
            <a:r>
              <a:rPr lang="es-ES" sz="1600" dirty="0"/>
              <a:t>el objetivo del recurso previsto para armonización en el PEF </a:t>
            </a:r>
            <a:r>
              <a:rPr lang="es-ES" sz="1600" dirty="0" smtClean="0"/>
              <a:t>2015.</a:t>
            </a:r>
          </a:p>
          <a:p>
            <a:pPr marL="3043238" algn="just"/>
            <a:r>
              <a:rPr lang="es-MX" sz="1700" dirty="0" smtClean="0">
                <a:solidFill>
                  <a:srgbClr val="0000FF"/>
                </a:solidFill>
              </a:rPr>
              <a:t>Por correo electrónico se ha solicitado a la SHCP, los requisitos para bajar los recursos de la capacitación sobre la armonización contable.</a:t>
            </a:r>
            <a:endParaRPr lang="es-ES" sz="1700" dirty="0" smtClean="0">
              <a:solidFill>
                <a:srgbClr val="0000FF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7685" y="5661248"/>
            <a:ext cx="83547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MX" sz="1800" b="1" dirty="0" smtClean="0">
                <a:ln w="50800"/>
              </a:rPr>
              <a:t>A la fecha el CONAC ha realizado 85 publicaciones en el Diario Oficial, de las  cuales 70 son para adoptar e implementar.</a:t>
            </a:r>
            <a:endParaRPr lang="es-ES" sz="1800" b="1" dirty="0">
              <a:ln w="5080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2920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2189" y="1484784"/>
            <a:ext cx="84249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u="sng" dirty="0" smtClean="0"/>
              <a:t>Grupo 1. Sistemas Informáticos</a:t>
            </a:r>
            <a:endParaRPr lang="es-MX" sz="2400" dirty="0" smtClean="0"/>
          </a:p>
          <a:p>
            <a:pPr algn="just"/>
            <a:endParaRPr lang="es-MX" sz="1000" dirty="0" smtClean="0"/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55576" y="390436"/>
            <a:ext cx="799288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 2.  Informe de los Grupos de Trabajo</a:t>
            </a:r>
            <a:endParaRPr lang="es-ES" sz="2500" b="1" dirty="0">
              <a:ln w="50800"/>
              <a:solidFill>
                <a:srgbClr val="00863D"/>
              </a:solidFill>
            </a:endParaRPr>
          </a:p>
        </p:txBody>
      </p:sp>
      <p:sp>
        <p:nvSpPr>
          <p:cNvPr id="5" name="7 CuadroTexto"/>
          <p:cNvSpPr txBox="1"/>
          <p:nvPr/>
        </p:nvSpPr>
        <p:spPr>
          <a:xfrm>
            <a:off x="395535" y="2354104"/>
            <a:ext cx="842493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Durante </a:t>
            </a:r>
            <a:r>
              <a:rPr lang="es-MX" sz="2000" dirty="0"/>
              <a:t>el ejercicio </a:t>
            </a:r>
            <a:r>
              <a:rPr lang="es-MX" sz="2000" dirty="0" smtClean="0"/>
              <a:t>2014, se realizaron 5 reuniones, en donde se abordaron temas relacionados con la armonización de los sistemas con base a las obligaciones establecidas en la LGCG.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Se logró armonizar los catálogos de algunos sistemas.</a:t>
            </a:r>
            <a:endParaRPr lang="es-ES" sz="2000" b="1" dirty="0"/>
          </a:p>
          <a:p>
            <a:pPr algn="just"/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8642434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2189" y="1484784"/>
            <a:ext cx="84249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u="sng" dirty="0" smtClean="0"/>
              <a:t>Grupo 2. Registro y Control de Bienes e Inventarios</a:t>
            </a:r>
            <a:endParaRPr lang="es-MX" sz="2400" dirty="0" smtClean="0"/>
          </a:p>
          <a:p>
            <a:pPr algn="just"/>
            <a:endParaRPr lang="es-MX" sz="1000" dirty="0" smtClean="0"/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55576" y="390436"/>
            <a:ext cx="799288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s-MX" sz="2500" b="1" dirty="0" smtClean="0">
                <a:ln w="50800"/>
                <a:solidFill>
                  <a:srgbClr val="00863D"/>
                </a:solidFill>
              </a:rPr>
              <a:t>3. 2.  Informe de los Grupos de Trabajo</a:t>
            </a:r>
            <a:endParaRPr lang="es-ES" sz="2500" b="1" dirty="0">
              <a:ln w="50800"/>
              <a:solidFill>
                <a:srgbClr val="00863D"/>
              </a:solidFill>
            </a:endParaRPr>
          </a:p>
        </p:txBody>
      </p:sp>
      <p:sp>
        <p:nvSpPr>
          <p:cNvPr id="5" name="7 CuadroTexto"/>
          <p:cNvSpPr txBox="1"/>
          <p:nvPr/>
        </p:nvSpPr>
        <p:spPr>
          <a:xfrm>
            <a:off x="467544" y="2124139"/>
            <a:ext cx="829958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Durante </a:t>
            </a:r>
            <a:r>
              <a:rPr lang="es-MX" sz="2000" dirty="0"/>
              <a:t>el ejercicio </a:t>
            </a:r>
            <a:r>
              <a:rPr lang="es-MX" sz="2000" dirty="0" smtClean="0"/>
              <a:t>2014, los organismos públicos informaron avances de acuerdo a lo siguiente: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s-ES" sz="2000" dirty="0" smtClean="0"/>
              <a:t>Levantamiento del inventario físico			66%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s-ES" sz="2000" dirty="0" smtClean="0"/>
              <a:t>Valuación o costeo de bienes				57%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s-ES" sz="2000" dirty="0" smtClean="0"/>
              <a:t>Conciliación de saldos				50%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s-ES" sz="2000" dirty="0" smtClean="0"/>
              <a:t>Ajustes contables					25%</a:t>
            </a:r>
            <a:endParaRPr lang="es-MX" sz="2000" dirty="0" smtClean="0"/>
          </a:p>
          <a:p>
            <a:pPr algn="just"/>
            <a:r>
              <a:rPr lang="es-MX" sz="2000" dirty="0" smtClean="0"/>
              <a:t>      </a:t>
            </a:r>
          </a:p>
          <a:p>
            <a:pPr marL="444500" algn="just"/>
            <a:r>
              <a:rPr lang="es-MX" sz="2000" dirty="0" smtClean="0"/>
              <a:t>Lográndose un </a:t>
            </a:r>
            <a:r>
              <a:rPr lang="es-MX" sz="2000" dirty="0"/>
              <a:t>avance </a:t>
            </a:r>
            <a:r>
              <a:rPr lang="es-MX" sz="2000" dirty="0" smtClean="0"/>
              <a:t>global promedio del 49%.</a:t>
            </a:r>
          </a:p>
          <a:p>
            <a:pPr algn="just"/>
            <a:endParaRPr lang="es-MX" sz="2000" dirty="0"/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000" dirty="0" smtClean="0"/>
              <a:t>Las </a:t>
            </a:r>
            <a:r>
              <a:rPr lang="es-MX" sz="2000" dirty="0"/>
              <a:t>fechas de cumplimiento indicadas por el CONAC, </a:t>
            </a:r>
            <a:r>
              <a:rPr lang="es-MX" sz="2000" dirty="0" smtClean="0"/>
              <a:t>fenecieron el 31 de diciembre de 2014, razón que exige redoblar esfuerzos por parte de los organismos públicos para alcanzar la meta propuesta por la LGCG.</a:t>
            </a:r>
            <a:endParaRPr lang="es-ES" sz="2000" dirty="0"/>
          </a:p>
          <a:p>
            <a:pPr marL="457200" indent="-457200" algn="just">
              <a:buFont typeface="+mj-lt"/>
              <a:buAutoNum type="arabicPeriod" startAt="2"/>
            </a:pPr>
            <a:endParaRPr lang="es-ES" sz="2000" b="1" dirty="0"/>
          </a:p>
          <a:p>
            <a:pPr algn="just"/>
            <a:endParaRPr lang="es-ES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62042989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14463</TotalTime>
  <Words>1968</Words>
  <Application>Microsoft Office PowerPoint</Application>
  <PresentationFormat>Presentación en pantalla (4:3)</PresentationFormat>
  <Paragraphs>212</Paragraphs>
  <Slides>22</Slides>
  <Notes>3</Notes>
  <HiddenSlides>7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SECRETARIA DE HACIENDA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gubernamental</cp:lastModifiedBy>
  <cp:revision>1356</cp:revision>
  <cp:lastPrinted>2015-06-18T16:16:20Z</cp:lastPrinted>
  <dcterms:created xsi:type="dcterms:W3CDTF">2010-09-20T19:30:30Z</dcterms:created>
  <dcterms:modified xsi:type="dcterms:W3CDTF">2015-06-19T16:57:58Z</dcterms:modified>
</cp:coreProperties>
</file>