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61" r:id="rId2"/>
    <p:sldId id="363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3" r:id="rId12"/>
    <p:sldId id="492" r:id="rId13"/>
    <p:sldId id="494" r:id="rId14"/>
    <p:sldId id="483" r:id="rId15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  <p:cmAuthor id="1" name="jvidalg" initials="j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24F"/>
    <a:srgbClr val="0000FF"/>
    <a:srgbClr val="FF0000"/>
    <a:srgbClr val="FF6600"/>
    <a:srgbClr val="99FF99"/>
    <a:srgbClr val="EAF18D"/>
    <a:srgbClr val="E8E896"/>
    <a:srgbClr val="CC3300"/>
    <a:srgbClr val="F9C6B1"/>
    <a:srgbClr val="F9A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494" autoAdjust="0"/>
  </p:normalViewPr>
  <p:slideViewPr>
    <p:cSldViewPr>
      <p:cViewPr>
        <p:scale>
          <a:sx n="108" d="100"/>
          <a:sy n="108" d="100"/>
        </p:scale>
        <p:origin x="-8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26/11/2015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7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26/11/2015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6" y="4716591"/>
            <a:ext cx="5436909" cy="446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7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26/11/2015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26/11/2015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26/11/2015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C0BCFADF-EF9B-47CF-9A84-D872396C3937}" type="datetimeFigureOut">
              <a:rPr lang="es-MX"/>
              <a:pPr>
                <a:defRPr/>
              </a:pPr>
              <a:t>26/11/2015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26/11/2015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26/11/2015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26/11/2015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26/11/2015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26/11/2015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26/11/2015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26/11/2015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>
          <a:xfrm>
            <a:off x="0" y="0"/>
            <a:ext cx="9467527" cy="6858000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7308304" y="6073170"/>
            <a:ext cx="1835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Std-HvCn" pitchFamily="34" charset="0"/>
              </a:rPr>
              <a:t>2015 </a:t>
            </a:r>
            <a:endParaRPr lang="es-MX" sz="4500" dirty="0">
              <a:solidFill>
                <a:schemeClr val="tx1">
                  <a:alpha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LTStd-HvCn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803048" y="994857"/>
            <a:ext cx="6264696" cy="507831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eaLnBrk="1" hangingPunct="1"/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Consejo de Armonización Contable del Estado de Chiapas (CACE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)</a:t>
            </a:r>
          </a:p>
          <a:p>
            <a:pPr algn="ctr" eaLnBrk="1" hangingPunct="1"/>
            <a:endParaRPr lang="es-MX" sz="36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18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2ª </a:t>
            </a:r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Reunión 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Ordinaria</a:t>
            </a:r>
          </a:p>
          <a:p>
            <a:pPr algn="r" eaLnBrk="1" hangingPunct="1"/>
            <a:endParaRPr lang="es-MX" sz="14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Tuxtla Gutiérrez, Chiapas. </a:t>
            </a:r>
          </a:p>
          <a:p>
            <a:pPr algn="r" eaLnBrk="1" hangingPunct="1"/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Noviembre 27 </a:t>
            </a:r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de </a:t>
            </a:r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2015</a:t>
            </a:r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</p:txBody>
      </p:sp>
      <p:sp>
        <p:nvSpPr>
          <p:cNvPr id="13" name="Freeform 44"/>
          <p:cNvSpPr>
            <a:spLocks/>
          </p:cNvSpPr>
          <p:nvPr/>
        </p:nvSpPr>
        <p:spPr bwMode="auto">
          <a:xfrm>
            <a:off x="467544" y="3717031"/>
            <a:ext cx="2232249" cy="2127883"/>
          </a:xfrm>
          <a:custGeom>
            <a:avLst/>
            <a:gdLst/>
            <a:ahLst/>
            <a:cxnLst>
              <a:cxn ang="0">
                <a:pos x="485" y="146"/>
              </a:cxn>
              <a:cxn ang="0">
                <a:pos x="515" y="170"/>
              </a:cxn>
              <a:cxn ang="0">
                <a:pos x="540" y="194"/>
              </a:cxn>
              <a:cxn ang="0">
                <a:pos x="552" y="194"/>
              </a:cxn>
              <a:cxn ang="0">
                <a:pos x="558" y="201"/>
              </a:cxn>
              <a:cxn ang="0">
                <a:pos x="582" y="213"/>
              </a:cxn>
              <a:cxn ang="0">
                <a:pos x="612" y="237"/>
              </a:cxn>
              <a:cxn ang="0">
                <a:pos x="612" y="249"/>
              </a:cxn>
              <a:cxn ang="0">
                <a:pos x="619" y="261"/>
              </a:cxn>
              <a:cxn ang="0">
                <a:pos x="631" y="267"/>
              </a:cxn>
              <a:cxn ang="0">
                <a:pos x="643" y="279"/>
              </a:cxn>
              <a:cxn ang="0">
                <a:pos x="661" y="285"/>
              </a:cxn>
              <a:cxn ang="0">
                <a:pos x="655" y="292"/>
              </a:cxn>
              <a:cxn ang="0">
                <a:pos x="649" y="310"/>
              </a:cxn>
              <a:cxn ang="0">
                <a:pos x="649" y="322"/>
              </a:cxn>
              <a:cxn ang="0">
                <a:pos x="649" y="334"/>
              </a:cxn>
              <a:cxn ang="0">
                <a:pos x="424" y="340"/>
              </a:cxn>
              <a:cxn ang="0">
                <a:pos x="364" y="516"/>
              </a:cxn>
              <a:cxn ang="0">
                <a:pos x="352" y="546"/>
              </a:cxn>
              <a:cxn ang="0">
                <a:pos x="345" y="583"/>
              </a:cxn>
              <a:cxn ang="0">
                <a:pos x="333" y="607"/>
              </a:cxn>
              <a:cxn ang="0">
                <a:pos x="224" y="498"/>
              </a:cxn>
              <a:cxn ang="0">
                <a:pos x="242" y="510"/>
              </a:cxn>
              <a:cxn ang="0">
                <a:pos x="224" y="492"/>
              </a:cxn>
              <a:cxn ang="0">
                <a:pos x="200" y="480"/>
              </a:cxn>
              <a:cxn ang="0">
                <a:pos x="103" y="395"/>
              </a:cxn>
              <a:cxn ang="0">
                <a:pos x="36" y="346"/>
              </a:cxn>
              <a:cxn ang="0">
                <a:pos x="48" y="346"/>
              </a:cxn>
              <a:cxn ang="0">
                <a:pos x="12" y="328"/>
              </a:cxn>
              <a:cxn ang="0">
                <a:pos x="18" y="304"/>
              </a:cxn>
              <a:cxn ang="0">
                <a:pos x="18" y="237"/>
              </a:cxn>
              <a:cxn ang="0">
                <a:pos x="42" y="194"/>
              </a:cxn>
              <a:cxn ang="0">
                <a:pos x="48" y="176"/>
              </a:cxn>
              <a:cxn ang="0">
                <a:pos x="91" y="122"/>
              </a:cxn>
              <a:cxn ang="0">
                <a:pos x="109" y="85"/>
              </a:cxn>
              <a:cxn ang="0">
                <a:pos x="145" y="6"/>
              </a:cxn>
              <a:cxn ang="0">
                <a:pos x="176" y="12"/>
              </a:cxn>
              <a:cxn ang="0">
                <a:pos x="194" y="49"/>
              </a:cxn>
              <a:cxn ang="0">
                <a:pos x="218" y="85"/>
              </a:cxn>
              <a:cxn ang="0">
                <a:pos x="242" y="116"/>
              </a:cxn>
              <a:cxn ang="0">
                <a:pos x="309" y="49"/>
              </a:cxn>
              <a:cxn ang="0">
                <a:pos x="364" y="37"/>
              </a:cxn>
              <a:cxn ang="0">
                <a:pos x="376" y="19"/>
              </a:cxn>
              <a:cxn ang="0">
                <a:pos x="382" y="25"/>
              </a:cxn>
              <a:cxn ang="0">
                <a:pos x="406" y="19"/>
              </a:cxn>
              <a:cxn ang="0">
                <a:pos x="412" y="43"/>
              </a:cxn>
              <a:cxn ang="0">
                <a:pos x="424" y="49"/>
              </a:cxn>
              <a:cxn ang="0">
                <a:pos x="430" y="85"/>
              </a:cxn>
              <a:cxn ang="0">
                <a:pos x="461" y="103"/>
              </a:cxn>
              <a:cxn ang="0">
                <a:pos x="479" y="122"/>
              </a:cxn>
            </a:cxnLst>
            <a:rect l="0" t="0" r="r" b="b"/>
            <a:pathLst>
              <a:path w="661" h="607">
                <a:moveTo>
                  <a:pt x="473" y="134"/>
                </a:moveTo>
                <a:lnTo>
                  <a:pt x="485" y="146"/>
                </a:lnTo>
                <a:lnTo>
                  <a:pt x="503" y="146"/>
                </a:lnTo>
                <a:lnTo>
                  <a:pt x="515" y="170"/>
                </a:lnTo>
                <a:lnTo>
                  <a:pt x="528" y="176"/>
                </a:lnTo>
                <a:lnTo>
                  <a:pt x="540" y="194"/>
                </a:lnTo>
                <a:lnTo>
                  <a:pt x="552" y="201"/>
                </a:lnTo>
                <a:lnTo>
                  <a:pt x="552" y="194"/>
                </a:lnTo>
                <a:lnTo>
                  <a:pt x="558" y="194"/>
                </a:lnTo>
                <a:lnTo>
                  <a:pt x="558" y="201"/>
                </a:lnTo>
                <a:lnTo>
                  <a:pt x="564" y="207"/>
                </a:lnTo>
                <a:lnTo>
                  <a:pt x="582" y="213"/>
                </a:lnTo>
                <a:lnTo>
                  <a:pt x="600" y="225"/>
                </a:lnTo>
                <a:lnTo>
                  <a:pt x="612" y="237"/>
                </a:lnTo>
                <a:lnTo>
                  <a:pt x="606" y="249"/>
                </a:lnTo>
                <a:lnTo>
                  <a:pt x="612" y="249"/>
                </a:lnTo>
                <a:lnTo>
                  <a:pt x="612" y="261"/>
                </a:lnTo>
                <a:lnTo>
                  <a:pt x="619" y="261"/>
                </a:lnTo>
                <a:lnTo>
                  <a:pt x="612" y="267"/>
                </a:lnTo>
                <a:lnTo>
                  <a:pt x="631" y="267"/>
                </a:lnTo>
                <a:lnTo>
                  <a:pt x="643" y="273"/>
                </a:lnTo>
                <a:lnTo>
                  <a:pt x="643" y="279"/>
                </a:lnTo>
                <a:lnTo>
                  <a:pt x="655" y="279"/>
                </a:lnTo>
                <a:lnTo>
                  <a:pt x="661" y="285"/>
                </a:lnTo>
                <a:lnTo>
                  <a:pt x="649" y="285"/>
                </a:lnTo>
                <a:lnTo>
                  <a:pt x="655" y="292"/>
                </a:lnTo>
                <a:lnTo>
                  <a:pt x="643" y="310"/>
                </a:lnTo>
                <a:lnTo>
                  <a:pt x="649" y="310"/>
                </a:lnTo>
                <a:lnTo>
                  <a:pt x="643" y="316"/>
                </a:lnTo>
                <a:lnTo>
                  <a:pt x="649" y="322"/>
                </a:lnTo>
                <a:lnTo>
                  <a:pt x="643" y="334"/>
                </a:lnTo>
                <a:lnTo>
                  <a:pt x="649" y="334"/>
                </a:lnTo>
                <a:lnTo>
                  <a:pt x="643" y="340"/>
                </a:lnTo>
                <a:lnTo>
                  <a:pt x="424" y="340"/>
                </a:lnTo>
                <a:lnTo>
                  <a:pt x="339" y="480"/>
                </a:lnTo>
                <a:lnTo>
                  <a:pt x="364" y="516"/>
                </a:lnTo>
                <a:lnTo>
                  <a:pt x="345" y="528"/>
                </a:lnTo>
                <a:lnTo>
                  <a:pt x="352" y="546"/>
                </a:lnTo>
                <a:lnTo>
                  <a:pt x="339" y="552"/>
                </a:lnTo>
                <a:lnTo>
                  <a:pt x="345" y="583"/>
                </a:lnTo>
                <a:lnTo>
                  <a:pt x="339" y="601"/>
                </a:lnTo>
                <a:lnTo>
                  <a:pt x="333" y="607"/>
                </a:lnTo>
                <a:lnTo>
                  <a:pt x="236" y="510"/>
                </a:lnTo>
                <a:lnTo>
                  <a:pt x="224" y="498"/>
                </a:lnTo>
                <a:lnTo>
                  <a:pt x="236" y="498"/>
                </a:lnTo>
                <a:lnTo>
                  <a:pt x="242" y="510"/>
                </a:lnTo>
                <a:lnTo>
                  <a:pt x="236" y="498"/>
                </a:lnTo>
                <a:lnTo>
                  <a:pt x="224" y="492"/>
                </a:lnTo>
                <a:lnTo>
                  <a:pt x="224" y="498"/>
                </a:lnTo>
                <a:lnTo>
                  <a:pt x="200" y="480"/>
                </a:lnTo>
                <a:lnTo>
                  <a:pt x="163" y="443"/>
                </a:lnTo>
                <a:lnTo>
                  <a:pt x="103" y="395"/>
                </a:lnTo>
                <a:lnTo>
                  <a:pt x="36" y="352"/>
                </a:lnTo>
                <a:lnTo>
                  <a:pt x="36" y="346"/>
                </a:lnTo>
                <a:lnTo>
                  <a:pt x="42" y="352"/>
                </a:lnTo>
                <a:lnTo>
                  <a:pt x="48" y="346"/>
                </a:lnTo>
                <a:lnTo>
                  <a:pt x="42" y="334"/>
                </a:lnTo>
                <a:lnTo>
                  <a:pt x="12" y="328"/>
                </a:lnTo>
                <a:lnTo>
                  <a:pt x="6" y="328"/>
                </a:lnTo>
                <a:lnTo>
                  <a:pt x="18" y="304"/>
                </a:lnTo>
                <a:lnTo>
                  <a:pt x="0" y="261"/>
                </a:lnTo>
                <a:lnTo>
                  <a:pt x="18" y="237"/>
                </a:lnTo>
                <a:lnTo>
                  <a:pt x="18" y="213"/>
                </a:lnTo>
                <a:lnTo>
                  <a:pt x="42" y="194"/>
                </a:lnTo>
                <a:lnTo>
                  <a:pt x="42" y="176"/>
                </a:lnTo>
                <a:lnTo>
                  <a:pt x="48" y="176"/>
                </a:lnTo>
                <a:lnTo>
                  <a:pt x="48" y="152"/>
                </a:lnTo>
                <a:lnTo>
                  <a:pt x="91" y="122"/>
                </a:lnTo>
                <a:lnTo>
                  <a:pt x="97" y="110"/>
                </a:lnTo>
                <a:lnTo>
                  <a:pt x="109" y="85"/>
                </a:lnTo>
                <a:lnTo>
                  <a:pt x="127" y="67"/>
                </a:lnTo>
                <a:lnTo>
                  <a:pt x="145" y="6"/>
                </a:lnTo>
                <a:lnTo>
                  <a:pt x="151" y="0"/>
                </a:lnTo>
                <a:lnTo>
                  <a:pt x="176" y="12"/>
                </a:lnTo>
                <a:lnTo>
                  <a:pt x="200" y="12"/>
                </a:lnTo>
                <a:lnTo>
                  <a:pt x="194" y="49"/>
                </a:lnTo>
                <a:lnTo>
                  <a:pt x="200" y="79"/>
                </a:lnTo>
                <a:lnTo>
                  <a:pt x="218" y="85"/>
                </a:lnTo>
                <a:lnTo>
                  <a:pt x="230" y="103"/>
                </a:lnTo>
                <a:lnTo>
                  <a:pt x="242" y="116"/>
                </a:lnTo>
                <a:lnTo>
                  <a:pt x="309" y="61"/>
                </a:lnTo>
                <a:lnTo>
                  <a:pt x="309" y="49"/>
                </a:lnTo>
                <a:lnTo>
                  <a:pt x="345" y="37"/>
                </a:lnTo>
                <a:lnTo>
                  <a:pt x="364" y="37"/>
                </a:lnTo>
                <a:lnTo>
                  <a:pt x="358" y="31"/>
                </a:lnTo>
                <a:lnTo>
                  <a:pt x="376" y="19"/>
                </a:lnTo>
                <a:lnTo>
                  <a:pt x="382" y="19"/>
                </a:lnTo>
                <a:lnTo>
                  <a:pt x="382" y="25"/>
                </a:lnTo>
                <a:lnTo>
                  <a:pt x="388" y="19"/>
                </a:lnTo>
                <a:lnTo>
                  <a:pt x="406" y="19"/>
                </a:lnTo>
                <a:lnTo>
                  <a:pt x="412" y="25"/>
                </a:lnTo>
                <a:lnTo>
                  <a:pt x="412" y="43"/>
                </a:lnTo>
                <a:lnTo>
                  <a:pt x="412" y="49"/>
                </a:lnTo>
                <a:lnTo>
                  <a:pt x="424" y="49"/>
                </a:lnTo>
                <a:lnTo>
                  <a:pt x="430" y="61"/>
                </a:lnTo>
                <a:lnTo>
                  <a:pt x="430" y="85"/>
                </a:lnTo>
                <a:lnTo>
                  <a:pt x="461" y="91"/>
                </a:lnTo>
                <a:lnTo>
                  <a:pt x="461" y="103"/>
                </a:lnTo>
                <a:lnTo>
                  <a:pt x="473" y="110"/>
                </a:lnTo>
                <a:lnTo>
                  <a:pt x="479" y="122"/>
                </a:lnTo>
                <a:lnTo>
                  <a:pt x="473" y="134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19050" cap="flat" cmpd="sng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  <a:effectLst>
            <a:innerShdw blurRad="241300" dist="88900">
              <a:schemeClr val="tx1"/>
            </a:innerShdw>
            <a:softEdge rad="1270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charset="0"/>
              <a:cs typeface="Arial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" y="86014"/>
            <a:ext cx="1801789" cy="13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95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Segunda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203575" y="1072702"/>
            <a:ext cx="5688013" cy="1098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Baja patrimonial</a:t>
            </a:r>
            <a:endParaRPr lang="es-MX" sz="3600" dirty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Consideraciones</a:t>
            </a:r>
            <a:endParaRPr lang="es-MX" sz="36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  <p:cxnSp>
        <p:nvCxnSpPr>
          <p:cNvPr id="5" name="Conector recto 9"/>
          <p:cNvCxnSpPr>
            <a:cxnSpLocks noChangeShapeType="1"/>
          </p:cNvCxnSpPr>
          <p:nvPr/>
        </p:nvCxnSpPr>
        <p:spPr bwMode="auto">
          <a:xfrm>
            <a:off x="3203575" y="2225227"/>
            <a:ext cx="5688013" cy="0"/>
          </a:xfrm>
          <a:prstGeom prst="line">
            <a:avLst/>
          </a:prstGeom>
          <a:noFill/>
          <a:ln w="9525" algn="ctr">
            <a:solidFill>
              <a:srgbClr val="CB6418"/>
            </a:solidFill>
            <a:round/>
            <a:headEnd/>
            <a:tailEnd/>
          </a:ln>
        </p:spPr>
      </p:cxnSp>
      <p:sp>
        <p:nvSpPr>
          <p:cNvPr id="6" name="CuadroTexto 12"/>
          <p:cNvSpPr txBox="1">
            <a:spLocks noChangeArrowheads="1"/>
          </p:cNvSpPr>
          <p:nvPr/>
        </p:nvSpPr>
        <p:spPr bwMode="auto">
          <a:xfrm>
            <a:off x="500034" y="2492896"/>
            <a:ext cx="820737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just"/>
            <a:r>
              <a:rPr lang="es-MX" sz="2400" dirty="0" smtClean="0">
                <a:solidFill>
                  <a:srgbClr val="0D0D0D"/>
                </a:solidFill>
                <a:latin typeface="Calibri" pitchFamily="34" charset="0"/>
              </a:rPr>
              <a:t>Se aplicarán 3  opciones de bajas patrimoniales.</a:t>
            </a:r>
          </a:p>
          <a:p>
            <a:pPr marL="268288" indent="-268288" algn="just"/>
            <a:endParaRPr lang="es-MX" sz="2400" dirty="0" smtClean="0">
              <a:solidFill>
                <a:srgbClr val="0D0D0D"/>
              </a:solidFill>
              <a:latin typeface="Calibri" pitchFamily="34" charset="0"/>
            </a:endParaRPr>
          </a:p>
          <a:p>
            <a:pPr marL="536575" indent="-268288" algn="just">
              <a:buFont typeface="Wingdings" pitchFamily="2" charset="2"/>
              <a:buChar char="Ø"/>
            </a:pPr>
            <a:r>
              <a:rPr lang="es-MX" sz="2400" dirty="0" smtClean="0">
                <a:solidFill>
                  <a:srgbClr val="0D0D0D"/>
                </a:solidFill>
                <a:latin typeface="Calibri" pitchFamily="34" charset="0"/>
              </a:rPr>
              <a:t>Baja patrimonial de bienes sin depreciación acumulada.</a:t>
            </a:r>
          </a:p>
          <a:p>
            <a:pPr marL="536575" indent="-268288" algn="just">
              <a:buFont typeface="Wingdings" pitchFamily="2" charset="2"/>
              <a:buChar char="Ø"/>
            </a:pPr>
            <a:r>
              <a:rPr lang="es-MX" sz="2400" dirty="0" smtClean="0">
                <a:solidFill>
                  <a:srgbClr val="0D0D0D"/>
                </a:solidFill>
                <a:latin typeface="Calibri" pitchFamily="34" charset="0"/>
              </a:rPr>
              <a:t>Baja patrimonial de bienes con depreciación acumulada parcial.</a:t>
            </a:r>
          </a:p>
          <a:p>
            <a:pPr marL="536575" indent="-268288" algn="just">
              <a:buFont typeface="Wingdings" pitchFamily="2" charset="2"/>
              <a:buChar char="Ø"/>
            </a:pPr>
            <a:r>
              <a:rPr lang="es-MX" sz="2400" dirty="0" smtClean="0">
                <a:solidFill>
                  <a:srgbClr val="0D0D0D"/>
                </a:solidFill>
                <a:latin typeface="Calibri" pitchFamily="34" charset="0"/>
              </a:rPr>
              <a:t>Baja patrimonial de bienes con depreciación acumulada total.</a:t>
            </a:r>
          </a:p>
          <a:p>
            <a:pPr marL="268288" indent="-268288" algn="just">
              <a:buFont typeface="Wingdings" pitchFamily="2" charset="2"/>
              <a:buChar char="Ø"/>
            </a:pPr>
            <a:endParaRPr lang="es-MX" sz="2400" dirty="0" smtClean="0">
              <a:solidFill>
                <a:srgbClr val="0D0D0D"/>
              </a:solidFill>
              <a:latin typeface="Calibri" pitchFamily="34" charset="0"/>
            </a:endParaRPr>
          </a:p>
          <a:p>
            <a:pPr algn="just"/>
            <a:r>
              <a:rPr lang="es-ES_tradnl" sz="2400" dirty="0" smtClean="0">
                <a:solidFill>
                  <a:srgbClr val="0D0D0D"/>
                </a:solidFill>
                <a:latin typeface="Calibri" pitchFamily="34" charset="0"/>
              </a:rPr>
              <a:t>El movimiento de baja patrimonial se generará de manera automática y la aplicación contable será la siguiente:</a:t>
            </a:r>
            <a:endParaRPr lang="es-ES_tradnl" sz="2400" dirty="0">
              <a:solidFill>
                <a:srgbClr val="0D0D0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80542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Segunda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857489" y="1307826"/>
            <a:ext cx="6034100" cy="10895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Baja patrimonial</a:t>
            </a:r>
            <a:endParaRPr lang="es-MX" sz="36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Sin depreciación acumulada</a:t>
            </a:r>
            <a:endParaRPr lang="es-MX" sz="36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  <p:cxnSp>
        <p:nvCxnSpPr>
          <p:cNvPr id="8" name="Conector recto 9"/>
          <p:cNvCxnSpPr>
            <a:cxnSpLocks noChangeShapeType="1"/>
          </p:cNvCxnSpPr>
          <p:nvPr/>
        </p:nvCxnSpPr>
        <p:spPr bwMode="auto">
          <a:xfrm>
            <a:off x="3203575" y="2460351"/>
            <a:ext cx="5688013" cy="0"/>
          </a:xfrm>
          <a:prstGeom prst="line">
            <a:avLst/>
          </a:prstGeom>
          <a:noFill/>
          <a:ln w="9525" algn="ctr">
            <a:solidFill>
              <a:srgbClr val="CB6418"/>
            </a:solidFill>
            <a:round/>
            <a:headEnd/>
            <a:tailEnd/>
          </a:ln>
        </p:spPr>
      </p:cxn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001621"/>
              </p:ext>
            </p:extLst>
          </p:nvPr>
        </p:nvGraphicFramePr>
        <p:xfrm>
          <a:off x="428596" y="2758792"/>
          <a:ext cx="8260772" cy="275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6116"/>
                <a:gridCol w="1855470"/>
                <a:gridCol w="344918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Calibri" pitchFamily="34" charset="0"/>
                        </a:rPr>
                        <a:t>Grupo </a:t>
                      </a:r>
                      <a:endParaRPr lang="es-ES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alibri" pitchFamily="34" charset="0"/>
                        </a:rPr>
                        <a:t>Cargo  / Abono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1241/ Mobiliario y equipo</a:t>
                      </a:r>
                      <a:r>
                        <a:rPr lang="es-MX" sz="1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 administración</a:t>
                      </a:r>
                      <a:endParaRPr lang="es-ES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6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Muebles de oficina y estantería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5518-03-01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   1241-01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Disminución de mobiliario</a:t>
                      </a:r>
                      <a:r>
                        <a:rPr lang="es-MX" sz="1600" baseline="0" dirty="0" smtClean="0">
                          <a:latin typeface="Calibri" pitchFamily="34" charset="0"/>
                        </a:rPr>
                        <a:t> y equipo de administración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Muebles de oficina y estantería</a:t>
                      </a:r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1242/ Mobiliario y equipo</a:t>
                      </a:r>
                      <a:r>
                        <a:rPr lang="es-MX" sz="1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educacional y recreativo</a:t>
                      </a:r>
                      <a:endParaRPr lang="es-ES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6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Equipos y aparatos audiovisuales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5518-03-02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   1242-01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Disminución de mobiliario y equipo educacional y recreativo</a:t>
                      </a:r>
                      <a:endParaRPr lang="es-MX" sz="1600" baseline="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Equipos y aparatos audiovisuales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5003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Segunda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55576" y="1115335"/>
            <a:ext cx="8136013" cy="10895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Baja patrimonial</a:t>
            </a:r>
            <a:endParaRPr lang="es-MX" sz="36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Con depreciación acumulada parcial</a:t>
            </a:r>
            <a:endParaRPr lang="es-MX" sz="36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  <p:cxnSp>
        <p:nvCxnSpPr>
          <p:cNvPr id="11" name="Conector recto 9"/>
          <p:cNvCxnSpPr>
            <a:cxnSpLocks noChangeShapeType="1"/>
          </p:cNvCxnSpPr>
          <p:nvPr/>
        </p:nvCxnSpPr>
        <p:spPr bwMode="auto">
          <a:xfrm>
            <a:off x="3203575" y="2276872"/>
            <a:ext cx="5688013" cy="0"/>
          </a:xfrm>
          <a:prstGeom prst="line">
            <a:avLst/>
          </a:prstGeom>
          <a:noFill/>
          <a:ln w="9525" algn="ctr">
            <a:solidFill>
              <a:srgbClr val="CB6418"/>
            </a:solidFill>
            <a:round/>
            <a:headEnd/>
            <a:tailEnd/>
          </a:ln>
        </p:spPr>
      </p:cxn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062373"/>
              </p:ext>
            </p:extLst>
          </p:nvPr>
        </p:nvGraphicFramePr>
        <p:xfrm>
          <a:off x="428596" y="2431504"/>
          <a:ext cx="8260772" cy="3733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6116"/>
                <a:gridCol w="1855470"/>
                <a:gridCol w="344918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Calibri" pitchFamily="34" charset="0"/>
                        </a:rPr>
                        <a:t>Grupo </a:t>
                      </a:r>
                      <a:endParaRPr lang="es-ES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alibri" pitchFamily="34" charset="0"/>
                        </a:rPr>
                        <a:t>Cargo  / Abono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1241/ Mobiliario y equipo</a:t>
                      </a:r>
                      <a:r>
                        <a:rPr lang="es-MX" sz="1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 administración</a:t>
                      </a:r>
                      <a:endParaRPr lang="es-ES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6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Muebles de oficina y estantería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1263-01-01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5518-03-01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   1241-01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Depreciación  acumulada de muebles de oficina y estantería</a:t>
                      </a: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Disminución de mobiliario</a:t>
                      </a:r>
                      <a:r>
                        <a:rPr lang="es-MX" sz="1600" baseline="0" dirty="0" smtClean="0">
                          <a:latin typeface="Calibri" pitchFamily="34" charset="0"/>
                        </a:rPr>
                        <a:t> y equipo de administración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Muebles de oficina y estantería</a:t>
                      </a:r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1242/ Mobiliario y equipo</a:t>
                      </a:r>
                      <a:r>
                        <a:rPr lang="es-MX" sz="1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educacional y recreativo</a:t>
                      </a:r>
                      <a:endParaRPr lang="es-ES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6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Equipos y aparatos audiovisuales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1263-02-01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5518-03-02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   1242-01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Depreciación  acumulada  de </a:t>
                      </a:r>
                      <a:r>
                        <a:rPr lang="es-MX" sz="1600" dirty="0" smtClean="0">
                          <a:latin typeface="Calibri" pitchFamily="34" charset="0"/>
                        </a:rPr>
                        <a:t>Equipos y aparatos audiovisuales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Disminución de mobiliario y equipo educacional y recreativo</a:t>
                      </a:r>
                      <a:endParaRPr lang="es-MX" sz="1600" baseline="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Equipos y aparatos audiovisuales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CuadroTexto 12"/>
          <p:cNvSpPr txBox="1">
            <a:spLocks noChangeArrowheads="1"/>
          </p:cNvSpPr>
          <p:nvPr/>
        </p:nvSpPr>
        <p:spPr bwMode="auto">
          <a:xfrm>
            <a:off x="436590" y="6269250"/>
            <a:ext cx="8207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MX" sz="2000" b="1" dirty="0" smtClean="0">
                <a:solidFill>
                  <a:srgbClr val="FF0000"/>
                </a:solidFill>
                <a:latin typeface="Calibri" pitchFamily="34" charset="0"/>
              </a:rPr>
              <a:t>Disminución  (5518) = Valor del bien  -  Depreciación acumulada</a:t>
            </a:r>
          </a:p>
        </p:txBody>
      </p:sp>
    </p:spTree>
    <p:extLst>
      <p:ext uri="{BB962C8B-B14F-4D97-AF65-F5344CB8AC3E}">
        <p14:creationId xmlns:p14="http://schemas.microsoft.com/office/powerpoint/2010/main" val="303038006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Segunda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59632" y="1163810"/>
            <a:ext cx="7631957" cy="10895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Baja patrimonial</a:t>
            </a:r>
            <a:endParaRPr lang="es-MX" sz="36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Con depreciación acumulada total</a:t>
            </a:r>
            <a:endParaRPr lang="es-MX" sz="36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  <p:cxnSp>
        <p:nvCxnSpPr>
          <p:cNvPr id="10" name="Conector recto 9"/>
          <p:cNvCxnSpPr>
            <a:cxnSpLocks noChangeShapeType="1"/>
          </p:cNvCxnSpPr>
          <p:nvPr/>
        </p:nvCxnSpPr>
        <p:spPr bwMode="auto">
          <a:xfrm>
            <a:off x="3203575" y="2316335"/>
            <a:ext cx="5688013" cy="0"/>
          </a:xfrm>
          <a:prstGeom prst="line">
            <a:avLst/>
          </a:prstGeom>
          <a:noFill/>
          <a:ln w="9525" algn="ctr">
            <a:solidFill>
              <a:srgbClr val="CB6418"/>
            </a:solidFill>
            <a:round/>
            <a:headEnd/>
            <a:tailEnd/>
          </a:ln>
        </p:spPr>
      </p:cxn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612405"/>
              </p:ext>
            </p:extLst>
          </p:nvPr>
        </p:nvGraphicFramePr>
        <p:xfrm>
          <a:off x="428596" y="2614776"/>
          <a:ext cx="8260772" cy="275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6116"/>
                <a:gridCol w="1855470"/>
                <a:gridCol w="344918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Calibri" pitchFamily="34" charset="0"/>
                        </a:rPr>
                        <a:t>Grupo </a:t>
                      </a:r>
                      <a:endParaRPr lang="es-ES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alibri" pitchFamily="34" charset="0"/>
                        </a:rPr>
                        <a:t>Cargo  / Abono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1241/ Mobiliario y equipo</a:t>
                      </a:r>
                      <a:r>
                        <a:rPr lang="es-MX" sz="1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 administración</a:t>
                      </a:r>
                      <a:endParaRPr lang="es-ES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6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Muebles de oficina y estantería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1263-01-01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   1241-01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Depreciación  acumulada de muebles de oficina y estantería</a:t>
                      </a: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Muebles de oficina y estantería</a:t>
                      </a:r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1242/ Mobiliario y equipo</a:t>
                      </a:r>
                      <a:r>
                        <a:rPr lang="es-MX" sz="1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educacional y recreativo</a:t>
                      </a:r>
                      <a:endParaRPr lang="es-ES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6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Equipos y aparatos audiovisuales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1263-02-01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   1242-01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Depreciación  acumulada  de </a:t>
                      </a:r>
                      <a:r>
                        <a:rPr lang="es-MX" sz="1600" dirty="0" smtClean="0">
                          <a:latin typeface="Calibri" pitchFamily="34" charset="0"/>
                        </a:rPr>
                        <a:t>Equipos y aparatos audiovisuales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Equipos y aparatos audiovisuales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5232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971600" y="2492896"/>
            <a:ext cx="748883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es-MX" sz="5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GRACIAS</a:t>
            </a:r>
            <a:endParaRPr lang="es-MX" sz="5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Segunda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4426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Segunda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57158" y="4572008"/>
            <a:ext cx="7286676" cy="9787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 defTabSz="741363">
              <a:lnSpc>
                <a:spcPct val="90000"/>
              </a:lnSpc>
              <a:defRPr/>
            </a:pPr>
            <a:r>
              <a:rPr lang="es-MX" sz="32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Criterios definidos para</a:t>
            </a:r>
          </a:p>
          <a:p>
            <a:pPr algn="just" defTabSz="741363">
              <a:lnSpc>
                <a:spcPct val="90000"/>
              </a:lnSpc>
              <a:defRPr/>
            </a:pPr>
            <a:r>
              <a:rPr lang="es-MX" sz="3200" b="1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l</a:t>
            </a:r>
            <a:r>
              <a:rPr lang="es-MX" sz="3200" b="1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a aplicación de la depreciación</a:t>
            </a:r>
            <a:endParaRPr lang="es-MX" sz="32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27584" y="2420888"/>
            <a:ext cx="7286676" cy="10895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Sistema Integral de Administración Hacendaria Municipal (SIAHM).</a:t>
            </a:r>
            <a:endParaRPr lang="es-MX" sz="36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Segunda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000760" y="1146000"/>
            <a:ext cx="2643206" cy="5909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Tabla de %</a:t>
            </a:r>
            <a:endParaRPr lang="es-MX" sz="36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  <p:cxnSp>
        <p:nvCxnSpPr>
          <p:cNvPr id="6" name="Conector recto 9"/>
          <p:cNvCxnSpPr>
            <a:cxnSpLocks noChangeShapeType="1"/>
          </p:cNvCxnSpPr>
          <p:nvPr/>
        </p:nvCxnSpPr>
        <p:spPr bwMode="auto">
          <a:xfrm>
            <a:off x="5786445" y="1736931"/>
            <a:ext cx="2880000" cy="0"/>
          </a:xfrm>
          <a:prstGeom prst="line">
            <a:avLst/>
          </a:prstGeom>
          <a:noFill/>
          <a:ln w="9525" algn="ctr">
            <a:solidFill>
              <a:srgbClr val="CB6418"/>
            </a:solidFill>
            <a:round/>
            <a:headEnd/>
            <a:tailEnd/>
          </a:ln>
        </p:spPr>
      </p:cxn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304064"/>
              </p:ext>
            </p:extLst>
          </p:nvPr>
        </p:nvGraphicFramePr>
        <p:xfrm>
          <a:off x="539552" y="1844824"/>
          <a:ext cx="8104413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21381"/>
                <a:gridCol w="5452556"/>
                <a:gridCol w="153047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Grupo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% </a:t>
                      </a:r>
                      <a:r>
                        <a:rPr lang="es-MX" dirty="0" err="1" smtClean="0"/>
                        <a:t>Dep</a:t>
                      </a:r>
                      <a:r>
                        <a:rPr lang="es-MX" dirty="0" smtClean="0"/>
                        <a:t>. Anual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1232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Vivienda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1233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Edificios</a:t>
                      </a:r>
                      <a:r>
                        <a:rPr lang="es-MX" baseline="0" dirty="0" smtClean="0"/>
                        <a:t> no habitacionales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3.3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1234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Infraestructura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1239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Otros bienes inmuebles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5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1241-01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Muebles,</a:t>
                      </a:r>
                      <a:r>
                        <a:rPr lang="es-MX" baseline="0" dirty="0" smtClean="0"/>
                        <a:t> de oficina y estantería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1241-02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Muebles,</a:t>
                      </a:r>
                      <a:r>
                        <a:rPr lang="es-MX" baseline="0" dirty="0" smtClean="0"/>
                        <a:t> excepto de oficina y estantería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1241-03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Equipo de cómputo y de tecnologías de la información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33.3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1241-09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Otros mobiliarios y equipos</a:t>
                      </a:r>
                      <a:r>
                        <a:rPr lang="es-MX" baseline="0" dirty="0" smtClean="0"/>
                        <a:t> de administración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1242-01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Equipos y aparatos audiovisuales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33.3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1242-02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Aparatos deportivos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1242-03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Cámaras fotográficas</a:t>
                      </a:r>
                      <a:r>
                        <a:rPr lang="es-MX" baseline="0" dirty="0" smtClean="0"/>
                        <a:t> y de video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33.3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uadroTexto 12"/>
          <p:cNvSpPr txBox="1">
            <a:spLocks noChangeArrowheads="1"/>
          </p:cNvSpPr>
          <p:nvPr/>
        </p:nvSpPr>
        <p:spPr bwMode="auto">
          <a:xfrm>
            <a:off x="683964" y="6372036"/>
            <a:ext cx="8064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_tradnl" sz="1800" b="1" dirty="0" smtClean="0">
                <a:solidFill>
                  <a:srgbClr val="0D0D0D"/>
                </a:solidFill>
                <a:latin typeface="Calibri" pitchFamily="34" charset="0"/>
              </a:rPr>
              <a:t>De acuerdo a los parámetros de estimación de vida útil  emitidos por el CONAC.</a:t>
            </a:r>
            <a:endParaRPr lang="es-ES_tradnl" sz="1800" b="1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0108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Segunda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700311"/>
              </p:ext>
            </p:extLst>
          </p:nvPr>
        </p:nvGraphicFramePr>
        <p:xfrm>
          <a:off x="395538" y="1124744"/>
          <a:ext cx="8352926" cy="573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24769"/>
                <a:gridCol w="5659955"/>
                <a:gridCol w="156820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Grupo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% </a:t>
                      </a:r>
                      <a:r>
                        <a:rPr lang="es-MX" dirty="0" err="1" smtClean="0"/>
                        <a:t>Dep</a:t>
                      </a:r>
                      <a:r>
                        <a:rPr lang="es-MX" dirty="0" smtClean="0"/>
                        <a:t>. Anual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1242-09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Otro mobiliario</a:t>
                      </a:r>
                      <a:r>
                        <a:rPr lang="es-MX" baseline="0" dirty="0" smtClean="0"/>
                        <a:t> y equipo educacional y recreativo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1243-01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Equipo médico y de laboratorio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1243-02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Instrumental médico y de laboratorio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1244-01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Automóviles y equipo terrestre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1244-02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Carrocerías y remolques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1244-05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Embarcaciones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1244-09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Otros equipos de transporte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1246-01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Maquinaria y equipo agropecuario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1246-02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Maquinaria y equipo industrial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1246-03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Maquinaria y equipo</a:t>
                      </a:r>
                      <a:r>
                        <a:rPr lang="es-MX" baseline="0" dirty="0" smtClean="0"/>
                        <a:t> de construcción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1246-04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Sistemas de aire acondicionado</a:t>
                      </a:r>
                      <a:r>
                        <a:rPr lang="es-MX" baseline="0" dirty="0" smtClean="0"/>
                        <a:t>, calefacción y de refrigeración industrial y comercial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1246-05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Equipo de comunicación y telecomunicación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1246-06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Equipos de</a:t>
                      </a:r>
                      <a:r>
                        <a:rPr lang="es-MX" baseline="0" dirty="0" smtClean="0"/>
                        <a:t> generación eléctrica, aparatos y accesorios eléctricos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18225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Segunda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443238"/>
              </p:ext>
            </p:extLst>
          </p:nvPr>
        </p:nvGraphicFramePr>
        <p:xfrm>
          <a:off x="467544" y="1499200"/>
          <a:ext cx="8208913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35841"/>
                <a:gridCol w="5542938"/>
                <a:gridCol w="153013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Grupo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% </a:t>
                      </a:r>
                      <a:r>
                        <a:rPr lang="es-MX" dirty="0" err="1" smtClean="0"/>
                        <a:t>Dep</a:t>
                      </a:r>
                      <a:r>
                        <a:rPr lang="es-MX" dirty="0" smtClean="0"/>
                        <a:t>. Anual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1246-07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Herramientas</a:t>
                      </a:r>
                      <a:r>
                        <a:rPr lang="es-MX" baseline="0" dirty="0" smtClean="0"/>
                        <a:t> y máquinas – herramientas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1246-09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Otros equipos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1248-01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Bovinos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1248-02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Porcino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1248-03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Aves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1248-04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Ovinos y caprinos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1248-05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Peces y acuicultura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1248-06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Equinos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1248-07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Especies menores y de zoológico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1248-08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Árboles</a:t>
                      </a:r>
                      <a:r>
                        <a:rPr lang="es-MX" baseline="0" dirty="0" smtClean="0"/>
                        <a:t> y plantas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1248-09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Otros activos</a:t>
                      </a:r>
                      <a:r>
                        <a:rPr lang="es-MX" baseline="0" dirty="0" smtClean="0"/>
                        <a:t> biológicos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9466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Segunda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99077" y="1226010"/>
            <a:ext cx="5688013" cy="1098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Depreciación</a:t>
            </a:r>
            <a:endParaRPr lang="es-MX" sz="3600" dirty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Consideraciones</a:t>
            </a:r>
            <a:endParaRPr lang="es-MX" sz="36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  <p:cxnSp>
        <p:nvCxnSpPr>
          <p:cNvPr id="7" name="Conector recto 9"/>
          <p:cNvCxnSpPr>
            <a:cxnSpLocks noChangeShapeType="1"/>
          </p:cNvCxnSpPr>
          <p:nvPr/>
        </p:nvCxnSpPr>
        <p:spPr bwMode="auto">
          <a:xfrm>
            <a:off x="3099077" y="2378535"/>
            <a:ext cx="5688013" cy="0"/>
          </a:xfrm>
          <a:prstGeom prst="line">
            <a:avLst/>
          </a:prstGeom>
          <a:noFill/>
          <a:ln w="9525" algn="ctr">
            <a:solidFill>
              <a:srgbClr val="CB6418"/>
            </a:solidFill>
            <a:round/>
            <a:headEnd/>
            <a:tailEnd/>
          </a:ln>
        </p:spPr>
      </p:cxnSp>
      <p:sp>
        <p:nvSpPr>
          <p:cNvPr id="8" name="CuadroTexto 12"/>
          <p:cNvSpPr txBox="1">
            <a:spLocks noChangeArrowheads="1"/>
          </p:cNvSpPr>
          <p:nvPr/>
        </p:nvSpPr>
        <p:spPr bwMode="auto">
          <a:xfrm>
            <a:off x="395536" y="2676976"/>
            <a:ext cx="820737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just">
              <a:buFont typeface="Wingdings" pitchFamily="2" charset="2"/>
              <a:buChar char="Ø"/>
            </a:pPr>
            <a:r>
              <a:rPr lang="es-ES_tradnl" sz="2400" dirty="0" smtClean="0">
                <a:solidFill>
                  <a:srgbClr val="0D0D0D"/>
                </a:solidFill>
                <a:latin typeface="Calibri" pitchFamily="34" charset="0"/>
              </a:rPr>
              <a:t>El movimiento de depreciación se generará de manera automática, donde se incluirán todos lo bienes cuyo valor sea igual o mayor a los 35 S.M.V.</a:t>
            </a:r>
          </a:p>
          <a:p>
            <a:pPr marL="268288" indent="-268288" algn="just">
              <a:buFont typeface="Wingdings" pitchFamily="2" charset="2"/>
              <a:buChar char="Ø"/>
            </a:pPr>
            <a:endParaRPr lang="es-ES_tradnl" sz="2400" dirty="0" smtClean="0">
              <a:solidFill>
                <a:srgbClr val="0D0D0D"/>
              </a:solidFill>
              <a:latin typeface="Calibri" pitchFamily="34" charset="0"/>
            </a:endParaRPr>
          </a:p>
          <a:p>
            <a:pPr marL="268288" indent="-268288" algn="just">
              <a:buFont typeface="Wingdings" pitchFamily="2" charset="2"/>
              <a:buChar char="Ø"/>
            </a:pPr>
            <a:r>
              <a:rPr lang="es-ES_tradnl" sz="2400" dirty="0" smtClean="0">
                <a:solidFill>
                  <a:srgbClr val="0D0D0D"/>
                </a:solidFill>
                <a:latin typeface="Calibri" pitchFamily="34" charset="0"/>
              </a:rPr>
              <a:t>El cálculo de la depreciación se realizará para cada bien.</a:t>
            </a:r>
          </a:p>
          <a:p>
            <a:pPr marL="268288" indent="-268288" algn="just">
              <a:buFont typeface="Wingdings" pitchFamily="2" charset="2"/>
              <a:buChar char="Ø"/>
            </a:pPr>
            <a:endParaRPr lang="es-ES_tradnl" sz="2400" dirty="0" smtClean="0">
              <a:solidFill>
                <a:srgbClr val="0D0D0D"/>
              </a:solidFill>
              <a:latin typeface="Calibri" pitchFamily="34" charset="0"/>
            </a:endParaRPr>
          </a:p>
          <a:p>
            <a:pPr marL="268288" indent="-268288" algn="just">
              <a:buFont typeface="Wingdings" pitchFamily="2" charset="2"/>
              <a:buChar char="Ø"/>
            </a:pPr>
            <a:r>
              <a:rPr lang="es-ES_tradnl" sz="2400" dirty="0" smtClean="0">
                <a:solidFill>
                  <a:srgbClr val="0D0D0D"/>
                </a:solidFill>
                <a:latin typeface="Calibri" pitchFamily="34" charset="0"/>
              </a:rPr>
              <a:t>Cada bien registrará su valor actual, depreciación anterior, depreciación del ejercicio y monto pendiente de depreciar.</a:t>
            </a:r>
            <a:endParaRPr lang="es-ES_tradnl" sz="2400" dirty="0">
              <a:solidFill>
                <a:srgbClr val="0D0D0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8250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Segunda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99076" y="1325894"/>
            <a:ext cx="5688013" cy="1098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Depreciación</a:t>
            </a:r>
            <a:endParaRPr lang="es-MX" sz="3600" dirty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Consideraciones</a:t>
            </a:r>
            <a:endParaRPr lang="es-MX" sz="36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  <p:cxnSp>
        <p:nvCxnSpPr>
          <p:cNvPr id="10" name="Conector recto 9"/>
          <p:cNvCxnSpPr>
            <a:cxnSpLocks noChangeShapeType="1"/>
          </p:cNvCxnSpPr>
          <p:nvPr/>
        </p:nvCxnSpPr>
        <p:spPr bwMode="auto">
          <a:xfrm>
            <a:off x="3099077" y="2478419"/>
            <a:ext cx="5688013" cy="0"/>
          </a:xfrm>
          <a:prstGeom prst="line">
            <a:avLst/>
          </a:prstGeom>
          <a:noFill/>
          <a:ln w="9525" algn="ctr">
            <a:solidFill>
              <a:srgbClr val="CB6418"/>
            </a:solidFill>
            <a:round/>
            <a:headEnd/>
            <a:tailEnd/>
          </a:ln>
        </p:spPr>
      </p:cxnSp>
      <p:sp>
        <p:nvSpPr>
          <p:cNvPr id="11" name="CuadroTexto 12"/>
          <p:cNvSpPr txBox="1">
            <a:spLocks noChangeArrowheads="1"/>
          </p:cNvSpPr>
          <p:nvPr/>
        </p:nvSpPr>
        <p:spPr bwMode="auto">
          <a:xfrm>
            <a:off x="395536" y="2776860"/>
            <a:ext cx="82073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just">
              <a:buFont typeface="Wingdings" pitchFamily="2" charset="2"/>
              <a:buChar char="Ø"/>
            </a:pPr>
            <a:r>
              <a:rPr lang="es-ES_tradnl" sz="2400" dirty="0" smtClean="0">
                <a:solidFill>
                  <a:srgbClr val="0D0D0D"/>
                </a:solidFill>
                <a:latin typeface="Calibri" pitchFamily="34" charset="0"/>
              </a:rPr>
              <a:t>Se conciliará que el monto de la depreciación acumulada patrimonial coincida con el saldo contable .</a:t>
            </a:r>
          </a:p>
          <a:p>
            <a:pPr marL="268288" indent="-268288" algn="just">
              <a:buFont typeface="Wingdings" pitchFamily="2" charset="2"/>
              <a:buChar char="Ø"/>
            </a:pPr>
            <a:endParaRPr lang="es-ES_tradnl" sz="2400" dirty="0" smtClean="0">
              <a:solidFill>
                <a:srgbClr val="0D0D0D"/>
              </a:solidFill>
              <a:latin typeface="Calibri" pitchFamily="34" charset="0"/>
            </a:endParaRPr>
          </a:p>
          <a:p>
            <a:pPr marL="268288" indent="-268288" algn="just">
              <a:buFont typeface="Wingdings" pitchFamily="2" charset="2"/>
              <a:buChar char="Ø"/>
            </a:pPr>
            <a:r>
              <a:rPr lang="es-ES_tradnl" sz="2400" dirty="0" smtClean="0">
                <a:solidFill>
                  <a:srgbClr val="0D0D0D"/>
                </a:solidFill>
                <a:latin typeface="Calibri" pitchFamily="34" charset="0"/>
              </a:rPr>
              <a:t>El movimiento de depreciación se registrará en el mes de diciembre; una vez aplicado dicho movimiento no se podrán realizar altas o bajas patrimoniales.</a:t>
            </a:r>
            <a:r>
              <a:rPr lang="es-ES" sz="2400" dirty="0">
                <a:solidFill>
                  <a:srgbClr val="0D0D0D"/>
                </a:solidFill>
                <a:latin typeface="Calibri" pitchFamily="34" charset="0"/>
              </a:rPr>
              <a:t> </a:t>
            </a:r>
            <a:endParaRPr lang="es-ES_tradnl" sz="2400" dirty="0">
              <a:solidFill>
                <a:srgbClr val="0D0D0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2721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Segunda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03575" y="1052339"/>
            <a:ext cx="5688013" cy="1098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Depreciación</a:t>
            </a:r>
            <a:endParaRPr lang="es-MX" sz="36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  <a:p>
            <a:pPr algn="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Guía Contabilizadora</a:t>
            </a:r>
            <a:endParaRPr lang="es-MX" sz="36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  <p:cxnSp>
        <p:nvCxnSpPr>
          <p:cNvPr id="7" name="Conector recto 9"/>
          <p:cNvCxnSpPr>
            <a:cxnSpLocks noChangeShapeType="1"/>
          </p:cNvCxnSpPr>
          <p:nvPr/>
        </p:nvCxnSpPr>
        <p:spPr bwMode="auto">
          <a:xfrm>
            <a:off x="3203575" y="2204864"/>
            <a:ext cx="5688013" cy="0"/>
          </a:xfrm>
          <a:prstGeom prst="line">
            <a:avLst/>
          </a:prstGeom>
          <a:noFill/>
          <a:ln w="9525" algn="ctr">
            <a:solidFill>
              <a:srgbClr val="CB6418"/>
            </a:solidFill>
            <a:round/>
            <a:headEnd/>
            <a:tailEnd/>
          </a:ln>
        </p:spPr>
      </p:cxn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4506"/>
              </p:ext>
            </p:extLst>
          </p:nvPr>
        </p:nvGraphicFramePr>
        <p:xfrm>
          <a:off x="428596" y="2401272"/>
          <a:ext cx="8260772" cy="419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6116"/>
                <a:gridCol w="1855470"/>
                <a:gridCol w="344918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Calibri" pitchFamily="34" charset="0"/>
                        </a:rPr>
                        <a:t>Grupo </a:t>
                      </a:r>
                      <a:endParaRPr lang="es-ES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alibri" pitchFamily="34" charset="0"/>
                        </a:rPr>
                        <a:t>Cargo  / Abono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s-MX" sz="1800" b="1" dirty="0" smtClean="0">
                          <a:latin typeface="Calibri" pitchFamily="34" charset="0"/>
                        </a:rPr>
                        <a:t>1232/ Vivienda</a:t>
                      </a:r>
                      <a:endParaRPr lang="es-ES" sz="1800" b="1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Edificio residencial unifamiliar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Edificio residencial multifamiliar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5513-01</a:t>
                      </a:r>
                    </a:p>
                    <a:p>
                      <a:pPr marL="0" algn="l" defTabSz="457200" rtl="0" eaLnBrk="1" latinLnBrk="0" hangingPunct="1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es-MX" sz="1600" dirty="0" smtClean="0">
                          <a:latin typeface="Calibri" pitchFamily="34" charset="0"/>
                        </a:rPr>
                        <a:t>1261-01</a:t>
                      </a:r>
                      <a:endParaRPr lang="es-ES" sz="16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Depreciación de vivienda</a:t>
                      </a:r>
                    </a:p>
                    <a:p>
                      <a:pPr algn="l"/>
                      <a:r>
                        <a:rPr lang="es-MX" sz="1600" dirty="0" smtClean="0">
                          <a:latin typeface="Calibri" pitchFamily="34" charset="0"/>
                        </a:rPr>
                        <a:t>Depreciación acumulada de vivienda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>
                          <a:latin typeface="Calibri" pitchFamily="34" charset="0"/>
                        </a:rPr>
                        <a:t>1233/ Edificios no Habitacionales</a:t>
                      </a:r>
                      <a:endParaRPr lang="es-ES" sz="1800" b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Edificios no habitacionales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5513-02</a:t>
                      </a:r>
                    </a:p>
                    <a:p>
                      <a:pPr marL="0" algn="l" defTabSz="457200" rtl="0" eaLnBrk="1" latinLnBrk="0" hangingPunct="1"/>
                      <a:endParaRPr lang="es-MX" sz="16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 1261-02</a:t>
                      </a:r>
                    </a:p>
                    <a:p>
                      <a:pPr marL="0" algn="l" defTabSz="457200" rtl="0" eaLnBrk="1" latinLnBrk="0" hangingPunct="1"/>
                      <a:endParaRPr lang="es-ES" sz="16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Depreciación</a:t>
                      </a:r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 edificios no habitacionales</a:t>
                      </a:r>
                    </a:p>
                    <a:p>
                      <a:pPr algn="l"/>
                      <a:r>
                        <a:rPr lang="es-MX" sz="1600" baseline="0" dirty="0" smtClean="0">
                          <a:latin typeface="Calibri" pitchFamily="34" charset="0"/>
                        </a:rPr>
                        <a:t>Depreciación acumulada de edificios no habitacionales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1234/ Infraestructura</a:t>
                      </a:r>
                      <a:endParaRPr lang="es-ES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6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Infraestructura en telecomunicaciones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5514-05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s-MX" sz="1600" b="0" dirty="0" smtClean="0">
                          <a:latin typeface="Calibri" pitchFamily="34" charset="0"/>
                        </a:rPr>
                        <a:t>1262-05</a:t>
                      </a:r>
                      <a:endParaRPr lang="es-MX" sz="16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Depreciación</a:t>
                      </a:r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 infraestructura en telecomunicaciones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Depreciación acumulada de infraestructura en telecomunicaciones</a:t>
                      </a:r>
                      <a:endParaRPr lang="es-E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64355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Segunda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14941"/>
              </p:ext>
            </p:extLst>
          </p:nvPr>
        </p:nvGraphicFramePr>
        <p:xfrm>
          <a:off x="428596" y="1100792"/>
          <a:ext cx="8260772" cy="5496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6116"/>
                <a:gridCol w="1855470"/>
                <a:gridCol w="344918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Calibri" pitchFamily="34" charset="0"/>
                        </a:rPr>
                        <a:t>Grupo </a:t>
                      </a:r>
                      <a:endParaRPr lang="es-ES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alibri" pitchFamily="34" charset="0"/>
                        </a:rPr>
                        <a:t>Cargo  / Abono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1241/ Mobiliario y equipo</a:t>
                      </a:r>
                      <a:r>
                        <a:rPr lang="es-MX" sz="1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 administración</a:t>
                      </a:r>
                      <a:endParaRPr lang="es-ES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6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Muebles de oficina y estantería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5515-01-01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1263-01-01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Depreciación de muebles de oficina y estantería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Depreciación  acumulada de muebles de oficina y estantería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Muebles excepto de oficina y estantería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5515-01-02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1263-01-02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Depreciación de muebles,</a:t>
                      </a:r>
                      <a:r>
                        <a:rPr lang="es-ES" sz="1600" baseline="0" dirty="0" smtClean="0">
                          <a:latin typeface="Calibri" pitchFamily="34" charset="0"/>
                        </a:rPr>
                        <a:t> excepto </a:t>
                      </a:r>
                      <a:r>
                        <a:rPr lang="es-ES" sz="1600" dirty="0" smtClean="0">
                          <a:latin typeface="Calibri" pitchFamily="34" charset="0"/>
                        </a:rPr>
                        <a:t>de oficina y estantería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Depreciación  acumulada de muebles , excepto de oficina y estantería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Equipo de cómputo y de tecnologías de la información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5515-01-03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1263-01-03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Depreciación de </a:t>
                      </a:r>
                      <a:r>
                        <a:rPr lang="es-MX" sz="1600" dirty="0" smtClean="0">
                          <a:latin typeface="Calibri" pitchFamily="34" charset="0"/>
                        </a:rPr>
                        <a:t>Equipo de cómputo y de tecnologías de la información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Depreciación  acumulada de </a:t>
                      </a:r>
                      <a:r>
                        <a:rPr lang="es-MX" sz="1600" dirty="0" smtClean="0">
                          <a:latin typeface="Calibri" pitchFamily="34" charset="0"/>
                        </a:rPr>
                        <a:t>Equipo de cómputo y de tecnologías de la información </a:t>
                      </a:r>
                      <a:endParaRPr lang="es-ES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dirty="0" smtClean="0">
                          <a:latin typeface="Calibri" pitchFamily="34" charset="0"/>
                        </a:rPr>
                        <a:t>Otros mobiliarios</a:t>
                      </a:r>
                      <a:r>
                        <a:rPr lang="es-MX" sz="1600" baseline="0" dirty="0" smtClean="0">
                          <a:latin typeface="Calibri" pitchFamily="34" charset="0"/>
                        </a:rPr>
                        <a:t> y equipos de administración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baseline="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baseline="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MX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5515-01-09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1263-01-09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Depreciación de </a:t>
                      </a:r>
                      <a:r>
                        <a:rPr lang="es-MX" sz="1600" dirty="0" smtClean="0">
                          <a:latin typeface="Calibri" pitchFamily="34" charset="0"/>
                        </a:rPr>
                        <a:t>Otros mobiliarios</a:t>
                      </a:r>
                      <a:r>
                        <a:rPr lang="es-MX" sz="1600" baseline="0" dirty="0" smtClean="0">
                          <a:latin typeface="Calibri" pitchFamily="34" charset="0"/>
                        </a:rPr>
                        <a:t> y equipos de administración</a:t>
                      </a:r>
                      <a:endParaRPr lang="es-MX" sz="160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alibri" pitchFamily="34" charset="0"/>
                        </a:rPr>
                        <a:t>Depreciación  acumulada de </a:t>
                      </a:r>
                      <a:r>
                        <a:rPr lang="es-MX" sz="1600" dirty="0" smtClean="0">
                          <a:latin typeface="Calibri" pitchFamily="34" charset="0"/>
                        </a:rPr>
                        <a:t>Otros mobiliarios</a:t>
                      </a:r>
                      <a:r>
                        <a:rPr lang="es-MX" sz="1600" baseline="0" dirty="0" smtClean="0">
                          <a:latin typeface="Calibri" pitchFamily="34" charset="0"/>
                        </a:rPr>
                        <a:t> y equipos de administración</a:t>
                      </a:r>
                      <a:endParaRPr lang="es-ES" sz="16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9284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11278</TotalTime>
  <Words>1073</Words>
  <Application>Microsoft Office PowerPoint</Application>
  <PresentationFormat>Presentación en pantalla (4:3)</PresentationFormat>
  <Paragraphs>302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HACIENDA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Maritza Campos Fernández</cp:lastModifiedBy>
  <cp:revision>1240</cp:revision>
  <cp:lastPrinted>2014-06-20T15:44:26Z</cp:lastPrinted>
  <dcterms:created xsi:type="dcterms:W3CDTF">2010-09-20T19:30:30Z</dcterms:created>
  <dcterms:modified xsi:type="dcterms:W3CDTF">2015-11-26T16:36:20Z</dcterms:modified>
</cp:coreProperties>
</file>