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61" r:id="rId2"/>
    <p:sldId id="363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3" r:id="rId12"/>
    <p:sldId id="492" r:id="rId13"/>
    <p:sldId id="494" r:id="rId14"/>
    <p:sldId id="483" r:id="rId15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jvidalg" initials="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224F"/>
    <a:srgbClr val="0000FF"/>
    <a:srgbClr val="FF0000"/>
    <a:srgbClr val="FF6600"/>
    <a:srgbClr val="99FF99"/>
    <a:srgbClr val="EAF18D"/>
    <a:srgbClr val="E8E896"/>
    <a:srgbClr val="CC3300"/>
    <a:srgbClr val="F9C6B1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494" autoAdjust="0"/>
  </p:normalViewPr>
  <p:slideViewPr>
    <p:cSldViewPr>
      <p:cViewPr>
        <p:scale>
          <a:sx n="108" d="100"/>
          <a:sy n="108" d="100"/>
        </p:scale>
        <p:origin x="-8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26/11/2015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7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26/11/2015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6591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7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26/11/2015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LTStd-HvCn" pitchFamily="34" charset="0"/>
              </a:rPr>
              <a:t>2015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LTStd-HvCn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03048" y="994857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2ª </a:t>
            </a:r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Noviembre 27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2015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203575" y="1072702"/>
            <a:ext cx="5688013" cy="1098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Baja patrimonial</a:t>
            </a:r>
            <a:endParaRPr lang="es-MX" sz="3600" dirty="0">
              <a:solidFill>
                <a:srgbClr val="7F7F7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Consideraciones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5" name="Conector recto 9"/>
          <p:cNvCxnSpPr>
            <a:cxnSpLocks noChangeShapeType="1"/>
          </p:cNvCxnSpPr>
          <p:nvPr/>
        </p:nvCxnSpPr>
        <p:spPr bwMode="auto">
          <a:xfrm>
            <a:off x="3203575" y="2225227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sp>
        <p:nvSpPr>
          <p:cNvPr id="6" name="CuadroTexto 12"/>
          <p:cNvSpPr txBox="1">
            <a:spLocks noChangeArrowheads="1"/>
          </p:cNvSpPr>
          <p:nvPr/>
        </p:nvSpPr>
        <p:spPr bwMode="auto">
          <a:xfrm>
            <a:off x="500034" y="2492896"/>
            <a:ext cx="820737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/>
            <a:r>
              <a:rPr lang="es-MX" sz="2400" dirty="0" smtClean="0">
                <a:solidFill>
                  <a:srgbClr val="0D0D0D"/>
                </a:solidFill>
                <a:latin typeface="Calibri" pitchFamily="34" charset="0"/>
              </a:rPr>
              <a:t>Se aplicarán 3  opciones de bajas patrimoniales.</a:t>
            </a:r>
          </a:p>
          <a:p>
            <a:pPr marL="268288" indent="-268288" algn="just"/>
            <a:endParaRPr lang="es-MX" sz="2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marL="536575" indent="-268288" algn="just">
              <a:buFont typeface="Wingdings" pitchFamily="2" charset="2"/>
              <a:buChar char="Ø"/>
            </a:pPr>
            <a:r>
              <a:rPr lang="es-MX" sz="2400" dirty="0" smtClean="0">
                <a:solidFill>
                  <a:srgbClr val="0D0D0D"/>
                </a:solidFill>
                <a:latin typeface="Calibri" pitchFamily="34" charset="0"/>
              </a:rPr>
              <a:t>Baja patrimonial de bienes sin depreciación acumulada.</a:t>
            </a:r>
          </a:p>
          <a:p>
            <a:pPr marL="536575" indent="-268288" algn="just">
              <a:buFont typeface="Wingdings" pitchFamily="2" charset="2"/>
              <a:buChar char="Ø"/>
            </a:pPr>
            <a:r>
              <a:rPr lang="es-MX" sz="2400" dirty="0" smtClean="0">
                <a:solidFill>
                  <a:srgbClr val="0D0D0D"/>
                </a:solidFill>
                <a:latin typeface="Calibri" pitchFamily="34" charset="0"/>
              </a:rPr>
              <a:t>Baja patrimonial de bienes con depreciación acumulada parcial.</a:t>
            </a:r>
          </a:p>
          <a:p>
            <a:pPr marL="536575" indent="-268288" algn="just">
              <a:buFont typeface="Wingdings" pitchFamily="2" charset="2"/>
              <a:buChar char="Ø"/>
            </a:pPr>
            <a:r>
              <a:rPr lang="es-MX" sz="2400" dirty="0" smtClean="0">
                <a:solidFill>
                  <a:srgbClr val="0D0D0D"/>
                </a:solidFill>
                <a:latin typeface="Calibri" pitchFamily="34" charset="0"/>
              </a:rPr>
              <a:t>Baja patrimonial de bienes con depreciación acumulada total.</a:t>
            </a:r>
          </a:p>
          <a:p>
            <a:pPr marL="268288" indent="-268288" algn="just">
              <a:buFont typeface="Wingdings" pitchFamily="2" charset="2"/>
              <a:buChar char="Ø"/>
            </a:pPr>
            <a:endParaRPr lang="es-MX" sz="2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algn="just"/>
            <a:r>
              <a:rPr lang="es-ES_tradnl" sz="2400" dirty="0" smtClean="0">
                <a:solidFill>
                  <a:srgbClr val="0D0D0D"/>
                </a:solidFill>
                <a:latin typeface="Calibri" pitchFamily="34" charset="0"/>
              </a:rPr>
              <a:t>El movimiento de baja patrimonial se generará de manera automática y la aplicación contable será la siguiente:</a:t>
            </a:r>
            <a:endParaRPr lang="es-ES_tradnl" sz="2400" dirty="0">
              <a:solidFill>
                <a:srgbClr val="0D0D0D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0542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57489" y="1307826"/>
            <a:ext cx="6034100" cy="10895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Baja patrimonial</a:t>
            </a:r>
            <a:endParaRPr lang="es-MX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Sin depreciación acumulada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8" name="Conector recto 9"/>
          <p:cNvCxnSpPr>
            <a:cxnSpLocks noChangeShapeType="1"/>
          </p:cNvCxnSpPr>
          <p:nvPr/>
        </p:nvCxnSpPr>
        <p:spPr bwMode="auto">
          <a:xfrm>
            <a:off x="3203575" y="2460351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001621"/>
              </p:ext>
            </p:extLst>
          </p:nvPr>
        </p:nvGraphicFramePr>
        <p:xfrm>
          <a:off x="428596" y="2758792"/>
          <a:ext cx="8260772" cy="275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6116"/>
                <a:gridCol w="1855470"/>
                <a:gridCol w="344918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Calibri" pitchFamily="34" charset="0"/>
                        </a:rPr>
                        <a:t>Grupo </a:t>
                      </a:r>
                      <a:endParaRPr lang="es-E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Cargo  / Abono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1241/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administración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5518-03-01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1241-01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Disminución de mobiliario</a:t>
                      </a:r>
                      <a:r>
                        <a:rPr lang="es-MX" sz="1600" baseline="0" dirty="0" smtClean="0">
                          <a:latin typeface="Calibri" pitchFamily="34" charset="0"/>
                        </a:rPr>
                        <a:t> y equipo de administración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1242/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educacional y recreativo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5518-03-02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1242-01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Disminución de mobiliario y equipo educacional y recreativo</a:t>
                      </a:r>
                      <a:endParaRPr lang="es-MX" sz="1600" baseline="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5003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55576" y="1115335"/>
            <a:ext cx="8136013" cy="10895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Baja patrimonial</a:t>
            </a:r>
            <a:endParaRPr lang="es-MX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Con depreciación acumulada parcial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11" name="Conector recto 9"/>
          <p:cNvCxnSpPr>
            <a:cxnSpLocks noChangeShapeType="1"/>
          </p:cNvCxnSpPr>
          <p:nvPr/>
        </p:nvCxnSpPr>
        <p:spPr bwMode="auto">
          <a:xfrm>
            <a:off x="3203575" y="2276872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062373"/>
              </p:ext>
            </p:extLst>
          </p:nvPr>
        </p:nvGraphicFramePr>
        <p:xfrm>
          <a:off x="428596" y="2431504"/>
          <a:ext cx="8260772" cy="3733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6116"/>
                <a:gridCol w="1855470"/>
                <a:gridCol w="344918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Calibri" pitchFamily="34" charset="0"/>
                        </a:rPr>
                        <a:t>Grupo </a:t>
                      </a:r>
                      <a:endParaRPr lang="es-E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Cargo  / Abono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1241/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administración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1263-01-01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5518-03-01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1241-01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de muebles de oficina y estantería</a:t>
                      </a: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Disminución de mobiliario</a:t>
                      </a:r>
                      <a:r>
                        <a:rPr lang="es-MX" sz="1600" baseline="0" dirty="0" smtClean="0">
                          <a:latin typeface="Calibri" pitchFamily="34" charset="0"/>
                        </a:rPr>
                        <a:t> y equipo de administración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1242/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educacional y recreativo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1263-02-01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5518-03-02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1242-01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 de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Disminución de mobiliario y equipo educacional y recreativo</a:t>
                      </a:r>
                      <a:endParaRPr lang="es-MX" sz="1600" baseline="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CuadroTexto 12"/>
          <p:cNvSpPr txBox="1">
            <a:spLocks noChangeArrowheads="1"/>
          </p:cNvSpPr>
          <p:nvPr/>
        </p:nvSpPr>
        <p:spPr bwMode="auto">
          <a:xfrm>
            <a:off x="436590" y="6269250"/>
            <a:ext cx="8207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MX" sz="2000" b="1" dirty="0" smtClean="0">
                <a:solidFill>
                  <a:srgbClr val="FF0000"/>
                </a:solidFill>
                <a:latin typeface="Calibri" pitchFamily="34" charset="0"/>
              </a:rPr>
              <a:t>Disminución  (5518) = Valor del bien  -  Depreciación acumulada</a:t>
            </a:r>
          </a:p>
        </p:txBody>
      </p:sp>
    </p:spTree>
    <p:extLst>
      <p:ext uri="{BB962C8B-B14F-4D97-AF65-F5344CB8AC3E}">
        <p14:creationId xmlns:p14="http://schemas.microsoft.com/office/powerpoint/2010/main" val="30303800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59632" y="1163810"/>
            <a:ext cx="7631957" cy="10895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Baja patrimonial</a:t>
            </a:r>
            <a:endParaRPr lang="es-MX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Con depreciación acumulada total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10" name="Conector recto 9"/>
          <p:cNvCxnSpPr>
            <a:cxnSpLocks noChangeShapeType="1"/>
          </p:cNvCxnSpPr>
          <p:nvPr/>
        </p:nvCxnSpPr>
        <p:spPr bwMode="auto">
          <a:xfrm>
            <a:off x="3203575" y="2316335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612405"/>
              </p:ext>
            </p:extLst>
          </p:nvPr>
        </p:nvGraphicFramePr>
        <p:xfrm>
          <a:off x="428596" y="2614776"/>
          <a:ext cx="8260772" cy="275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6116"/>
                <a:gridCol w="1855470"/>
                <a:gridCol w="344918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Calibri" pitchFamily="34" charset="0"/>
                        </a:rPr>
                        <a:t>Grupo </a:t>
                      </a:r>
                      <a:endParaRPr lang="es-E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Cargo  / Abono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1241/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administración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1263-01-01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1241-01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de muebles de oficina y estantería</a:t>
                      </a: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1242/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educacional y recreativo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1263-02-01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1242-01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 de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Equipos y aparatos audiovisuales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232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971600" y="2492896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442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57158" y="4572008"/>
            <a:ext cx="7286676" cy="9787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 defTabSz="741363">
              <a:lnSpc>
                <a:spcPct val="90000"/>
              </a:lnSpc>
              <a:defRPr/>
            </a:pPr>
            <a:r>
              <a:rPr lang="es-MX" sz="32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Criterios definidos para</a:t>
            </a:r>
          </a:p>
          <a:p>
            <a:pPr algn="just" defTabSz="741363">
              <a:lnSpc>
                <a:spcPct val="90000"/>
              </a:lnSpc>
              <a:defRPr/>
            </a:pPr>
            <a:r>
              <a:rPr lang="es-MX" sz="3200" b="1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l</a:t>
            </a:r>
            <a:r>
              <a:rPr lang="es-MX" sz="3200" b="1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a aplicación de la depreciación</a:t>
            </a:r>
            <a:endParaRPr lang="es-MX" sz="32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27584" y="2420888"/>
            <a:ext cx="7286676" cy="10895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Sistema Integral de Administración Hacendaria Municipal (SIAHM).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000760" y="1146000"/>
            <a:ext cx="2643206" cy="5909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Tabla de %</a:t>
            </a:r>
            <a:endParaRPr lang="es-MX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6" name="Conector recto 9"/>
          <p:cNvCxnSpPr>
            <a:cxnSpLocks noChangeShapeType="1"/>
          </p:cNvCxnSpPr>
          <p:nvPr/>
        </p:nvCxnSpPr>
        <p:spPr bwMode="auto">
          <a:xfrm>
            <a:off x="5786445" y="1736931"/>
            <a:ext cx="2880000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304064"/>
              </p:ext>
            </p:extLst>
          </p:nvPr>
        </p:nvGraphicFramePr>
        <p:xfrm>
          <a:off x="539552" y="1844824"/>
          <a:ext cx="8104413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21381"/>
                <a:gridCol w="5452556"/>
                <a:gridCol w="1530476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Grupo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% </a:t>
                      </a:r>
                      <a:r>
                        <a:rPr lang="es-MX" dirty="0" err="1" smtClean="0"/>
                        <a:t>Dep</a:t>
                      </a:r>
                      <a:r>
                        <a:rPr lang="es-MX" dirty="0" smtClean="0"/>
                        <a:t>. Anual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1232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Vivienda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1233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Edificios</a:t>
                      </a:r>
                      <a:r>
                        <a:rPr lang="es-MX" baseline="0" dirty="0" smtClean="0"/>
                        <a:t> no habitacionales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3.3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1234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Infraestructura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1239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Otros bienes inmuebles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1241-01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Muebles,</a:t>
                      </a:r>
                      <a:r>
                        <a:rPr lang="es-MX" baseline="0" dirty="0" smtClean="0"/>
                        <a:t> de oficina y estantería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1241-02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Muebles,</a:t>
                      </a:r>
                      <a:r>
                        <a:rPr lang="es-MX" baseline="0" dirty="0" smtClean="0"/>
                        <a:t> excepto de oficina y estantería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1241-03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Equipo de cómputo y de tecnologías de la información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33.3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1241-09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Otros mobiliarios y equipos</a:t>
                      </a:r>
                      <a:r>
                        <a:rPr lang="es-MX" baseline="0" dirty="0" smtClean="0"/>
                        <a:t> de administración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1242-01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Equipos y aparatos audiovisuales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33.3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1242-02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Aparatos deportivos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1242-03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Cámaras fotográficas</a:t>
                      </a:r>
                      <a:r>
                        <a:rPr lang="es-MX" baseline="0" dirty="0" smtClean="0"/>
                        <a:t> y de video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33.3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uadroTexto 12"/>
          <p:cNvSpPr txBox="1">
            <a:spLocks noChangeArrowheads="1"/>
          </p:cNvSpPr>
          <p:nvPr/>
        </p:nvSpPr>
        <p:spPr bwMode="auto">
          <a:xfrm>
            <a:off x="683964" y="6372036"/>
            <a:ext cx="8064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1800" b="1" dirty="0" smtClean="0">
                <a:solidFill>
                  <a:srgbClr val="0D0D0D"/>
                </a:solidFill>
                <a:latin typeface="Calibri" pitchFamily="34" charset="0"/>
              </a:rPr>
              <a:t>De acuerdo a los parámetros de estimación de vida útil  emitidos por el CONAC.</a:t>
            </a:r>
            <a:endParaRPr lang="es-ES_tradnl" sz="1800" b="1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010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700311"/>
              </p:ext>
            </p:extLst>
          </p:nvPr>
        </p:nvGraphicFramePr>
        <p:xfrm>
          <a:off x="395538" y="1124744"/>
          <a:ext cx="8352926" cy="573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24769"/>
                <a:gridCol w="5659955"/>
                <a:gridCol w="156820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Grupo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% </a:t>
                      </a:r>
                      <a:r>
                        <a:rPr lang="es-MX" dirty="0" err="1" smtClean="0"/>
                        <a:t>Dep</a:t>
                      </a:r>
                      <a:r>
                        <a:rPr lang="es-MX" dirty="0" smtClean="0"/>
                        <a:t>. Anual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1242-09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Otro mobiliario</a:t>
                      </a:r>
                      <a:r>
                        <a:rPr lang="es-MX" baseline="0" dirty="0" smtClean="0"/>
                        <a:t> y equipo educacional y recreativo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1243-01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Equipo médico y de laboratorio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1243-02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Instrumental médico y de laboratorio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1244-01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Automóviles y equipo terrestre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1244-02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Carrocerías y remolques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1244-05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Embarcaciones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1244-09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Otros equipos de transporte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Maquinaria y equipo agropecuario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Maquinaria y equipo industrial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Maquinaria y equipo</a:t>
                      </a:r>
                      <a:r>
                        <a:rPr lang="es-MX" baseline="0" dirty="0" smtClean="0"/>
                        <a:t> de construcción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Sistemas de aire acondicionado</a:t>
                      </a:r>
                      <a:r>
                        <a:rPr lang="es-MX" baseline="0" dirty="0" smtClean="0"/>
                        <a:t>, calefacción y de refrigeración industrial y comercial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Equipo de comunicación y telecomunicación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Equipos de</a:t>
                      </a:r>
                      <a:r>
                        <a:rPr lang="es-MX" baseline="0" dirty="0" smtClean="0"/>
                        <a:t> generación eléctrica, aparatos y accesorios eléctricos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18225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443238"/>
              </p:ext>
            </p:extLst>
          </p:nvPr>
        </p:nvGraphicFramePr>
        <p:xfrm>
          <a:off x="467544" y="1499200"/>
          <a:ext cx="8208913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5841"/>
                <a:gridCol w="5542938"/>
                <a:gridCol w="153013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Grupo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% </a:t>
                      </a:r>
                      <a:r>
                        <a:rPr lang="es-MX" dirty="0" err="1" smtClean="0"/>
                        <a:t>Dep</a:t>
                      </a:r>
                      <a:r>
                        <a:rPr lang="es-MX" dirty="0" smtClean="0"/>
                        <a:t>. Anual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Herramientas</a:t>
                      </a:r>
                      <a:r>
                        <a:rPr lang="es-MX" baseline="0" dirty="0" smtClean="0"/>
                        <a:t> y máquinas – herramientas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1246-09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Otros equipos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Bovinos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Porcino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Aves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Ovinos y caprinos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Peces y acuicultura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Equinos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Especies menores y de zoológico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Árboles</a:t>
                      </a:r>
                      <a:r>
                        <a:rPr lang="es-MX" baseline="0" dirty="0" smtClean="0"/>
                        <a:t> y plantas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1248-09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Otros activos</a:t>
                      </a:r>
                      <a:r>
                        <a:rPr lang="es-MX" baseline="0" dirty="0" smtClean="0"/>
                        <a:t> biológicos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94667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99077" y="1226010"/>
            <a:ext cx="5688013" cy="1098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Depreciación</a:t>
            </a:r>
            <a:endParaRPr lang="es-MX" sz="3600" dirty="0">
              <a:solidFill>
                <a:srgbClr val="7F7F7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Consideraciones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7" name="Conector recto 9"/>
          <p:cNvCxnSpPr>
            <a:cxnSpLocks noChangeShapeType="1"/>
          </p:cNvCxnSpPr>
          <p:nvPr/>
        </p:nvCxnSpPr>
        <p:spPr bwMode="auto">
          <a:xfrm>
            <a:off x="3099077" y="2378535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sp>
        <p:nvSpPr>
          <p:cNvPr id="8" name="CuadroTexto 12"/>
          <p:cNvSpPr txBox="1">
            <a:spLocks noChangeArrowheads="1"/>
          </p:cNvSpPr>
          <p:nvPr/>
        </p:nvSpPr>
        <p:spPr bwMode="auto">
          <a:xfrm>
            <a:off x="395536" y="2676976"/>
            <a:ext cx="82073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>
              <a:buFont typeface="Wingdings" pitchFamily="2" charset="2"/>
              <a:buChar char="Ø"/>
            </a:pPr>
            <a:r>
              <a:rPr lang="es-ES_tradnl" sz="2400" dirty="0" smtClean="0">
                <a:solidFill>
                  <a:srgbClr val="0D0D0D"/>
                </a:solidFill>
                <a:latin typeface="Calibri" pitchFamily="34" charset="0"/>
              </a:rPr>
              <a:t>El movimiento de depreciación se generará de manera automática, donde se incluirán todos lo bienes cuyo valor sea igual o mayor a los 35 S.M.V.</a:t>
            </a:r>
          </a:p>
          <a:p>
            <a:pPr marL="268288" indent="-268288" algn="just">
              <a:buFont typeface="Wingdings" pitchFamily="2" charset="2"/>
              <a:buChar char="Ø"/>
            </a:pPr>
            <a:endParaRPr lang="es-ES_tradnl" sz="2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marL="268288" indent="-268288" algn="just">
              <a:buFont typeface="Wingdings" pitchFamily="2" charset="2"/>
              <a:buChar char="Ø"/>
            </a:pPr>
            <a:r>
              <a:rPr lang="es-ES_tradnl" sz="2400" dirty="0" smtClean="0">
                <a:solidFill>
                  <a:srgbClr val="0D0D0D"/>
                </a:solidFill>
                <a:latin typeface="Calibri" pitchFamily="34" charset="0"/>
              </a:rPr>
              <a:t>El cálculo de la depreciación se realizará para cada bien.</a:t>
            </a:r>
          </a:p>
          <a:p>
            <a:pPr marL="268288" indent="-268288" algn="just">
              <a:buFont typeface="Wingdings" pitchFamily="2" charset="2"/>
              <a:buChar char="Ø"/>
            </a:pPr>
            <a:endParaRPr lang="es-ES_tradnl" sz="2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marL="268288" indent="-268288" algn="just">
              <a:buFont typeface="Wingdings" pitchFamily="2" charset="2"/>
              <a:buChar char="Ø"/>
            </a:pPr>
            <a:r>
              <a:rPr lang="es-ES_tradnl" sz="2400" dirty="0" smtClean="0">
                <a:solidFill>
                  <a:srgbClr val="0D0D0D"/>
                </a:solidFill>
                <a:latin typeface="Calibri" pitchFamily="34" charset="0"/>
              </a:rPr>
              <a:t>Cada bien registrará su valor actual, depreciación anterior, depreciación del ejercicio y monto pendiente de depreciar.</a:t>
            </a:r>
            <a:endParaRPr lang="es-ES_tradnl" sz="2400" dirty="0">
              <a:solidFill>
                <a:srgbClr val="0D0D0D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825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099076" y="1325894"/>
            <a:ext cx="5688013" cy="1098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Depreciación</a:t>
            </a:r>
            <a:endParaRPr lang="es-MX" sz="3600" dirty="0">
              <a:solidFill>
                <a:srgbClr val="7F7F7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Consideraciones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10" name="Conector recto 9"/>
          <p:cNvCxnSpPr>
            <a:cxnSpLocks noChangeShapeType="1"/>
          </p:cNvCxnSpPr>
          <p:nvPr/>
        </p:nvCxnSpPr>
        <p:spPr bwMode="auto">
          <a:xfrm>
            <a:off x="3099077" y="2478419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sp>
        <p:nvSpPr>
          <p:cNvPr id="11" name="CuadroTexto 12"/>
          <p:cNvSpPr txBox="1">
            <a:spLocks noChangeArrowheads="1"/>
          </p:cNvSpPr>
          <p:nvPr/>
        </p:nvSpPr>
        <p:spPr bwMode="auto">
          <a:xfrm>
            <a:off x="395536" y="2776860"/>
            <a:ext cx="82073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>
              <a:buFont typeface="Wingdings" pitchFamily="2" charset="2"/>
              <a:buChar char="Ø"/>
            </a:pPr>
            <a:r>
              <a:rPr lang="es-ES_tradnl" sz="2400" dirty="0" smtClean="0">
                <a:solidFill>
                  <a:srgbClr val="0D0D0D"/>
                </a:solidFill>
                <a:latin typeface="Calibri" pitchFamily="34" charset="0"/>
              </a:rPr>
              <a:t>Se conciliará que el monto de la depreciación acumulada patrimonial coincida con el saldo contable .</a:t>
            </a:r>
          </a:p>
          <a:p>
            <a:pPr marL="268288" indent="-268288" algn="just">
              <a:buFont typeface="Wingdings" pitchFamily="2" charset="2"/>
              <a:buChar char="Ø"/>
            </a:pPr>
            <a:endParaRPr lang="es-ES_tradnl" sz="2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marL="268288" indent="-268288" algn="just">
              <a:buFont typeface="Wingdings" pitchFamily="2" charset="2"/>
              <a:buChar char="Ø"/>
            </a:pPr>
            <a:r>
              <a:rPr lang="es-ES_tradnl" sz="2400" dirty="0" smtClean="0">
                <a:solidFill>
                  <a:srgbClr val="0D0D0D"/>
                </a:solidFill>
                <a:latin typeface="Calibri" pitchFamily="34" charset="0"/>
              </a:rPr>
              <a:t>El movimiento de depreciación se registrará en el mes de diciembre; una vez aplicado dicho movimiento no se podrán realizar altas o bajas patrimoniales.</a:t>
            </a:r>
            <a:r>
              <a:rPr lang="es-ES" sz="2400" dirty="0">
                <a:solidFill>
                  <a:srgbClr val="0D0D0D"/>
                </a:solidFill>
                <a:latin typeface="Calibri" pitchFamily="34" charset="0"/>
              </a:rPr>
              <a:t> </a:t>
            </a:r>
            <a:endParaRPr lang="es-ES_tradnl" sz="2400" dirty="0">
              <a:solidFill>
                <a:srgbClr val="0D0D0D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27219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03575" y="1052339"/>
            <a:ext cx="5688013" cy="1098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Depreciación</a:t>
            </a:r>
            <a:endParaRPr lang="es-MX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  <a:p>
            <a:pPr algn="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Guía Contabilizadora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cxnSp>
        <p:nvCxnSpPr>
          <p:cNvPr id="7" name="Conector recto 9"/>
          <p:cNvCxnSpPr>
            <a:cxnSpLocks noChangeShapeType="1"/>
          </p:cNvCxnSpPr>
          <p:nvPr/>
        </p:nvCxnSpPr>
        <p:spPr bwMode="auto">
          <a:xfrm>
            <a:off x="3203575" y="2204864"/>
            <a:ext cx="5688013" cy="0"/>
          </a:xfrm>
          <a:prstGeom prst="line">
            <a:avLst/>
          </a:prstGeom>
          <a:noFill/>
          <a:ln w="9525" algn="ctr">
            <a:solidFill>
              <a:srgbClr val="CB6418"/>
            </a:solidFill>
            <a:round/>
            <a:headEnd/>
            <a:tailEnd/>
          </a:ln>
        </p:spPr>
      </p:cxn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4506"/>
              </p:ext>
            </p:extLst>
          </p:nvPr>
        </p:nvGraphicFramePr>
        <p:xfrm>
          <a:off x="428596" y="2401272"/>
          <a:ext cx="8260772" cy="419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6116"/>
                <a:gridCol w="1855470"/>
                <a:gridCol w="344918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Calibri" pitchFamily="34" charset="0"/>
                        </a:rPr>
                        <a:t>Grupo </a:t>
                      </a:r>
                      <a:endParaRPr lang="es-E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Cargo  / Abono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s-MX" sz="1800" b="1" dirty="0" smtClean="0">
                          <a:latin typeface="Calibri" pitchFamily="34" charset="0"/>
                        </a:rPr>
                        <a:t>1232/ Vivienda</a:t>
                      </a:r>
                      <a:endParaRPr lang="es-ES" sz="1800" b="1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Edificio residencial unifamiliar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Edificio residencial multifamiliar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5513-01</a:t>
                      </a:r>
                    </a:p>
                    <a:p>
                      <a:pPr marL="0" algn="l" defTabSz="4572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1261-01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Depreciación de vivienda</a:t>
                      </a:r>
                    </a:p>
                    <a:p>
                      <a:pPr algn="l"/>
                      <a:r>
                        <a:rPr lang="es-MX" sz="1600" dirty="0" smtClean="0">
                          <a:latin typeface="Calibri" pitchFamily="34" charset="0"/>
                        </a:rPr>
                        <a:t>Depreciación acumulada de vivienda</a:t>
                      </a:r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>
                          <a:latin typeface="Calibri" pitchFamily="34" charset="0"/>
                        </a:rPr>
                        <a:t>1233/ Edificios no Habitacionales</a:t>
                      </a:r>
                      <a:endParaRPr lang="es-ES" sz="1800" b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Edificios no habitacionales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5513-02</a:t>
                      </a:r>
                    </a:p>
                    <a:p>
                      <a:pPr marL="0" algn="l" defTabSz="4572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1261-02</a:t>
                      </a:r>
                    </a:p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Depreciación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edificios no habitacionales</a:t>
                      </a:r>
                    </a:p>
                    <a:p>
                      <a:pPr algn="l"/>
                      <a:r>
                        <a:rPr lang="es-MX" sz="1600" baseline="0" dirty="0" smtClean="0">
                          <a:latin typeface="Calibri" pitchFamily="34" charset="0"/>
                        </a:rPr>
                        <a:t>Depreciación acumulada de edificios no habitacionales</a:t>
                      </a:r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1234/ Infraestructura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Infraestructura en telecomunicaciones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5514-05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es-MX" sz="1600" b="0" dirty="0" smtClean="0">
                          <a:latin typeface="Calibri" pitchFamily="34" charset="0"/>
                        </a:rPr>
                        <a:t>1262-05</a:t>
                      </a: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Depreciación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 infraestructura en telecomunicaciones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Depreciación acumulada de infraestructura en telecomunicaciones</a:t>
                      </a:r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64355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Segunda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14941"/>
              </p:ext>
            </p:extLst>
          </p:nvPr>
        </p:nvGraphicFramePr>
        <p:xfrm>
          <a:off x="428596" y="1100792"/>
          <a:ext cx="8260772" cy="5496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6116"/>
                <a:gridCol w="1855470"/>
                <a:gridCol w="344918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Calibri" pitchFamily="34" charset="0"/>
                        </a:rPr>
                        <a:t>Grupo </a:t>
                      </a:r>
                      <a:endParaRPr lang="es-E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Cargo  / Abono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1241/ Mobiliario y equipo</a:t>
                      </a:r>
                      <a:r>
                        <a:rPr lang="es-MX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administración</a:t>
                      </a:r>
                      <a:endParaRPr lang="es-E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5515-01-01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1263-01-01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de muebles 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de muebles de oficina y estantería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Muebles excepto 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5515-01-02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1263-01-02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de muebles,</a:t>
                      </a:r>
                      <a:r>
                        <a:rPr lang="es-ES" sz="1600" baseline="0" dirty="0" smtClean="0">
                          <a:latin typeface="Calibri" pitchFamily="34" charset="0"/>
                        </a:rPr>
                        <a:t> excepto </a:t>
                      </a:r>
                      <a:r>
                        <a:rPr lang="es-ES" sz="1600" dirty="0" smtClean="0">
                          <a:latin typeface="Calibri" pitchFamily="34" charset="0"/>
                        </a:rPr>
                        <a:t>de oficina y estantería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de muebles , excepto de oficina y estantería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Equipo de cómputo y de tecnologías de la información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5515-01-03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1263-01-03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de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Equipo de cómputo y de tecnologías de la información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de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Equipo de cómputo y de tecnologías de la información </a:t>
                      </a:r>
                      <a:endParaRPr lang="es-ES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600" dirty="0" smtClean="0">
                          <a:latin typeface="Calibri" pitchFamily="34" charset="0"/>
                        </a:rPr>
                        <a:t>Otros mobiliarios</a:t>
                      </a:r>
                      <a:r>
                        <a:rPr lang="es-MX" sz="1600" baseline="0" dirty="0" smtClean="0">
                          <a:latin typeface="Calibri" pitchFamily="34" charset="0"/>
                        </a:rPr>
                        <a:t> y equipos de administración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baseline="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baseline="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MX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5515-01-09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1263-01-09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baseline="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de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Otros mobiliarios</a:t>
                      </a:r>
                      <a:r>
                        <a:rPr lang="es-MX" sz="1600" baseline="0" dirty="0" smtClean="0">
                          <a:latin typeface="Calibri" pitchFamily="34" charset="0"/>
                        </a:rPr>
                        <a:t> y equipos de administración</a:t>
                      </a:r>
                      <a:endParaRPr lang="es-MX" sz="160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latin typeface="Calibri" pitchFamily="34" charset="0"/>
                        </a:rPr>
                        <a:t>Depreciación  acumulada de </a:t>
                      </a:r>
                      <a:r>
                        <a:rPr lang="es-MX" sz="1600" dirty="0" smtClean="0">
                          <a:latin typeface="Calibri" pitchFamily="34" charset="0"/>
                        </a:rPr>
                        <a:t>Otros mobiliarios</a:t>
                      </a:r>
                      <a:r>
                        <a:rPr lang="es-MX" sz="1600" baseline="0" dirty="0" smtClean="0">
                          <a:latin typeface="Calibri" pitchFamily="34" charset="0"/>
                        </a:rPr>
                        <a:t> y equipos de administración</a:t>
                      </a:r>
                      <a:endParaRPr lang="es-ES" sz="16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9284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11278</TotalTime>
  <Words>1073</Words>
  <Application>Microsoft Office PowerPoint</Application>
  <PresentationFormat>Presentación en pantalla (4:3)</PresentationFormat>
  <Paragraphs>302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Maritza Campos Fernández</cp:lastModifiedBy>
  <cp:revision>1240</cp:revision>
  <cp:lastPrinted>2014-06-20T15:44:26Z</cp:lastPrinted>
  <dcterms:created xsi:type="dcterms:W3CDTF">2010-09-20T19:30:30Z</dcterms:created>
  <dcterms:modified xsi:type="dcterms:W3CDTF">2015-11-26T16:36:20Z</dcterms:modified>
</cp:coreProperties>
</file>