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61" r:id="rId2"/>
    <p:sldId id="521" r:id="rId3"/>
    <p:sldId id="447" r:id="rId4"/>
    <p:sldId id="737" r:id="rId5"/>
    <p:sldId id="751" r:id="rId6"/>
    <p:sldId id="754" r:id="rId7"/>
    <p:sldId id="755" r:id="rId8"/>
    <p:sldId id="738" r:id="rId9"/>
    <p:sldId id="768" r:id="rId10"/>
    <p:sldId id="739" r:id="rId11"/>
    <p:sldId id="744" r:id="rId12"/>
    <p:sldId id="745" r:id="rId13"/>
    <p:sldId id="746" r:id="rId14"/>
    <p:sldId id="748" r:id="rId15"/>
    <p:sldId id="749" r:id="rId16"/>
    <p:sldId id="756" r:id="rId17"/>
    <p:sldId id="724" r:id="rId18"/>
    <p:sldId id="698" r:id="rId19"/>
    <p:sldId id="675" r:id="rId20"/>
    <p:sldId id="721" r:id="rId21"/>
    <p:sldId id="726" r:id="rId22"/>
    <p:sldId id="722" r:id="rId23"/>
    <p:sldId id="766" r:id="rId24"/>
    <p:sldId id="767" r:id="rId25"/>
    <p:sldId id="723" r:id="rId26"/>
    <p:sldId id="760" r:id="rId27"/>
    <p:sldId id="690" r:id="rId28"/>
    <p:sldId id="616" r:id="rId29"/>
    <p:sldId id="735" r:id="rId30"/>
    <p:sldId id="290" r:id="rId31"/>
    <p:sldId id="727" r:id="rId32"/>
    <p:sldId id="763" r:id="rId33"/>
    <p:sldId id="764" r:id="rId34"/>
    <p:sldId id="769" r:id="rId35"/>
  </p:sldIdLst>
  <p:sldSz cx="9144000" cy="6858000" type="screen4x3"/>
  <p:notesSz cx="7010400" cy="92964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men Molina Pérez" initials="CMP" lastIdx="2" clrIdx="0"/>
  <p:cmAuthor id="1" name="Maritza Campos Fernández" initials="MCF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63D"/>
    <a:srgbClr val="FF0000"/>
    <a:srgbClr val="FFFFFF"/>
    <a:srgbClr val="D1FEA4"/>
    <a:srgbClr val="99FF99"/>
    <a:srgbClr val="A8F97B"/>
    <a:srgbClr val="F6224F"/>
    <a:srgbClr val="33CC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86" autoAdjust="0"/>
    <p:restoredTop sz="94689" autoAdjust="0"/>
  </p:normalViewPr>
  <p:slideViewPr>
    <p:cSldViewPr>
      <p:cViewPr varScale="1">
        <p:scale>
          <a:sx n="79" d="100"/>
          <a:sy n="79" d="100"/>
        </p:scale>
        <p:origin x="66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6" y="10"/>
            <a:ext cx="3038604" cy="465267"/>
          </a:xfrm>
          <a:prstGeom prst="rect">
            <a:avLst/>
          </a:prstGeom>
        </p:spPr>
        <p:txBody>
          <a:bodyPr vert="horz" lIns="95278" tIns="47638" rIns="95278" bIns="47638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162" y="10"/>
            <a:ext cx="3038604" cy="465267"/>
          </a:xfrm>
          <a:prstGeom prst="rect">
            <a:avLst/>
          </a:prstGeom>
        </p:spPr>
        <p:txBody>
          <a:bodyPr vert="horz" lIns="95278" tIns="47638" rIns="95278" bIns="47638" rtlCol="0"/>
          <a:lstStyle>
            <a:lvl1pPr algn="r">
              <a:defRPr sz="1200"/>
            </a:lvl1pPr>
          </a:lstStyle>
          <a:p>
            <a:fld id="{CC4F6868-89E0-4B44-B97A-B37412D0148B}" type="datetimeFigureOut">
              <a:rPr lang="es-MX" smtClean="0"/>
              <a:pPr/>
              <a:t>24/11/2016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6" y="8829658"/>
            <a:ext cx="3038604" cy="465267"/>
          </a:xfrm>
          <a:prstGeom prst="rect">
            <a:avLst/>
          </a:prstGeom>
        </p:spPr>
        <p:txBody>
          <a:bodyPr vert="horz" lIns="95278" tIns="47638" rIns="95278" bIns="47638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162" y="8829658"/>
            <a:ext cx="3038604" cy="465267"/>
          </a:xfrm>
          <a:prstGeom prst="rect">
            <a:avLst/>
          </a:prstGeom>
        </p:spPr>
        <p:txBody>
          <a:bodyPr vert="horz" lIns="95278" tIns="47638" rIns="95278" bIns="47638" rtlCol="0" anchor="b"/>
          <a:lstStyle>
            <a:lvl1pPr algn="r">
              <a:defRPr sz="1200"/>
            </a:lvl1pPr>
          </a:lstStyle>
          <a:p>
            <a:fld id="{60A4639C-3C0E-4812-9F03-FF001F7F804E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15795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1" y="5"/>
            <a:ext cx="3038475" cy="465137"/>
          </a:xfrm>
          <a:prstGeom prst="rect">
            <a:avLst/>
          </a:prstGeom>
        </p:spPr>
        <p:txBody>
          <a:bodyPr vert="horz" lIns="95278" tIns="47638" rIns="95278" bIns="47638" rtlCol="0"/>
          <a:lstStyle>
            <a:lvl1pPr algn="l">
              <a:defRPr sz="12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45" y="5"/>
            <a:ext cx="3038475" cy="465137"/>
          </a:xfrm>
          <a:prstGeom prst="rect">
            <a:avLst/>
          </a:prstGeom>
        </p:spPr>
        <p:txBody>
          <a:bodyPr vert="horz" lIns="95278" tIns="47638" rIns="95278" bIns="47638" rtlCol="0"/>
          <a:lstStyle>
            <a:lvl1pPr algn="r">
              <a:defRPr sz="1200"/>
            </a:lvl1pPr>
          </a:lstStyle>
          <a:p>
            <a:pPr>
              <a:defRPr/>
            </a:pPr>
            <a:fld id="{05E6CAA4-701C-4B63-8C2F-E504D71746CC}" type="datetimeFigureOut">
              <a:rPr lang="es-ES"/>
              <a:pPr>
                <a:defRPr/>
              </a:pPr>
              <a:t>24/11/2016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78" tIns="47638" rIns="95278" bIns="47638" rtlCol="0" anchor="ctr"/>
          <a:lstStyle/>
          <a:p>
            <a:pPr lvl="0"/>
            <a:endParaRPr lang="es-ES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81" y="4416435"/>
            <a:ext cx="5607050" cy="4183064"/>
          </a:xfrm>
          <a:prstGeom prst="rect">
            <a:avLst/>
          </a:prstGeom>
        </p:spPr>
        <p:txBody>
          <a:bodyPr vert="horz" lIns="95278" tIns="47638" rIns="95278" bIns="47638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1" y="8829684"/>
            <a:ext cx="3038475" cy="465137"/>
          </a:xfrm>
          <a:prstGeom prst="rect">
            <a:avLst/>
          </a:prstGeom>
        </p:spPr>
        <p:txBody>
          <a:bodyPr vert="horz" lIns="95278" tIns="47638" rIns="95278" bIns="4763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45" y="8829684"/>
            <a:ext cx="3038475" cy="465137"/>
          </a:xfrm>
          <a:prstGeom prst="rect">
            <a:avLst/>
          </a:prstGeom>
        </p:spPr>
        <p:txBody>
          <a:bodyPr vert="horz" lIns="95278" tIns="47638" rIns="95278" bIns="47638" rtlCol="0" anchor="b"/>
          <a:lstStyle>
            <a:lvl1pPr algn="r">
              <a:defRPr sz="1200"/>
            </a:lvl1pPr>
          </a:lstStyle>
          <a:p>
            <a:pPr>
              <a:defRPr/>
            </a:pPr>
            <a:fld id="{8CF22D1E-EF90-43AE-8A74-E8F1D77E835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0954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22D1E-EF90-43AE-8A74-E8F1D77E835D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051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22D1E-EF90-43AE-8A74-E8F1D77E835D}" type="slidenum">
              <a:rPr lang="es-ES" smtClean="0"/>
              <a:pPr>
                <a:defRPr/>
              </a:pPr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7783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22D1E-EF90-43AE-8A74-E8F1D77E835D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7584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22D1E-EF90-43AE-8A74-E8F1D77E835D}" type="slidenum">
              <a:rPr lang="es-ES" smtClean="0"/>
              <a:pPr>
                <a:defRPr/>
              </a:pPr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2181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22D1E-EF90-43AE-8A74-E8F1D77E835D}" type="slidenum">
              <a:rPr lang="es-ES" smtClean="0"/>
              <a:pPr>
                <a:defRPr/>
              </a:pPr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4827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22D1E-EF90-43AE-8A74-E8F1D77E835D}" type="slidenum">
              <a:rPr lang="es-ES" smtClean="0"/>
              <a:pPr>
                <a:defRPr/>
              </a:pPr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3640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22D1E-EF90-43AE-8A74-E8F1D77E835D}" type="slidenum">
              <a:rPr lang="es-ES" smtClean="0"/>
              <a:pPr>
                <a:defRPr/>
              </a:pPr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8291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22D1E-EF90-43AE-8A74-E8F1D77E835D}" type="slidenum">
              <a:rPr lang="es-ES" smtClean="0"/>
              <a:pPr>
                <a:defRPr/>
              </a:pPr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5834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22D1E-EF90-43AE-8A74-E8F1D77E835D}" type="slidenum">
              <a:rPr lang="es-ES" smtClean="0"/>
              <a:pPr>
                <a:defRPr/>
              </a:pPr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7099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22D1E-EF90-43AE-8A74-E8F1D77E835D}" type="slidenum">
              <a:rPr lang="es-ES" smtClean="0"/>
              <a:pPr>
                <a:defRPr/>
              </a:pPr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1088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DF91BAD2-8126-426E-AAC0-3938D75372BB}" type="datetimeFigureOut">
              <a:rPr lang="es-MX"/>
              <a:pPr>
                <a:defRPr/>
              </a:pPr>
              <a:t>24/11/2016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B22A0FEE-18F3-437C-9BDD-8432828CDEA5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18618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A315574B-EDF3-4653-8E84-6FE297F46F70}" type="datetimeFigureOut">
              <a:rPr lang="es-MX"/>
              <a:pPr>
                <a:defRPr/>
              </a:pPr>
              <a:t>24/11/2016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F926B2A9-C2C1-4057-9C5E-4E4927F2CEF6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1596224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87E6106E-23F6-4A15-9597-14CCEACCBC7E}" type="datetimeFigureOut">
              <a:rPr lang="es-MX"/>
              <a:pPr>
                <a:defRPr/>
              </a:pPr>
              <a:t>24/11/2016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A83734EF-E674-4E79-90AB-D2BC8A183807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86905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C0BCFADF-EF9B-47CF-9A84-D872396C3937}" type="datetimeFigureOut">
              <a:rPr lang="es-MX"/>
              <a:pPr>
                <a:defRPr/>
              </a:pPr>
              <a:t>24/11/2016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116B9106-D787-476B-8CB3-3B8BE9ACF554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93516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F08DE222-427F-423E-B817-A2E449774EFF}" type="datetimeFigureOut">
              <a:rPr lang="es-MX"/>
              <a:pPr>
                <a:defRPr/>
              </a:pPr>
              <a:t>24/11/2016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DBF63D4E-C6EF-49CC-8705-906984CA8E7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765754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6DE10F44-E3DA-4CAD-85D6-925EA419EBCE}" type="datetimeFigureOut">
              <a:rPr lang="es-MX"/>
              <a:pPr>
                <a:defRPr/>
              </a:pPr>
              <a:t>24/11/2016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1EDC1540-6171-40C6-975B-BC00D1F23F20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5231666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921A9FB0-D015-48E6-B1DC-E9A622BC0E4B}" type="datetimeFigureOut">
              <a:rPr lang="es-MX"/>
              <a:pPr>
                <a:defRPr/>
              </a:pPr>
              <a:t>24/11/2016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5D371154-AE5A-4CC2-AA29-1C8A867D40FC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6712923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B469A238-ECF1-4CEC-A734-068A0409F763}" type="datetimeFigureOut">
              <a:rPr lang="es-MX"/>
              <a:pPr>
                <a:defRPr/>
              </a:pPr>
              <a:t>24/11/2016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800F4020-4EB0-4B6F-B483-706F9A35AA0D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8830276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70DBDFDB-BC1C-420D-825F-9D442B96D1CA}" type="datetimeFigureOut">
              <a:rPr lang="es-MX"/>
              <a:pPr>
                <a:defRPr/>
              </a:pPr>
              <a:t>24/11/2016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412CC7FE-C1E9-45B5-8B96-EF7C8CD6797B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558212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1F944C15-C512-445C-A280-A3092F2A3CBF}" type="datetimeFigureOut">
              <a:rPr lang="es-MX"/>
              <a:pPr>
                <a:defRPr/>
              </a:pPr>
              <a:t>24/11/2016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995850A9-4827-45E3-B8E6-6A63AACF581F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2758704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1574A55E-854A-4A00-9377-9DE1F4825A43}" type="datetimeFigureOut">
              <a:rPr lang="es-MX"/>
              <a:pPr>
                <a:defRPr/>
              </a:pPr>
              <a:t>24/11/2016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86BD5F5E-DE5E-416B-AF78-D2C613F804A7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4954924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 userDrawn="1"/>
        </p:nvPicPr>
        <p:blipFill rotWithShape="1"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3"/>
          <a:stretch/>
        </p:blipFill>
        <p:spPr>
          <a:xfrm>
            <a:off x="163285" y="1078302"/>
            <a:ext cx="8817429" cy="577969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 userDrawn="1"/>
        </p:nvPicPr>
        <p:blipFill rotWithShape="1">
          <a:blip r:embed="rId14" cstate="print">
            <a:grayscl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7" t="3801" r="1817" b="86750"/>
          <a:stretch/>
        </p:blipFill>
        <p:spPr>
          <a:xfrm>
            <a:off x="163285" y="44624"/>
            <a:ext cx="8817429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214" y="6417692"/>
            <a:ext cx="2857500" cy="419100"/>
          </a:xfrm>
          <a:prstGeom prst="rect">
            <a:avLst/>
          </a:prstGeom>
        </p:spPr>
      </p:pic>
      <p:sp>
        <p:nvSpPr>
          <p:cNvPr id="3" name="Rectángulo 2"/>
          <p:cNvSpPr/>
          <p:nvPr userDrawn="1"/>
        </p:nvSpPr>
        <p:spPr>
          <a:xfrm>
            <a:off x="163285" y="44624"/>
            <a:ext cx="8817429" cy="576064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ciendachiapas.gob.mx/rendicion-ctas/informe-finanzas-pub/informacion-financiera-EP.as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/>
          <a:stretch/>
        </p:blipFill>
        <p:spPr>
          <a:xfrm>
            <a:off x="0" y="0"/>
            <a:ext cx="9467527" cy="6858000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7308304" y="6073170"/>
            <a:ext cx="18356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dirty="0" smtClean="0">
                <a:solidFill>
                  <a:schemeClr val="tx1">
                    <a:alpha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2016</a:t>
            </a:r>
            <a:endParaRPr lang="es-MX" sz="4500" dirty="0">
              <a:solidFill>
                <a:schemeClr val="tx1">
                  <a:alpha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699792" y="726951"/>
            <a:ext cx="6264696" cy="507831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hangingPunct="1"/>
            <a:r>
              <a:rPr lang="es-MX" sz="3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Consejo de Armonización Contable del Estado de Chiapas (CACE</a:t>
            </a:r>
            <a:r>
              <a:rPr lang="es-MX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 eaLnBrk="1" hangingPunct="1"/>
            <a:endParaRPr lang="es-MX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/>
            <a:endParaRPr lang="es-MX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/>
            <a:endParaRPr lang="es-MX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/>
            <a:endParaRPr lang="es-MX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 eaLnBrk="1" hangingPunct="1"/>
            <a:r>
              <a:rPr lang="es-MX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3ª. Reunión</a:t>
            </a:r>
          </a:p>
          <a:p>
            <a:pPr algn="r" eaLnBrk="1" hangingPunct="1"/>
            <a:endParaRPr lang="es-MX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 eaLnBrk="1" hangingPunct="1"/>
            <a:r>
              <a:rPr lang="es-MX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Tuxtla Gutiérrez, </a:t>
            </a:r>
            <a:r>
              <a:rPr lang="es-MX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Chiapas </a:t>
            </a:r>
            <a:endParaRPr lang="es-MX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 eaLnBrk="1" hangingPunct="1"/>
            <a:r>
              <a:rPr lang="es-MX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Viernes 25 de noviembre   </a:t>
            </a:r>
            <a:endParaRPr lang="es-MX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44"/>
          <p:cNvSpPr>
            <a:spLocks/>
          </p:cNvSpPr>
          <p:nvPr/>
        </p:nvSpPr>
        <p:spPr bwMode="auto">
          <a:xfrm>
            <a:off x="467544" y="3717031"/>
            <a:ext cx="2232249" cy="2127883"/>
          </a:xfrm>
          <a:custGeom>
            <a:avLst/>
            <a:gdLst/>
            <a:ahLst/>
            <a:cxnLst>
              <a:cxn ang="0">
                <a:pos x="485" y="146"/>
              </a:cxn>
              <a:cxn ang="0">
                <a:pos x="515" y="170"/>
              </a:cxn>
              <a:cxn ang="0">
                <a:pos x="540" y="194"/>
              </a:cxn>
              <a:cxn ang="0">
                <a:pos x="552" y="194"/>
              </a:cxn>
              <a:cxn ang="0">
                <a:pos x="558" y="201"/>
              </a:cxn>
              <a:cxn ang="0">
                <a:pos x="582" y="213"/>
              </a:cxn>
              <a:cxn ang="0">
                <a:pos x="612" y="237"/>
              </a:cxn>
              <a:cxn ang="0">
                <a:pos x="612" y="249"/>
              </a:cxn>
              <a:cxn ang="0">
                <a:pos x="619" y="261"/>
              </a:cxn>
              <a:cxn ang="0">
                <a:pos x="631" y="267"/>
              </a:cxn>
              <a:cxn ang="0">
                <a:pos x="643" y="279"/>
              </a:cxn>
              <a:cxn ang="0">
                <a:pos x="661" y="285"/>
              </a:cxn>
              <a:cxn ang="0">
                <a:pos x="655" y="292"/>
              </a:cxn>
              <a:cxn ang="0">
                <a:pos x="649" y="310"/>
              </a:cxn>
              <a:cxn ang="0">
                <a:pos x="649" y="322"/>
              </a:cxn>
              <a:cxn ang="0">
                <a:pos x="649" y="334"/>
              </a:cxn>
              <a:cxn ang="0">
                <a:pos x="424" y="340"/>
              </a:cxn>
              <a:cxn ang="0">
                <a:pos x="364" y="516"/>
              </a:cxn>
              <a:cxn ang="0">
                <a:pos x="352" y="546"/>
              </a:cxn>
              <a:cxn ang="0">
                <a:pos x="345" y="583"/>
              </a:cxn>
              <a:cxn ang="0">
                <a:pos x="333" y="607"/>
              </a:cxn>
              <a:cxn ang="0">
                <a:pos x="224" y="498"/>
              </a:cxn>
              <a:cxn ang="0">
                <a:pos x="242" y="510"/>
              </a:cxn>
              <a:cxn ang="0">
                <a:pos x="224" y="492"/>
              </a:cxn>
              <a:cxn ang="0">
                <a:pos x="200" y="480"/>
              </a:cxn>
              <a:cxn ang="0">
                <a:pos x="103" y="395"/>
              </a:cxn>
              <a:cxn ang="0">
                <a:pos x="36" y="346"/>
              </a:cxn>
              <a:cxn ang="0">
                <a:pos x="48" y="346"/>
              </a:cxn>
              <a:cxn ang="0">
                <a:pos x="12" y="328"/>
              </a:cxn>
              <a:cxn ang="0">
                <a:pos x="18" y="304"/>
              </a:cxn>
              <a:cxn ang="0">
                <a:pos x="18" y="237"/>
              </a:cxn>
              <a:cxn ang="0">
                <a:pos x="42" y="194"/>
              </a:cxn>
              <a:cxn ang="0">
                <a:pos x="48" y="176"/>
              </a:cxn>
              <a:cxn ang="0">
                <a:pos x="91" y="122"/>
              </a:cxn>
              <a:cxn ang="0">
                <a:pos x="109" y="85"/>
              </a:cxn>
              <a:cxn ang="0">
                <a:pos x="145" y="6"/>
              </a:cxn>
              <a:cxn ang="0">
                <a:pos x="176" y="12"/>
              </a:cxn>
              <a:cxn ang="0">
                <a:pos x="194" y="49"/>
              </a:cxn>
              <a:cxn ang="0">
                <a:pos x="218" y="85"/>
              </a:cxn>
              <a:cxn ang="0">
                <a:pos x="242" y="116"/>
              </a:cxn>
              <a:cxn ang="0">
                <a:pos x="309" y="49"/>
              </a:cxn>
              <a:cxn ang="0">
                <a:pos x="364" y="37"/>
              </a:cxn>
              <a:cxn ang="0">
                <a:pos x="376" y="19"/>
              </a:cxn>
              <a:cxn ang="0">
                <a:pos x="382" y="25"/>
              </a:cxn>
              <a:cxn ang="0">
                <a:pos x="406" y="19"/>
              </a:cxn>
              <a:cxn ang="0">
                <a:pos x="412" y="43"/>
              </a:cxn>
              <a:cxn ang="0">
                <a:pos x="424" y="49"/>
              </a:cxn>
              <a:cxn ang="0">
                <a:pos x="430" y="85"/>
              </a:cxn>
              <a:cxn ang="0">
                <a:pos x="461" y="103"/>
              </a:cxn>
              <a:cxn ang="0">
                <a:pos x="479" y="122"/>
              </a:cxn>
            </a:cxnLst>
            <a:rect l="0" t="0" r="r" b="b"/>
            <a:pathLst>
              <a:path w="661" h="607">
                <a:moveTo>
                  <a:pt x="473" y="134"/>
                </a:moveTo>
                <a:lnTo>
                  <a:pt x="485" y="146"/>
                </a:lnTo>
                <a:lnTo>
                  <a:pt x="503" y="146"/>
                </a:lnTo>
                <a:lnTo>
                  <a:pt x="515" y="170"/>
                </a:lnTo>
                <a:lnTo>
                  <a:pt x="528" y="176"/>
                </a:lnTo>
                <a:lnTo>
                  <a:pt x="540" y="194"/>
                </a:lnTo>
                <a:lnTo>
                  <a:pt x="552" y="201"/>
                </a:lnTo>
                <a:lnTo>
                  <a:pt x="552" y="194"/>
                </a:lnTo>
                <a:lnTo>
                  <a:pt x="558" y="194"/>
                </a:lnTo>
                <a:lnTo>
                  <a:pt x="558" y="201"/>
                </a:lnTo>
                <a:lnTo>
                  <a:pt x="564" y="207"/>
                </a:lnTo>
                <a:lnTo>
                  <a:pt x="582" y="213"/>
                </a:lnTo>
                <a:lnTo>
                  <a:pt x="600" y="225"/>
                </a:lnTo>
                <a:lnTo>
                  <a:pt x="612" y="237"/>
                </a:lnTo>
                <a:lnTo>
                  <a:pt x="606" y="249"/>
                </a:lnTo>
                <a:lnTo>
                  <a:pt x="612" y="249"/>
                </a:lnTo>
                <a:lnTo>
                  <a:pt x="612" y="261"/>
                </a:lnTo>
                <a:lnTo>
                  <a:pt x="619" y="261"/>
                </a:lnTo>
                <a:lnTo>
                  <a:pt x="612" y="267"/>
                </a:lnTo>
                <a:lnTo>
                  <a:pt x="631" y="267"/>
                </a:lnTo>
                <a:lnTo>
                  <a:pt x="643" y="273"/>
                </a:lnTo>
                <a:lnTo>
                  <a:pt x="643" y="279"/>
                </a:lnTo>
                <a:lnTo>
                  <a:pt x="655" y="279"/>
                </a:lnTo>
                <a:lnTo>
                  <a:pt x="661" y="285"/>
                </a:lnTo>
                <a:lnTo>
                  <a:pt x="649" y="285"/>
                </a:lnTo>
                <a:lnTo>
                  <a:pt x="655" y="292"/>
                </a:lnTo>
                <a:lnTo>
                  <a:pt x="643" y="310"/>
                </a:lnTo>
                <a:lnTo>
                  <a:pt x="649" y="310"/>
                </a:lnTo>
                <a:lnTo>
                  <a:pt x="643" y="316"/>
                </a:lnTo>
                <a:lnTo>
                  <a:pt x="649" y="322"/>
                </a:lnTo>
                <a:lnTo>
                  <a:pt x="643" y="334"/>
                </a:lnTo>
                <a:lnTo>
                  <a:pt x="649" y="334"/>
                </a:lnTo>
                <a:lnTo>
                  <a:pt x="643" y="340"/>
                </a:lnTo>
                <a:lnTo>
                  <a:pt x="424" y="340"/>
                </a:lnTo>
                <a:lnTo>
                  <a:pt x="339" y="480"/>
                </a:lnTo>
                <a:lnTo>
                  <a:pt x="364" y="516"/>
                </a:lnTo>
                <a:lnTo>
                  <a:pt x="345" y="528"/>
                </a:lnTo>
                <a:lnTo>
                  <a:pt x="352" y="546"/>
                </a:lnTo>
                <a:lnTo>
                  <a:pt x="339" y="552"/>
                </a:lnTo>
                <a:lnTo>
                  <a:pt x="345" y="583"/>
                </a:lnTo>
                <a:lnTo>
                  <a:pt x="339" y="601"/>
                </a:lnTo>
                <a:lnTo>
                  <a:pt x="333" y="607"/>
                </a:lnTo>
                <a:lnTo>
                  <a:pt x="236" y="510"/>
                </a:lnTo>
                <a:lnTo>
                  <a:pt x="224" y="498"/>
                </a:lnTo>
                <a:lnTo>
                  <a:pt x="236" y="498"/>
                </a:lnTo>
                <a:lnTo>
                  <a:pt x="242" y="510"/>
                </a:lnTo>
                <a:lnTo>
                  <a:pt x="236" y="498"/>
                </a:lnTo>
                <a:lnTo>
                  <a:pt x="224" y="492"/>
                </a:lnTo>
                <a:lnTo>
                  <a:pt x="224" y="498"/>
                </a:lnTo>
                <a:lnTo>
                  <a:pt x="200" y="480"/>
                </a:lnTo>
                <a:lnTo>
                  <a:pt x="163" y="443"/>
                </a:lnTo>
                <a:lnTo>
                  <a:pt x="103" y="395"/>
                </a:lnTo>
                <a:lnTo>
                  <a:pt x="36" y="352"/>
                </a:lnTo>
                <a:lnTo>
                  <a:pt x="36" y="346"/>
                </a:lnTo>
                <a:lnTo>
                  <a:pt x="42" y="352"/>
                </a:lnTo>
                <a:lnTo>
                  <a:pt x="48" y="346"/>
                </a:lnTo>
                <a:lnTo>
                  <a:pt x="42" y="334"/>
                </a:lnTo>
                <a:lnTo>
                  <a:pt x="12" y="328"/>
                </a:lnTo>
                <a:lnTo>
                  <a:pt x="6" y="328"/>
                </a:lnTo>
                <a:lnTo>
                  <a:pt x="18" y="304"/>
                </a:lnTo>
                <a:lnTo>
                  <a:pt x="0" y="261"/>
                </a:lnTo>
                <a:lnTo>
                  <a:pt x="18" y="237"/>
                </a:lnTo>
                <a:lnTo>
                  <a:pt x="18" y="213"/>
                </a:lnTo>
                <a:lnTo>
                  <a:pt x="42" y="194"/>
                </a:lnTo>
                <a:lnTo>
                  <a:pt x="42" y="176"/>
                </a:lnTo>
                <a:lnTo>
                  <a:pt x="48" y="176"/>
                </a:lnTo>
                <a:lnTo>
                  <a:pt x="48" y="152"/>
                </a:lnTo>
                <a:lnTo>
                  <a:pt x="91" y="122"/>
                </a:lnTo>
                <a:lnTo>
                  <a:pt x="97" y="110"/>
                </a:lnTo>
                <a:lnTo>
                  <a:pt x="109" y="85"/>
                </a:lnTo>
                <a:lnTo>
                  <a:pt x="127" y="67"/>
                </a:lnTo>
                <a:lnTo>
                  <a:pt x="145" y="6"/>
                </a:lnTo>
                <a:lnTo>
                  <a:pt x="151" y="0"/>
                </a:lnTo>
                <a:lnTo>
                  <a:pt x="176" y="12"/>
                </a:lnTo>
                <a:lnTo>
                  <a:pt x="200" y="12"/>
                </a:lnTo>
                <a:lnTo>
                  <a:pt x="194" y="49"/>
                </a:lnTo>
                <a:lnTo>
                  <a:pt x="200" y="79"/>
                </a:lnTo>
                <a:lnTo>
                  <a:pt x="218" y="85"/>
                </a:lnTo>
                <a:lnTo>
                  <a:pt x="230" y="103"/>
                </a:lnTo>
                <a:lnTo>
                  <a:pt x="242" y="116"/>
                </a:lnTo>
                <a:lnTo>
                  <a:pt x="309" y="61"/>
                </a:lnTo>
                <a:lnTo>
                  <a:pt x="309" y="49"/>
                </a:lnTo>
                <a:lnTo>
                  <a:pt x="345" y="37"/>
                </a:lnTo>
                <a:lnTo>
                  <a:pt x="364" y="37"/>
                </a:lnTo>
                <a:lnTo>
                  <a:pt x="358" y="31"/>
                </a:lnTo>
                <a:lnTo>
                  <a:pt x="376" y="19"/>
                </a:lnTo>
                <a:lnTo>
                  <a:pt x="382" y="19"/>
                </a:lnTo>
                <a:lnTo>
                  <a:pt x="382" y="25"/>
                </a:lnTo>
                <a:lnTo>
                  <a:pt x="388" y="19"/>
                </a:lnTo>
                <a:lnTo>
                  <a:pt x="406" y="19"/>
                </a:lnTo>
                <a:lnTo>
                  <a:pt x="412" y="25"/>
                </a:lnTo>
                <a:lnTo>
                  <a:pt x="412" y="43"/>
                </a:lnTo>
                <a:lnTo>
                  <a:pt x="412" y="49"/>
                </a:lnTo>
                <a:lnTo>
                  <a:pt x="424" y="49"/>
                </a:lnTo>
                <a:lnTo>
                  <a:pt x="430" y="61"/>
                </a:lnTo>
                <a:lnTo>
                  <a:pt x="430" y="85"/>
                </a:lnTo>
                <a:lnTo>
                  <a:pt x="461" y="91"/>
                </a:lnTo>
                <a:lnTo>
                  <a:pt x="461" y="103"/>
                </a:lnTo>
                <a:lnTo>
                  <a:pt x="473" y="110"/>
                </a:lnTo>
                <a:lnTo>
                  <a:pt x="479" y="122"/>
                </a:lnTo>
                <a:lnTo>
                  <a:pt x="473" y="134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 w="19050" cap="flat" cmpd="sng">
            <a:solidFill>
              <a:srgbClr val="00642D"/>
            </a:solidFill>
            <a:prstDash val="solid"/>
            <a:round/>
            <a:headEnd type="none" w="med" len="med"/>
            <a:tailEnd type="none" w="med" len="med"/>
          </a:ln>
          <a:effectLst>
            <a:innerShdw blurRad="241300" dist="88900">
              <a:schemeClr val="tx1"/>
            </a:innerShdw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Arial" charset="0"/>
              <a:cs typeface="Arial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9" y="86014"/>
            <a:ext cx="1801789" cy="135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955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CuadroTexto"/>
          <p:cNvSpPr txBox="1">
            <a:spLocks noChangeArrowheads="1"/>
          </p:cNvSpPr>
          <p:nvPr/>
        </p:nvSpPr>
        <p:spPr bwMode="auto">
          <a:xfrm>
            <a:off x="233039" y="1412776"/>
            <a:ext cx="8568952" cy="381642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/>
            <a:r>
              <a:rPr lang="es-MX" sz="2000" b="1" dirty="0" smtClean="0">
                <a:latin typeface="+mj-lt"/>
              </a:rPr>
              <a:t>Acciones para resolver las debilidades en el Informe de Calidad de Información:</a:t>
            </a:r>
            <a:endParaRPr lang="es-MX" sz="2000" b="1" dirty="0">
              <a:latin typeface="+mj-lt"/>
            </a:endParaRPr>
          </a:p>
          <a:p>
            <a:pPr algn="just"/>
            <a:endParaRPr lang="es-MX" sz="1000" dirty="0">
              <a:latin typeface="+mj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sz="1600" dirty="0" smtClean="0">
                <a:latin typeface="+mj-lt"/>
              </a:rPr>
              <a:t>Exhortar a los organismos públicos, para que en el cuarto trimestre corrijan </a:t>
            </a:r>
            <a:r>
              <a:rPr lang="es-MX" sz="1600" dirty="0">
                <a:latin typeface="+mj-lt"/>
              </a:rPr>
              <a:t>l</a:t>
            </a:r>
            <a:r>
              <a:rPr lang="es-MX" sz="1600" dirty="0" smtClean="0">
                <a:latin typeface="+mj-lt"/>
              </a:rPr>
              <a:t>as debilidades, a más tardar el 15 de enero del 2017.</a:t>
            </a:r>
          </a:p>
          <a:p>
            <a:pPr marL="228600" indent="-228600" algn="just">
              <a:buFont typeface="+mj-lt"/>
              <a:buAutoNum type="arabicPeriod"/>
            </a:pPr>
            <a:endParaRPr lang="es-MX" sz="1000" u="sng" dirty="0" smtClean="0">
              <a:latin typeface="+mj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sz="1600" dirty="0" smtClean="0">
                <a:latin typeface="+mj-lt"/>
              </a:rPr>
              <a:t>Otorgar la capacitación y asesoría que sea necesaria, para que capturen la información en el SFU de manera correcta.</a:t>
            </a:r>
          </a:p>
          <a:p>
            <a:pPr marL="342900" indent="-342900" algn="just">
              <a:buFont typeface="+mj-lt"/>
              <a:buAutoNum type="arabicPeriod"/>
            </a:pPr>
            <a:endParaRPr lang="es-MX" sz="1100" dirty="0">
              <a:latin typeface="+mj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sz="1600" dirty="0" smtClean="0">
                <a:latin typeface="+mj-lt"/>
              </a:rPr>
              <a:t>Proporcionar los criterios </a:t>
            </a:r>
            <a:r>
              <a:rPr lang="es-MX" sz="1600" dirty="0">
                <a:latin typeface="+mj-lt"/>
              </a:rPr>
              <a:t>para el registro de la información en el SFU</a:t>
            </a:r>
          </a:p>
          <a:p>
            <a:pPr marL="342900" indent="-342900" algn="just">
              <a:buFont typeface="+mj-lt"/>
              <a:buAutoNum type="arabicPeriod"/>
            </a:pPr>
            <a:endParaRPr lang="es-MX" sz="1000" dirty="0">
              <a:latin typeface="+mj-lt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s-MX" sz="1600" dirty="0" smtClean="0">
                <a:latin typeface="+mj-lt"/>
              </a:rPr>
              <a:t>Establecer coordinación con la </a:t>
            </a:r>
            <a:r>
              <a:rPr lang="es-MX" sz="1600" b="1" u="sng" dirty="0">
                <a:latin typeface="+mj-lt"/>
              </a:rPr>
              <a:t>Secretaría de la Función </a:t>
            </a:r>
            <a:r>
              <a:rPr lang="es-MX" sz="1600" b="1" u="sng" dirty="0" smtClean="0">
                <a:latin typeface="+mj-lt"/>
              </a:rPr>
              <a:t>Pública </a:t>
            </a:r>
            <a:r>
              <a:rPr lang="es-MX" sz="1600" dirty="0">
                <a:latin typeface="+mj-lt"/>
              </a:rPr>
              <a:t>y </a:t>
            </a:r>
            <a:r>
              <a:rPr lang="es-MX" sz="1600" dirty="0" smtClean="0">
                <a:latin typeface="+mj-lt"/>
              </a:rPr>
              <a:t>con el </a:t>
            </a:r>
            <a:r>
              <a:rPr lang="es-MX" sz="1600" b="1" u="sng" dirty="0" smtClean="0">
                <a:latin typeface="+mj-lt"/>
              </a:rPr>
              <a:t>Órgano </a:t>
            </a:r>
            <a:r>
              <a:rPr lang="es-MX" sz="1600" b="1" u="sng" dirty="0">
                <a:latin typeface="+mj-lt"/>
              </a:rPr>
              <a:t>de Fiscalización Superior del Congreso del Estado</a:t>
            </a:r>
            <a:r>
              <a:rPr lang="es-MX" sz="1600" dirty="0">
                <a:latin typeface="+mj-lt"/>
              </a:rPr>
              <a:t> (OFSCE</a:t>
            </a:r>
            <a:r>
              <a:rPr lang="es-MX" sz="1600" dirty="0" smtClean="0">
                <a:latin typeface="+mj-lt"/>
              </a:rPr>
              <a:t>), para que </a:t>
            </a:r>
            <a:r>
              <a:rPr lang="es-MX" sz="1600" dirty="0">
                <a:latin typeface="+mj-lt"/>
              </a:rPr>
              <a:t>los organismos </a:t>
            </a:r>
            <a:r>
              <a:rPr lang="es-MX" sz="1600" dirty="0" smtClean="0">
                <a:latin typeface="+mj-lt"/>
              </a:rPr>
              <a:t>públicos y los municipios corrijan </a:t>
            </a:r>
            <a:r>
              <a:rPr lang="es-MX" sz="1600" dirty="0">
                <a:latin typeface="+mj-lt"/>
              </a:rPr>
              <a:t>dichas debilidades</a:t>
            </a:r>
            <a:r>
              <a:rPr lang="es-MX" sz="1600" dirty="0" smtClean="0">
                <a:latin typeface="+mj-lt"/>
              </a:rPr>
              <a:t>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s-MX" sz="1600" dirty="0" smtClean="0">
                <a:latin typeface="+mj-lt"/>
              </a:rPr>
              <a:t>El 09 de diciembre del 2016 y 09 de enero del 2017, celebrar reuniones para determinar de manera conjunta las acciones a seguir para que en el 4º trimestre cumplan con la obligación.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79512" y="79064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>
                <a:solidFill>
                  <a:srgbClr val="C00000"/>
                </a:solidFill>
                <a:latin typeface="+mj-lt"/>
              </a:rPr>
              <a:t>4.4. Índice</a:t>
            </a:r>
            <a:r>
              <a:rPr lang="es-MX" sz="1800" b="1" dirty="0" smtClean="0">
                <a:latin typeface="+mj-lt"/>
              </a:rPr>
              <a:t> </a:t>
            </a:r>
            <a:r>
              <a:rPr lang="es-MX" sz="1800" dirty="0">
                <a:solidFill>
                  <a:srgbClr val="C00000"/>
                </a:solidFill>
                <a:latin typeface="+mj-lt"/>
              </a:rPr>
              <a:t>de Calidad de Información de Recursos Federales 2016. SFU</a:t>
            </a:r>
          </a:p>
        </p:txBody>
      </p:sp>
      <p:sp>
        <p:nvSpPr>
          <p:cNvPr id="5" name="14 CuadroTexto"/>
          <p:cNvSpPr txBox="1">
            <a:spLocks noChangeArrowheads="1"/>
          </p:cNvSpPr>
          <p:nvPr/>
        </p:nvSpPr>
        <p:spPr bwMode="auto">
          <a:xfrm>
            <a:off x="280540" y="6800"/>
            <a:ext cx="84739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8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HelveticaNeueLT Std Blk" panose="020B0904020202020204" pitchFamily="34" charset="0"/>
              </a:rPr>
              <a:t>4. Seguimiento a los acuerdos de la </a:t>
            </a:r>
            <a:r>
              <a:rPr lang="es-MX" sz="1800" b="1" spc="50" dirty="0" smtClean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HelveticaNeueLT Std Blk" panose="020B0904020202020204" pitchFamily="34" charset="0"/>
              </a:rPr>
              <a:t>reunión anterior del </a:t>
            </a:r>
            <a:r>
              <a:rPr lang="es-MX" sz="18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HelveticaNeueLT Std Blk" panose="020B0904020202020204" pitchFamily="34" charset="0"/>
              </a:rPr>
              <a:t>CACE, realizada en el mes de </a:t>
            </a:r>
            <a:r>
              <a:rPr lang="es-MX" sz="1800" b="1" spc="50" dirty="0" smtClean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HelveticaNeueLT Std Blk" panose="020B0904020202020204" pitchFamily="34" charset="0"/>
              </a:rPr>
              <a:t>junio </a:t>
            </a:r>
            <a:r>
              <a:rPr lang="es-MX" sz="18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HelveticaNeueLT Std Blk" panose="020B0904020202020204" pitchFamily="34" charset="0"/>
              </a:rPr>
              <a:t>del ejercicio 2016.</a:t>
            </a:r>
          </a:p>
        </p:txBody>
      </p:sp>
    </p:spTree>
    <p:extLst>
      <p:ext uri="{BB962C8B-B14F-4D97-AF65-F5344CB8AC3E}">
        <p14:creationId xmlns:p14="http://schemas.microsoft.com/office/powerpoint/2010/main" val="3315947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403648" y="3429000"/>
            <a:ext cx="5945345" cy="3539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700" b="1" dirty="0" smtClean="0"/>
              <a:t>PARTICIPA LA SECRETARÍA  DE LA FUNCIÓN PÚBLICA</a:t>
            </a:r>
            <a:endParaRPr lang="es-MX" sz="1700" dirty="0"/>
          </a:p>
        </p:txBody>
      </p:sp>
      <p:sp>
        <p:nvSpPr>
          <p:cNvPr id="4" name="14 CuadroTexto"/>
          <p:cNvSpPr txBox="1">
            <a:spLocks noChangeArrowheads="1"/>
          </p:cNvSpPr>
          <p:nvPr/>
        </p:nvSpPr>
        <p:spPr bwMode="auto">
          <a:xfrm>
            <a:off x="378985" y="1063388"/>
            <a:ext cx="86428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800" dirty="0">
                <a:ln w="50800"/>
                <a:solidFill>
                  <a:srgbClr val="C00000"/>
                </a:solidFill>
              </a:rPr>
              <a:t>4.5. Informe del avance del registro patrimonial</a:t>
            </a:r>
          </a:p>
        </p:txBody>
      </p:sp>
      <p:sp>
        <p:nvSpPr>
          <p:cNvPr id="5" name="14 CuadroTexto"/>
          <p:cNvSpPr txBox="1">
            <a:spLocks noChangeArrowheads="1"/>
          </p:cNvSpPr>
          <p:nvPr/>
        </p:nvSpPr>
        <p:spPr bwMode="auto">
          <a:xfrm>
            <a:off x="280540" y="6800"/>
            <a:ext cx="84739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8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HelveticaNeueLT Std Blk" panose="020B0904020202020204" pitchFamily="34" charset="0"/>
              </a:rPr>
              <a:t>4. Seguimiento a los acuerdos de la </a:t>
            </a:r>
            <a:r>
              <a:rPr lang="es-MX" sz="1800" b="1" spc="50" dirty="0" smtClean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HelveticaNeueLT Std Blk" panose="020B0904020202020204" pitchFamily="34" charset="0"/>
              </a:rPr>
              <a:t>reunión anterior del </a:t>
            </a:r>
            <a:r>
              <a:rPr lang="es-MX" sz="18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HelveticaNeueLT Std Blk" panose="020B0904020202020204" pitchFamily="34" charset="0"/>
              </a:rPr>
              <a:t>CACE, realizada en el mes de </a:t>
            </a:r>
            <a:r>
              <a:rPr lang="es-MX" sz="1800" b="1" spc="50" dirty="0" smtClean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HelveticaNeueLT Std Blk" panose="020B0904020202020204" pitchFamily="34" charset="0"/>
              </a:rPr>
              <a:t>junio </a:t>
            </a:r>
            <a:r>
              <a:rPr lang="es-MX" sz="18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HelveticaNeueLT Std Blk" panose="020B0904020202020204" pitchFamily="34" charset="0"/>
              </a:rPr>
              <a:t>del ejercicio 2016.</a:t>
            </a:r>
          </a:p>
        </p:txBody>
      </p:sp>
    </p:spTree>
    <p:extLst>
      <p:ext uri="{BB962C8B-B14F-4D97-AF65-F5344CB8AC3E}">
        <p14:creationId xmlns:p14="http://schemas.microsoft.com/office/powerpoint/2010/main" val="1866913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Rectángulo redondeado"/>
          <p:cNvSpPr/>
          <p:nvPr/>
        </p:nvSpPr>
        <p:spPr bwMode="auto">
          <a:xfrm>
            <a:off x="497988" y="1473866"/>
            <a:ext cx="8178468" cy="2943770"/>
          </a:xfrm>
          <a:prstGeom prst="roundRect">
            <a:avLst>
              <a:gd name="adj" fmla="val 9447"/>
            </a:avLst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5400000" scaled="1"/>
            <a:tileRect/>
          </a:gra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3 CuadroTexto"/>
          <p:cNvSpPr txBox="1">
            <a:spLocks noChangeArrowheads="1"/>
          </p:cNvSpPr>
          <p:nvPr/>
        </p:nvSpPr>
        <p:spPr bwMode="auto">
          <a:xfrm>
            <a:off x="683568" y="1556792"/>
            <a:ext cx="7797646" cy="249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ts val="3800"/>
              </a:lnSpc>
              <a:defRPr/>
            </a:pPr>
            <a:r>
              <a:rPr lang="es-MX" sz="2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5. Ley de Disciplina Financiera de las Entidades Federativas y los Municipios (LDF); así como los Criterios para la elaboración y presentación homogénea de la información financiera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5496" y="15346"/>
            <a:ext cx="9001000" cy="677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5940152" y="6381328"/>
            <a:ext cx="3096344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7032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77908" y="1873416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u="sng" dirty="0" smtClean="0">
                <a:latin typeface="+mj-lt"/>
              </a:rPr>
              <a:t>Los Obligados:</a:t>
            </a:r>
          </a:p>
          <a:p>
            <a:endParaRPr lang="es-MX" sz="20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 smtClean="0">
                <a:latin typeface="+mj-lt"/>
              </a:rPr>
              <a:t>Cada ente público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67544" y="3288664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u="sng" dirty="0" smtClean="0">
                <a:latin typeface="+mj-lt"/>
              </a:rPr>
              <a:t>La Iniciativa de la Ley de Ingresos y el Proyecto de Presupuesto de Egresos, incluirán lo siguiente:</a:t>
            </a:r>
          </a:p>
          <a:p>
            <a:endParaRPr lang="es-MX" sz="2400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400" b="1" dirty="0" smtClean="0">
                <a:latin typeface="+mj-lt"/>
              </a:rPr>
              <a:t>Objetivos Anuales, Estrategias y Metas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b="1" dirty="0" smtClean="0">
                <a:latin typeface="+mj-lt"/>
              </a:rPr>
              <a:t>Proyecciones de las finanzas Públicas, 5 años </a:t>
            </a:r>
            <a:r>
              <a:rPr lang="es-MX" sz="1600" b="1" dirty="0" smtClean="0">
                <a:latin typeface="+mj-lt"/>
              </a:rPr>
              <a:t>(</a:t>
            </a:r>
            <a:r>
              <a:rPr lang="es-MX" sz="1600" b="1" dirty="0" smtClean="0">
                <a:latin typeface="+mj-lt"/>
              </a:rPr>
              <a:t>2017-2022)</a:t>
            </a:r>
            <a:endParaRPr lang="es-MX" sz="1600" b="1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400" b="1" dirty="0" smtClean="0">
                <a:latin typeface="+mj-lt"/>
              </a:rPr>
              <a:t>Riesgos relevantes de las finanzas públicas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b="1" dirty="0" smtClean="0">
                <a:latin typeface="+mj-lt"/>
              </a:rPr>
              <a:t>Resultados de las Finanzas Públicas, 5 años </a:t>
            </a:r>
            <a:r>
              <a:rPr lang="es-MX" sz="1600" b="1" dirty="0" smtClean="0">
                <a:latin typeface="+mj-lt"/>
              </a:rPr>
              <a:t>(</a:t>
            </a:r>
            <a:r>
              <a:rPr lang="es-MX" sz="1600" b="1" dirty="0" smtClean="0">
                <a:latin typeface="+mj-lt"/>
              </a:rPr>
              <a:t>2011-2016)</a:t>
            </a:r>
            <a:endParaRPr lang="es-MX" sz="1600" b="1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400" b="1" dirty="0" smtClean="0">
                <a:latin typeface="+mj-lt"/>
              </a:rPr>
              <a:t>Estudio actuarial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67544" y="908720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latin typeface="+mj-lt"/>
              </a:rPr>
              <a:t>Aspectos importantes de la LDF:</a:t>
            </a:r>
            <a:endParaRPr lang="es-MX" sz="3600" dirty="0">
              <a:latin typeface="+mj-lt"/>
            </a:endParaRPr>
          </a:p>
        </p:txBody>
      </p:sp>
      <p:sp>
        <p:nvSpPr>
          <p:cNvPr id="7" name="14 CuadroTexto"/>
          <p:cNvSpPr txBox="1">
            <a:spLocks noChangeArrowheads="1"/>
          </p:cNvSpPr>
          <p:nvPr/>
        </p:nvSpPr>
        <p:spPr bwMode="auto">
          <a:xfrm>
            <a:off x="280540" y="6800"/>
            <a:ext cx="84739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5. LDF; así como los Criterios para la elaboración y presentación homogénea de la información financiera.</a:t>
            </a:r>
          </a:p>
        </p:txBody>
      </p:sp>
    </p:spTree>
    <p:extLst>
      <p:ext uri="{BB962C8B-B14F-4D97-AF65-F5344CB8AC3E}">
        <p14:creationId xmlns:p14="http://schemas.microsoft.com/office/powerpoint/2010/main" val="900796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43508" y="1523751"/>
            <a:ext cx="885698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800" dirty="0" smtClean="0">
                <a:latin typeface="+mj-lt"/>
              </a:rPr>
              <a:t>Toda propuesta de </a:t>
            </a:r>
            <a:r>
              <a:rPr lang="es-MX" sz="1800" dirty="0" smtClean="0">
                <a:solidFill>
                  <a:srgbClr val="F6224F"/>
                </a:solidFill>
                <a:latin typeface="+mj-lt"/>
              </a:rPr>
              <a:t>aumento o creación de gasto </a:t>
            </a:r>
            <a:r>
              <a:rPr lang="es-MX" sz="1800" dirty="0" smtClean="0">
                <a:latin typeface="+mj-lt"/>
              </a:rPr>
              <a:t>del presupuesto de egresos, deberá acompañarse con la correspondiente </a:t>
            </a:r>
            <a:r>
              <a:rPr lang="es-MX" sz="1800" dirty="0" smtClean="0">
                <a:solidFill>
                  <a:srgbClr val="F6224F"/>
                </a:solidFill>
                <a:latin typeface="+mj-lt"/>
              </a:rPr>
              <a:t>iniciativa de ingresos o compensarse </a:t>
            </a:r>
            <a:r>
              <a:rPr lang="es-MX" sz="1800" dirty="0" smtClean="0">
                <a:latin typeface="+mj-lt"/>
              </a:rPr>
              <a:t>con reducciones en otras provisiones de gasto.</a:t>
            </a:r>
          </a:p>
          <a:p>
            <a:pPr algn="just"/>
            <a:endParaRPr lang="es-MX" sz="500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800" dirty="0" smtClean="0">
                <a:latin typeface="+mj-lt"/>
              </a:rPr>
              <a:t>No </a:t>
            </a:r>
            <a:r>
              <a:rPr lang="es-MX" sz="1800" dirty="0" smtClean="0">
                <a:solidFill>
                  <a:srgbClr val="F6224F"/>
                </a:solidFill>
                <a:latin typeface="+mj-lt"/>
              </a:rPr>
              <a:t>procederá pago que no este comprendido </a:t>
            </a:r>
            <a:r>
              <a:rPr lang="es-MX" sz="1800" dirty="0" smtClean="0">
                <a:latin typeface="+mj-lt"/>
              </a:rPr>
              <a:t>en el presupuesto de egresos.</a:t>
            </a:r>
          </a:p>
          <a:p>
            <a:pPr algn="just"/>
            <a:endParaRPr lang="es-MX" sz="500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800" dirty="0" smtClean="0">
                <a:solidFill>
                  <a:srgbClr val="F6224F"/>
                </a:solidFill>
                <a:latin typeface="+mj-lt"/>
              </a:rPr>
              <a:t>Revelar en la cuenta pública </a:t>
            </a:r>
            <a:r>
              <a:rPr lang="es-MX" sz="1800" dirty="0" smtClean="0">
                <a:latin typeface="+mj-lt"/>
              </a:rPr>
              <a:t>y en los informes que periódicamente se entregue al congreso, </a:t>
            </a:r>
            <a:r>
              <a:rPr lang="es-MX" sz="1800" dirty="0" smtClean="0">
                <a:solidFill>
                  <a:srgbClr val="F6224F"/>
                </a:solidFill>
                <a:latin typeface="+mj-lt"/>
              </a:rPr>
              <a:t>la </a:t>
            </a:r>
            <a:r>
              <a:rPr lang="es-MX" sz="1800" smtClean="0">
                <a:solidFill>
                  <a:srgbClr val="F6224F"/>
                </a:solidFill>
                <a:latin typeface="+mj-lt"/>
              </a:rPr>
              <a:t>fuente </a:t>
            </a:r>
            <a:r>
              <a:rPr lang="es-MX" sz="1800" smtClean="0">
                <a:solidFill>
                  <a:srgbClr val="F6224F"/>
                </a:solidFill>
                <a:latin typeface="+mj-lt"/>
              </a:rPr>
              <a:t>de ingresos </a:t>
            </a:r>
            <a:r>
              <a:rPr lang="es-MX" sz="1800" dirty="0" smtClean="0">
                <a:solidFill>
                  <a:srgbClr val="F6224F"/>
                </a:solidFill>
                <a:latin typeface="+mj-lt"/>
              </a:rPr>
              <a:t>con la que se haya pagado </a:t>
            </a:r>
            <a:r>
              <a:rPr lang="es-MX" sz="1800" dirty="0" smtClean="0">
                <a:latin typeface="+mj-lt"/>
              </a:rPr>
              <a:t>el nuevo gasto</a:t>
            </a:r>
          </a:p>
          <a:p>
            <a:pPr algn="just"/>
            <a:endParaRPr lang="es-MX" sz="5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800" dirty="0" smtClean="0">
                <a:latin typeface="+mj-lt"/>
              </a:rPr>
              <a:t>El capítulo 1000 servicios personales, comparado con el aprobado en el año inmediato anterior, tendrá como límite, una tasa de crecimiento equivalente al valor que resulte menor entre:</a:t>
            </a:r>
          </a:p>
          <a:p>
            <a:pPr algn="just"/>
            <a:endParaRPr lang="es-MX" sz="500" b="1" u="sng" dirty="0">
              <a:latin typeface="+mj-lt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MX" sz="1800" b="1" u="sng" dirty="0" smtClean="0">
                <a:solidFill>
                  <a:srgbClr val="F6224F"/>
                </a:solidFill>
                <a:latin typeface="+mj-lt"/>
              </a:rPr>
              <a:t>El 3% de crecimiento real, y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MX" sz="1800" b="1" u="sng" dirty="0" smtClean="0">
                <a:solidFill>
                  <a:srgbClr val="F6224F"/>
                </a:solidFill>
                <a:latin typeface="+mj-lt"/>
              </a:rPr>
              <a:t>El crecimiento real del </a:t>
            </a:r>
            <a:r>
              <a:rPr lang="es-MX" sz="1800" b="1" u="sng" dirty="0" err="1" smtClean="0">
                <a:solidFill>
                  <a:srgbClr val="F6224F"/>
                </a:solidFill>
                <a:latin typeface="+mj-lt"/>
              </a:rPr>
              <a:t>Produto</a:t>
            </a:r>
            <a:r>
              <a:rPr lang="es-MX" sz="1800" b="1" u="sng" dirty="0" smtClean="0">
                <a:solidFill>
                  <a:srgbClr val="F6224F"/>
                </a:solidFill>
                <a:latin typeface="+mj-lt"/>
              </a:rPr>
              <a:t> Interno Bruto</a:t>
            </a:r>
          </a:p>
          <a:p>
            <a:pPr lvl="1" algn="just"/>
            <a:endParaRPr lang="es-MX" sz="500" b="1" u="sng" dirty="0" smtClean="0">
              <a:latin typeface="+mj-lt"/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es-MX" sz="1800" dirty="0">
                <a:latin typeface="+mj-lt"/>
              </a:rPr>
              <a:t>En el proyecto de presupuesto de egresos se deberá presentar en una </a:t>
            </a:r>
            <a:r>
              <a:rPr lang="es-MX" sz="1800" dirty="0">
                <a:solidFill>
                  <a:srgbClr val="F6224F"/>
                </a:solidFill>
                <a:latin typeface="+mj-lt"/>
              </a:rPr>
              <a:t>sección específica las remuneraciones de los servicios personales</a:t>
            </a:r>
            <a:r>
              <a:rPr lang="es-MX" sz="1800" dirty="0">
                <a:latin typeface="+mj-lt"/>
              </a:rPr>
              <a:t>, desglosando las percepciones ordinarias y extraordinarias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43508" y="908720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+mj-lt"/>
              </a:rPr>
              <a:t>Aspectos importantes de la LDF:</a:t>
            </a:r>
            <a:endParaRPr lang="es-MX" sz="2800" dirty="0">
              <a:latin typeface="+mj-lt"/>
            </a:endParaRPr>
          </a:p>
        </p:txBody>
      </p:sp>
      <p:sp>
        <p:nvSpPr>
          <p:cNvPr id="7" name="14 CuadroTexto"/>
          <p:cNvSpPr txBox="1">
            <a:spLocks noChangeArrowheads="1"/>
          </p:cNvSpPr>
          <p:nvPr/>
        </p:nvSpPr>
        <p:spPr bwMode="auto">
          <a:xfrm>
            <a:off x="280540" y="6800"/>
            <a:ext cx="84739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5. LDF; así como los Criterios para la elaboración y presentación homogénea de la información financiera.</a:t>
            </a:r>
          </a:p>
        </p:txBody>
      </p:sp>
    </p:spTree>
    <p:extLst>
      <p:ext uri="{BB962C8B-B14F-4D97-AF65-F5344CB8AC3E}">
        <p14:creationId xmlns:p14="http://schemas.microsoft.com/office/powerpoint/2010/main" val="4265517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79512" y="1196752"/>
            <a:ext cx="88569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800" dirty="0" smtClean="0">
                <a:latin typeface="+mj-lt"/>
              </a:rPr>
              <a:t>Solo podrán </a:t>
            </a:r>
            <a:r>
              <a:rPr lang="es-MX" sz="1800" u="sng" dirty="0" smtClean="0">
                <a:solidFill>
                  <a:srgbClr val="F6224F"/>
                </a:solidFill>
                <a:latin typeface="+mj-lt"/>
              </a:rPr>
              <a:t>comprometer recursos con cargo al presupuesto </a:t>
            </a:r>
            <a:r>
              <a:rPr lang="es-MX" sz="1800" dirty="0" smtClean="0">
                <a:latin typeface="+mj-lt"/>
              </a:rPr>
              <a:t>autorizado, contando previamente con la suficiencia presupuestaria, identificando la fuente de ingresos.</a:t>
            </a:r>
          </a:p>
          <a:p>
            <a:pPr algn="just"/>
            <a:endParaRPr lang="es-MX" sz="600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800" dirty="0" smtClean="0">
                <a:latin typeface="+mj-lt"/>
              </a:rPr>
              <a:t>Solo procederá hacer </a:t>
            </a:r>
            <a:r>
              <a:rPr lang="es-MX" sz="1800" u="sng" dirty="0" smtClean="0">
                <a:solidFill>
                  <a:srgbClr val="F6224F"/>
                </a:solidFill>
                <a:latin typeface="+mj-lt"/>
              </a:rPr>
              <a:t>pagos con base en el presupuesto autorizado</a:t>
            </a:r>
            <a:r>
              <a:rPr lang="es-MX" sz="1800" dirty="0" smtClean="0">
                <a:latin typeface="+mj-lt"/>
              </a:rPr>
              <a:t>, y por los conceptos efectivamente devengados, siempre que se hubieren registrado y contabilizado debida y oportunamente.</a:t>
            </a:r>
          </a:p>
          <a:p>
            <a:pPr algn="just"/>
            <a:endParaRPr lang="es-MX" sz="600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800" dirty="0" smtClean="0">
                <a:latin typeface="+mj-lt"/>
              </a:rPr>
              <a:t>El monto de los servicios personales aprobada en el presupuesto, </a:t>
            </a:r>
            <a:r>
              <a:rPr lang="es-MX" sz="1800" u="sng" dirty="0" smtClean="0">
                <a:solidFill>
                  <a:srgbClr val="F6224F"/>
                </a:solidFill>
                <a:latin typeface="+mj-lt"/>
              </a:rPr>
              <a:t>no podrá incrementarse durante el ejercicio</a:t>
            </a:r>
            <a:r>
              <a:rPr lang="es-MX" sz="1800" dirty="0" smtClean="0">
                <a:latin typeface="+mj-lt"/>
              </a:rPr>
              <a:t>. </a:t>
            </a:r>
          </a:p>
          <a:p>
            <a:pPr algn="just"/>
            <a:endParaRPr lang="es-MX" sz="600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800" dirty="0">
                <a:latin typeface="+mj-lt"/>
                <a:cs typeface="Arial" panose="020B0604020202020204" pitchFamily="34" charset="0"/>
              </a:rPr>
              <a:t>Los recursos federales que al 31 de diciembre del ejercicio fiscal inmediato anterior, </a:t>
            </a:r>
            <a:r>
              <a:rPr lang="es-MX" sz="1800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no hayan sido devengadas</a:t>
            </a:r>
            <a:r>
              <a:rPr lang="es-MX" sz="1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MX" sz="1800" dirty="0">
                <a:latin typeface="+mj-lt"/>
                <a:cs typeface="Arial" panose="020B0604020202020204" pitchFamily="34" charset="0"/>
              </a:rPr>
              <a:t>por sus entes públicos, deberán reintegrarse </a:t>
            </a:r>
            <a:r>
              <a:rPr lang="es-MX" sz="1800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a más tardar el 15 de enero de cada año</a:t>
            </a:r>
            <a:r>
              <a:rPr lang="es-MX" sz="18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algn="just"/>
            <a:endParaRPr lang="es-MX" sz="600" dirty="0"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800" dirty="0">
                <a:latin typeface="+mj-lt"/>
                <a:cs typeface="Arial" panose="020B0604020202020204" pitchFamily="34" charset="0"/>
              </a:rPr>
              <a:t>Los recursos federales que, al 31 de diciembre del ejercicio fiscal inmediato anterior </a:t>
            </a:r>
            <a:r>
              <a:rPr lang="es-MX" sz="1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se hayan comprometido </a:t>
            </a:r>
            <a:r>
              <a:rPr lang="es-MX" sz="1800" dirty="0">
                <a:latin typeface="+mj-lt"/>
                <a:cs typeface="Arial" panose="020B0604020202020204" pitchFamily="34" charset="0"/>
              </a:rPr>
              <a:t>y </a:t>
            </a:r>
            <a:r>
              <a:rPr lang="es-MX" sz="1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aquéllas devengadas</a:t>
            </a:r>
            <a:r>
              <a:rPr lang="es-MX" sz="1800" dirty="0">
                <a:latin typeface="+mj-lt"/>
                <a:cs typeface="Arial" panose="020B0604020202020204" pitchFamily="34" charset="0"/>
              </a:rPr>
              <a:t> pero que no hayan sido pagadas, deberán</a:t>
            </a:r>
            <a:r>
              <a:rPr lang="es-MX" sz="1800" dirty="0" smtClean="0">
                <a:latin typeface="+mj-lt"/>
                <a:cs typeface="Arial" panose="020B0604020202020204" pitchFamily="34" charset="0"/>
              </a:rPr>
              <a:t>:</a:t>
            </a:r>
          </a:p>
          <a:p>
            <a:pPr algn="just"/>
            <a:endParaRPr lang="es-MX" sz="600" dirty="0">
              <a:latin typeface="+mj-lt"/>
              <a:cs typeface="Arial" panose="020B0604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MX" sz="1800" u="sng" dirty="0" smtClean="0">
                <a:latin typeface="+mj-lt"/>
                <a:cs typeface="Arial" panose="020B0604020202020204" pitchFamily="34" charset="0"/>
              </a:rPr>
              <a:t>Cumplir </a:t>
            </a:r>
            <a:r>
              <a:rPr lang="es-MX" sz="1800" u="sng" dirty="0">
                <a:latin typeface="+mj-lt"/>
                <a:cs typeface="Arial" panose="020B0604020202020204" pitchFamily="34" charset="0"/>
              </a:rPr>
              <a:t>los pagos respectivos </a:t>
            </a:r>
            <a:r>
              <a:rPr lang="es-MX" sz="1800" dirty="0">
                <a:latin typeface="+mj-lt"/>
                <a:cs typeface="Arial" panose="020B0604020202020204" pitchFamily="34" charset="0"/>
              </a:rPr>
              <a:t>a más tardar durante el </a:t>
            </a:r>
            <a:r>
              <a:rPr lang="es-MX" sz="1800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primer trimestres del ejercicio fiscal siguiente</a:t>
            </a:r>
            <a:r>
              <a:rPr lang="es-MX" sz="1800" dirty="0">
                <a:latin typeface="+mj-lt"/>
                <a:cs typeface="Arial" panose="020B0604020202020204" pitchFamily="34" charset="0"/>
              </a:rPr>
              <a:t>, o conforme </a:t>
            </a:r>
            <a:r>
              <a:rPr lang="es-MX" sz="1800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al calendario de ejecución </a:t>
            </a:r>
            <a:r>
              <a:rPr lang="es-MX" sz="1800" dirty="0">
                <a:latin typeface="+mj-lt"/>
                <a:cs typeface="Arial" panose="020B0604020202020204" pitchFamily="34" charset="0"/>
              </a:rPr>
              <a:t>establecido en el convenio.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MX" sz="1800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Cumplido el plazo</a:t>
            </a:r>
            <a:r>
              <a:rPr lang="es-MX" sz="1800" dirty="0">
                <a:latin typeface="+mj-lt"/>
                <a:cs typeface="Arial" panose="020B0604020202020204" pitchFamily="34" charset="0"/>
              </a:rPr>
              <a:t>, deberán reintegrarse a más tardar dentro de los </a:t>
            </a:r>
            <a:r>
              <a:rPr lang="es-MX" sz="1800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15 días naturales siguientes</a:t>
            </a:r>
            <a:r>
              <a:rPr lang="es-MX" sz="1800" dirty="0">
                <a:latin typeface="+mj-lt"/>
                <a:cs typeface="Arial" panose="020B0604020202020204" pitchFamily="34" charset="0"/>
              </a:rPr>
              <a:t>.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MX" sz="1800" dirty="0">
                <a:latin typeface="+mj-lt"/>
                <a:cs typeface="Arial" panose="020B0604020202020204" pitchFamily="34" charset="0"/>
              </a:rPr>
              <a:t>Los reintegros deberán incluir los rendimientos financieros </a:t>
            </a:r>
            <a:r>
              <a:rPr lang="es-MX" sz="1800" dirty="0" smtClean="0">
                <a:latin typeface="+mj-lt"/>
                <a:cs typeface="Arial" panose="020B0604020202020204" pitchFamily="34" charset="0"/>
              </a:rPr>
              <a:t>generados</a:t>
            </a:r>
            <a:endParaRPr lang="es-MX" sz="1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79512" y="682232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+mj-lt"/>
              </a:rPr>
              <a:t>Aspectos importantes de la LDF:</a:t>
            </a:r>
            <a:endParaRPr lang="es-MX" sz="2800" dirty="0">
              <a:latin typeface="+mj-lt"/>
            </a:endParaRPr>
          </a:p>
        </p:txBody>
      </p:sp>
      <p:sp>
        <p:nvSpPr>
          <p:cNvPr id="7" name="14 CuadroTexto"/>
          <p:cNvSpPr txBox="1">
            <a:spLocks noChangeArrowheads="1"/>
          </p:cNvSpPr>
          <p:nvPr/>
        </p:nvSpPr>
        <p:spPr bwMode="auto">
          <a:xfrm>
            <a:off x="280540" y="6800"/>
            <a:ext cx="84739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5. LDF; así como los Criterios para la elaboración y presentación homogénea de la información financiera.</a:t>
            </a:r>
          </a:p>
        </p:txBody>
      </p:sp>
    </p:spTree>
    <p:extLst>
      <p:ext uri="{BB962C8B-B14F-4D97-AF65-F5344CB8AC3E}">
        <p14:creationId xmlns:p14="http://schemas.microsoft.com/office/powerpoint/2010/main" val="3978045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129045"/>
              </p:ext>
            </p:extLst>
          </p:nvPr>
        </p:nvGraphicFramePr>
        <p:xfrm>
          <a:off x="280540" y="836712"/>
          <a:ext cx="8208912" cy="53949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76064"/>
                <a:gridCol w="7632848"/>
              </a:tblGrid>
              <a:tr h="311338"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No.</a:t>
                      </a:r>
                      <a:endParaRPr lang="es-MX" sz="1500" dirty="0"/>
                    </a:p>
                  </a:txBody>
                  <a:tcPr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F O R M A T O S – L D F</a:t>
                      </a:r>
                      <a:endParaRPr lang="es-MX" sz="15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16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kern="1200" dirty="0" smtClean="0"/>
                        <a:t>1</a:t>
                      </a:r>
                      <a:endParaRPr lang="es-MX" sz="13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kern="1200" dirty="0" smtClean="0"/>
                        <a:t>1 Estado de Situación Financiera Detallado –  LDF. </a:t>
                      </a:r>
                      <a:endParaRPr lang="es-MX" sz="13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168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300" kern="1200" dirty="0" smtClean="0"/>
                        <a:t>2</a:t>
                      </a:r>
                      <a:endParaRPr lang="es-MX" sz="13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1300" kern="1200" dirty="0" smtClean="0"/>
                        <a:t>2 </a:t>
                      </a:r>
                      <a:r>
                        <a:rPr lang="es-ES" sz="1300" kern="1200" dirty="0" smtClean="0"/>
                        <a:t>Informe Analítico de la Deuda Pública y Otros Pasivos – LDF</a:t>
                      </a:r>
                      <a:endParaRPr lang="es-MX" sz="1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168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300" kern="1200" dirty="0" smtClean="0"/>
                        <a:t>3</a:t>
                      </a:r>
                      <a:endParaRPr lang="es-MX" sz="13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1300" kern="1200" dirty="0" smtClean="0"/>
                        <a:t>3 </a:t>
                      </a:r>
                      <a:r>
                        <a:rPr lang="es-ES" sz="1300" kern="1200" dirty="0" smtClean="0"/>
                        <a:t>Informe Analítico de Obligaciones Diferentes de Financiamientos –  LDF</a:t>
                      </a:r>
                      <a:endParaRPr lang="es-MX" sz="1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16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kern="1200" dirty="0" smtClean="0"/>
                        <a:t>4</a:t>
                      </a:r>
                      <a:endParaRPr lang="es-MX" sz="13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kern="1200" dirty="0" smtClean="0"/>
                        <a:t>4 </a:t>
                      </a:r>
                      <a:r>
                        <a:rPr lang="es-ES" sz="1300" kern="1200" dirty="0" smtClean="0"/>
                        <a:t>Balance Presupuestario – LDF</a:t>
                      </a:r>
                      <a:endParaRPr lang="es-MX" sz="13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16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kern="1200" dirty="0" smtClean="0"/>
                        <a:t>5</a:t>
                      </a:r>
                      <a:endParaRPr lang="es-MX" sz="13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kern="1200" dirty="0" smtClean="0"/>
                        <a:t>5 </a:t>
                      </a:r>
                      <a:r>
                        <a:rPr lang="es-ES" sz="1300" kern="1200" dirty="0" smtClean="0"/>
                        <a:t>Estado Analítico de Ingresos Detallado – LDF</a:t>
                      </a:r>
                      <a:endParaRPr lang="es-MX" sz="13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95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300" kern="1200" dirty="0" smtClean="0"/>
                        <a:t>6</a:t>
                      </a:r>
                      <a:endParaRPr lang="es-MX" sz="13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1300" kern="1200" dirty="0" smtClean="0"/>
                        <a:t>6 a) Estado Analítico del Ejercicio del Presupuesto de Egresos Detallado </a:t>
                      </a:r>
                      <a:r>
                        <a:rPr lang="es-ES" sz="1300" kern="1200" dirty="0" smtClean="0"/>
                        <a:t>– </a:t>
                      </a:r>
                      <a:r>
                        <a:rPr lang="es-MX" sz="1300" kern="1200" dirty="0" smtClean="0"/>
                        <a:t>LDF</a:t>
                      </a:r>
                    </a:p>
                    <a:p>
                      <a:pPr marL="265113" lvl="1" indent="0" algn="l" defTabSz="914400" rtl="0" eaLnBrk="1" latinLnBrk="0" hangingPunct="1"/>
                      <a:r>
                        <a:rPr lang="es-MX" sz="1200" kern="1200" dirty="0" smtClean="0">
                          <a:effectLst/>
                        </a:rPr>
                        <a:t>(Clasificación por Objeto del Gasto)</a:t>
                      </a:r>
                      <a:endParaRPr lang="es-MX" sz="12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95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kern="1200" dirty="0" smtClean="0"/>
                        <a:t>7</a:t>
                      </a:r>
                      <a:endParaRPr lang="es-MX" sz="13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kern="1200" dirty="0" smtClean="0"/>
                        <a:t>6 b) Estado Analítico del Ejercicio del Presupuesto de Egresos Detallado </a:t>
                      </a:r>
                      <a:r>
                        <a:rPr lang="es-ES" sz="1300" kern="1200" dirty="0" smtClean="0"/>
                        <a:t>– </a:t>
                      </a:r>
                      <a:r>
                        <a:rPr lang="es-MX" sz="1300" kern="1200" dirty="0" smtClean="0"/>
                        <a:t> LDF</a:t>
                      </a:r>
                    </a:p>
                    <a:p>
                      <a:pPr marL="265113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 smtClean="0">
                          <a:effectLst/>
                        </a:rPr>
                        <a:t>(Clasificación Administrativa)</a:t>
                      </a:r>
                      <a:endParaRPr lang="es-MX" sz="12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95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kern="1200" dirty="0" smtClean="0"/>
                        <a:t>8</a:t>
                      </a:r>
                      <a:endParaRPr lang="es-MX" sz="13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kern="1200" dirty="0" smtClean="0"/>
                        <a:t>6 c) Estado Analítico del Ejercicio del Presupuesto de Egresos Detallado </a:t>
                      </a:r>
                      <a:r>
                        <a:rPr lang="es-ES" sz="1300" kern="1200" dirty="0" smtClean="0"/>
                        <a:t>– </a:t>
                      </a:r>
                      <a:r>
                        <a:rPr lang="es-MX" sz="1300" kern="1200" dirty="0" smtClean="0"/>
                        <a:t> LDF</a:t>
                      </a:r>
                    </a:p>
                    <a:p>
                      <a:pPr marL="265113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 smtClean="0">
                          <a:effectLst/>
                        </a:rPr>
                        <a:t>(Clasificación Funcional)</a:t>
                      </a:r>
                      <a:endParaRPr lang="es-MX" sz="12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95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kern="1200" dirty="0" smtClean="0"/>
                        <a:t>9</a:t>
                      </a:r>
                      <a:endParaRPr lang="es-MX" sz="13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kern="1200" dirty="0" smtClean="0"/>
                        <a:t>6 d) Estado Analítico del Ejercicio del Presupuesto de Egresos Detallado </a:t>
                      </a:r>
                      <a:r>
                        <a:rPr lang="es-ES" sz="1300" kern="1200" dirty="0" smtClean="0"/>
                        <a:t>– </a:t>
                      </a:r>
                      <a:r>
                        <a:rPr lang="es-MX" sz="1300" kern="1200" dirty="0" smtClean="0"/>
                        <a:t> LDF</a:t>
                      </a:r>
                    </a:p>
                    <a:p>
                      <a:pPr marL="2651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5113" algn="l"/>
                        </a:tabLst>
                        <a:defRPr/>
                      </a:pPr>
                      <a:r>
                        <a:rPr lang="es-MX" sz="1200" kern="1200" dirty="0" smtClean="0">
                          <a:effectLst/>
                        </a:rPr>
                        <a:t>(Clasificación de Servicios Personales por Categoría)</a:t>
                      </a:r>
                      <a:endParaRPr lang="es-MX" sz="12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16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kern="1200" dirty="0" smtClean="0"/>
                        <a:t>10</a:t>
                      </a:r>
                      <a:endParaRPr lang="es-MX" sz="13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kern="1200" dirty="0" smtClean="0"/>
                        <a:t>7 a)</a:t>
                      </a:r>
                      <a:r>
                        <a:rPr lang="es-MX" sz="1300" kern="1200" baseline="0" dirty="0" smtClean="0"/>
                        <a:t> </a:t>
                      </a:r>
                      <a:r>
                        <a:rPr lang="es-MX" sz="1300" kern="1200" dirty="0" smtClean="0"/>
                        <a:t>Proyecciones de Ingresos – LDF</a:t>
                      </a:r>
                      <a:endParaRPr lang="es-MX" sz="13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16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kern="1200" dirty="0" smtClean="0"/>
                        <a:t>11</a:t>
                      </a:r>
                      <a:endParaRPr lang="es-MX" sz="13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kern="1200" dirty="0" smtClean="0"/>
                        <a:t>7 b)</a:t>
                      </a:r>
                      <a:r>
                        <a:rPr lang="es-MX" sz="1300" kern="1200" baseline="0" dirty="0" smtClean="0"/>
                        <a:t> </a:t>
                      </a:r>
                      <a:r>
                        <a:rPr lang="es-MX" sz="1300" kern="1200" dirty="0" smtClean="0"/>
                        <a:t>Proyecciones de Egresos – LDF</a:t>
                      </a:r>
                      <a:endParaRPr lang="es-MX" sz="13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16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kern="1200" dirty="0" smtClean="0"/>
                        <a:t>12</a:t>
                      </a:r>
                      <a:endParaRPr lang="es-MX" sz="13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kern="1200" dirty="0" smtClean="0"/>
                        <a:t>7 c)</a:t>
                      </a:r>
                      <a:r>
                        <a:rPr lang="es-MX" sz="1300" kern="1200" baseline="0" dirty="0" smtClean="0"/>
                        <a:t> </a:t>
                      </a:r>
                      <a:r>
                        <a:rPr lang="es-MX" sz="1300" kern="1200" dirty="0" smtClean="0"/>
                        <a:t>Resultados de Ingresos – LDF</a:t>
                      </a:r>
                      <a:endParaRPr lang="es-MX" sz="13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16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kern="1200" dirty="0" smtClean="0"/>
                        <a:t>13</a:t>
                      </a:r>
                      <a:endParaRPr lang="es-MX" sz="13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kern="1200" dirty="0" smtClean="0"/>
                        <a:t>7 d)</a:t>
                      </a:r>
                      <a:r>
                        <a:rPr lang="es-MX" sz="1300" kern="1200" baseline="0" dirty="0" smtClean="0"/>
                        <a:t> </a:t>
                      </a:r>
                      <a:r>
                        <a:rPr lang="es-MX" sz="1300" kern="1200" dirty="0" smtClean="0"/>
                        <a:t>Resultados de Egresos – LDF</a:t>
                      </a:r>
                      <a:endParaRPr lang="es-MX" sz="13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16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kern="1200" dirty="0" smtClean="0"/>
                        <a:t>14</a:t>
                      </a:r>
                      <a:endParaRPr lang="es-MX" sz="13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kern="1200" dirty="0" smtClean="0"/>
                        <a:t>8</a:t>
                      </a:r>
                      <a:r>
                        <a:rPr lang="es-MX" sz="1300" kern="1200" baseline="0" dirty="0" smtClean="0"/>
                        <a:t> </a:t>
                      </a:r>
                      <a:r>
                        <a:rPr lang="es-MX" sz="1300" kern="1200" dirty="0" smtClean="0"/>
                        <a:t>Informe sobre Estudios Actuariales – LDF</a:t>
                      </a:r>
                      <a:endParaRPr lang="es-MX" sz="13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16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kern="1200" dirty="0" smtClean="0"/>
                        <a:t>15</a:t>
                      </a:r>
                      <a:endParaRPr lang="es-MX" sz="13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8650" marR="0" indent="-6286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kern="1200" dirty="0" smtClean="0"/>
                        <a:t>Anexo 3 Guía de Cumplimiento de la Ley de Disciplina Financiera de las Entidades Federativas y los  Municipios</a:t>
                      </a:r>
                      <a:endParaRPr lang="es-MX" sz="13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6263680" y="2244060"/>
            <a:ext cx="2880320" cy="2369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1600" dirty="0" smtClean="0"/>
              <a:t>Los numerales </a:t>
            </a:r>
            <a:r>
              <a:rPr lang="es-MX" sz="1600" b="1" dirty="0" smtClean="0">
                <a:solidFill>
                  <a:srgbClr val="FF0000"/>
                </a:solidFill>
              </a:rPr>
              <a:t>1 al 9 y el 15</a:t>
            </a:r>
            <a:r>
              <a:rPr lang="es-MX" sz="1600" dirty="0" smtClean="0"/>
              <a:t>, entran en vigencia para el </a:t>
            </a:r>
            <a:r>
              <a:rPr lang="es-MX" sz="1600" b="1" dirty="0" smtClean="0">
                <a:solidFill>
                  <a:srgbClr val="FF0000"/>
                </a:solidFill>
              </a:rPr>
              <a:t>4º trimestre de 2016</a:t>
            </a:r>
            <a:r>
              <a:rPr lang="es-MX" sz="1600" dirty="0" smtClean="0"/>
              <a:t>. </a:t>
            </a:r>
            <a:r>
              <a:rPr lang="es-MX" sz="1000" dirty="0" smtClean="0"/>
              <a:t>Circular No.: SH/SUBE/DGPCP/0016/2016 del 10 de noviembre de 2016</a:t>
            </a:r>
            <a:endParaRPr lang="es-MX" sz="1600" dirty="0" smtClean="0"/>
          </a:p>
          <a:p>
            <a:endParaRPr lang="es-MX" sz="16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1600" dirty="0" smtClean="0"/>
              <a:t>Los numerales </a:t>
            </a:r>
            <a:r>
              <a:rPr lang="es-MX" sz="1600" b="1" dirty="0" smtClean="0">
                <a:solidFill>
                  <a:srgbClr val="FF0000"/>
                </a:solidFill>
              </a:rPr>
              <a:t>10 al 14 </a:t>
            </a:r>
            <a:r>
              <a:rPr lang="es-MX" sz="1600" dirty="0" smtClean="0"/>
              <a:t>entran en vigencia en el </a:t>
            </a:r>
            <a:r>
              <a:rPr lang="es-MX" sz="1600" b="1" dirty="0" smtClean="0">
                <a:solidFill>
                  <a:srgbClr val="FF0000"/>
                </a:solidFill>
              </a:rPr>
              <a:t>2017</a:t>
            </a:r>
            <a:endParaRPr lang="es-MX" sz="1600" b="1" dirty="0">
              <a:solidFill>
                <a:srgbClr val="FF0000"/>
              </a:solidFill>
            </a:endParaRPr>
          </a:p>
        </p:txBody>
      </p:sp>
      <p:sp>
        <p:nvSpPr>
          <p:cNvPr id="6" name="14 CuadroTexto"/>
          <p:cNvSpPr txBox="1">
            <a:spLocks noChangeArrowheads="1"/>
          </p:cNvSpPr>
          <p:nvPr/>
        </p:nvSpPr>
        <p:spPr bwMode="auto">
          <a:xfrm>
            <a:off x="280540" y="6800"/>
            <a:ext cx="84739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5. LDF; así como los Criterios para la elaboración y presentación homogénea de la información financiera.</a:t>
            </a:r>
          </a:p>
        </p:txBody>
      </p:sp>
    </p:spTree>
    <p:extLst>
      <p:ext uri="{BB962C8B-B14F-4D97-AF65-F5344CB8AC3E}">
        <p14:creationId xmlns:p14="http://schemas.microsoft.com/office/powerpoint/2010/main" val="16873422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Rectángulo redondeado"/>
          <p:cNvSpPr/>
          <p:nvPr/>
        </p:nvSpPr>
        <p:spPr bwMode="auto">
          <a:xfrm>
            <a:off x="487597" y="1473866"/>
            <a:ext cx="8178468" cy="2943770"/>
          </a:xfrm>
          <a:prstGeom prst="roundRect">
            <a:avLst>
              <a:gd name="adj" fmla="val 9447"/>
            </a:avLst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5400000" scaled="1"/>
            <a:tileRect/>
          </a:gra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3 CuadroTexto"/>
          <p:cNvSpPr txBox="1">
            <a:spLocks noChangeArrowheads="1"/>
          </p:cNvSpPr>
          <p:nvPr/>
        </p:nvSpPr>
        <p:spPr bwMode="auto">
          <a:xfrm>
            <a:off x="718551" y="1844824"/>
            <a:ext cx="7715247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ts val="5000"/>
              </a:lnSpc>
              <a:defRPr/>
            </a:pPr>
            <a:r>
              <a:rPr lang="es-MX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6. Informe del Proceso de Adopción e Implementación de la Armonización Contable</a:t>
            </a:r>
            <a:endParaRPr lang="es-MX" b="1" dirty="0">
              <a:ln w="50800"/>
              <a:solidFill>
                <a:srgbClr val="00863D"/>
              </a:solidFill>
              <a:latin typeface="HelveticaNeueLT Std Blk" panose="020B09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5496" y="15346"/>
            <a:ext cx="9001000" cy="677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5940152" y="6381328"/>
            <a:ext cx="3096344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349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80540" y="797208"/>
            <a:ext cx="694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>
                <a:solidFill>
                  <a:srgbClr val="C00000"/>
                </a:solidFill>
                <a:latin typeface="+mj-lt"/>
              </a:rPr>
              <a:t>6</a:t>
            </a:r>
            <a:r>
              <a:rPr lang="es-MX" sz="1800" b="1" dirty="0" smtClean="0">
                <a:solidFill>
                  <a:srgbClr val="C00000"/>
                </a:solidFill>
                <a:latin typeface="+mj-lt"/>
              </a:rPr>
              <a:t>.1. Publicaciones del CONAC</a:t>
            </a:r>
            <a:endParaRPr lang="es-MX" sz="1800" b="1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255811"/>
              </p:ext>
            </p:extLst>
          </p:nvPr>
        </p:nvGraphicFramePr>
        <p:xfrm>
          <a:off x="4616648" y="2174086"/>
          <a:ext cx="3987800" cy="18634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4376"/>
                <a:gridCol w="603424"/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 smtClean="0">
                          <a:effectLst/>
                        </a:rPr>
                        <a:t>Cuadro de control de “Avances en la Armonización Contable “ de la S.H.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63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 smtClean="0">
                          <a:effectLst/>
                        </a:rPr>
                        <a:t>104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63D">
                        <a:alpha val="50196"/>
                      </a:srgb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Menos: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63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63D">
                        <a:alpha val="50196"/>
                      </a:srgb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 smtClean="0">
                          <a:effectLst/>
                        </a:rPr>
                        <a:t>   Planes </a:t>
                      </a:r>
                      <a:r>
                        <a:rPr lang="es-MX" sz="1400" u="none" strike="noStrike" dirty="0">
                          <a:effectLst/>
                        </a:rPr>
                        <a:t>de Trabajo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63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63D">
                        <a:alpha val="50196"/>
                      </a:srgb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 smtClean="0">
                          <a:effectLst/>
                        </a:rPr>
                        <a:t>   Otras </a:t>
                      </a:r>
                      <a:r>
                        <a:rPr lang="es-MX" sz="1400" u="none" strike="noStrike" dirty="0">
                          <a:effectLst/>
                        </a:rPr>
                        <a:t>Publicaciones  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63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13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63D">
                        <a:alpha val="50196"/>
                      </a:srgbClr>
                    </a:solidFill>
                  </a:tcPr>
                </a:tc>
              </a:tr>
              <a:tr h="23661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 smtClean="0">
                          <a:effectLst/>
                        </a:rPr>
                        <a:t>   Derogadas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63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63D">
                        <a:alpha val="50196"/>
                      </a:srgb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Criterios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formatos </a:t>
                      </a:r>
                      <a:r>
                        <a:rPr lang="es-MX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LDF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63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63D">
                        <a:alpha val="50196"/>
                      </a:srgb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Publicaciones del CONAC vigentes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63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79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63D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876034"/>
              </p:ext>
            </p:extLst>
          </p:nvPr>
        </p:nvGraphicFramePr>
        <p:xfrm>
          <a:off x="395536" y="2177505"/>
          <a:ext cx="3924300" cy="18717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4376"/>
                <a:gridCol w="539924"/>
              </a:tblGrid>
              <a:tr h="38739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Sección Normatividad</a:t>
                      </a:r>
                      <a:r>
                        <a:rPr lang="es-MX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en página oficial del CONAC (ver columna fecha de publicación)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 smtClean="0">
                          <a:effectLst/>
                        </a:rPr>
                        <a:t>88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Menos: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con 5 reformas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Derogadas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44891"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Publicaciones del CONAC vigentes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5473852" y="1362659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rgbClr val="00863D"/>
                </a:solidFill>
                <a:latin typeface="+mj-lt"/>
              </a:rPr>
              <a:t>CHIAPAS</a:t>
            </a:r>
            <a:endParaRPr lang="es-MX" sz="3600" b="1" dirty="0">
              <a:solidFill>
                <a:srgbClr val="00863D"/>
              </a:solidFill>
              <a:latin typeface="+mj-lt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331640" y="1362659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CONAC</a:t>
            </a:r>
            <a:endParaRPr lang="es-MX" sz="36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67544" y="494116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800" b="1" dirty="0" smtClean="0">
                <a:latin typeface="+mj-lt"/>
              </a:rPr>
              <a:t>Chiapas da seguimiento el cumplimiento de 79 normas emitidas por el CONAC, además de la LGCG.</a:t>
            </a:r>
            <a:endParaRPr lang="es-MX" sz="1800" b="1" dirty="0">
              <a:latin typeface="+mj-lt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541422" y="4005681"/>
            <a:ext cx="40630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i="1" dirty="0">
                <a:latin typeface="+mj-lt"/>
              </a:rPr>
              <a:t>http://</a:t>
            </a:r>
            <a:r>
              <a:rPr lang="es-MX" sz="1000" i="1" dirty="0" smtClean="0">
                <a:latin typeface="+mj-lt"/>
              </a:rPr>
              <a:t>www.haciendachiapas.gob.mx/informacion-interes/armonizacion-contable/armonizacion-cont.asp</a:t>
            </a:r>
          </a:p>
          <a:p>
            <a:endParaRPr lang="es-MX" sz="1000" i="1" dirty="0">
              <a:latin typeface="+mj-lt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14650" y="4029696"/>
            <a:ext cx="40051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i="1" dirty="0">
                <a:latin typeface="+mj-lt"/>
              </a:rPr>
              <a:t>http://</a:t>
            </a:r>
            <a:r>
              <a:rPr lang="es-MX" sz="1050" i="1" dirty="0" smtClean="0">
                <a:latin typeface="+mj-lt"/>
              </a:rPr>
              <a:t>www.conac.gob.mx/es/CONAC/Normatividad_Vigente</a:t>
            </a:r>
          </a:p>
          <a:p>
            <a:endParaRPr lang="es-MX" sz="1050" i="1" dirty="0">
              <a:latin typeface="+mj-lt"/>
            </a:endParaRPr>
          </a:p>
        </p:txBody>
      </p:sp>
      <p:sp>
        <p:nvSpPr>
          <p:cNvPr id="12" name="14 CuadroTexto"/>
          <p:cNvSpPr txBox="1">
            <a:spLocks noChangeArrowheads="1"/>
          </p:cNvSpPr>
          <p:nvPr/>
        </p:nvSpPr>
        <p:spPr bwMode="auto">
          <a:xfrm>
            <a:off x="280540" y="6800"/>
            <a:ext cx="84739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6. Informe del Proceso de Adopción e Implementación de la </a:t>
            </a:r>
          </a:p>
          <a:p>
            <a:pPr>
              <a:defRPr/>
            </a:pP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    Armonización Contable        </a:t>
            </a:r>
          </a:p>
        </p:txBody>
      </p:sp>
    </p:spTree>
    <p:extLst>
      <p:ext uri="{BB962C8B-B14F-4D97-AF65-F5344CB8AC3E}">
        <p14:creationId xmlns:p14="http://schemas.microsoft.com/office/powerpoint/2010/main" val="8789288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 rot="1822558">
            <a:off x="6907114" y="1535533"/>
            <a:ext cx="1878862" cy="88727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Imagen 1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6" t="47725" r="20400" b="23863"/>
          <a:stretch/>
        </p:blipFill>
        <p:spPr bwMode="auto">
          <a:xfrm>
            <a:off x="432027" y="1552388"/>
            <a:ext cx="2940174" cy="28519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7 Flecha abajo"/>
          <p:cNvSpPr/>
          <p:nvPr/>
        </p:nvSpPr>
        <p:spPr>
          <a:xfrm rot="6488706">
            <a:off x="3548571" y="4118372"/>
            <a:ext cx="300017" cy="578814"/>
          </a:xfrm>
          <a:prstGeom prst="downArrow">
            <a:avLst>
              <a:gd name="adj1" fmla="val 50000"/>
              <a:gd name="adj2" fmla="val 47503"/>
            </a:avLst>
          </a:prstGeom>
          <a:solidFill>
            <a:srgbClr val="0086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2 Rectángulo"/>
          <p:cNvSpPr>
            <a:spLocks noChangeArrowheads="1"/>
          </p:cNvSpPr>
          <p:nvPr/>
        </p:nvSpPr>
        <p:spPr bwMode="auto">
          <a:xfrm>
            <a:off x="323528" y="5336254"/>
            <a:ext cx="8496944" cy="9541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_tradnl" sz="1400" b="1" dirty="0" smtClean="0">
                <a:solidFill>
                  <a:srgbClr val="00863D"/>
                </a:solidFill>
                <a:latin typeface="+mj-lt"/>
                <a:cs typeface="Arial" pitchFamily="34" charset="0"/>
              </a:rPr>
              <a:t>CONAC:</a:t>
            </a:r>
          </a:p>
          <a:p>
            <a:r>
              <a:rPr lang="es-ES_tradnl" sz="1400" i="1" dirty="0" smtClean="0">
                <a:latin typeface="+mj-lt"/>
                <a:cs typeface="Arial" pitchFamily="34" charset="0"/>
              </a:rPr>
              <a:t>http</a:t>
            </a:r>
            <a:r>
              <a:rPr lang="es-ES_tradnl" sz="1400" i="1" dirty="0">
                <a:latin typeface="+mj-lt"/>
                <a:cs typeface="Arial" pitchFamily="34" charset="0"/>
              </a:rPr>
              <a:t>://</a:t>
            </a:r>
            <a:r>
              <a:rPr lang="es-ES_tradnl" sz="1400" i="1" dirty="0" smtClean="0">
                <a:latin typeface="+mj-lt"/>
                <a:cs typeface="Arial" pitchFamily="34" charset="0"/>
              </a:rPr>
              <a:t>www.conac.gob.mx/es/CONAC/Transparencia</a:t>
            </a:r>
          </a:p>
          <a:p>
            <a:r>
              <a:rPr lang="es-ES_tradnl" sz="1400" b="1" dirty="0" smtClean="0">
                <a:solidFill>
                  <a:srgbClr val="00863D"/>
                </a:solidFill>
                <a:latin typeface="+mj-lt"/>
                <a:cs typeface="Arial" pitchFamily="34" charset="0"/>
              </a:rPr>
              <a:t>Secretaría de Hacienda:</a:t>
            </a:r>
          </a:p>
          <a:p>
            <a:r>
              <a:rPr lang="es-ES_tradnl" sz="1400" i="1" dirty="0" smtClean="0">
                <a:latin typeface="+mj-lt"/>
                <a:cs typeface="Arial" pitchFamily="34" charset="0"/>
              </a:rPr>
              <a:t>http</a:t>
            </a:r>
            <a:r>
              <a:rPr lang="es-ES_tradnl" sz="1400" i="1" dirty="0">
                <a:latin typeface="+mj-lt"/>
                <a:cs typeface="Arial" pitchFamily="34" charset="0"/>
              </a:rPr>
              <a:t>://</a:t>
            </a:r>
            <a:r>
              <a:rPr lang="es-ES_tradnl" sz="1400" i="1" dirty="0" smtClean="0">
                <a:latin typeface="+mj-lt"/>
                <a:cs typeface="Arial" pitchFamily="34" charset="0"/>
              </a:rPr>
              <a:t>www.haciendachiapas.gob.mx/rendicion-ctas/informe-finanzas-pub/informacion-financiera-EP.asp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3470949" y="1733151"/>
            <a:ext cx="5304255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AutoNum type="arabicPeriod"/>
            </a:pPr>
            <a:r>
              <a:rPr lang="es-MX" sz="1400" dirty="0" smtClean="0">
                <a:latin typeface="+mj-lt"/>
                <a:cs typeface="Arial" panose="020B0604020202020204" pitchFamily="34" charset="0"/>
              </a:rPr>
              <a:t>Ayudas y Subsidios (4000)</a:t>
            </a:r>
          </a:p>
          <a:p>
            <a:pPr marL="177800" indent="-177800">
              <a:lnSpc>
                <a:spcPct val="150000"/>
              </a:lnSpc>
              <a:buAutoNum type="arabicPeriod"/>
            </a:pPr>
            <a:r>
              <a:rPr lang="es-MX" sz="1400" dirty="0" smtClean="0">
                <a:latin typeface="+mj-lt"/>
                <a:cs typeface="Arial" panose="020B0604020202020204" pitchFamily="34" charset="0"/>
              </a:rPr>
              <a:t>Recursos Federales por Orden de Gobierno.</a:t>
            </a:r>
          </a:p>
          <a:p>
            <a:pPr marL="177800" indent="-177800">
              <a:lnSpc>
                <a:spcPct val="150000"/>
              </a:lnSpc>
              <a:buFontTx/>
              <a:buAutoNum type="arabicPeriod"/>
            </a:pPr>
            <a:r>
              <a:rPr lang="es-MX" sz="1400" dirty="0" smtClean="0">
                <a:latin typeface="+mj-lt"/>
                <a:cs typeface="Arial" panose="020B0604020202020204" pitchFamily="34" charset="0"/>
              </a:rPr>
              <a:t>Fondos de Ayuda para la Seguridad Pública</a:t>
            </a:r>
          </a:p>
          <a:p>
            <a:pPr marL="177800" indent="-177800">
              <a:lnSpc>
                <a:spcPct val="150000"/>
              </a:lnSpc>
              <a:buAutoNum type="arabicPeriod"/>
            </a:pPr>
            <a:r>
              <a:rPr lang="es-MX" sz="1400" dirty="0" smtClean="0">
                <a:latin typeface="+mj-lt"/>
                <a:cs typeface="Arial" panose="020B0604020202020204" pitchFamily="34" charset="0"/>
              </a:rPr>
              <a:t>Aportaciones Federales en Materia de Salud (FASSA)</a:t>
            </a:r>
          </a:p>
          <a:p>
            <a:pPr marL="177800" indent="-177800">
              <a:lnSpc>
                <a:spcPct val="150000"/>
              </a:lnSpc>
              <a:buAutoNum type="arabicPeriod"/>
            </a:pPr>
            <a:r>
              <a:rPr lang="es-MX" sz="1400" dirty="0" smtClean="0">
                <a:latin typeface="+mj-lt"/>
                <a:cs typeface="Arial" panose="020B0604020202020204" pitchFamily="34" charset="0"/>
              </a:rPr>
              <a:t>Obligaciones Pagadas o Garantizadas con Fondos Federales (Deuda)</a:t>
            </a:r>
          </a:p>
          <a:p>
            <a:pPr marL="177800" indent="-177800">
              <a:lnSpc>
                <a:spcPct val="150000"/>
              </a:lnSpc>
              <a:buAutoNum type="arabicPeriod"/>
            </a:pPr>
            <a:r>
              <a:rPr lang="es-MX" sz="1400" dirty="0" smtClean="0">
                <a:latin typeface="+mj-lt"/>
                <a:cs typeface="Arial" panose="020B0604020202020204" pitchFamily="34" charset="0"/>
              </a:rPr>
              <a:t>Ejercicio y Destino del Gasto Federalizado y Reintegros</a:t>
            </a:r>
          </a:p>
          <a:p>
            <a:pPr marL="177800" indent="-177800">
              <a:lnSpc>
                <a:spcPct val="150000"/>
              </a:lnSpc>
              <a:buAutoNum type="arabicPeriod"/>
            </a:pPr>
            <a:r>
              <a:rPr lang="es-MX" sz="1400" dirty="0" smtClean="0">
                <a:latin typeface="+mj-lt"/>
                <a:cs typeface="Arial" panose="020B0604020202020204" pitchFamily="34" charset="0"/>
              </a:rPr>
              <a:t>Aportaciones para Educación Tecnológica y de Adultos (FAETA)</a:t>
            </a:r>
          </a:p>
        </p:txBody>
      </p:sp>
      <p:sp>
        <p:nvSpPr>
          <p:cNvPr id="10" name="3 CuadroTexto"/>
          <p:cNvSpPr txBox="1">
            <a:spLocks noChangeArrowheads="1"/>
          </p:cNvSpPr>
          <p:nvPr/>
        </p:nvSpPr>
        <p:spPr bwMode="auto">
          <a:xfrm>
            <a:off x="3505950" y="1460724"/>
            <a:ext cx="31907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" rIns="1080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800" b="1" dirty="0" smtClean="0">
                <a:ln w="50800"/>
                <a:latin typeface="+mj-lt"/>
              </a:rPr>
              <a:t>Tercer Trimestre del 2016</a:t>
            </a:r>
            <a:endParaRPr lang="es-ES" sz="1800" b="1" dirty="0">
              <a:ln w="50800"/>
              <a:latin typeface="+mj-lt"/>
            </a:endParaRPr>
          </a:p>
        </p:txBody>
      </p:sp>
      <p:sp>
        <p:nvSpPr>
          <p:cNvPr id="20" name="8 CuadroTexto"/>
          <p:cNvSpPr txBox="1"/>
          <p:nvPr/>
        </p:nvSpPr>
        <p:spPr>
          <a:xfrm>
            <a:off x="3960419" y="4339995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COMPLETO</a:t>
            </a:r>
            <a:endParaRPr lang="es-MX" b="1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14 CuadroTexto"/>
          <p:cNvSpPr txBox="1">
            <a:spLocks noChangeArrowheads="1"/>
          </p:cNvSpPr>
          <p:nvPr/>
        </p:nvSpPr>
        <p:spPr bwMode="auto">
          <a:xfrm>
            <a:off x="249450" y="722495"/>
            <a:ext cx="86428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800" b="1" dirty="0" smtClean="0">
                <a:ln w="50800"/>
                <a:solidFill>
                  <a:srgbClr val="C00000"/>
                </a:solidFill>
                <a:latin typeface="+mj-lt"/>
              </a:rPr>
              <a:t>6.2. Cumplimiento de la Difusión de la Información financiera</a:t>
            </a:r>
          </a:p>
        </p:txBody>
      </p:sp>
      <p:sp>
        <p:nvSpPr>
          <p:cNvPr id="11" name="14 CuadroTexto"/>
          <p:cNvSpPr txBox="1">
            <a:spLocks noChangeArrowheads="1"/>
          </p:cNvSpPr>
          <p:nvPr/>
        </p:nvSpPr>
        <p:spPr bwMode="auto">
          <a:xfrm rot="1845200">
            <a:off x="7104394" y="1652013"/>
            <a:ext cx="15762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Stop">
              <a:avLst>
                <a:gd name="adj" fmla="val 14286"/>
              </a:avLst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s-MX" sz="1800" b="1" dirty="0" smtClean="0">
                <a:ln w="50800"/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Información Consolidada </a:t>
            </a:r>
          </a:p>
        </p:txBody>
      </p:sp>
      <p:sp>
        <p:nvSpPr>
          <p:cNvPr id="14" name="14 CuadroTexto"/>
          <p:cNvSpPr txBox="1">
            <a:spLocks noChangeArrowheads="1"/>
          </p:cNvSpPr>
          <p:nvPr/>
        </p:nvSpPr>
        <p:spPr bwMode="auto">
          <a:xfrm>
            <a:off x="280540" y="6800"/>
            <a:ext cx="84739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6. Informe del Proceso de Adopción e Implementación de la </a:t>
            </a:r>
          </a:p>
          <a:p>
            <a:pPr>
              <a:defRPr/>
            </a:pP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    Armonización Contable        </a:t>
            </a:r>
          </a:p>
        </p:txBody>
      </p:sp>
    </p:spTree>
    <p:extLst>
      <p:ext uri="{BB962C8B-B14F-4D97-AF65-F5344CB8AC3E}">
        <p14:creationId xmlns:p14="http://schemas.microsoft.com/office/powerpoint/2010/main" val="4013558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CuadroTexto"/>
          <p:cNvSpPr txBox="1"/>
          <p:nvPr/>
        </p:nvSpPr>
        <p:spPr>
          <a:xfrm>
            <a:off x="323528" y="836712"/>
            <a:ext cx="8654256" cy="5452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4013" lvl="0" indent="-354013" algn="just">
              <a:lnSpc>
                <a:spcPts val="1900"/>
              </a:lnSpc>
              <a:buFont typeface="+mj-lt"/>
              <a:buAutoNum type="arabicPeriod"/>
            </a:pPr>
            <a:r>
              <a:rPr lang="es-ES" sz="1800" dirty="0" smtClean="0">
                <a:latin typeface="+mn-lt"/>
                <a:cs typeface="Arial" pitchFamily="34" charset="0"/>
              </a:rPr>
              <a:t>Bienvenida</a:t>
            </a:r>
          </a:p>
          <a:p>
            <a:pPr marL="354013" lvl="0" indent="-354013" algn="just">
              <a:lnSpc>
                <a:spcPts val="1900"/>
              </a:lnSpc>
              <a:buFont typeface="+mj-lt"/>
              <a:buAutoNum type="arabicPeriod"/>
            </a:pPr>
            <a:r>
              <a:rPr lang="es-ES" sz="1800" dirty="0" smtClean="0">
                <a:latin typeface="+mn-lt"/>
                <a:cs typeface="Arial" pitchFamily="34" charset="0"/>
              </a:rPr>
              <a:t>Lista de asistencia y verificación </a:t>
            </a:r>
            <a:r>
              <a:rPr lang="es-ES" sz="1800" dirty="0">
                <a:latin typeface="+mn-lt"/>
                <a:cs typeface="Arial" pitchFamily="34" charset="0"/>
              </a:rPr>
              <a:t>de Quórum Legal</a:t>
            </a:r>
            <a:r>
              <a:rPr lang="es-ES" sz="1800" dirty="0" smtClean="0">
                <a:latin typeface="+mn-lt"/>
                <a:cs typeface="Arial" pitchFamily="34" charset="0"/>
              </a:rPr>
              <a:t>.</a:t>
            </a:r>
          </a:p>
          <a:p>
            <a:pPr marL="354013" lvl="0" indent="-354013" algn="just">
              <a:lnSpc>
                <a:spcPts val="1900"/>
              </a:lnSpc>
              <a:buFont typeface="+mj-lt"/>
              <a:buAutoNum type="arabicPeriod"/>
            </a:pPr>
            <a:r>
              <a:rPr lang="es-ES" sz="1800" dirty="0" smtClean="0">
                <a:latin typeface="+mn-lt"/>
                <a:cs typeface="Arial" pitchFamily="34" charset="0"/>
              </a:rPr>
              <a:t>Aprobación del Orden del Día.</a:t>
            </a:r>
          </a:p>
          <a:p>
            <a:pPr marL="354013" lvl="0" indent="-354013" algn="just">
              <a:lnSpc>
                <a:spcPts val="1900"/>
              </a:lnSpc>
              <a:buFont typeface="+mj-lt"/>
              <a:buAutoNum type="arabicPeriod"/>
            </a:pPr>
            <a:r>
              <a:rPr lang="es-MX" sz="1800" dirty="0">
                <a:latin typeface="+mn-lt"/>
                <a:cs typeface="Arial" pitchFamily="34" charset="0"/>
              </a:rPr>
              <a:t>Seguimiento a los acuerdos de la </a:t>
            </a:r>
            <a:r>
              <a:rPr lang="es-MX" sz="1800" dirty="0" smtClean="0">
                <a:latin typeface="+mn-lt"/>
                <a:cs typeface="Arial" pitchFamily="34" charset="0"/>
              </a:rPr>
              <a:t>reunión anterior del </a:t>
            </a:r>
            <a:r>
              <a:rPr lang="es-MX" sz="1800" dirty="0">
                <a:latin typeface="+mn-lt"/>
                <a:cs typeface="Arial" pitchFamily="34" charset="0"/>
              </a:rPr>
              <a:t>CACE, realizada en el mes de </a:t>
            </a:r>
            <a:r>
              <a:rPr lang="es-MX" sz="1800" dirty="0" smtClean="0">
                <a:latin typeface="+mn-lt"/>
                <a:cs typeface="Arial" pitchFamily="34" charset="0"/>
              </a:rPr>
              <a:t>junio </a:t>
            </a:r>
            <a:r>
              <a:rPr lang="es-MX" sz="1800" dirty="0">
                <a:latin typeface="+mn-lt"/>
                <a:cs typeface="Arial" pitchFamily="34" charset="0"/>
              </a:rPr>
              <a:t>del ejercicio 2016.</a:t>
            </a:r>
          </a:p>
          <a:p>
            <a:pPr algn="just">
              <a:lnSpc>
                <a:spcPts val="1900"/>
              </a:lnSpc>
              <a:tabLst>
                <a:tab pos="541338" algn="l"/>
              </a:tabLst>
            </a:pPr>
            <a:r>
              <a:rPr lang="es-MX" sz="1300" dirty="0">
                <a:latin typeface="+mn-lt"/>
                <a:cs typeface="Arial" pitchFamily="34" charset="0"/>
              </a:rPr>
              <a:t> </a:t>
            </a:r>
            <a:r>
              <a:rPr lang="es-MX" sz="1300" dirty="0" smtClean="0">
                <a:latin typeface="+mn-lt"/>
                <a:cs typeface="Arial" pitchFamily="34" charset="0"/>
              </a:rPr>
              <a:t>          4.1. Publicación </a:t>
            </a:r>
            <a:r>
              <a:rPr lang="es-MX" sz="1300" dirty="0">
                <a:latin typeface="+mn-lt"/>
                <a:cs typeface="Arial" pitchFamily="34" charset="0"/>
              </a:rPr>
              <a:t>del Decreto de Creación del </a:t>
            </a:r>
            <a:r>
              <a:rPr lang="es-MX" sz="1300" dirty="0" smtClean="0">
                <a:latin typeface="+mn-lt"/>
                <a:cs typeface="Arial" pitchFamily="34" charset="0"/>
              </a:rPr>
              <a:t>CACE y presentación </a:t>
            </a:r>
            <a:r>
              <a:rPr lang="es-MX" sz="1300" dirty="0">
                <a:latin typeface="+mn-lt"/>
                <a:cs typeface="Arial" pitchFamily="34" charset="0"/>
              </a:rPr>
              <a:t>del </a:t>
            </a:r>
            <a:r>
              <a:rPr lang="es-MX" sz="1300" dirty="0" smtClean="0">
                <a:latin typeface="+mn-lt"/>
                <a:cs typeface="Arial" pitchFamily="34" charset="0"/>
              </a:rPr>
              <a:t>Estatuto.</a:t>
            </a:r>
            <a:endParaRPr lang="es-MX" sz="1300" dirty="0">
              <a:latin typeface="+mn-lt"/>
              <a:cs typeface="Arial" pitchFamily="34" charset="0"/>
            </a:endParaRPr>
          </a:p>
          <a:p>
            <a:pPr algn="just">
              <a:lnSpc>
                <a:spcPts val="1900"/>
              </a:lnSpc>
              <a:tabLst>
                <a:tab pos="541338" algn="l"/>
              </a:tabLst>
            </a:pPr>
            <a:r>
              <a:rPr lang="es-MX" sz="1300" dirty="0" smtClean="0">
                <a:latin typeface="+mn-lt"/>
                <a:cs typeface="Arial" pitchFamily="34" charset="0"/>
              </a:rPr>
              <a:t>           4.2. </a:t>
            </a:r>
            <a:r>
              <a:rPr lang="es-MX" sz="1300" dirty="0">
                <a:latin typeface="+mn-lt"/>
                <a:cs typeface="Arial" pitchFamily="34" charset="0"/>
              </a:rPr>
              <a:t>Incumplimiento en la implementación de las normas emitidas por el </a:t>
            </a:r>
            <a:r>
              <a:rPr lang="es-MX" sz="1300" dirty="0" err="1">
                <a:latin typeface="+mn-lt"/>
                <a:cs typeface="Arial" pitchFamily="34" charset="0"/>
              </a:rPr>
              <a:t>CONAC</a:t>
            </a:r>
            <a:r>
              <a:rPr lang="es-MX" sz="1300" dirty="0">
                <a:latin typeface="+mn-lt"/>
                <a:cs typeface="Arial" pitchFamily="34" charset="0"/>
              </a:rPr>
              <a:t>. </a:t>
            </a:r>
            <a:endParaRPr lang="es-MX" sz="1300" dirty="0" smtClean="0">
              <a:latin typeface="+mn-lt"/>
              <a:cs typeface="Arial" pitchFamily="34" charset="0"/>
            </a:endParaRPr>
          </a:p>
          <a:p>
            <a:pPr algn="just">
              <a:lnSpc>
                <a:spcPts val="1900"/>
              </a:lnSpc>
              <a:tabLst>
                <a:tab pos="541338" algn="l"/>
              </a:tabLst>
            </a:pPr>
            <a:r>
              <a:rPr lang="es-MX" sz="1300" dirty="0">
                <a:latin typeface="+mn-lt"/>
                <a:cs typeface="Arial" pitchFamily="34" charset="0"/>
              </a:rPr>
              <a:t> </a:t>
            </a:r>
            <a:r>
              <a:rPr lang="es-MX" sz="1300" dirty="0" smtClean="0">
                <a:latin typeface="+mn-lt"/>
                <a:cs typeface="Arial" pitchFamily="34" charset="0"/>
              </a:rPr>
              <a:t>          4.3. Informe </a:t>
            </a:r>
            <a:r>
              <a:rPr lang="es-MX" sz="1300" dirty="0">
                <a:latin typeface="+mn-lt"/>
                <a:cs typeface="Arial" pitchFamily="34" charset="0"/>
              </a:rPr>
              <a:t>del avance de las Evaluaciones del </a:t>
            </a:r>
            <a:r>
              <a:rPr lang="es-MX" sz="1300" dirty="0" smtClean="0">
                <a:latin typeface="+mn-lt"/>
                <a:cs typeface="Arial" pitchFamily="34" charset="0"/>
              </a:rPr>
              <a:t>Desempeño.</a:t>
            </a:r>
            <a:endParaRPr lang="es-MX" sz="1300" dirty="0">
              <a:latin typeface="+mn-lt"/>
              <a:cs typeface="Arial" pitchFamily="34" charset="0"/>
            </a:endParaRPr>
          </a:p>
          <a:p>
            <a:pPr algn="just">
              <a:lnSpc>
                <a:spcPts val="1900"/>
              </a:lnSpc>
              <a:tabLst>
                <a:tab pos="541338" algn="l"/>
              </a:tabLst>
            </a:pPr>
            <a:r>
              <a:rPr lang="es-MX" sz="1300" dirty="0" smtClean="0">
                <a:latin typeface="+mn-lt"/>
                <a:cs typeface="Arial" pitchFamily="34" charset="0"/>
              </a:rPr>
              <a:t>           4.4. </a:t>
            </a:r>
            <a:r>
              <a:rPr lang="es-MX" sz="1300" dirty="0">
                <a:latin typeface="+mn-lt"/>
                <a:cs typeface="Arial" pitchFamily="34" charset="0"/>
              </a:rPr>
              <a:t>Índice de la Calidad de la Información de los recursos federales </a:t>
            </a:r>
            <a:r>
              <a:rPr lang="es-MX" sz="1300" dirty="0" err="1" smtClean="0">
                <a:latin typeface="+mn-lt"/>
                <a:cs typeface="Arial" pitchFamily="34" charset="0"/>
              </a:rPr>
              <a:t>SFU</a:t>
            </a:r>
            <a:r>
              <a:rPr lang="es-MX" sz="1300" dirty="0" smtClean="0">
                <a:latin typeface="+mn-lt"/>
                <a:cs typeface="Arial" pitchFamily="34" charset="0"/>
              </a:rPr>
              <a:t>.</a:t>
            </a:r>
            <a:endParaRPr lang="es-MX" sz="1300" dirty="0">
              <a:latin typeface="+mn-lt"/>
              <a:cs typeface="Arial" pitchFamily="34" charset="0"/>
            </a:endParaRPr>
          </a:p>
          <a:p>
            <a:pPr algn="just">
              <a:lnSpc>
                <a:spcPts val="1900"/>
              </a:lnSpc>
              <a:tabLst>
                <a:tab pos="541338" algn="l"/>
              </a:tabLst>
            </a:pPr>
            <a:r>
              <a:rPr lang="es-MX" sz="1300" dirty="0" smtClean="0">
                <a:latin typeface="+mn-lt"/>
                <a:cs typeface="Arial" pitchFamily="34" charset="0"/>
              </a:rPr>
              <a:t>           4.5. Informe </a:t>
            </a:r>
            <a:r>
              <a:rPr lang="es-MX" sz="1300" dirty="0">
                <a:latin typeface="+mn-lt"/>
                <a:cs typeface="Arial" pitchFamily="34" charset="0"/>
              </a:rPr>
              <a:t>del avance del registro </a:t>
            </a:r>
            <a:r>
              <a:rPr lang="es-MX" sz="1300" dirty="0" smtClean="0">
                <a:latin typeface="+mn-lt"/>
                <a:cs typeface="Arial" pitchFamily="34" charset="0"/>
              </a:rPr>
              <a:t>patrimonial.</a:t>
            </a:r>
          </a:p>
          <a:p>
            <a:pPr marL="354013" indent="-354013" algn="just">
              <a:lnSpc>
                <a:spcPts val="1900"/>
              </a:lnSpc>
              <a:buFont typeface="+mj-lt"/>
              <a:buAutoNum type="arabicPeriod" startAt="5"/>
            </a:pPr>
            <a:r>
              <a:rPr lang="es-MX" sz="1800" dirty="0" smtClean="0">
                <a:latin typeface="+mn-lt"/>
                <a:cs typeface="Arial" pitchFamily="34" charset="0"/>
              </a:rPr>
              <a:t>Ley </a:t>
            </a:r>
            <a:r>
              <a:rPr lang="es-MX" sz="1800" dirty="0">
                <a:latin typeface="+mn-lt"/>
                <a:cs typeface="Arial" pitchFamily="34" charset="0"/>
              </a:rPr>
              <a:t>de Disciplina Financiera de las Entidades Federativas y los Municipios; así como los Criterios para la elaboración y presentación homogénea de la información financiera.</a:t>
            </a:r>
          </a:p>
          <a:p>
            <a:pPr marL="354013" lvl="0" indent="-354013" algn="just">
              <a:lnSpc>
                <a:spcPts val="1900"/>
              </a:lnSpc>
              <a:buFont typeface="+mj-lt"/>
              <a:buAutoNum type="arabicPeriod" startAt="5"/>
            </a:pPr>
            <a:r>
              <a:rPr lang="es-MX" sz="1800" dirty="0" smtClean="0">
                <a:latin typeface="+mn-lt"/>
                <a:cs typeface="Arial" pitchFamily="34" charset="0"/>
              </a:rPr>
              <a:t>Informe </a:t>
            </a:r>
            <a:r>
              <a:rPr lang="es-MX" sz="1800" dirty="0">
                <a:latin typeface="+mn-lt"/>
                <a:cs typeface="Arial" pitchFamily="34" charset="0"/>
              </a:rPr>
              <a:t>del Proceso de Adopción e Implementación de la Armonización </a:t>
            </a:r>
            <a:r>
              <a:rPr lang="es-MX" sz="1800" dirty="0" smtClean="0">
                <a:latin typeface="+mn-lt"/>
                <a:cs typeface="Arial" pitchFamily="34" charset="0"/>
              </a:rPr>
              <a:t>Contable.</a:t>
            </a:r>
            <a:endParaRPr lang="es-MX" sz="1800" dirty="0">
              <a:latin typeface="+mn-lt"/>
              <a:cs typeface="Arial" pitchFamily="34" charset="0"/>
            </a:endParaRPr>
          </a:p>
          <a:p>
            <a:pPr lvl="0" algn="just">
              <a:lnSpc>
                <a:spcPts val="1900"/>
              </a:lnSpc>
            </a:pPr>
            <a:r>
              <a:rPr lang="es-MX" sz="1700" dirty="0" smtClean="0">
                <a:latin typeface="+mn-lt"/>
                <a:cs typeface="Arial" pitchFamily="34" charset="0"/>
              </a:rPr>
              <a:t>         </a:t>
            </a:r>
            <a:r>
              <a:rPr lang="es-ES" sz="1300" dirty="0">
                <a:latin typeface="+mn-lt"/>
                <a:cs typeface="Arial" pitchFamily="34" charset="0"/>
              </a:rPr>
              <a:t>6</a:t>
            </a:r>
            <a:r>
              <a:rPr lang="es-ES" sz="1300" dirty="0" smtClean="0">
                <a:latin typeface="+mn-lt"/>
                <a:cs typeface="Arial" pitchFamily="34" charset="0"/>
              </a:rPr>
              <a:t>.1. </a:t>
            </a:r>
            <a:r>
              <a:rPr lang="es-MX" sz="1300" dirty="0" smtClean="0">
                <a:latin typeface="+mn-lt"/>
                <a:cs typeface="Arial" pitchFamily="34" charset="0"/>
              </a:rPr>
              <a:t>Publicaciones del CONAC.</a:t>
            </a:r>
          </a:p>
          <a:p>
            <a:pPr lvl="0" algn="just">
              <a:lnSpc>
                <a:spcPts val="1900"/>
              </a:lnSpc>
            </a:pPr>
            <a:r>
              <a:rPr lang="es-MX" sz="1300" dirty="0">
                <a:latin typeface="+mn-lt"/>
                <a:cs typeface="Arial" pitchFamily="34" charset="0"/>
              </a:rPr>
              <a:t> </a:t>
            </a:r>
            <a:r>
              <a:rPr lang="es-MX" sz="1300" dirty="0" smtClean="0">
                <a:latin typeface="+mn-lt"/>
                <a:cs typeface="Arial" pitchFamily="34" charset="0"/>
              </a:rPr>
              <a:t>           6.2. Cumplimiento </a:t>
            </a:r>
            <a:r>
              <a:rPr lang="es-MX" sz="1300" dirty="0">
                <a:latin typeface="+mn-lt"/>
                <a:cs typeface="Arial" pitchFamily="34" charset="0"/>
              </a:rPr>
              <a:t>en la difusión de la información </a:t>
            </a:r>
            <a:r>
              <a:rPr lang="es-MX" sz="1300" dirty="0" smtClean="0">
                <a:latin typeface="+mn-lt"/>
                <a:cs typeface="Arial" pitchFamily="34" charset="0"/>
              </a:rPr>
              <a:t>financiera.</a:t>
            </a:r>
          </a:p>
          <a:p>
            <a:pPr lvl="0" algn="just">
              <a:lnSpc>
                <a:spcPts val="1900"/>
              </a:lnSpc>
            </a:pPr>
            <a:r>
              <a:rPr lang="es-MX" sz="1300" dirty="0">
                <a:latin typeface="+mn-lt"/>
                <a:cs typeface="Arial" pitchFamily="34" charset="0"/>
              </a:rPr>
              <a:t> </a:t>
            </a:r>
            <a:r>
              <a:rPr lang="es-MX" sz="1300" dirty="0" smtClean="0">
                <a:latin typeface="+mn-lt"/>
                <a:cs typeface="Arial" pitchFamily="34" charset="0"/>
              </a:rPr>
              <a:t>           6.3. </a:t>
            </a:r>
            <a:r>
              <a:rPr lang="es-MX" sz="1300" dirty="0">
                <a:latin typeface="+mn-lt"/>
                <a:cs typeface="Arial" pitchFamily="34" charset="0"/>
              </a:rPr>
              <a:t>Resultados de la </a:t>
            </a:r>
            <a:r>
              <a:rPr lang="es-MX" sz="1300" dirty="0" err="1">
                <a:latin typeface="+mn-lt"/>
                <a:cs typeface="Arial" pitchFamily="34" charset="0"/>
              </a:rPr>
              <a:t>ASOFIS</a:t>
            </a:r>
            <a:endParaRPr lang="es-MX" sz="1300" dirty="0" smtClean="0">
              <a:latin typeface="+mn-lt"/>
              <a:cs typeface="Arial" pitchFamily="34" charset="0"/>
            </a:endParaRPr>
          </a:p>
          <a:p>
            <a:pPr lvl="0" algn="just">
              <a:lnSpc>
                <a:spcPts val="1900"/>
              </a:lnSpc>
            </a:pPr>
            <a:r>
              <a:rPr lang="es-MX" sz="1300" dirty="0" smtClean="0">
                <a:latin typeface="+mn-lt"/>
                <a:cs typeface="Arial" pitchFamily="34" charset="0"/>
              </a:rPr>
              <a:t>            6.4. Avances </a:t>
            </a:r>
            <a:r>
              <a:rPr lang="es-MX" sz="1300" dirty="0">
                <a:latin typeface="+mn-lt"/>
                <a:cs typeface="Arial" pitchFamily="34" charset="0"/>
              </a:rPr>
              <a:t>de los sistemas, para adoptar e implementar la armonización </a:t>
            </a:r>
            <a:r>
              <a:rPr lang="es-MX" sz="1300" dirty="0" smtClean="0">
                <a:latin typeface="+mn-lt"/>
                <a:cs typeface="Arial" pitchFamily="34" charset="0"/>
              </a:rPr>
              <a:t>contable.</a:t>
            </a:r>
            <a:endParaRPr lang="es-ES" sz="1300" dirty="0">
              <a:latin typeface="+mn-lt"/>
              <a:cs typeface="Arial" pitchFamily="34" charset="0"/>
            </a:endParaRPr>
          </a:p>
          <a:p>
            <a:pPr algn="just">
              <a:lnSpc>
                <a:spcPts val="1900"/>
              </a:lnSpc>
            </a:pPr>
            <a:r>
              <a:rPr lang="es-ES" sz="1300" dirty="0" smtClean="0">
                <a:latin typeface="+mn-lt"/>
                <a:cs typeface="Arial" pitchFamily="34" charset="0"/>
              </a:rPr>
              <a:t>            6.5. </a:t>
            </a:r>
            <a:r>
              <a:rPr lang="es-MX" sz="1300" dirty="0">
                <a:latin typeface="+mn-lt"/>
                <a:cs typeface="Arial" pitchFamily="34" charset="0"/>
              </a:rPr>
              <a:t>Avances de la armonización contable en los </a:t>
            </a:r>
            <a:r>
              <a:rPr lang="es-MX" sz="1300" dirty="0" smtClean="0">
                <a:latin typeface="+mn-lt"/>
                <a:cs typeface="Arial" pitchFamily="34" charset="0"/>
              </a:rPr>
              <a:t>municipios.</a:t>
            </a:r>
          </a:p>
          <a:p>
            <a:pPr algn="just">
              <a:lnSpc>
                <a:spcPts val="1900"/>
              </a:lnSpc>
            </a:pPr>
            <a:r>
              <a:rPr lang="es-MX" sz="1300" dirty="0" smtClean="0">
                <a:latin typeface="+mn-lt"/>
                <a:cs typeface="Arial" pitchFamily="34" charset="0"/>
              </a:rPr>
              <a:t>            6.6. Avances </a:t>
            </a:r>
            <a:r>
              <a:rPr lang="es-MX" sz="1300" dirty="0">
                <a:latin typeface="+mn-lt"/>
                <a:cs typeface="Arial" pitchFamily="34" charset="0"/>
              </a:rPr>
              <a:t>en el cumplimiento de las Obligaciones de la Ley General de </a:t>
            </a:r>
            <a:r>
              <a:rPr lang="es-MX" sz="1300" dirty="0" smtClean="0">
                <a:latin typeface="+mn-lt"/>
                <a:cs typeface="Arial" pitchFamily="34" charset="0"/>
              </a:rPr>
              <a:t>Transparencia.</a:t>
            </a:r>
          </a:p>
          <a:p>
            <a:pPr marL="354013" indent="-354013" algn="just">
              <a:lnSpc>
                <a:spcPts val="1900"/>
              </a:lnSpc>
              <a:buFont typeface="+mj-lt"/>
              <a:buAutoNum type="arabicPeriod" startAt="7"/>
            </a:pPr>
            <a:r>
              <a:rPr lang="es-MX" sz="1800" dirty="0" smtClean="0">
                <a:latin typeface="+mn-lt"/>
                <a:cs typeface="Arial" pitchFamily="34" charset="0"/>
              </a:rPr>
              <a:t>Asuntos </a:t>
            </a:r>
            <a:r>
              <a:rPr lang="es-MX" sz="1800" dirty="0">
                <a:latin typeface="+mn-lt"/>
                <a:cs typeface="Arial" pitchFamily="34" charset="0"/>
              </a:rPr>
              <a:t>Generales</a:t>
            </a:r>
            <a:r>
              <a:rPr lang="es-MX" sz="1800" dirty="0" smtClean="0">
                <a:latin typeface="+mn-lt"/>
                <a:cs typeface="Arial" pitchFamily="34" charset="0"/>
              </a:rPr>
              <a:t>.</a:t>
            </a:r>
          </a:p>
          <a:p>
            <a:pPr marL="354013" indent="-354013" algn="just">
              <a:lnSpc>
                <a:spcPts val="1900"/>
              </a:lnSpc>
              <a:buFont typeface="+mj-lt"/>
              <a:buAutoNum type="arabicPeriod" startAt="7"/>
            </a:pPr>
            <a:r>
              <a:rPr lang="es-MX" sz="1800" dirty="0" smtClean="0">
                <a:latin typeface="+mn-lt"/>
                <a:cs typeface="Arial" pitchFamily="34" charset="0"/>
              </a:rPr>
              <a:t>Acuerdos.</a:t>
            </a:r>
            <a:endParaRPr lang="es-MX" sz="1800" dirty="0">
              <a:latin typeface="+mn-lt"/>
              <a:cs typeface="Arial" pitchFamily="34" charset="0"/>
            </a:endParaRPr>
          </a:p>
          <a:p>
            <a:pPr marL="354013" indent="-354013" algn="just">
              <a:lnSpc>
                <a:spcPts val="1900"/>
              </a:lnSpc>
              <a:buFont typeface="+mj-lt"/>
              <a:buAutoNum type="arabicPeriod" startAt="7"/>
              <a:tabLst>
                <a:tab pos="354013" algn="l"/>
              </a:tabLst>
            </a:pPr>
            <a:r>
              <a:rPr lang="es-MX" sz="1800" dirty="0">
                <a:latin typeface="+mn-lt"/>
                <a:cs typeface="Arial" pitchFamily="34" charset="0"/>
              </a:rPr>
              <a:t>Firma del acta de la 3ª. Reunión del CACE</a:t>
            </a:r>
            <a:r>
              <a:rPr lang="es-MX" sz="1800" dirty="0" smtClean="0">
                <a:latin typeface="+mn-lt"/>
                <a:cs typeface="Arial" pitchFamily="34" charset="0"/>
              </a:rPr>
              <a:t>.</a:t>
            </a:r>
            <a:endParaRPr lang="es-MX" sz="2400" dirty="0">
              <a:latin typeface="+mn-lt"/>
            </a:endParaRPr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751833" y="-99392"/>
            <a:ext cx="7797646" cy="68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ts val="5000"/>
              </a:lnSpc>
              <a:defRPr/>
            </a:pPr>
            <a:r>
              <a:rPr lang="es-MX" sz="28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Orden del Día</a:t>
            </a:r>
            <a:endParaRPr lang="es-MX" sz="2800" b="1" dirty="0">
              <a:ln w="50800"/>
              <a:solidFill>
                <a:srgbClr val="00863D"/>
              </a:solidFill>
              <a:latin typeface="HelveticaNeueLT Std Blk" panose="020B09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751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2 Rectángulo"/>
          <p:cNvSpPr>
            <a:spLocks noChangeArrowheads="1"/>
          </p:cNvSpPr>
          <p:nvPr/>
        </p:nvSpPr>
        <p:spPr bwMode="auto">
          <a:xfrm>
            <a:off x="419462" y="5517232"/>
            <a:ext cx="8496944" cy="4616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ES_tradnl" sz="1200" b="1" dirty="0" smtClean="0">
                <a:latin typeface="+mj-lt"/>
                <a:cs typeface="Arial" pitchFamily="34" charset="0"/>
              </a:rPr>
              <a:t>Secretaría de Hacienda:</a:t>
            </a:r>
          </a:p>
          <a:p>
            <a:pPr algn="just"/>
            <a:r>
              <a:rPr lang="es-ES_tradnl" sz="1200" i="1" dirty="0" smtClean="0">
                <a:latin typeface="+mj-lt"/>
                <a:cs typeface="Arial" pitchFamily="34" charset="0"/>
              </a:rPr>
              <a:t>http</a:t>
            </a:r>
            <a:r>
              <a:rPr lang="es-ES_tradnl" sz="1200" i="1" dirty="0">
                <a:latin typeface="+mj-lt"/>
                <a:cs typeface="Arial" pitchFamily="34" charset="0"/>
              </a:rPr>
              <a:t>://</a:t>
            </a:r>
            <a:r>
              <a:rPr lang="es-ES_tradnl" sz="1200" i="1" dirty="0" smtClean="0">
                <a:latin typeface="+mj-lt"/>
                <a:cs typeface="Arial" pitchFamily="34" charset="0"/>
              </a:rPr>
              <a:t>www.haciendachiapas.gob.mx/rendicion-ctas/informe-finanzas-pub/informacion-financiera-EP.asp</a:t>
            </a:r>
          </a:p>
        </p:txBody>
      </p:sp>
      <p:sp>
        <p:nvSpPr>
          <p:cNvPr id="10" name="3 CuadroTexto"/>
          <p:cNvSpPr txBox="1">
            <a:spLocks noChangeArrowheads="1"/>
          </p:cNvSpPr>
          <p:nvPr/>
        </p:nvSpPr>
        <p:spPr bwMode="auto">
          <a:xfrm>
            <a:off x="1477161" y="1731724"/>
            <a:ext cx="31907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" rIns="1080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2000" b="1" dirty="0" smtClean="0">
                <a:ln w="50800"/>
                <a:latin typeface="+mj-lt"/>
              </a:rPr>
              <a:t>Tercer Trimestre del 2016:</a:t>
            </a:r>
            <a:endParaRPr lang="es-ES" sz="2000" b="1" dirty="0">
              <a:ln w="50800"/>
              <a:latin typeface="+mj-l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349937" y="1639391"/>
            <a:ext cx="2916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  <a:latin typeface="+mj-lt"/>
              </a:rPr>
              <a:t>INCOMPLETA</a:t>
            </a:r>
            <a:endParaRPr lang="es-MX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84419" y="2649876"/>
            <a:ext cx="726618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s-MX" sz="2000" b="1" dirty="0" smtClean="0">
                <a:latin typeface="+mj-lt"/>
              </a:rPr>
              <a:t>Principales motivos por el cual la información está incompleta: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b="1" dirty="0" smtClean="0">
                <a:solidFill>
                  <a:srgbClr val="00B0F0"/>
                </a:solidFill>
                <a:latin typeface="+mj-lt"/>
              </a:rPr>
              <a:t> Los organismos no han enviado el </a:t>
            </a:r>
            <a:r>
              <a:rPr lang="es-MX" sz="2000" b="1" dirty="0" smtClean="0">
                <a:solidFill>
                  <a:srgbClr val="FF0000"/>
                </a:solidFill>
                <a:latin typeface="+mj-lt"/>
              </a:rPr>
              <a:t>link electrónico.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00B0F0"/>
                </a:solidFill>
                <a:latin typeface="+mj-lt"/>
              </a:rPr>
              <a:t> Los organismos no </a:t>
            </a:r>
            <a:r>
              <a:rPr lang="es-MX" sz="2000" b="1" dirty="0" smtClean="0">
                <a:solidFill>
                  <a:srgbClr val="00B0F0"/>
                </a:solidFill>
                <a:latin typeface="+mj-lt"/>
              </a:rPr>
              <a:t>han subido información.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s-MX" sz="2000" b="1" dirty="0" smtClean="0">
                <a:solidFill>
                  <a:srgbClr val="00B0F0"/>
                </a:solidFill>
                <a:latin typeface="+mj-lt"/>
              </a:rPr>
              <a:t>El link y/o la información es incorrecta.  </a:t>
            </a:r>
          </a:p>
        </p:txBody>
      </p:sp>
      <p:sp>
        <p:nvSpPr>
          <p:cNvPr id="11" name="14 CuadroTexto"/>
          <p:cNvSpPr txBox="1">
            <a:spLocks noChangeArrowheads="1"/>
          </p:cNvSpPr>
          <p:nvPr/>
        </p:nvSpPr>
        <p:spPr bwMode="auto">
          <a:xfrm>
            <a:off x="280540" y="6800"/>
            <a:ext cx="84739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6. Informe del Proceso de Adopción e Implementación de la </a:t>
            </a:r>
          </a:p>
          <a:p>
            <a:pPr>
              <a:defRPr/>
            </a:pP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    Armonización Contable        </a:t>
            </a:r>
          </a:p>
        </p:txBody>
      </p:sp>
      <p:sp>
        <p:nvSpPr>
          <p:cNvPr id="12" name="Elipse 11"/>
          <p:cNvSpPr/>
          <p:nvPr/>
        </p:nvSpPr>
        <p:spPr>
          <a:xfrm rot="1822558">
            <a:off x="7043640" y="1453374"/>
            <a:ext cx="1878862" cy="88727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4 CuadroTexto"/>
          <p:cNvSpPr txBox="1">
            <a:spLocks noChangeArrowheads="1"/>
          </p:cNvSpPr>
          <p:nvPr/>
        </p:nvSpPr>
        <p:spPr bwMode="auto">
          <a:xfrm rot="1845200">
            <a:off x="7240920" y="1569854"/>
            <a:ext cx="15762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Stop">
              <a:avLst>
                <a:gd name="adj" fmla="val 15811"/>
              </a:avLst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s-MX" sz="1800" b="1" dirty="0" smtClean="0">
                <a:ln w="50800">
                  <a:noFill/>
                </a:ln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Información Individual</a:t>
            </a:r>
          </a:p>
        </p:txBody>
      </p:sp>
      <p:sp>
        <p:nvSpPr>
          <p:cNvPr id="17" name="14 CuadroTexto"/>
          <p:cNvSpPr txBox="1">
            <a:spLocks noChangeArrowheads="1"/>
          </p:cNvSpPr>
          <p:nvPr/>
        </p:nvSpPr>
        <p:spPr bwMode="auto">
          <a:xfrm>
            <a:off x="249450" y="722495"/>
            <a:ext cx="86428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800" b="1" dirty="0" smtClean="0">
                <a:ln w="50800"/>
                <a:solidFill>
                  <a:srgbClr val="C00000"/>
                </a:solidFill>
                <a:latin typeface="+mj-lt"/>
              </a:rPr>
              <a:t>6.2. Cumplimiento de la Difusión de la Información financiera</a:t>
            </a:r>
          </a:p>
        </p:txBody>
      </p:sp>
    </p:spTree>
    <p:extLst>
      <p:ext uri="{BB962C8B-B14F-4D97-AF65-F5344CB8AC3E}">
        <p14:creationId xmlns:p14="http://schemas.microsoft.com/office/powerpoint/2010/main" val="4275265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80540" y="1323315"/>
            <a:ext cx="5338836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300" dirty="0" smtClean="0">
                <a:latin typeface="+mj-lt"/>
              </a:rPr>
              <a:t>La Secretaría de Hacienda, solicitó nuevamente a los Organismos Públicos el link electrónico, a más tardar el 10 de octubre del año actual.</a:t>
            </a:r>
          </a:p>
          <a:p>
            <a:pPr algn="just"/>
            <a:endParaRPr lang="es-MX" sz="2300" dirty="0" smtClean="0">
              <a:latin typeface="+mj-lt"/>
            </a:endParaRPr>
          </a:p>
          <a:p>
            <a:pPr algn="just"/>
            <a:r>
              <a:rPr lang="es-MX" sz="2000" dirty="0" smtClean="0">
                <a:solidFill>
                  <a:srgbClr val="00B0F0"/>
                </a:solidFill>
                <a:latin typeface="+mj-lt"/>
                <a:hlinkClick r:id="rId3" action="ppaction://hlinksldjump"/>
              </a:rPr>
              <a:t>Circular SH/SUBE/DGPCP/0014/16 del 27 de septiembre del 2016.</a:t>
            </a:r>
            <a:endParaRPr lang="es-MX" sz="2000" dirty="0">
              <a:solidFill>
                <a:srgbClr val="00B0F0"/>
              </a:solidFill>
              <a:latin typeface="+mj-lt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478500"/>
              </p:ext>
            </p:extLst>
          </p:nvPr>
        </p:nvGraphicFramePr>
        <p:xfrm>
          <a:off x="492035" y="4095080"/>
          <a:ext cx="5242337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52329"/>
                <a:gridCol w="1065872"/>
                <a:gridCol w="1224136"/>
              </a:tblGrid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Avance de link electrónico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 smtClean="0"/>
                        <a:t>Estatus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Cantidad</a:t>
                      </a:r>
                      <a:endParaRPr lang="es-MX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892175">
                        <a:tabLst/>
                      </a:pPr>
                      <a:r>
                        <a:rPr lang="es-MX" b="1" dirty="0" smtClean="0"/>
                        <a:t>Porcentaje</a:t>
                      </a:r>
                      <a:endParaRPr lang="es-MX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/>
                        <a:t>Cumplidos</a:t>
                      </a:r>
                      <a:endParaRPr lang="es-MX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59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61%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/>
                        <a:t>Incumplidos</a:t>
                      </a:r>
                      <a:endParaRPr lang="es-MX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hlinkClick r:id="rId4" action="ppaction://hlinksldjump"/>
                        </a:rPr>
                        <a:t>37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39%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Total de Organismos Públicos</a:t>
                      </a:r>
                      <a:endParaRPr lang="es-MX" dirty="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96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100%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14 CuadroTexto"/>
          <p:cNvSpPr txBox="1">
            <a:spLocks noChangeArrowheads="1"/>
          </p:cNvSpPr>
          <p:nvPr/>
        </p:nvSpPr>
        <p:spPr bwMode="auto">
          <a:xfrm>
            <a:off x="280540" y="6800"/>
            <a:ext cx="84739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6. Informe del Proceso de Adopción e Implementación de la </a:t>
            </a:r>
          </a:p>
          <a:p>
            <a:pPr>
              <a:defRPr/>
            </a:pP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    Armonización Contable        </a:t>
            </a:r>
          </a:p>
        </p:txBody>
      </p:sp>
      <p:sp>
        <p:nvSpPr>
          <p:cNvPr id="10" name="14 CuadroTexto"/>
          <p:cNvSpPr txBox="1">
            <a:spLocks noChangeArrowheads="1"/>
          </p:cNvSpPr>
          <p:nvPr/>
        </p:nvSpPr>
        <p:spPr bwMode="auto">
          <a:xfrm>
            <a:off x="249450" y="722495"/>
            <a:ext cx="86428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800" b="1" dirty="0" smtClean="0">
                <a:ln w="50800"/>
                <a:solidFill>
                  <a:srgbClr val="C00000"/>
                </a:solidFill>
                <a:latin typeface="+mj-lt"/>
              </a:rPr>
              <a:t>6.2. Cumplimiento de la Difusión de la Información financiera</a:t>
            </a:r>
          </a:p>
        </p:txBody>
      </p:sp>
      <p:sp>
        <p:nvSpPr>
          <p:cNvPr id="11" name="Elipse 10"/>
          <p:cNvSpPr/>
          <p:nvPr/>
        </p:nvSpPr>
        <p:spPr>
          <a:xfrm rot="1822558">
            <a:off x="6540706" y="1517159"/>
            <a:ext cx="2203078" cy="122832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4 CuadroTexto"/>
          <p:cNvSpPr txBox="1">
            <a:spLocks noChangeArrowheads="1"/>
          </p:cNvSpPr>
          <p:nvPr/>
        </p:nvSpPr>
        <p:spPr bwMode="auto">
          <a:xfrm rot="1845200">
            <a:off x="6763826" y="1697770"/>
            <a:ext cx="1848251" cy="89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Stop">
              <a:avLst>
                <a:gd name="adj" fmla="val 15811"/>
              </a:avLst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s-MX" sz="2000" b="1" dirty="0" smtClean="0">
                <a:ln w="50800">
                  <a:noFill/>
                </a:ln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Sanciones</a:t>
            </a:r>
          </a:p>
          <a:p>
            <a:pPr algn="ctr">
              <a:defRPr/>
            </a:pPr>
            <a:r>
              <a:rPr lang="es-MX" sz="2000" b="1" dirty="0" smtClean="0">
                <a:ln w="50800">
                  <a:noFill/>
                </a:ln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Art. 84,85,86 de la LGCG</a:t>
            </a:r>
          </a:p>
        </p:txBody>
      </p:sp>
    </p:spTree>
    <p:extLst>
      <p:ext uri="{BB962C8B-B14F-4D97-AF65-F5344CB8AC3E}">
        <p14:creationId xmlns:p14="http://schemas.microsoft.com/office/powerpoint/2010/main" val="31522469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2 Rectángulo"/>
          <p:cNvSpPr>
            <a:spLocks noChangeArrowheads="1"/>
          </p:cNvSpPr>
          <p:nvPr/>
        </p:nvSpPr>
        <p:spPr bwMode="auto">
          <a:xfrm>
            <a:off x="419462" y="6093296"/>
            <a:ext cx="8496944" cy="3488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es-ES_tradnl" sz="1200" b="1" dirty="0" smtClean="0">
                <a:latin typeface="+mj-lt"/>
                <a:cs typeface="Arial" pitchFamily="34" charset="0"/>
              </a:rPr>
              <a:t>Secretaría de </a:t>
            </a:r>
            <a:r>
              <a:rPr lang="es-ES_tradnl" sz="1200" b="1" dirty="0">
                <a:latin typeface="+mj-lt"/>
                <a:cs typeface="Arial" pitchFamily="34" charset="0"/>
              </a:rPr>
              <a:t>Hacienda: </a:t>
            </a:r>
            <a:r>
              <a:rPr lang="es-ES_tradnl" sz="1200" b="1" dirty="0">
                <a:latin typeface="+mj-lt"/>
                <a:cs typeface="Arial" pitchFamily="34" charset="0"/>
                <a:hlinkClick r:id="rId3"/>
              </a:rPr>
              <a:t>http://</a:t>
            </a:r>
            <a:r>
              <a:rPr lang="es-ES_tradnl" sz="1200" b="1" dirty="0" smtClean="0">
                <a:latin typeface="+mj-lt"/>
                <a:cs typeface="Arial" pitchFamily="34" charset="0"/>
                <a:hlinkClick r:id="rId3"/>
              </a:rPr>
              <a:t>www.haciendachiapas.gob.mx/rendicion-ctas/informe-finanzas-pub/informacion-financiera-EP.asp</a:t>
            </a:r>
            <a:r>
              <a:rPr lang="es-ES_tradnl" sz="1200" b="1" dirty="0" smtClean="0">
                <a:latin typeface="+mj-lt"/>
                <a:cs typeface="Arial" pitchFamily="34" charset="0"/>
              </a:rPr>
              <a:t>.  </a:t>
            </a:r>
          </a:p>
        </p:txBody>
      </p:sp>
      <p:sp>
        <p:nvSpPr>
          <p:cNvPr id="12" name="14 CuadroTexto"/>
          <p:cNvSpPr txBox="1">
            <a:spLocks noChangeArrowheads="1"/>
          </p:cNvSpPr>
          <p:nvPr/>
        </p:nvSpPr>
        <p:spPr bwMode="auto">
          <a:xfrm>
            <a:off x="232247" y="1364549"/>
            <a:ext cx="27853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2000" dirty="0" smtClean="0">
                <a:ln w="50800"/>
                <a:solidFill>
                  <a:srgbClr val="C00000"/>
                </a:solidFill>
                <a:latin typeface="+mj-lt"/>
              </a:rPr>
              <a:t>Importancia del link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40527" y="1720320"/>
            <a:ext cx="28688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latin typeface="+mj-lt"/>
              </a:rPr>
              <a:t>Es el vínculo electrónico que sirve para que </a:t>
            </a:r>
            <a:r>
              <a:rPr lang="es-MX" sz="2000" dirty="0">
                <a:latin typeface="+mj-lt"/>
              </a:rPr>
              <a:t>el </a:t>
            </a:r>
            <a:r>
              <a:rPr lang="es-MX" sz="2000" dirty="0" err="1">
                <a:latin typeface="+mj-lt"/>
              </a:rPr>
              <a:t>CONAC</a:t>
            </a:r>
            <a:r>
              <a:rPr lang="es-MX" sz="2000" dirty="0">
                <a:latin typeface="+mj-lt"/>
              </a:rPr>
              <a:t> visualice la información de los Organismos </a:t>
            </a:r>
            <a:r>
              <a:rPr lang="es-MX" sz="2000" dirty="0" smtClean="0">
                <a:latin typeface="+mj-lt"/>
              </a:rPr>
              <a:t>Públicos a través de la página de la Secretaría de Hacienda. </a:t>
            </a:r>
            <a:endParaRPr lang="es-MX" sz="2000" dirty="0">
              <a:latin typeface="+mj-lt"/>
            </a:endParaRPr>
          </a:p>
        </p:txBody>
      </p:sp>
      <p:sp>
        <p:nvSpPr>
          <p:cNvPr id="13" name="Flecha derecha 12"/>
          <p:cNvSpPr/>
          <p:nvPr/>
        </p:nvSpPr>
        <p:spPr>
          <a:xfrm rot="5400000">
            <a:off x="5990368" y="2060658"/>
            <a:ext cx="887551" cy="1045422"/>
          </a:xfrm>
          <a:prstGeom prst="rightArrow">
            <a:avLst>
              <a:gd name="adj1" fmla="val 53397"/>
              <a:gd name="adj2" fmla="val 5600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/>
          <p:cNvSpPr txBox="1"/>
          <p:nvPr/>
        </p:nvSpPr>
        <p:spPr>
          <a:xfrm>
            <a:off x="6002095" y="2262878"/>
            <a:ext cx="8640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>
                <a:latin typeface="+mj-lt"/>
              </a:rPr>
              <a:t>link</a:t>
            </a:r>
            <a:endParaRPr lang="es-MX" sz="2500" b="1" dirty="0">
              <a:latin typeface="+mj-lt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4860032" y="3068960"/>
            <a:ext cx="3384376" cy="573452"/>
          </a:xfrm>
          <a:prstGeom prst="roundRect">
            <a:avLst>
              <a:gd name="adj" fmla="val 50000"/>
            </a:avLst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CuadroTexto 18"/>
          <p:cNvSpPr txBox="1"/>
          <p:nvPr/>
        </p:nvSpPr>
        <p:spPr>
          <a:xfrm>
            <a:off x="5103604" y="3014708"/>
            <a:ext cx="2930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 smtClean="0">
                <a:latin typeface="+mj-lt"/>
              </a:rPr>
              <a:t>Información de los Organismos Públicos</a:t>
            </a:r>
            <a:endParaRPr lang="es-MX" sz="1800" b="1" dirty="0">
              <a:latin typeface="+mj-lt"/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3923928" y="4581127"/>
            <a:ext cx="1440000" cy="1260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CuadroTexto 20"/>
          <p:cNvSpPr txBox="1"/>
          <p:nvPr/>
        </p:nvSpPr>
        <p:spPr>
          <a:xfrm>
            <a:off x="4026952" y="4494455"/>
            <a:ext cx="12422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+mj-lt"/>
              </a:rPr>
              <a:t>Art. 46, 47 y 51</a:t>
            </a:r>
          </a:p>
          <a:p>
            <a:pPr algn="ctr"/>
            <a:r>
              <a:rPr lang="es-MX" sz="2000" dirty="0" smtClean="0">
                <a:latin typeface="+mj-lt"/>
              </a:rPr>
              <a:t>(Título IV</a:t>
            </a:r>
            <a:r>
              <a:rPr lang="es-MX" sz="2000" dirty="0">
                <a:latin typeface="+mj-lt"/>
              </a:rPr>
              <a:t>) LGCG</a:t>
            </a:r>
          </a:p>
        </p:txBody>
      </p:sp>
      <p:sp>
        <p:nvSpPr>
          <p:cNvPr id="24" name="Rectángulo redondeado 23"/>
          <p:cNvSpPr/>
          <p:nvPr/>
        </p:nvSpPr>
        <p:spPr>
          <a:xfrm>
            <a:off x="5724128" y="4858065"/>
            <a:ext cx="1260000" cy="1080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CuadroTexto 24"/>
          <p:cNvSpPr txBox="1"/>
          <p:nvPr/>
        </p:nvSpPr>
        <p:spPr>
          <a:xfrm>
            <a:off x="5759992" y="4907136"/>
            <a:ext cx="11774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+mj-lt"/>
              </a:rPr>
              <a:t>Art. 56  </a:t>
            </a:r>
            <a:r>
              <a:rPr lang="es-MX" sz="1800" dirty="0" smtClean="0">
                <a:latin typeface="+mj-lt"/>
              </a:rPr>
              <a:t>(Título V) </a:t>
            </a:r>
            <a:r>
              <a:rPr lang="es-MX" sz="2000" dirty="0" smtClean="0">
                <a:latin typeface="+mj-lt"/>
              </a:rPr>
              <a:t>LGCG</a:t>
            </a:r>
            <a:endParaRPr lang="es-MX" sz="2000" dirty="0">
              <a:latin typeface="+mj-lt"/>
            </a:endParaRPr>
          </a:p>
        </p:txBody>
      </p:sp>
      <p:sp>
        <p:nvSpPr>
          <p:cNvPr id="26" name="Rectángulo redondeado 25"/>
          <p:cNvSpPr/>
          <p:nvPr/>
        </p:nvSpPr>
        <p:spPr>
          <a:xfrm>
            <a:off x="7364144" y="4582271"/>
            <a:ext cx="1440000" cy="1260000"/>
          </a:xfrm>
          <a:prstGeom prst="roundRect">
            <a:avLst>
              <a:gd name="adj" fmla="val 2044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CuadroTexto 26"/>
          <p:cNvSpPr txBox="1"/>
          <p:nvPr/>
        </p:nvSpPr>
        <p:spPr>
          <a:xfrm>
            <a:off x="7524328" y="4653136"/>
            <a:ext cx="1188112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s-MX" sz="2000" dirty="0" smtClean="0">
                <a:latin typeface="+mj-lt"/>
              </a:rPr>
              <a:t>Criterios de los Formatos </a:t>
            </a:r>
            <a:r>
              <a:rPr lang="es-MX" sz="2000" dirty="0" err="1" smtClean="0">
                <a:latin typeface="+mj-lt"/>
              </a:rPr>
              <a:t>LDF</a:t>
            </a:r>
            <a:endParaRPr lang="es-MX" sz="2000" dirty="0">
              <a:latin typeface="+mj-lt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4651812" y="3879303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+mj-lt"/>
              </a:rPr>
              <a:t>1</a:t>
            </a:r>
            <a:endParaRPr lang="es-MX" sz="2000" dirty="0">
              <a:latin typeface="+mj-lt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6408719" y="4430911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+mj-lt"/>
              </a:rPr>
              <a:t>2</a:t>
            </a:r>
            <a:endParaRPr lang="es-MX" sz="2000" dirty="0">
              <a:latin typeface="+mj-lt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7754420" y="3918988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+mj-lt"/>
              </a:rPr>
              <a:t>3</a:t>
            </a:r>
            <a:endParaRPr lang="es-MX" sz="2000" dirty="0">
              <a:latin typeface="+mj-lt"/>
            </a:endParaRPr>
          </a:p>
        </p:txBody>
      </p:sp>
      <p:sp>
        <p:nvSpPr>
          <p:cNvPr id="34" name="14 CuadroTexto"/>
          <p:cNvSpPr txBox="1">
            <a:spLocks noChangeArrowheads="1"/>
          </p:cNvSpPr>
          <p:nvPr/>
        </p:nvSpPr>
        <p:spPr bwMode="auto">
          <a:xfrm>
            <a:off x="280540" y="6800"/>
            <a:ext cx="84739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6. Informe del Proceso de Adopción e Implementación de la </a:t>
            </a:r>
          </a:p>
          <a:p>
            <a:pPr>
              <a:defRPr/>
            </a:pP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    Armonización Contable        </a:t>
            </a:r>
          </a:p>
        </p:txBody>
      </p:sp>
      <p:sp>
        <p:nvSpPr>
          <p:cNvPr id="35" name="14 CuadroTexto"/>
          <p:cNvSpPr txBox="1">
            <a:spLocks noChangeArrowheads="1"/>
          </p:cNvSpPr>
          <p:nvPr/>
        </p:nvSpPr>
        <p:spPr bwMode="auto">
          <a:xfrm>
            <a:off x="249450" y="722495"/>
            <a:ext cx="86428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800" b="1" dirty="0" smtClean="0">
                <a:ln w="50800"/>
                <a:solidFill>
                  <a:srgbClr val="C00000"/>
                </a:solidFill>
                <a:latin typeface="+mj-lt"/>
              </a:rPr>
              <a:t>6.2. Cumplimiento de la Difusión de la Información financiera</a:t>
            </a:r>
          </a:p>
        </p:txBody>
      </p:sp>
      <p:pic>
        <p:nvPicPr>
          <p:cNvPr id="1026" name="Picture 2" descr="Resultado de imagen para paginas w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547" y="1168474"/>
            <a:ext cx="1293557" cy="119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5095781" y="1424970"/>
            <a:ext cx="2847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+mj-lt"/>
              </a:rPr>
              <a:t>Página de la Secretaría de Hacienda</a:t>
            </a:r>
            <a:endParaRPr lang="es-MX" sz="2000" b="1" dirty="0"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07974">
            <a:off x="4719571" y="3727759"/>
            <a:ext cx="867310" cy="867310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02979">
            <a:off x="7318684" y="3760957"/>
            <a:ext cx="698063" cy="698063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21082">
            <a:off x="6059688" y="3999963"/>
            <a:ext cx="698063" cy="69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504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lindro 3"/>
          <p:cNvSpPr/>
          <p:nvPr/>
        </p:nvSpPr>
        <p:spPr>
          <a:xfrm>
            <a:off x="7448860" y="2117971"/>
            <a:ext cx="1630623" cy="2535165"/>
          </a:xfrm>
          <a:prstGeom prst="can">
            <a:avLst>
              <a:gd name="adj" fmla="val 667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6907" y="3311743"/>
            <a:ext cx="493241" cy="18913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80540" y="1051206"/>
            <a:ext cx="875626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700" dirty="0" smtClean="0">
                <a:latin typeface="+mj-lt"/>
                <a:ea typeface="Times New Roman" panose="02020603050405020304" pitchFamily="18" charset="0"/>
              </a:rPr>
              <a:t>Con fecha 7 de noviembre del año en curso, el OFSCE dio a conocer los Avances </a:t>
            </a:r>
            <a:r>
              <a:rPr lang="es-ES" sz="1700" dirty="0">
                <a:latin typeface="+mj-lt"/>
                <a:ea typeface="Times New Roman" panose="02020603050405020304" pitchFamily="18" charset="0"/>
              </a:rPr>
              <a:t>y Resultados de la Implementación de la Armonización Contable en </a:t>
            </a:r>
            <a:r>
              <a:rPr lang="es-ES" sz="1700" dirty="0" smtClean="0">
                <a:latin typeface="+mj-lt"/>
                <a:ea typeface="Times New Roman" panose="02020603050405020304" pitchFamily="18" charset="0"/>
              </a:rPr>
              <a:t>el Estado de Chiapas y sus municipios, elaborado por </a:t>
            </a:r>
            <a:r>
              <a:rPr lang="es-MX" sz="1700" dirty="0" smtClean="0">
                <a:latin typeface="+mj-lt"/>
              </a:rPr>
              <a:t>la </a:t>
            </a:r>
            <a:r>
              <a:rPr lang="es-MX" sz="1700" dirty="0">
                <a:latin typeface="+mj-lt"/>
              </a:rPr>
              <a:t>Asociación Nacional de Organismos de Fiscalización Superior y Control Gubernamental A. C. </a:t>
            </a:r>
            <a:r>
              <a:rPr lang="es-ES" sz="1700" dirty="0" smtClean="0">
                <a:latin typeface="+mj-lt"/>
                <a:ea typeface="Times New Roman" panose="02020603050405020304" pitchFamily="18" charset="0"/>
              </a:rPr>
              <a:t> (</a:t>
            </a:r>
            <a:r>
              <a:rPr lang="es-ES" sz="1700" dirty="0" err="1" smtClean="0">
                <a:latin typeface="+mj-lt"/>
                <a:ea typeface="Times New Roman" panose="02020603050405020304" pitchFamily="18" charset="0"/>
              </a:rPr>
              <a:t>ASOFIS</a:t>
            </a:r>
            <a:r>
              <a:rPr lang="es-ES" sz="1700" dirty="0">
                <a:latin typeface="+mj-lt"/>
                <a:ea typeface="Times New Roman" panose="02020603050405020304" pitchFamily="18" charset="0"/>
              </a:rPr>
              <a:t>)</a:t>
            </a:r>
            <a:endParaRPr lang="es-MX" sz="1700" dirty="0">
              <a:latin typeface="+mj-l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491880" y="2031313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800" b="1" u="sng" dirty="0" smtClean="0">
                <a:solidFill>
                  <a:srgbClr val="FF0000"/>
                </a:solidFill>
                <a:latin typeface="+mj-lt"/>
              </a:rPr>
              <a:t>1ª. Etapa.  Diagnóstico </a:t>
            </a:r>
            <a:r>
              <a:rPr lang="es-MX" sz="1800" b="1" u="sng" dirty="0">
                <a:solidFill>
                  <a:srgbClr val="FF0000"/>
                </a:solidFill>
                <a:latin typeface="+mj-lt"/>
              </a:rPr>
              <a:t>G</a:t>
            </a:r>
            <a:r>
              <a:rPr lang="es-MX" sz="1800" b="1" u="sng" dirty="0" smtClean="0">
                <a:solidFill>
                  <a:srgbClr val="FF0000"/>
                </a:solidFill>
                <a:latin typeface="+mj-lt"/>
              </a:rPr>
              <a:t>eneral: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65285" y="4579804"/>
            <a:ext cx="5602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u="sng" dirty="0" smtClean="0">
                <a:solidFill>
                  <a:srgbClr val="FF0000"/>
                </a:solidFill>
                <a:latin typeface="+mj-lt"/>
              </a:rPr>
              <a:t>2ª. Etapa: Calidad de la Información y Reportes</a:t>
            </a:r>
            <a:endParaRPr lang="es-MX" sz="18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80540" y="4949136"/>
            <a:ext cx="7668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latin typeface="+mj-lt"/>
              </a:rPr>
              <a:t>Es importante que el Estado cumpla de manera estricta con la estructura de los formatos y normas emitidas por el CONAC. </a:t>
            </a:r>
          </a:p>
          <a:p>
            <a:pPr algn="just"/>
            <a:r>
              <a:rPr lang="es-MX" sz="2000" dirty="0" smtClean="0">
                <a:latin typeface="+mj-lt"/>
              </a:rPr>
              <a:t>Evitando observaciones de los entes fiscalizadores, así como también las sanciones establecidas en los artículos 85 y 86 de la LGCG</a:t>
            </a:r>
            <a:endParaRPr lang="es-MX" sz="2000" dirty="0">
              <a:latin typeface="+mj-lt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316787"/>
              </p:ext>
            </p:extLst>
          </p:nvPr>
        </p:nvGraphicFramePr>
        <p:xfrm>
          <a:off x="410276" y="2412163"/>
          <a:ext cx="6466954" cy="20002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88771"/>
                <a:gridCol w="932852"/>
                <a:gridCol w="932852"/>
                <a:gridCol w="746281"/>
                <a:gridCol w="758087"/>
                <a:gridCol w="1008111"/>
              </a:tblGrid>
              <a:tr h="20002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</a:rPr>
                        <a:t>APARTADOS</a:t>
                      </a:r>
                      <a:endParaRPr lang="es-MX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effectLst/>
                        </a:rPr>
                        <a:t>ESTATAL</a:t>
                      </a:r>
                      <a:endParaRPr lang="es-MX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effectLst/>
                        </a:rPr>
                        <a:t>MUNICIPAL</a:t>
                      </a:r>
                      <a:endParaRPr lang="es-MX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3337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</a:rPr>
                        <a:t>Total de reactivos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</a:rPr>
                        <a:t>Cumplimiento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</a:rPr>
                        <a:t>Municipios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</a:rPr>
                        <a:t>Total de reactivos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</a:rPr>
                        <a:t>Cumplimiento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Registros Contables</a:t>
                      </a:r>
                      <a:endParaRPr lang="es-MX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</a:rPr>
                        <a:t>23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100.00%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</a:rPr>
                        <a:t>118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26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</a:rPr>
                        <a:t>96.24%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Registros Presupuestarios</a:t>
                      </a:r>
                      <a:endParaRPr lang="es-MX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21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100.00%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15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</a:rPr>
                        <a:t>99.94%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Registros Administrativos</a:t>
                      </a:r>
                      <a:endParaRPr lang="es-MX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24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100.00%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22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</a:rPr>
                        <a:t>99.62%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Generación de Información</a:t>
                      </a:r>
                      <a:endParaRPr lang="es-MX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</a:rPr>
                        <a:t> 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 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</a:rPr>
                        <a:t>12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</a:rPr>
                        <a:t>100.00%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Cuenta Pública</a:t>
                      </a:r>
                      <a:endParaRPr lang="es-MX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123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100.00%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20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</a:rPr>
                        <a:t>90.46%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Transparencia</a:t>
                      </a:r>
                      <a:endParaRPr lang="es-MX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48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97.20%</a:t>
                      </a:r>
                      <a:endParaRPr lang="es-MX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30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9.75%</a:t>
                      </a:r>
                      <a:endParaRPr lang="es-MX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u="none" strike="noStrike" dirty="0">
                          <a:effectLst/>
                        </a:rPr>
                        <a:t>Total:</a:t>
                      </a:r>
                      <a:endParaRPr lang="es-MX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239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</a:rPr>
                        <a:t>99.58%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1FEA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</a:rPr>
                        <a:t>118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125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</a:rPr>
                        <a:t>75.39%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1FEA4"/>
                    </a:solidFill>
                  </a:tcPr>
                </a:tc>
              </a:tr>
            </a:tbl>
          </a:graphicData>
        </a:graphic>
      </p:graphicFrame>
      <p:sp>
        <p:nvSpPr>
          <p:cNvPr id="14" name="CuadroTexto 13"/>
          <p:cNvSpPr txBox="1"/>
          <p:nvPr/>
        </p:nvSpPr>
        <p:spPr>
          <a:xfrm rot="21599229">
            <a:off x="7409834" y="2269376"/>
            <a:ext cx="1774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chemeClr val="bg1"/>
                </a:solidFill>
                <a:latin typeface="+mj-lt"/>
              </a:rPr>
              <a:t>Incumplimiento por: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s-MX" sz="1300" b="1" dirty="0" smtClean="0">
                <a:solidFill>
                  <a:schemeClr val="bg1"/>
                </a:solidFill>
                <a:latin typeface="+mj-lt"/>
              </a:rPr>
              <a:t>No publicar información en Internet.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s-MX" sz="1300" b="1" dirty="0" smtClean="0">
                <a:solidFill>
                  <a:schemeClr val="bg1"/>
                </a:solidFill>
                <a:latin typeface="+mj-lt"/>
              </a:rPr>
              <a:t>No actualizar información trimestral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s-MX" sz="1300" b="1" dirty="0" smtClean="0">
                <a:solidFill>
                  <a:schemeClr val="bg1"/>
                </a:solidFill>
                <a:latin typeface="+mj-lt"/>
              </a:rPr>
              <a:t>No publicar inventario  de bienes, ni actualizar cada 6 meses</a:t>
            </a:r>
            <a:endParaRPr lang="es-MX" sz="13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14 CuadroTexto"/>
          <p:cNvSpPr txBox="1">
            <a:spLocks noChangeArrowheads="1"/>
          </p:cNvSpPr>
          <p:nvPr/>
        </p:nvSpPr>
        <p:spPr bwMode="auto">
          <a:xfrm>
            <a:off x="280540" y="6800"/>
            <a:ext cx="84739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6. Informe del Proceso de Adopción e Implementación de la </a:t>
            </a:r>
          </a:p>
          <a:p>
            <a:pPr>
              <a:defRPr/>
            </a:pP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    Armonización Contable        </a:t>
            </a:r>
          </a:p>
        </p:txBody>
      </p:sp>
      <p:sp>
        <p:nvSpPr>
          <p:cNvPr id="16" name="14 CuadroTexto"/>
          <p:cNvSpPr txBox="1">
            <a:spLocks noChangeArrowheads="1"/>
          </p:cNvSpPr>
          <p:nvPr/>
        </p:nvSpPr>
        <p:spPr bwMode="auto">
          <a:xfrm>
            <a:off x="249450" y="722495"/>
            <a:ext cx="86428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800" b="1" dirty="0" smtClean="0">
                <a:ln w="50800"/>
                <a:solidFill>
                  <a:srgbClr val="C00000"/>
                </a:solidFill>
                <a:latin typeface="+mj-lt"/>
              </a:rPr>
              <a:t>6.3. Resultados de la ASOFIS</a:t>
            </a:r>
          </a:p>
        </p:txBody>
      </p:sp>
    </p:spTree>
    <p:extLst>
      <p:ext uri="{BB962C8B-B14F-4D97-AF65-F5344CB8AC3E}">
        <p14:creationId xmlns:p14="http://schemas.microsoft.com/office/powerpoint/2010/main" val="12864903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738158" y="1007699"/>
            <a:ext cx="4248472" cy="124649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s-MX" sz="1500" b="1" dirty="0" smtClean="0">
                <a:latin typeface="+mj-lt"/>
              </a:rPr>
              <a:t>Instrumentos de valuación:</a:t>
            </a:r>
          </a:p>
          <a:p>
            <a:pPr marL="176213" indent="-176213"/>
            <a:r>
              <a:rPr lang="es-MX" sz="1500" dirty="0" smtClean="0">
                <a:latin typeface="+mj-lt"/>
              </a:rPr>
              <a:t>1. Guías de Cumplimiento.</a:t>
            </a:r>
          </a:p>
          <a:p>
            <a:r>
              <a:rPr lang="es-MX" sz="1500" dirty="0" smtClean="0">
                <a:latin typeface="+mj-lt"/>
              </a:rPr>
              <a:t>2.</a:t>
            </a:r>
            <a:r>
              <a:rPr lang="es-MX" sz="1500" dirty="0">
                <a:latin typeface="+mj-lt"/>
              </a:rPr>
              <a:t> </a:t>
            </a:r>
            <a:r>
              <a:rPr lang="es-MX" sz="1500" dirty="0" smtClean="0">
                <a:latin typeface="+mj-lt"/>
              </a:rPr>
              <a:t>Reportes </a:t>
            </a:r>
            <a:r>
              <a:rPr lang="es-MX" sz="1500" dirty="0">
                <a:latin typeface="+mj-lt"/>
              </a:rPr>
              <a:t>de Cuenta </a:t>
            </a:r>
            <a:r>
              <a:rPr lang="es-MX" sz="1500" dirty="0" smtClean="0">
                <a:latin typeface="+mj-lt"/>
              </a:rPr>
              <a:t>Pública.</a:t>
            </a:r>
            <a:endParaRPr lang="es-MX" sz="1500" dirty="0">
              <a:latin typeface="+mj-lt"/>
            </a:endParaRPr>
          </a:p>
          <a:p>
            <a:r>
              <a:rPr lang="es-MX" sz="1500" dirty="0" smtClean="0">
                <a:latin typeface="+mj-lt"/>
              </a:rPr>
              <a:t>3. Reportes </a:t>
            </a:r>
            <a:r>
              <a:rPr lang="es-MX" sz="1500" dirty="0">
                <a:latin typeface="+mj-lt"/>
              </a:rPr>
              <a:t>de transparencia título V, LGCG</a:t>
            </a:r>
            <a:r>
              <a:rPr lang="es-MX" sz="1500" dirty="0" smtClean="0">
                <a:latin typeface="+mj-lt"/>
              </a:rPr>
              <a:t>.</a:t>
            </a:r>
          </a:p>
          <a:p>
            <a:r>
              <a:rPr lang="es-MX" sz="1500" dirty="0" smtClean="0">
                <a:latin typeface="+mj-lt"/>
              </a:rPr>
              <a:t>4. </a:t>
            </a:r>
            <a:r>
              <a:rPr lang="es-MX" sz="1500" dirty="0">
                <a:latin typeface="+mj-lt"/>
              </a:rPr>
              <a:t>E</a:t>
            </a:r>
            <a:r>
              <a:rPr lang="es-MX" sz="1500" dirty="0" smtClean="0">
                <a:latin typeface="+mj-lt"/>
              </a:rPr>
              <a:t>ncuesta para el Secretario Técnico.</a:t>
            </a:r>
            <a:endParaRPr lang="es-MX" sz="1500" dirty="0">
              <a:latin typeface="+mj-l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68080" y="3015243"/>
            <a:ext cx="2602420" cy="1061829"/>
          </a:xfrm>
          <a:prstGeom prst="rect">
            <a:avLst/>
          </a:prstGeom>
          <a:solidFill>
            <a:srgbClr val="D1FEA4"/>
          </a:solidFill>
          <a:ln>
            <a:solidFill>
              <a:srgbClr val="00863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700" dirty="0" smtClean="0">
                <a:latin typeface="+mj-lt"/>
              </a:rPr>
              <a:t>El </a:t>
            </a:r>
            <a:r>
              <a:rPr lang="es-MX" sz="1700" dirty="0" err="1" smtClean="0">
                <a:latin typeface="+mj-lt"/>
              </a:rPr>
              <a:t>OFSCE</a:t>
            </a:r>
            <a:r>
              <a:rPr lang="es-MX" sz="1700" dirty="0">
                <a:latin typeface="+mj-lt"/>
              </a:rPr>
              <a:t> </a:t>
            </a:r>
            <a:r>
              <a:rPr lang="es-MX" sz="1700" dirty="0" smtClean="0">
                <a:solidFill>
                  <a:srgbClr val="0000FF"/>
                </a:solidFill>
                <a:latin typeface="+mj-lt"/>
              </a:rPr>
              <a:t>registra y valida</a:t>
            </a:r>
            <a:r>
              <a:rPr lang="es-MX" sz="1700" dirty="0" smtClean="0">
                <a:latin typeface="+mj-lt"/>
              </a:rPr>
              <a:t> la información en plataforma tecnológica </a:t>
            </a:r>
          </a:p>
          <a:p>
            <a:pPr algn="ctr"/>
            <a:r>
              <a:rPr lang="es-MX" sz="1200" dirty="0" smtClean="0">
                <a:latin typeface="+mj-lt"/>
              </a:rPr>
              <a:t>1</a:t>
            </a:r>
            <a:r>
              <a:rPr lang="es-MX" sz="1200" dirty="0">
                <a:latin typeface="+mj-lt"/>
              </a:rPr>
              <a:t>, 2, 3 </a:t>
            </a:r>
            <a:r>
              <a:rPr lang="es-MX" sz="1200" dirty="0" smtClean="0">
                <a:latin typeface="+mj-lt"/>
              </a:rPr>
              <a:t>y 4 estatal y municipal </a:t>
            </a:r>
            <a:endParaRPr lang="es-MX" sz="1200" dirty="0">
              <a:latin typeface="+mj-l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61256" y="1363730"/>
            <a:ext cx="4158716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500" b="1" dirty="0">
                <a:latin typeface="+mj-lt"/>
              </a:rPr>
              <a:t>Regla </a:t>
            </a:r>
            <a:r>
              <a:rPr lang="es-MX" sz="1500" b="1" dirty="0" smtClean="0">
                <a:latin typeface="+mj-lt"/>
              </a:rPr>
              <a:t>8. </a:t>
            </a:r>
            <a:r>
              <a:rPr lang="es-MX" sz="1500" dirty="0" smtClean="0">
                <a:latin typeface="+mj-lt"/>
              </a:rPr>
              <a:t>Atribuciones de los Consejos:</a:t>
            </a:r>
          </a:p>
          <a:p>
            <a:pPr algn="just"/>
            <a:r>
              <a:rPr lang="es-MX" sz="1500" dirty="0" smtClean="0">
                <a:latin typeface="+mj-lt"/>
              </a:rPr>
              <a:t>Frac. V . Solicitar información de Avance, y</a:t>
            </a:r>
          </a:p>
          <a:p>
            <a:pPr algn="just"/>
            <a:r>
              <a:rPr lang="es-MX" sz="1500" dirty="0" smtClean="0">
                <a:latin typeface="+mj-lt"/>
              </a:rPr>
              <a:t>Frac.VI. Analizar la información e informar al Secretario Técnico del </a:t>
            </a:r>
            <a:r>
              <a:rPr lang="es-MX" sz="1500" dirty="0" err="1" smtClean="0">
                <a:latin typeface="+mj-lt"/>
              </a:rPr>
              <a:t>CONAC</a:t>
            </a:r>
            <a:r>
              <a:rPr lang="es-MX" sz="1500" dirty="0" smtClean="0">
                <a:latin typeface="+mj-lt"/>
              </a:rPr>
              <a:t>, los resultados…</a:t>
            </a:r>
            <a:endParaRPr lang="es-MX" sz="1500" dirty="0">
              <a:latin typeface="+mj-lt"/>
            </a:endParaRPr>
          </a:p>
        </p:txBody>
      </p:sp>
      <p:sp>
        <p:nvSpPr>
          <p:cNvPr id="9" name="Rectángulo 8"/>
          <p:cNvSpPr/>
          <p:nvPr/>
        </p:nvSpPr>
        <p:spPr>
          <a:xfrm rot="1981955">
            <a:off x="3804278" y="1227815"/>
            <a:ext cx="86222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CONAC</a:t>
            </a:r>
            <a:endParaRPr lang="es-ES" sz="1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13" name="Rectángulo 12"/>
          <p:cNvSpPr/>
          <p:nvPr/>
        </p:nvSpPr>
        <p:spPr>
          <a:xfrm rot="1858914">
            <a:off x="7298161" y="1130122"/>
            <a:ext cx="19958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ASF</a:t>
            </a:r>
          </a:p>
          <a:p>
            <a:pPr algn="ctr"/>
            <a:r>
              <a:rPr lang="es-ES" sz="15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oficio OASF/1430/2016</a:t>
            </a:r>
          </a:p>
          <a:p>
            <a:pPr algn="ctr"/>
            <a:r>
              <a:rPr lang="es-ES" sz="15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18 Jul. 2016</a:t>
            </a:r>
            <a:endParaRPr lang="es-ES" sz="15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832031" y="2593621"/>
            <a:ext cx="3510504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+mj-lt"/>
              </a:rPr>
              <a:t>Plataforma Tecnológica Gratuita</a:t>
            </a:r>
            <a:endParaRPr lang="es-MX" sz="1600" b="1" dirty="0">
              <a:latin typeface="+mj-lt"/>
            </a:endParaRPr>
          </a:p>
        </p:txBody>
      </p:sp>
      <p:sp>
        <p:nvSpPr>
          <p:cNvPr id="17" name="Rectángulo 16"/>
          <p:cNvSpPr/>
          <p:nvPr/>
        </p:nvSpPr>
        <p:spPr>
          <a:xfrm rot="2187400">
            <a:off x="5829292" y="2549927"/>
            <a:ext cx="77457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ASOFIS</a:t>
            </a:r>
            <a:endParaRPr lang="es-ES" sz="1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cxnSp>
        <p:nvCxnSpPr>
          <p:cNvPr id="18" name="Conector recto de flecha 17"/>
          <p:cNvCxnSpPr/>
          <p:nvPr/>
        </p:nvCxnSpPr>
        <p:spPr>
          <a:xfrm flipV="1">
            <a:off x="1187624" y="5260488"/>
            <a:ext cx="144016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275595" y="4615983"/>
            <a:ext cx="2574905" cy="1585049"/>
          </a:xfrm>
          <a:prstGeom prst="rect">
            <a:avLst/>
          </a:prstGeom>
          <a:solidFill>
            <a:srgbClr val="D1FEA4"/>
          </a:solidFill>
          <a:ln>
            <a:solidFill>
              <a:srgbClr val="00863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700" dirty="0" smtClean="0">
                <a:latin typeface="+mj-lt"/>
              </a:rPr>
              <a:t>El </a:t>
            </a:r>
            <a:r>
              <a:rPr lang="es-MX" sz="1700" dirty="0" err="1" smtClean="0">
                <a:latin typeface="+mj-lt"/>
              </a:rPr>
              <a:t>OFSCE</a:t>
            </a:r>
            <a:r>
              <a:rPr lang="es-MX" sz="1700" dirty="0">
                <a:latin typeface="+mj-lt"/>
              </a:rPr>
              <a:t> </a:t>
            </a:r>
            <a:r>
              <a:rPr lang="es-MX" sz="1700" dirty="0" smtClean="0">
                <a:solidFill>
                  <a:srgbClr val="0000FF"/>
                </a:solidFill>
                <a:latin typeface="+mj-lt"/>
              </a:rPr>
              <a:t>pronuncia  oficialmente validez y</a:t>
            </a:r>
            <a:r>
              <a:rPr lang="es-MX" sz="1700" dirty="0" smtClean="0">
                <a:latin typeface="+mj-lt"/>
              </a:rPr>
              <a:t> </a:t>
            </a:r>
            <a:r>
              <a:rPr lang="es-MX" sz="1700" dirty="0" smtClean="0">
                <a:solidFill>
                  <a:srgbClr val="0000FF"/>
                </a:solidFill>
                <a:latin typeface="+mj-lt"/>
              </a:rPr>
              <a:t>remite Informe </a:t>
            </a:r>
            <a:r>
              <a:rPr lang="es-MX" sz="1700" dirty="0" smtClean="0">
                <a:latin typeface="+mj-lt"/>
              </a:rPr>
              <a:t>de Resultados al Secretario Técnico del CACE</a:t>
            </a:r>
          </a:p>
          <a:p>
            <a:pPr marL="176213" indent="-176213" algn="ctr"/>
            <a:r>
              <a:rPr lang="es-MX" sz="1200" dirty="0">
                <a:latin typeface="+mj-lt"/>
              </a:rPr>
              <a:t>1, 2, 3 </a:t>
            </a:r>
            <a:r>
              <a:rPr lang="es-MX" sz="1200" dirty="0" smtClean="0">
                <a:latin typeface="+mj-lt"/>
              </a:rPr>
              <a:t>y 4 estatal y municipal </a:t>
            </a:r>
            <a:endParaRPr lang="es-MX" sz="1200" dirty="0">
              <a:latin typeface="+mj-lt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563888" y="4676961"/>
            <a:ext cx="2304256" cy="1400383"/>
          </a:xfrm>
          <a:prstGeom prst="rect">
            <a:avLst/>
          </a:prstGeom>
          <a:solidFill>
            <a:srgbClr val="D1FEA4"/>
          </a:solidFill>
          <a:ln>
            <a:solidFill>
              <a:srgbClr val="00863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700" dirty="0" smtClean="0">
                <a:latin typeface="+mj-lt"/>
              </a:rPr>
              <a:t>El Secretario Técnico </a:t>
            </a:r>
            <a:r>
              <a:rPr lang="es-MX" sz="1700" dirty="0" smtClean="0">
                <a:solidFill>
                  <a:srgbClr val="0000FF"/>
                </a:solidFill>
                <a:latin typeface="+mj-lt"/>
              </a:rPr>
              <a:t>presenta Informe </a:t>
            </a:r>
            <a:r>
              <a:rPr lang="es-MX" sz="1700" dirty="0" smtClean="0">
                <a:latin typeface="+mj-lt"/>
              </a:rPr>
              <a:t>de Resultados a los Consejeros del CACE en </a:t>
            </a:r>
            <a:r>
              <a:rPr lang="es-MX" sz="1700" dirty="0">
                <a:latin typeface="+mj-lt"/>
              </a:rPr>
              <a:t>su caso </a:t>
            </a:r>
            <a:endParaRPr lang="es-MX" sz="1700" dirty="0" smtClean="0">
              <a:latin typeface="+mj-lt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3555663" y="3184273"/>
            <a:ext cx="2257021" cy="877163"/>
          </a:xfrm>
          <a:prstGeom prst="rect">
            <a:avLst/>
          </a:prstGeom>
          <a:solidFill>
            <a:srgbClr val="D1FEA4"/>
          </a:solidFill>
          <a:ln>
            <a:solidFill>
              <a:srgbClr val="00863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700" dirty="0" smtClean="0">
                <a:latin typeface="+mj-lt"/>
              </a:rPr>
              <a:t>Los Consejeros  del CACE </a:t>
            </a:r>
            <a:r>
              <a:rPr lang="es-MX" sz="1700" dirty="0" smtClean="0">
                <a:solidFill>
                  <a:srgbClr val="0000FF"/>
                </a:solidFill>
                <a:latin typeface="+mj-lt"/>
              </a:rPr>
              <a:t>aprueban</a:t>
            </a:r>
            <a:r>
              <a:rPr lang="es-MX" sz="1700" dirty="0" smtClean="0">
                <a:latin typeface="+mj-lt"/>
              </a:rPr>
              <a:t> el Informe de Resultados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6604591" y="3250152"/>
            <a:ext cx="2144151" cy="2185214"/>
          </a:xfrm>
          <a:prstGeom prst="rect">
            <a:avLst/>
          </a:prstGeom>
          <a:solidFill>
            <a:srgbClr val="D1FEA4"/>
          </a:solidFill>
          <a:ln>
            <a:solidFill>
              <a:srgbClr val="00863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700" dirty="0" smtClean="0">
                <a:latin typeface="+mj-lt"/>
              </a:rPr>
              <a:t>El Secretario Técnico  del CACE </a:t>
            </a:r>
            <a:r>
              <a:rPr lang="es-MX" sz="1700" dirty="0" smtClean="0">
                <a:solidFill>
                  <a:srgbClr val="0000FF"/>
                </a:solidFill>
                <a:latin typeface="+mj-lt"/>
              </a:rPr>
              <a:t>envía</a:t>
            </a:r>
            <a:r>
              <a:rPr lang="es-MX" sz="1700" dirty="0" smtClean="0">
                <a:latin typeface="+mj-lt"/>
              </a:rPr>
              <a:t> el Informe de Resultados al Secretario Técnico del </a:t>
            </a:r>
            <a:r>
              <a:rPr lang="es-MX" sz="1700" dirty="0" err="1" smtClean="0">
                <a:latin typeface="+mj-lt"/>
              </a:rPr>
              <a:t>CONAC</a:t>
            </a:r>
            <a:r>
              <a:rPr lang="es-MX" sz="1700" dirty="0" smtClean="0">
                <a:latin typeface="+mj-lt"/>
              </a:rPr>
              <a:t> en </a:t>
            </a:r>
            <a:r>
              <a:rPr lang="es-MX" sz="1700" dirty="0" err="1" smtClean="0">
                <a:latin typeface="+mj-lt"/>
              </a:rPr>
              <a:t>PC@C</a:t>
            </a:r>
            <a:r>
              <a:rPr lang="es-MX" sz="1700" dirty="0" smtClean="0">
                <a:latin typeface="+mj-lt"/>
              </a:rPr>
              <a:t> con pronunciamiento de aprobación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58246" y="1067055"/>
            <a:ext cx="478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>
                <a:solidFill>
                  <a:srgbClr val="0000FF"/>
                </a:solidFill>
                <a:latin typeface="+mj-lt"/>
              </a:rPr>
              <a:t>Proceso del Informe de Resultado.</a:t>
            </a:r>
            <a:endParaRPr lang="es-MX" sz="18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7504" y="6189368"/>
            <a:ext cx="2881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latin typeface="+mj-lt"/>
              </a:rPr>
              <a:t>CONAC: Consejo Nacional de Armonización Contable</a:t>
            </a:r>
          </a:p>
          <a:p>
            <a:r>
              <a:rPr lang="es-MX" sz="800" dirty="0" smtClean="0">
                <a:latin typeface="+mj-lt"/>
              </a:rPr>
              <a:t>LGCG: Ley General de Contabilidad Gubernamental</a:t>
            </a:r>
          </a:p>
          <a:p>
            <a:r>
              <a:rPr lang="es-MX" sz="800" dirty="0" smtClean="0">
                <a:latin typeface="+mj-lt"/>
              </a:rPr>
              <a:t>ASF: Auditoría Superior de la Federación</a:t>
            </a:r>
          </a:p>
          <a:p>
            <a:r>
              <a:rPr lang="es-MX" sz="800" dirty="0" smtClean="0">
                <a:latin typeface="+mj-lt"/>
              </a:rPr>
              <a:t>OASF: Oficina del Auditor Superior de la Federación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2963760" y="6129208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/>
            <a:r>
              <a:rPr lang="es-MX" sz="800" dirty="0" smtClean="0">
                <a:latin typeface="+mj-lt"/>
              </a:rPr>
              <a:t>ASOFIS: Asociación Nacional de Organismos de Fiscalización Superior y     Control Gubernamental, A.C.</a:t>
            </a:r>
          </a:p>
          <a:p>
            <a:r>
              <a:rPr lang="es-MX" sz="800" dirty="0" smtClean="0">
                <a:latin typeface="+mj-lt"/>
              </a:rPr>
              <a:t>OFSCE: Órgano de Fiscalización Superior del Congreso del Estado</a:t>
            </a:r>
          </a:p>
          <a:p>
            <a:r>
              <a:rPr lang="es-MX" sz="800" dirty="0" smtClean="0">
                <a:latin typeface="+mj-lt"/>
              </a:rPr>
              <a:t>CACE: Consejo de Armonización Contable del Estado de Chiapas</a:t>
            </a:r>
          </a:p>
          <a:p>
            <a:r>
              <a:rPr lang="es-MX" sz="800" dirty="0" smtClean="0">
                <a:latin typeface="+mj-lt"/>
              </a:rPr>
              <a:t>PC@C: Portal de Comunicación de la Armonización Contable</a:t>
            </a:r>
            <a:endParaRPr lang="es-MX" sz="800" dirty="0">
              <a:latin typeface="+mj-lt"/>
            </a:endParaRPr>
          </a:p>
        </p:txBody>
      </p:sp>
      <p:sp>
        <p:nvSpPr>
          <p:cNvPr id="31" name="14 CuadroTexto"/>
          <p:cNvSpPr txBox="1">
            <a:spLocks noChangeArrowheads="1"/>
          </p:cNvSpPr>
          <p:nvPr/>
        </p:nvSpPr>
        <p:spPr bwMode="auto">
          <a:xfrm>
            <a:off x="280540" y="6800"/>
            <a:ext cx="84739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6. Informe del Proceso de Adopción e Implementación de la </a:t>
            </a:r>
          </a:p>
          <a:p>
            <a:pPr>
              <a:defRPr/>
            </a:pP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    Armonización Contable        </a:t>
            </a:r>
          </a:p>
        </p:txBody>
      </p:sp>
      <p:sp>
        <p:nvSpPr>
          <p:cNvPr id="32" name="14 CuadroTexto"/>
          <p:cNvSpPr txBox="1">
            <a:spLocks noChangeArrowheads="1"/>
          </p:cNvSpPr>
          <p:nvPr/>
        </p:nvSpPr>
        <p:spPr bwMode="auto">
          <a:xfrm>
            <a:off x="249450" y="722495"/>
            <a:ext cx="86428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800" b="1" dirty="0" smtClean="0">
                <a:ln w="50800"/>
                <a:solidFill>
                  <a:srgbClr val="C00000"/>
                </a:solidFill>
                <a:latin typeface="+mj-lt"/>
              </a:rPr>
              <a:t>6.3. Resultados de la ASOFIS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98886" y="4149080"/>
            <a:ext cx="392793" cy="39279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697" y="5140505"/>
            <a:ext cx="392400" cy="39240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21672" y="4172802"/>
            <a:ext cx="392793" cy="392793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848" y="3468758"/>
            <a:ext cx="392400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156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251520" y="1115452"/>
            <a:ext cx="88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>
                <a:solidFill>
                  <a:srgbClr val="C00000"/>
                </a:solidFill>
                <a:latin typeface="+mj-lt"/>
              </a:rPr>
              <a:t>6.4.  Avances de los sistemas, para adoptar e implementar la armonización contable</a:t>
            </a:r>
            <a:endParaRPr lang="es-MX" sz="1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691680" y="3140968"/>
            <a:ext cx="662473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+mj-lt"/>
              </a:rPr>
              <a:t>PARTICIPA UNIDAD DE INFORMÁTICA/</a:t>
            </a:r>
            <a:r>
              <a:rPr lang="es-MX" sz="2000" dirty="0" err="1" smtClean="0">
                <a:latin typeface="+mj-lt"/>
              </a:rPr>
              <a:t>SIAHE</a:t>
            </a:r>
            <a:endParaRPr lang="es-MX" sz="2000" dirty="0">
              <a:latin typeface="+mj-lt"/>
            </a:endParaRPr>
          </a:p>
        </p:txBody>
      </p:sp>
      <p:sp>
        <p:nvSpPr>
          <p:cNvPr id="6" name="14 CuadroTexto"/>
          <p:cNvSpPr txBox="1">
            <a:spLocks noChangeArrowheads="1"/>
          </p:cNvSpPr>
          <p:nvPr/>
        </p:nvSpPr>
        <p:spPr bwMode="auto">
          <a:xfrm>
            <a:off x="280540" y="6800"/>
            <a:ext cx="84739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6. Informe del Proceso de Adopción e Implementación de la </a:t>
            </a:r>
          </a:p>
          <a:p>
            <a:pPr>
              <a:defRPr/>
            </a:pP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    Armonización Contable        </a:t>
            </a:r>
          </a:p>
        </p:txBody>
      </p:sp>
    </p:spTree>
    <p:extLst>
      <p:ext uri="{BB962C8B-B14F-4D97-AF65-F5344CB8AC3E}">
        <p14:creationId xmlns:p14="http://schemas.microsoft.com/office/powerpoint/2010/main" val="568793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31032" y="1115452"/>
            <a:ext cx="694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>
                <a:solidFill>
                  <a:srgbClr val="C00000"/>
                </a:solidFill>
                <a:latin typeface="+mj-lt"/>
              </a:rPr>
              <a:t>6.5.  Avances de la armonización contable en los municipios.</a:t>
            </a:r>
            <a:endParaRPr lang="es-MX" sz="1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691680" y="3140968"/>
            <a:ext cx="252028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+mj-lt"/>
              </a:rPr>
              <a:t>PARTICIPA </a:t>
            </a:r>
            <a:r>
              <a:rPr lang="es-MX" sz="2000" dirty="0" err="1" smtClean="0">
                <a:latin typeface="+mj-lt"/>
              </a:rPr>
              <a:t>OFSCE</a:t>
            </a:r>
            <a:endParaRPr lang="es-MX" sz="2000" dirty="0">
              <a:latin typeface="+mj-lt"/>
            </a:endParaRPr>
          </a:p>
        </p:txBody>
      </p:sp>
      <p:sp>
        <p:nvSpPr>
          <p:cNvPr id="6" name="14 CuadroTexto"/>
          <p:cNvSpPr txBox="1">
            <a:spLocks noChangeArrowheads="1"/>
          </p:cNvSpPr>
          <p:nvPr/>
        </p:nvSpPr>
        <p:spPr bwMode="auto">
          <a:xfrm>
            <a:off x="280540" y="6800"/>
            <a:ext cx="84739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6. Informe del Proceso de Adopción e Implementación de la </a:t>
            </a:r>
          </a:p>
          <a:p>
            <a:pPr>
              <a:defRPr/>
            </a:pP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    Armonización Contable        </a:t>
            </a:r>
          </a:p>
        </p:txBody>
      </p:sp>
    </p:spTree>
    <p:extLst>
      <p:ext uri="{BB962C8B-B14F-4D97-AF65-F5344CB8AC3E}">
        <p14:creationId xmlns:p14="http://schemas.microsoft.com/office/powerpoint/2010/main" val="6820008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52716" y="112474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>
                <a:solidFill>
                  <a:srgbClr val="C00000"/>
                </a:solidFill>
                <a:latin typeface="+mj-lt"/>
              </a:rPr>
              <a:t>6.6.  Avances en el cumplimiento de las obligaciones de la Ley General de Transparencia</a:t>
            </a:r>
            <a:endParaRPr lang="es-MX" sz="1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91680" y="3140968"/>
            <a:ext cx="223224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+mj-lt"/>
              </a:rPr>
              <a:t>PARTICIPA </a:t>
            </a:r>
            <a:r>
              <a:rPr lang="es-MX" sz="2000" dirty="0" err="1" smtClean="0">
                <a:latin typeface="+mj-lt"/>
              </a:rPr>
              <a:t>IAIP</a:t>
            </a:r>
            <a:endParaRPr lang="es-MX" sz="2000" dirty="0">
              <a:latin typeface="+mj-lt"/>
            </a:endParaRPr>
          </a:p>
        </p:txBody>
      </p:sp>
      <p:sp>
        <p:nvSpPr>
          <p:cNvPr id="7" name="14 CuadroTexto"/>
          <p:cNvSpPr txBox="1">
            <a:spLocks noChangeArrowheads="1"/>
          </p:cNvSpPr>
          <p:nvPr/>
        </p:nvSpPr>
        <p:spPr bwMode="auto">
          <a:xfrm>
            <a:off x="280540" y="6800"/>
            <a:ext cx="84739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6. Informe del Proceso de Adopción e Implementación de la </a:t>
            </a:r>
          </a:p>
          <a:p>
            <a:pPr>
              <a:defRPr/>
            </a:pP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    Armonización Contable        </a:t>
            </a:r>
          </a:p>
        </p:txBody>
      </p:sp>
    </p:spTree>
    <p:extLst>
      <p:ext uri="{BB962C8B-B14F-4D97-AF65-F5344CB8AC3E}">
        <p14:creationId xmlns:p14="http://schemas.microsoft.com/office/powerpoint/2010/main" val="36913588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Rectángulo redondeado"/>
          <p:cNvSpPr/>
          <p:nvPr/>
        </p:nvSpPr>
        <p:spPr bwMode="auto">
          <a:xfrm>
            <a:off x="487597" y="1473866"/>
            <a:ext cx="8178468" cy="2943770"/>
          </a:xfrm>
          <a:prstGeom prst="roundRect">
            <a:avLst>
              <a:gd name="adj" fmla="val 9447"/>
            </a:avLst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5400000" scaled="1"/>
            <a:tileRect/>
          </a:gra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3 CuadroTexto"/>
          <p:cNvSpPr txBox="1">
            <a:spLocks noChangeArrowheads="1"/>
          </p:cNvSpPr>
          <p:nvPr/>
        </p:nvSpPr>
        <p:spPr bwMode="auto">
          <a:xfrm>
            <a:off x="719207" y="2420888"/>
            <a:ext cx="7715247" cy="68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ts val="5000"/>
              </a:lnSpc>
              <a:defRPr/>
            </a:pPr>
            <a:r>
              <a:rPr lang="es-MX" sz="36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7. Asuntos Generales</a:t>
            </a:r>
            <a:endParaRPr lang="es-MX" sz="3600" b="1" dirty="0">
              <a:ln w="50800"/>
              <a:solidFill>
                <a:srgbClr val="00863D"/>
              </a:solidFill>
              <a:latin typeface="HelveticaNeueLT Std Blk" panose="020B09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5496" y="15346"/>
            <a:ext cx="9001000" cy="677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5940152" y="6381328"/>
            <a:ext cx="3096344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06291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83568" y="1844824"/>
            <a:ext cx="75524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800" dirty="0" smtClean="0">
                <a:latin typeface="+mj-lt"/>
              </a:rPr>
              <a:t>Se propone que las actas de las reuniones, sean enviadas de forma oficial a los Consejeros que no asistieron.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800" dirty="0" smtClean="0">
                <a:latin typeface="+mj-lt"/>
              </a:rPr>
              <a:t>Se propone, presentar el Plan de Trabajo 2017 en la primera reunión de dicho ejercicio.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800" dirty="0">
                <a:latin typeface="+mj-lt"/>
              </a:rPr>
              <a:t>Se propone que la primera reunión del CACE del ejercicio 2017, se celebre el día viernes 17 de marzo del 2017.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800" dirty="0">
              <a:latin typeface="+mj-lt"/>
            </a:endParaRPr>
          </a:p>
        </p:txBody>
      </p:sp>
      <p:sp>
        <p:nvSpPr>
          <p:cNvPr id="5" name="14 CuadroTexto"/>
          <p:cNvSpPr txBox="1">
            <a:spLocks noChangeArrowheads="1"/>
          </p:cNvSpPr>
          <p:nvPr/>
        </p:nvSpPr>
        <p:spPr bwMode="auto">
          <a:xfrm>
            <a:off x="222820" y="116632"/>
            <a:ext cx="84739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8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7. Asuntos Generales</a:t>
            </a:r>
            <a:endParaRPr lang="es-MX" sz="1800" b="1" dirty="0">
              <a:ln w="50800"/>
              <a:solidFill>
                <a:srgbClr val="00863D"/>
              </a:solidFill>
              <a:latin typeface="HelveticaNeueLT Std Blk" panose="020B09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272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 bwMode="auto">
          <a:xfrm>
            <a:off x="497988" y="1473866"/>
            <a:ext cx="8178468" cy="2943770"/>
          </a:xfrm>
          <a:prstGeom prst="roundRect">
            <a:avLst>
              <a:gd name="adj" fmla="val 9447"/>
            </a:avLst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5400000" scaled="1"/>
            <a:tileRect/>
          </a:gra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3 CuadroTexto"/>
          <p:cNvSpPr txBox="1">
            <a:spLocks noChangeArrowheads="1"/>
          </p:cNvSpPr>
          <p:nvPr/>
        </p:nvSpPr>
        <p:spPr bwMode="auto">
          <a:xfrm>
            <a:off x="683568" y="1556792"/>
            <a:ext cx="7797646" cy="265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ts val="5000"/>
              </a:lnSpc>
              <a:defRPr/>
            </a:pPr>
            <a:r>
              <a:rPr lang="es-MX" sz="36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4</a:t>
            </a:r>
            <a:r>
              <a:rPr lang="es-MX" sz="36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. </a:t>
            </a:r>
            <a:r>
              <a:rPr lang="es-MX" sz="36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Seguimiento a los acuerdos de la </a:t>
            </a:r>
            <a:r>
              <a:rPr lang="es-MX" sz="36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reunión anterior del </a:t>
            </a:r>
            <a:r>
              <a:rPr lang="es-MX" sz="36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CACE, realizada en el mes de </a:t>
            </a:r>
            <a:r>
              <a:rPr lang="es-MX" sz="36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junio </a:t>
            </a:r>
            <a:r>
              <a:rPr lang="es-MX" sz="36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del ejercicio 2016.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5496" y="15346"/>
            <a:ext cx="9001000" cy="677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5940152" y="6381328"/>
            <a:ext cx="3096344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25986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Rectángulo redondeado"/>
          <p:cNvSpPr/>
          <p:nvPr/>
        </p:nvSpPr>
        <p:spPr bwMode="auto">
          <a:xfrm>
            <a:off x="2879811" y="2846209"/>
            <a:ext cx="3384377" cy="1174318"/>
          </a:xfrm>
          <a:prstGeom prst="roundRect">
            <a:avLst>
              <a:gd name="adj" fmla="val 9447"/>
            </a:avLst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5400000" scaled="1"/>
            <a:tileRect/>
          </a:gradFill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3 CuadroTexto"/>
          <p:cNvSpPr txBox="1">
            <a:spLocks noChangeArrowheads="1"/>
          </p:cNvSpPr>
          <p:nvPr/>
        </p:nvSpPr>
        <p:spPr bwMode="auto">
          <a:xfrm>
            <a:off x="2879811" y="3062233"/>
            <a:ext cx="3384377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ts val="5000"/>
              </a:lnSpc>
              <a:defRPr/>
            </a:pPr>
            <a:r>
              <a:rPr lang="es-MX" sz="36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G R A C I A S</a:t>
            </a:r>
            <a:endParaRPr lang="es-MX" sz="3600" b="1" dirty="0">
              <a:ln w="50800"/>
              <a:solidFill>
                <a:srgbClr val="00863D"/>
              </a:solidFill>
              <a:latin typeface="HelveticaNeueLT Std Blk" panose="020B09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5496" y="15346"/>
            <a:ext cx="9001000" cy="677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201" t="7919" r="33463" b="18992"/>
          <a:stretch/>
        </p:blipFill>
        <p:spPr>
          <a:xfrm>
            <a:off x="1769507" y="231152"/>
            <a:ext cx="5754821" cy="6192688"/>
          </a:xfrm>
          <a:prstGeom prst="rect">
            <a:avLst/>
          </a:prstGeom>
        </p:spPr>
      </p:pic>
      <p:sp>
        <p:nvSpPr>
          <p:cNvPr id="3" name="Flecha izquierda 2">
            <a:hlinkClick r:id="rId3" action="ppaction://hlinksldjump"/>
          </p:cNvPr>
          <p:cNvSpPr/>
          <p:nvPr/>
        </p:nvSpPr>
        <p:spPr>
          <a:xfrm>
            <a:off x="755576" y="5733256"/>
            <a:ext cx="720080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7265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79512" y="1475492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 smtClean="0"/>
              <a:t>N</a:t>
            </a:r>
            <a:r>
              <a:rPr lang="x-none" sz="1800" b="1" dirty="0" smtClean="0"/>
              <a:t>ormas</a:t>
            </a:r>
            <a:r>
              <a:rPr lang="es-MX" sz="1800" b="1" dirty="0" smtClean="0"/>
              <a:t> </a:t>
            </a:r>
            <a:r>
              <a:rPr lang="x-none" sz="1800" b="1" dirty="0" smtClean="0"/>
              <a:t>para </a:t>
            </a:r>
            <a:r>
              <a:rPr lang="es-MX" sz="1800" b="1" dirty="0" smtClean="0"/>
              <a:t>el </a:t>
            </a:r>
            <a:r>
              <a:rPr lang="x-none" sz="1800" b="1" dirty="0" smtClean="0"/>
              <a:t>cumplimiento </a:t>
            </a:r>
            <a:r>
              <a:rPr lang="es-MX" sz="1800" b="1" dirty="0" smtClean="0"/>
              <a:t>de</a:t>
            </a:r>
            <a:r>
              <a:rPr lang="x-none" sz="1800" b="1" dirty="0" smtClean="0"/>
              <a:t> </a:t>
            </a:r>
            <a:r>
              <a:rPr lang="x-none" sz="1800" b="1" dirty="0"/>
              <a:t>lo dispuesto en el </a:t>
            </a:r>
            <a:r>
              <a:rPr lang="x-none" sz="1800" b="1" dirty="0" smtClean="0">
                <a:solidFill>
                  <a:srgbClr val="FF0000"/>
                </a:solidFill>
              </a:rPr>
              <a:t>Título Quinto </a:t>
            </a:r>
            <a:r>
              <a:rPr lang="x-none" sz="1800" b="1" dirty="0" smtClean="0"/>
              <a:t>de </a:t>
            </a:r>
            <a:r>
              <a:rPr lang="x-none" sz="1800" b="1" dirty="0"/>
              <a:t>la </a:t>
            </a:r>
            <a:r>
              <a:rPr lang="x-none" sz="1800" b="1" dirty="0" smtClean="0"/>
              <a:t>LGCG</a:t>
            </a:r>
            <a:r>
              <a:rPr lang="es-MX" sz="1800" b="1" dirty="0" smtClean="0"/>
              <a:t>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95536" y="1796618"/>
            <a:ext cx="88569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000" dirty="0"/>
              <a:t>Información adicional a la Iniciativa de la Ley de Ingresos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/>
              <a:t>Información adicional al proyecto del presupuesto de egresos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/>
              <a:t>Presupuesto ciudadano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/>
              <a:t>Ley de Ingresos aprobada calendarizada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/>
              <a:t>Presupuesto de Egresos calendarizada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/>
              <a:t>Ayudas y Subsidios (4000)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/>
              <a:t>Recursos Federales por Orden de Gobierno.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/>
              <a:t>Fondos de Ayuda para la Seguridad Pública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/>
              <a:t>Aportaciones Federales en Materia de Salud (FASSA)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/>
              <a:t>Obligaciones Pagadas o Garantizadas con Fondos Federales (Deuda)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/>
              <a:t>Ejercicio y Destino del Gasto Federalizado y Reintegros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/>
              <a:t>Aportaciones para Educación Tecnológica y de Adultos (FAETA)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/>
              <a:t>Cuentas Bancarias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/>
              <a:t>FORTAMUN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/>
              <a:t>Evaluación del </a:t>
            </a:r>
            <a:r>
              <a:rPr lang="es-MX" sz="2000" dirty="0" err="1" smtClean="0"/>
              <a:t>desempeño</a:t>
            </a:r>
            <a:r>
              <a:rPr lang="es-MX" sz="2000" dirty="0" err="1" smtClean="0">
                <a:hlinkClick r:id="rId2" action="ppaction://hlinksldjump"/>
              </a:rPr>
              <a:t>Diapositiva</a:t>
            </a:r>
            <a:r>
              <a:rPr lang="es-MX" sz="2000" dirty="0" smtClean="0">
                <a:hlinkClick r:id="rId2" action="ppaction://hlinksldjump"/>
              </a:rPr>
              <a:t> 5</a:t>
            </a:r>
            <a:endParaRPr lang="es-MX" sz="2000" dirty="0"/>
          </a:p>
          <a:p>
            <a:pPr marL="457200" indent="-457200">
              <a:buFont typeface="+mj-lt"/>
              <a:buAutoNum type="arabicPeriod"/>
            </a:pPr>
            <a:r>
              <a:rPr lang="es-MX" sz="2000" dirty="0" smtClean="0"/>
              <a:t>FAIS</a:t>
            </a:r>
            <a:endParaRPr lang="es-MX" sz="2000" dirty="0"/>
          </a:p>
        </p:txBody>
      </p:sp>
      <p:sp>
        <p:nvSpPr>
          <p:cNvPr id="7" name="14 CuadroTexto"/>
          <p:cNvSpPr txBox="1">
            <a:spLocks noChangeArrowheads="1"/>
          </p:cNvSpPr>
          <p:nvPr/>
        </p:nvSpPr>
        <p:spPr bwMode="auto">
          <a:xfrm>
            <a:off x="395536" y="1026894"/>
            <a:ext cx="86428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800" dirty="0" smtClean="0">
                <a:ln w="50800"/>
                <a:solidFill>
                  <a:srgbClr val="C00000"/>
                </a:solidFill>
              </a:rPr>
              <a:t>4.2. Incumplimiento en la implementación de las normas emitidas por el CONAC.</a:t>
            </a:r>
          </a:p>
        </p:txBody>
      </p:sp>
      <p:sp>
        <p:nvSpPr>
          <p:cNvPr id="8" name="14 CuadroTexto"/>
          <p:cNvSpPr txBox="1">
            <a:spLocks noChangeArrowheads="1"/>
          </p:cNvSpPr>
          <p:nvPr/>
        </p:nvSpPr>
        <p:spPr bwMode="auto">
          <a:xfrm>
            <a:off x="346521" y="116632"/>
            <a:ext cx="847395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900" b="1" dirty="0">
                <a:ln w="50800"/>
                <a:solidFill>
                  <a:srgbClr val="00863D"/>
                </a:solidFill>
              </a:rPr>
              <a:t>4. Seguimiento a los acuerdos de la </a:t>
            </a:r>
            <a:r>
              <a:rPr lang="es-MX" sz="1900" b="1" dirty="0" smtClean="0">
                <a:ln w="50800"/>
                <a:solidFill>
                  <a:srgbClr val="00863D"/>
                </a:solidFill>
              </a:rPr>
              <a:t>reunión anterior del </a:t>
            </a:r>
            <a:r>
              <a:rPr lang="es-MX" sz="1900" b="1" dirty="0">
                <a:ln w="50800"/>
                <a:solidFill>
                  <a:srgbClr val="00863D"/>
                </a:solidFill>
              </a:rPr>
              <a:t>CACE, realizada en el mes de </a:t>
            </a:r>
            <a:r>
              <a:rPr lang="es-MX" sz="1900" b="1" dirty="0" smtClean="0">
                <a:ln w="50800"/>
                <a:solidFill>
                  <a:srgbClr val="00863D"/>
                </a:solidFill>
              </a:rPr>
              <a:t>junio </a:t>
            </a:r>
            <a:r>
              <a:rPr lang="es-MX" sz="1900" b="1" dirty="0">
                <a:ln w="50800"/>
                <a:solidFill>
                  <a:srgbClr val="00863D"/>
                </a:solidFill>
              </a:rPr>
              <a:t>del ejercicio 2016.</a:t>
            </a:r>
          </a:p>
        </p:txBody>
      </p:sp>
      <p:sp>
        <p:nvSpPr>
          <p:cNvPr id="2" name="Flecha izquierda 1"/>
          <p:cNvSpPr/>
          <p:nvPr/>
        </p:nvSpPr>
        <p:spPr>
          <a:xfrm>
            <a:off x="4644008" y="6309320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58290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848005"/>
              </p:ext>
            </p:extLst>
          </p:nvPr>
        </p:nvGraphicFramePr>
        <p:xfrm>
          <a:off x="2044700" y="1412776"/>
          <a:ext cx="5911676" cy="48887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11676"/>
              </a:tblGrid>
              <a:tr h="268148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Parque Agroindustrial para el Desarrollo Regional del Sureste "Chiapas"</a:t>
                      </a:r>
                      <a:endParaRPr lang="es-MX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9922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400" u="none" strike="noStrike">
                          <a:effectLst/>
                        </a:rPr>
                        <a:t>Secretaría de Hacienda</a:t>
                      </a:r>
                      <a:endParaRPr lang="es-MX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4601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400" u="none" strike="noStrike">
                          <a:effectLst/>
                        </a:rPr>
                        <a:t>Secretaría  para el Desarrollo Sustentable de los Pueblos Indígenas</a:t>
                      </a:r>
                      <a:endParaRPr lang="es-MX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9922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400" u="none" strike="noStrike">
                          <a:effectLst/>
                        </a:rPr>
                        <a:t>Secretaría de Educación</a:t>
                      </a:r>
                      <a:endParaRPr lang="es-MX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9922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400" u="none" strike="noStrike">
                          <a:effectLst/>
                        </a:rPr>
                        <a:t>Educación Estatal</a:t>
                      </a:r>
                      <a:endParaRPr lang="es-MX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9922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400" u="none" strike="noStrike" dirty="0">
                          <a:effectLst/>
                        </a:rPr>
                        <a:t>Educación Federalizada</a:t>
                      </a:r>
                      <a:endParaRPr lang="es-MX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9922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400" u="none" strike="noStrike">
                          <a:effectLst/>
                        </a:rPr>
                        <a:t>Secretaría de Pesca y Acuacultura</a:t>
                      </a:r>
                      <a:endParaRPr lang="es-MX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9922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400" u="none" strike="noStrike">
                          <a:effectLst/>
                        </a:rPr>
                        <a:t>Secretaría de Seguridad y Protección Ciudadana</a:t>
                      </a:r>
                      <a:endParaRPr lang="es-MX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9922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400" u="none" strike="noStrike">
                          <a:effectLst/>
                        </a:rPr>
                        <a:t>Coordinación de Transportes Aéreos</a:t>
                      </a:r>
                      <a:endParaRPr lang="es-MX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9922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400" u="none" strike="noStrike">
                          <a:effectLst/>
                        </a:rPr>
                        <a:t>Secretaría de Turismo </a:t>
                      </a:r>
                      <a:endParaRPr lang="es-MX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726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Coordinación Ejecutiva del Fondo de Fomento Económico Chiapas Solidario (FOFOE)</a:t>
                      </a:r>
                      <a:endParaRPr lang="es-MX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9922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400" u="none" strike="noStrike">
                          <a:effectLst/>
                        </a:rPr>
                        <a:t>Secretaría del Trabajo</a:t>
                      </a:r>
                      <a:endParaRPr lang="es-MX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9922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400" u="none" strike="noStrike">
                          <a:effectLst/>
                        </a:rPr>
                        <a:t>Junta Local de Conciliación y Arbitraje del Estado de Chiapas</a:t>
                      </a:r>
                      <a:endParaRPr lang="es-MX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9922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400" u="none" strike="noStrike">
                          <a:effectLst/>
                        </a:rPr>
                        <a:t>Secretaría del Medio Ambiente e Historia Natural</a:t>
                      </a:r>
                      <a:endParaRPr lang="es-MX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9922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400" u="none" strike="noStrike">
                          <a:effectLst/>
                        </a:rPr>
                        <a:t>Procuraduría Ambiental en el Estado de Chiapas</a:t>
                      </a:r>
                      <a:endParaRPr lang="es-MX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9922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400" u="none" strike="noStrike">
                          <a:effectLst/>
                        </a:rPr>
                        <a:t>Instituto de Población y Ciudades Rurales</a:t>
                      </a:r>
                      <a:endParaRPr lang="es-MX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9922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400" u="none" strike="noStrike" dirty="0">
                          <a:effectLst/>
                        </a:rPr>
                        <a:t>Secretaría para el Desarrollo y Empoderamiento de las Mujeres</a:t>
                      </a:r>
                      <a:endParaRPr lang="es-MX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992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Secretaría de Protección Civil</a:t>
                      </a:r>
                      <a:endParaRPr lang="es-MX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9922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400" u="none" strike="noStrike" dirty="0">
                          <a:effectLst/>
                        </a:rPr>
                        <a:t>Deuda Pública</a:t>
                      </a:r>
                      <a:endParaRPr lang="es-MX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936688" y="836712"/>
            <a:ext cx="6127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accent2">
                    <a:lumMod val="75000"/>
                  </a:schemeClr>
                </a:solidFill>
              </a:rPr>
              <a:t>Entes Incumplidos en el envío de link electrónico</a:t>
            </a:r>
            <a:endParaRPr lang="es-MX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611560" y="5949280"/>
            <a:ext cx="720080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52421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756668" y="1156682"/>
            <a:ext cx="6127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accent2">
                    <a:lumMod val="75000"/>
                  </a:schemeClr>
                </a:solidFill>
              </a:rPr>
              <a:t>Entes Incumplidos en el envío de link electrónico</a:t>
            </a:r>
            <a:endParaRPr lang="es-MX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583213"/>
              </p:ext>
            </p:extLst>
          </p:nvPr>
        </p:nvGraphicFramePr>
        <p:xfrm>
          <a:off x="1835696" y="1664176"/>
          <a:ext cx="5911676" cy="4501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11676"/>
              </a:tblGrid>
              <a:tr h="239941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400" u="none" strike="noStrike" dirty="0">
                          <a:effectLst/>
                        </a:rPr>
                        <a:t>Provisiones Salariales y Económicas </a:t>
                      </a:r>
                      <a:endParaRPr lang="es-MX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9941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400" u="none" strike="noStrike" dirty="0">
                          <a:effectLst/>
                        </a:rPr>
                        <a:t>Obligaciones</a:t>
                      </a:r>
                      <a:endParaRPr lang="es-MX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9941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400" u="none" strike="noStrike" dirty="0">
                          <a:effectLst/>
                        </a:rPr>
                        <a:t>Congreso del Estado </a:t>
                      </a:r>
                      <a:endParaRPr lang="es-MX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9941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400" u="none" strike="noStrike" dirty="0">
                          <a:effectLst/>
                        </a:rPr>
                        <a:t>Instituto de Salud</a:t>
                      </a:r>
                      <a:endParaRPr lang="es-MX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994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Instituto Estatal del Agua</a:t>
                      </a:r>
                      <a:endParaRPr lang="es-MX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994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Instituto de Energías Renovables del Estado de Chiapas</a:t>
                      </a:r>
                      <a:endParaRPr lang="es-MX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994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Secretaría de Protección Civil</a:t>
                      </a:r>
                      <a:endParaRPr lang="es-MX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82284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Coordinación Ejecutiva del Fondo de Fomento Agropecuario del Estado de Chiapas "FOFAE"</a:t>
                      </a:r>
                      <a:endParaRPr lang="es-MX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994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Instituto del Café de Chiapas</a:t>
                      </a:r>
                      <a:endParaRPr lang="es-MX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994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Instituto de Bienestar Social</a:t>
                      </a:r>
                      <a:endParaRPr lang="es-MX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994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Centro Estatal de Trasplantes del Estado de Chiapas</a:t>
                      </a:r>
                      <a:endParaRPr lang="es-MX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9941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400" u="none" strike="noStrike">
                          <a:effectLst/>
                        </a:rPr>
                        <a:t>Universidad de Ciencias y Artes de Chiapas</a:t>
                      </a:r>
                      <a:endParaRPr lang="es-MX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9941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400" u="none" strike="noStrike">
                          <a:effectLst/>
                        </a:rPr>
                        <a:t>Universidad Tecnológica de la Selva</a:t>
                      </a:r>
                      <a:endParaRPr lang="es-MX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9941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400" u="none" strike="noStrike">
                          <a:effectLst/>
                        </a:rPr>
                        <a:t>Universidad Politécnica de Chiapas</a:t>
                      </a:r>
                      <a:endParaRPr lang="es-MX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9941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400" u="none" strike="noStrike">
                          <a:effectLst/>
                        </a:rPr>
                        <a:t>Universidad Intercultural de Chiapas</a:t>
                      </a:r>
                      <a:endParaRPr lang="es-MX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9941">
                <a:tc>
                  <a:txBody>
                    <a:bodyPr/>
                    <a:lstStyle/>
                    <a:p>
                      <a:pPr algn="just" fontAlgn="t"/>
                      <a:r>
                        <a:rPr lang="pt-BR" sz="1400" u="none" strike="noStrike">
                          <a:effectLst/>
                        </a:rPr>
                        <a:t>Instituto Tecnológico Superior de Cintalapa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994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Centro Regional de Formación Docente e Investigación Educativa</a:t>
                      </a:r>
                      <a:endParaRPr lang="es-MX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25827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400" u="none" strike="noStrike" dirty="0">
                          <a:effectLst/>
                        </a:rPr>
                        <a:t>Municipios  </a:t>
                      </a:r>
                      <a:endParaRPr lang="es-MX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611560" y="5949280"/>
            <a:ext cx="720080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5692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28166" y="683404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rgbClr val="C00000"/>
                </a:solidFill>
                <a:latin typeface="+mj-lt"/>
              </a:rPr>
              <a:t>4.1. Publicación del Decreto de Creación del CACE y presentación del Estatuto.</a:t>
            </a:r>
          </a:p>
        </p:txBody>
      </p:sp>
      <p:sp>
        <p:nvSpPr>
          <p:cNvPr id="7" name="CuadroTexto 3"/>
          <p:cNvSpPr txBox="1"/>
          <p:nvPr/>
        </p:nvSpPr>
        <p:spPr>
          <a:xfrm>
            <a:off x="228166" y="1268760"/>
            <a:ext cx="8489762" cy="5003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lnSpc>
                <a:spcPts val="2880"/>
              </a:lnSpc>
              <a:buFont typeface="+mj-lt"/>
              <a:buAutoNum type="arabicPeriod"/>
            </a:pPr>
            <a:r>
              <a:rPr lang="es-MX" sz="2000" dirty="0" smtClean="0">
                <a:latin typeface="+mj-lt"/>
              </a:rPr>
              <a:t>Publicar en el Periódico Oficial el Decreto de Creación del CACE.</a:t>
            </a:r>
          </a:p>
          <a:p>
            <a:pPr marL="452438" lvl="1" indent="-187325" algn="just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+mj-lt"/>
              </a:rPr>
              <a:t>Con fecha 09 de agosto del año en curso, a través del Oficio </a:t>
            </a:r>
            <a:r>
              <a:rPr lang="es-MX" sz="2000" dirty="0" err="1" smtClean="0">
                <a:latin typeface="+mj-lt"/>
              </a:rPr>
              <a:t>SH</a:t>
            </a:r>
            <a:r>
              <a:rPr lang="es-MX" sz="2000" dirty="0" smtClean="0">
                <a:latin typeface="+mj-lt"/>
              </a:rPr>
              <a:t>/SUBE/</a:t>
            </a:r>
            <a:r>
              <a:rPr lang="es-MX" sz="2000" dirty="0" err="1" smtClean="0">
                <a:latin typeface="+mj-lt"/>
              </a:rPr>
              <a:t>DGPCP</a:t>
            </a:r>
            <a:r>
              <a:rPr lang="es-MX" sz="2000" dirty="0" smtClean="0">
                <a:latin typeface="+mj-lt"/>
              </a:rPr>
              <a:t>/</a:t>
            </a:r>
            <a:r>
              <a:rPr lang="es-MX" sz="2000" dirty="0" err="1" smtClean="0">
                <a:latin typeface="+mj-lt"/>
              </a:rPr>
              <a:t>DCG</a:t>
            </a:r>
            <a:r>
              <a:rPr lang="es-MX" sz="2000" dirty="0" smtClean="0">
                <a:latin typeface="+mj-lt"/>
              </a:rPr>
              <a:t>/0667/16, se solicitó a la Procuraduría Fiscal la Publicación.</a:t>
            </a:r>
          </a:p>
          <a:p>
            <a:pPr algn="ctr">
              <a:lnSpc>
                <a:spcPts val="2880"/>
              </a:lnSpc>
              <a:spcAft>
                <a:spcPts val="600"/>
              </a:spcAft>
            </a:pPr>
            <a:r>
              <a:rPr lang="es-MX" sz="2000" b="1" u="sng" dirty="0" smtClean="0">
                <a:solidFill>
                  <a:srgbClr val="00863D"/>
                </a:solidFill>
                <a:latin typeface="+mj-lt"/>
              </a:rPr>
              <a:t>Al día de hoy aun no se tiene el Periódico Oficial</a:t>
            </a:r>
          </a:p>
          <a:p>
            <a:pPr marL="265113" indent="-265113" algn="just">
              <a:lnSpc>
                <a:spcPts val="2880"/>
              </a:lnSpc>
              <a:buFont typeface="+mj-lt"/>
              <a:buAutoNum type="arabicPeriod" startAt="2"/>
            </a:pPr>
            <a:r>
              <a:rPr lang="es-MX" sz="2000" dirty="0" smtClean="0">
                <a:latin typeface="+mj-lt"/>
              </a:rPr>
              <a:t>Presentar </a:t>
            </a:r>
            <a:r>
              <a:rPr lang="es-MX" sz="2000" dirty="0">
                <a:latin typeface="+mj-lt"/>
              </a:rPr>
              <a:t>en la tercera reunión del CACE, el proyecto del </a:t>
            </a:r>
            <a:r>
              <a:rPr lang="es-MX" sz="2000" dirty="0" smtClean="0">
                <a:latin typeface="+mj-lt"/>
              </a:rPr>
              <a:t>Estatuto.</a:t>
            </a:r>
          </a:p>
          <a:p>
            <a:pPr marL="452438" lvl="1" indent="-187325" algn="just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+mj-lt"/>
              </a:rPr>
              <a:t>Con fecha 28 de octubre del 2016 se dio a conocer la Propuesta del Estatuto.</a:t>
            </a:r>
          </a:p>
          <a:p>
            <a:pPr marL="452438" lvl="1" indent="-187325" algn="just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+mj-lt"/>
              </a:rPr>
              <a:t>El Estatuto ya esta integrado con los comentarios de los Consejeros, mismo que establece entre otros puntos los siguientes:</a:t>
            </a:r>
          </a:p>
          <a:p>
            <a:pPr marL="1071563" lvl="2" indent="-265113" algn="just">
              <a:lnSpc>
                <a:spcPts val="2880"/>
              </a:lnSpc>
              <a:buFont typeface="Wingdings" panose="05000000000000000000" pitchFamily="2" charset="2"/>
              <a:buChar char="ü"/>
            </a:pPr>
            <a:r>
              <a:rPr lang="es-MX" sz="1800" dirty="0" smtClean="0">
                <a:latin typeface="+mj-lt"/>
              </a:rPr>
              <a:t>Participación de 16 ayuntamientos (8 como consejeros, y 8 como invitados).</a:t>
            </a:r>
          </a:p>
          <a:p>
            <a:pPr marL="1071563" lvl="2" indent="-265113" algn="just">
              <a:lnSpc>
                <a:spcPts val="2880"/>
              </a:lnSpc>
              <a:buFont typeface="Wingdings" panose="05000000000000000000" pitchFamily="2" charset="2"/>
              <a:buChar char="ü"/>
            </a:pPr>
            <a:r>
              <a:rPr lang="es-MX" sz="1800" dirty="0" smtClean="0">
                <a:latin typeface="+mj-lt"/>
              </a:rPr>
              <a:t>Establece grupos de trabajo</a:t>
            </a:r>
          </a:p>
          <a:p>
            <a:pPr marL="1071563" lvl="2" indent="-265113" algn="just">
              <a:lnSpc>
                <a:spcPts val="2880"/>
              </a:lnSpc>
              <a:buFont typeface="Wingdings" panose="05000000000000000000" pitchFamily="2" charset="2"/>
              <a:buChar char="ü"/>
            </a:pPr>
            <a:r>
              <a:rPr lang="es-MX" sz="1800" dirty="0" smtClean="0">
                <a:latin typeface="+mj-lt"/>
              </a:rPr>
              <a:t>Entra en vigencia al día siguiente de su publicación en el Periódico Oficial</a:t>
            </a:r>
            <a:r>
              <a:rPr lang="es-MX" sz="2000" dirty="0" smtClean="0">
                <a:latin typeface="+mj-lt"/>
              </a:rPr>
              <a:t>.</a:t>
            </a:r>
            <a:endParaRPr lang="es-MX" sz="2000" dirty="0">
              <a:latin typeface="+mj-lt"/>
            </a:endParaRPr>
          </a:p>
        </p:txBody>
      </p:sp>
      <p:sp>
        <p:nvSpPr>
          <p:cNvPr id="5" name="14 CuadroTexto"/>
          <p:cNvSpPr txBox="1">
            <a:spLocks noChangeArrowheads="1"/>
          </p:cNvSpPr>
          <p:nvPr/>
        </p:nvSpPr>
        <p:spPr bwMode="auto">
          <a:xfrm>
            <a:off x="280540" y="6800"/>
            <a:ext cx="84739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8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HelveticaNeueLT Std Blk" panose="020B0904020202020204" pitchFamily="34" charset="0"/>
              </a:rPr>
              <a:t>4. Seguimiento a los acuerdos de la </a:t>
            </a:r>
            <a:r>
              <a:rPr lang="es-MX" sz="1800" b="1" spc="50" dirty="0" smtClean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HelveticaNeueLT Std Blk" panose="020B0904020202020204" pitchFamily="34" charset="0"/>
              </a:rPr>
              <a:t>reunión anterior del </a:t>
            </a:r>
            <a:r>
              <a:rPr lang="es-MX" sz="18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HelveticaNeueLT Std Blk" panose="020B0904020202020204" pitchFamily="34" charset="0"/>
              </a:rPr>
              <a:t>CACE, realizada en el mes de </a:t>
            </a:r>
            <a:r>
              <a:rPr lang="es-MX" sz="1800" b="1" spc="50" dirty="0" smtClean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HelveticaNeueLT Std Blk" panose="020B0904020202020204" pitchFamily="34" charset="0"/>
              </a:rPr>
              <a:t>junio </a:t>
            </a:r>
            <a:r>
              <a:rPr lang="es-MX" sz="18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HelveticaNeueLT Std Blk" panose="020B0904020202020204" pitchFamily="34" charset="0"/>
              </a:rPr>
              <a:t>del ejercicio 2016.</a:t>
            </a:r>
          </a:p>
        </p:txBody>
      </p:sp>
    </p:spTree>
    <p:extLst>
      <p:ext uri="{BB962C8B-B14F-4D97-AF65-F5344CB8AC3E}">
        <p14:creationId xmlns:p14="http://schemas.microsoft.com/office/powerpoint/2010/main" val="16277604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06362" y="2636912"/>
            <a:ext cx="8554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800" dirty="0">
                <a:latin typeface="+mj-lt"/>
              </a:rPr>
              <a:t> </a:t>
            </a:r>
            <a:r>
              <a:rPr lang="es-MX" sz="1800" dirty="0" smtClean="0">
                <a:latin typeface="+mj-lt"/>
              </a:rPr>
              <a:t>La LGCG establece que</a:t>
            </a:r>
            <a:r>
              <a:rPr lang="x-none" sz="1800" dirty="0" smtClean="0">
                <a:latin typeface="+mj-lt"/>
              </a:rPr>
              <a:t> los entes públicos, </a:t>
            </a:r>
            <a:r>
              <a:rPr lang="x-none" sz="1800" b="1" u="sng" dirty="0" smtClean="0">
                <a:latin typeface="+mj-lt"/>
              </a:rPr>
              <a:t>presenten </a:t>
            </a:r>
            <a:r>
              <a:rPr lang="x-none" sz="1800" dirty="0" smtClean="0">
                <a:latin typeface="+mj-lt"/>
              </a:rPr>
              <a:t>y </a:t>
            </a:r>
            <a:r>
              <a:rPr lang="x-none" sz="1800" b="1" u="sng" dirty="0" smtClean="0">
                <a:latin typeface="+mj-lt"/>
              </a:rPr>
              <a:t>cumplan </a:t>
            </a:r>
            <a:r>
              <a:rPr lang="x-none" sz="1800" dirty="0" smtClean="0">
                <a:latin typeface="+mj-lt"/>
              </a:rPr>
              <a:t>en su totalidad con</a:t>
            </a:r>
            <a:r>
              <a:rPr lang="es-MX" sz="1800" dirty="0" smtClean="0">
                <a:latin typeface="+mj-lt"/>
              </a:rPr>
              <a:t> la </a:t>
            </a:r>
            <a:r>
              <a:rPr lang="es-MX" sz="1800" b="1" u="sng" dirty="0" smtClean="0">
                <a:latin typeface="+mj-lt"/>
              </a:rPr>
              <a:t>Información Financiera</a:t>
            </a:r>
            <a:r>
              <a:rPr lang="es-MX" sz="1800" b="1" dirty="0" smtClean="0">
                <a:latin typeface="+mj-lt"/>
              </a:rPr>
              <a:t> </a:t>
            </a:r>
            <a:r>
              <a:rPr lang="es-MX" sz="1800" dirty="0" smtClean="0">
                <a:latin typeface="+mj-lt"/>
              </a:rPr>
              <a:t>y con </a:t>
            </a:r>
            <a:r>
              <a:rPr lang="x-none" sz="1800" dirty="0" smtClean="0">
                <a:latin typeface="+mj-lt"/>
              </a:rPr>
              <a:t>l</a:t>
            </a:r>
            <a:r>
              <a:rPr lang="es-MX" sz="1800" dirty="0" smtClean="0">
                <a:latin typeface="+mj-lt"/>
              </a:rPr>
              <a:t>as</a:t>
            </a:r>
            <a:r>
              <a:rPr lang="x-none" sz="1800" dirty="0" smtClean="0">
                <a:latin typeface="+mj-lt"/>
              </a:rPr>
              <a:t> </a:t>
            </a:r>
            <a:r>
              <a:rPr lang="es-MX" sz="1800" b="1" u="sng" dirty="0" smtClean="0">
                <a:solidFill>
                  <a:srgbClr val="FF0000"/>
                </a:solidFill>
                <a:latin typeface="+mj-lt"/>
                <a:hlinkClick r:id="rId2" action="ppaction://hlinksldjump"/>
              </a:rPr>
              <a:t>16 </a:t>
            </a:r>
            <a:r>
              <a:rPr lang="es-MX" sz="1800" b="1" u="sng" dirty="0" smtClean="0">
                <a:latin typeface="+mj-lt"/>
              </a:rPr>
              <a:t>normas: </a:t>
            </a:r>
            <a:endParaRPr lang="es-MX" sz="1800" dirty="0">
              <a:latin typeface="+mj-lt"/>
            </a:endParaRPr>
          </a:p>
        </p:txBody>
      </p:sp>
      <p:sp>
        <p:nvSpPr>
          <p:cNvPr id="4" name="14 CuadroTexto"/>
          <p:cNvSpPr txBox="1">
            <a:spLocks noChangeArrowheads="1"/>
          </p:cNvSpPr>
          <p:nvPr/>
        </p:nvSpPr>
        <p:spPr bwMode="auto">
          <a:xfrm>
            <a:off x="196101" y="681397"/>
            <a:ext cx="86428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2000" dirty="0" smtClean="0">
                <a:ln w="50800"/>
                <a:solidFill>
                  <a:srgbClr val="C00000"/>
                </a:solidFill>
                <a:latin typeface="+mj-lt"/>
              </a:rPr>
              <a:t>4.2</a:t>
            </a:r>
            <a:r>
              <a:rPr lang="es-MX" sz="1800" dirty="0" smtClean="0">
                <a:ln w="50800"/>
                <a:solidFill>
                  <a:srgbClr val="C00000"/>
                </a:solidFill>
                <a:latin typeface="+mj-lt"/>
              </a:rPr>
              <a:t>. Incumplimiento en la implementación de las normas emitidas por el CONAC.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863588" y="1315507"/>
            <a:ext cx="74168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 smtClean="0">
                <a:solidFill>
                  <a:srgbClr val="0000FF"/>
                </a:solidFill>
                <a:latin typeface="+mj-lt"/>
              </a:rPr>
              <a:t>Relativas a:</a:t>
            </a:r>
          </a:p>
          <a:p>
            <a:r>
              <a:rPr lang="es-MX" sz="1600" dirty="0">
                <a:solidFill>
                  <a:srgbClr val="0000FF"/>
                </a:solidFill>
                <a:latin typeface="+mj-lt"/>
              </a:rPr>
              <a:t>TÍTULO </a:t>
            </a:r>
            <a:r>
              <a:rPr lang="es-MX" sz="1600" dirty="0" smtClean="0">
                <a:solidFill>
                  <a:srgbClr val="0000FF"/>
                </a:solidFill>
                <a:latin typeface="+mj-lt"/>
              </a:rPr>
              <a:t>CUARTO. De </a:t>
            </a:r>
            <a:r>
              <a:rPr lang="es-MX" sz="1600" dirty="0">
                <a:solidFill>
                  <a:srgbClr val="0000FF"/>
                </a:solidFill>
                <a:latin typeface="+mj-lt"/>
              </a:rPr>
              <a:t>la Información Financiera Gubernamental y la Cuenta Pública </a:t>
            </a:r>
          </a:p>
          <a:p>
            <a:r>
              <a:rPr lang="es-MX" sz="1600" dirty="0">
                <a:solidFill>
                  <a:srgbClr val="0000FF"/>
                </a:solidFill>
                <a:latin typeface="+mj-lt"/>
              </a:rPr>
              <a:t>TÍTULO </a:t>
            </a:r>
            <a:r>
              <a:rPr lang="es-MX" sz="1600" dirty="0" smtClean="0">
                <a:solidFill>
                  <a:srgbClr val="0000FF"/>
                </a:solidFill>
                <a:latin typeface="+mj-lt"/>
              </a:rPr>
              <a:t>QUINTO. De </a:t>
            </a:r>
            <a:r>
              <a:rPr lang="es-MX" sz="1600" dirty="0">
                <a:solidFill>
                  <a:srgbClr val="0000FF"/>
                </a:solidFill>
                <a:latin typeface="+mj-lt"/>
              </a:rPr>
              <a:t>la Transparencia y Difusión de la Información Financiera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691680" y="3789040"/>
            <a:ext cx="6336704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1" algn="just"/>
            <a:r>
              <a:rPr lang="es-MX" sz="1600" b="1" u="sng" dirty="0" smtClean="0">
                <a:latin typeface="+mj-lt"/>
              </a:rPr>
              <a:t>16 normas</a:t>
            </a: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es-MX" sz="1600" b="1" u="sng" dirty="0" smtClean="0">
                <a:solidFill>
                  <a:srgbClr val="33CC33"/>
                </a:solidFill>
                <a:latin typeface="+mj-lt"/>
              </a:rPr>
              <a:t>El </a:t>
            </a:r>
            <a:r>
              <a:rPr lang="es-MX" sz="1600" b="1" u="sng" dirty="0">
                <a:solidFill>
                  <a:srgbClr val="33CC33"/>
                </a:solidFill>
                <a:latin typeface="+mj-lt"/>
              </a:rPr>
              <a:t>Estado </a:t>
            </a:r>
            <a:r>
              <a:rPr lang="es-MX" sz="1600" u="sng" dirty="0">
                <a:solidFill>
                  <a:srgbClr val="33CC33"/>
                </a:solidFill>
                <a:latin typeface="+mj-lt"/>
              </a:rPr>
              <a:t>a </a:t>
            </a:r>
            <a:r>
              <a:rPr lang="x-none" sz="1600" u="sng" dirty="0">
                <a:solidFill>
                  <a:srgbClr val="33CC33"/>
                </a:solidFill>
                <a:latin typeface="+mj-lt"/>
              </a:rPr>
              <a:t>más tardar el 31 de diciembre de 2013</a:t>
            </a:r>
            <a:r>
              <a:rPr lang="es-MX" sz="1600" dirty="0">
                <a:latin typeface="+mj-lt"/>
              </a:rPr>
              <a:t> </a:t>
            </a: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es-MX" sz="1600" b="1" u="sng" dirty="0">
                <a:solidFill>
                  <a:srgbClr val="FF0000"/>
                </a:solidFill>
                <a:latin typeface="+mj-lt"/>
              </a:rPr>
              <a:t>Los Municipios </a:t>
            </a:r>
            <a:r>
              <a:rPr lang="es-MX" sz="1600" u="sng" dirty="0">
                <a:solidFill>
                  <a:srgbClr val="FF0000"/>
                </a:solidFill>
                <a:latin typeface="+mj-lt"/>
              </a:rPr>
              <a:t>a más tardar el 31 de diciembre del </a:t>
            </a:r>
            <a:r>
              <a:rPr lang="es-MX" sz="1600" u="sng" dirty="0" smtClean="0">
                <a:solidFill>
                  <a:srgbClr val="FF0000"/>
                </a:solidFill>
                <a:latin typeface="+mj-lt"/>
              </a:rPr>
              <a:t>2014</a:t>
            </a:r>
            <a:r>
              <a:rPr lang="es-MX" sz="1600" dirty="0">
                <a:latin typeface="+mj-lt"/>
              </a:rPr>
              <a:t> </a:t>
            </a:r>
            <a:r>
              <a:rPr lang="es-MX" sz="1600" dirty="0" smtClean="0">
                <a:latin typeface="+mj-lt"/>
              </a:rPr>
              <a:t>y</a:t>
            </a:r>
            <a:endParaRPr lang="es-MX" sz="1600" dirty="0">
              <a:latin typeface="+mj-lt"/>
            </a:endParaRPr>
          </a:p>
          <a:p>
            <a:pPr marL="0" lvl="1" algn="just"/>
            <a:endParaRPr lang="es-MX" sz="1600" dirty="0">
              <a:latin typeface="+mj-lt"/>
            </a:endParaRPr>
          </a:p>
          <a:p>
            <a:pPr marL="0" lvl="1" algn="just"/>
            <a:r>
              <a:rPr lang="es-MX" sz="1600" dirty="0">
                <a:latin typeface="+mj-lt"/>
              </a:rPr>
              <a:t>Los municipios que por su condición de su tamaño poblacional, infraestructura y si su nivel de desarrollo institucional </a:t>
            </a:r>
            <a:r>
              <a:rPr lang="es-MX" sz="1600" dirty="0" smtClean="0">
                <a:latin typeface="+mj-lt"/>
              </a:rPr>
              <a:t>bajo</a:t>
            </a:r>
            <a:r>
              <a:rPr lang="es-MX" sz="1600" dirty="0">
                <a:latin typeface="+mj-lt"/>
              </a:rPr>
              <a:t>, y previa solicitud del mismo podrá ser hasta el 31 de diciembre del </a:t>
            </a:r>
            <a:r>
              <a:rPr lang="es-MX" sz="1600" b="1" u="sng" dirty="0">
                <a:solidFill>
                  <a:srgbClr val="FF0000"/>
                </a:solidFill>
                <a:latin typeface="+mj-lt"/>
              </a:rPr>
              <a:t>2015</a:t>
            </a:r>
            <a:r>
              <a:rPr lang="es-MX" sz="1600" dirty="0" smtClean="0">
                <a:latin typeface="+mj-lt"/>
              </a:rPr>
              <a:t>.</a:t>
            </a:r>
            <a:endParaRPr lang="es-MX" sz="1600" dirty="0">
              <a:latin typeface="+mj-lt"/>
            </a:endParaRPr>
          </a:p>
        </p:txBody>
      </p:sp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280540" y="6800"/>
            <a:ext cx="84739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8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HelveticaNeueLT Std Blk" panose="020B0904020202020204" pitchFamily="34" charset="0"/>
              </a:rPr>
              <a:t>4. Seguimiento a los acuerdos de la </a:t>
            </a:r>
            <a:r>
              <a:rPr lang="es-MX" sz="1800" b="1" spc="50" dirty="0" smtClean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HelveticaNeueLT Std Blk" panose="020B0904020202020204" pitchFamily="34" charset="0"/>
              </a:rPr>
              <a:t>reunión anterior del </a:t>
            </a:r>
            <a:r>
              <a:rPr lang="es-MX" sz="18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HelveticaNeueLT Std Blk" panose="020B0904020202020204" pitchFamily="34" charset="0"/>
              </a:rPr>
              <a:t>CACE, realizada en el mes de </a:t>
            </a:r>
            <a:r>
              <a:rPr lang="es-MX" sz="1800" b="1" spc="50" dirty="0" smtClean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HelveticaNeueLT Std Blk" panose="020B0904020202020204" pitchFamily="34" charset="0"/>
              </a:rPr>
              <a:t>junio </a:t>
            </a:r>
            <a:r>
              <a:rPr lang="es-MX" sz="18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HelveticaNeueLT Std Blk" panose="020B0904020202020204" pitchFamily="34" charset="0"/>
              </a:rPr>
              <a:t>del ejercicio 2016.</a:t>
            </a:r>
          </a:p>
        </p:txBody>
      </p:sp>
    </p:spTree>
    <p:extLst>
      <p:ext uri="{BB962C8B-B14F-4D97-AF65-F5344CB8AC3E}">
        <p14:creationId xmlns:p14="http://schemas.microsoft.com/office/powerpoint/2010/main" val="11365804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adroTexto 50"/>
          <p:cNvSpPr txBox="1"/>
          <p:nvPr/>
        </p:nvSpPr>
        <p:spPr>
          <a:xfrm>
            <a:off x="6516216" y="2426692"/>
            <a:ext cx="253826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600" dirty="0" smtClean="0">
              <a:latin typeface="+mj-lt"/>
            </a:endParaRPr>
          </a:p>
          <a:p>
            <a:pPr algn="just"/>
            <a:r>
              <a:rPr lang="es-MX" sz="2000" b="1" u="sng" dirty="0" smtClean="0">
                <a:solidFill>
                  <a:srgbClr val="00863D"/>
                </a:solidFill>
                <a:latin typeface="+mj-lt"/>
              </a:rPr>
              <a:t>2015</a:t>
            </a:r>
            <a:r>
              <a:rPr lang="es-MX" sz="2000" dirty="0" smtClean="0">
                <a:solidFill>
                  <a:srgbClr val="00863D"/>
                </a:solidFill>
                <a:latin typeface="+mj-lt"/>
              </a:rPr>
              <a:t>: </a:t>
            </a:r>
            <a:r>
              <a:rPr lang="es-MX" sz="1600" dirty="0" smtClean="0">
                <a:solidFill>
                  <a:srgbClr val="00863D"/>
                </a:solidFill>
                <a:latin typeface="+mj-lt"/>
              </a:rPr>
              <a:t>Se realizó la evaluación del FASSA y del FONE 2014</a:t>
            </a:r>
          </a:p>
          <a:p>
            <a:pPr algn="just"/>
            <a:endParaRPr lang="es-MX" sz="2000" dirty="0" smtClean="0">
              <a:solidFill>
                <a:srgbClr val="00863D"/>
              </a:solidFill>
              <a:latin typeface="+mj-lt"/>
            </a:endParaRPr>
          </a:p>
          <a:p>
            <a:pPr algn="just"/>
            <a:r>
              <a:rPr lang="es-MX" sz="2000" b="1" u="sng" dirty="0" smtClean="0">
                <a:solidFill>
                  <a:srgbClr val="00863D"/>
                </a:solidFill>
                <a:latin typeface="+mj-lt"/>
              </a:rPr>
              <a:t>2016</a:t>
            </a:r>
            <a:r>
              <a:rPr lang="es-MX" sz="2000" dirty="0" smtClean="0">
                <a:solidFill>
                  <a:srgbClr val="00863D"/>
                </a:solidFill>
                <a:latin typeface="+mj-lt"/>
              </a:rPr>
              <a:t>: </a:t>
            </a:r>
            <a:r>
              <a:rPr lang="es-MX" sz="1600" dirty="0" smtClean="0">
                <a:solidFill>
                  <a:srgbClr val="00863D"/>
                </a:solidFill>
                <a:latin typeface="+mj-lt"/>
              </a:rPr>
              <a:t>Se esta realizando la evaluación del FONE 2015.</a:t>
            </a:r>
            <a:endParaRPr lang="es-MX" sz="1600" dirty="0">
              <a:solidFill>
                <a:srgbClr val="00863D"/>
              </a:solidFill>
              <a:latin typeface="+mj-lt"/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220016" y="1124744"/>
            <a:ext cx="6296200" cy="160043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rgbClr val="0000FF"/>
                </a:solidFill>
              </a:rPr>
              <a:t>2013</a:t>
            </a:r>
          </a:p>
          <a:p>
            <a:pPr marL="342900" indent="-160338">
              <a:buFont typeface="Wingdings" panose="05000000000000000000" pitchFamily="2" charset="2"/>
              <a:buChar char="ü"/>
            </a:pPr>
            <a:r>
              <a:rPr lang="es-MX" sz="1400" dirty="0" smtClean="0"/>
              <a:t>Observados por la ASF:</a:t>
            </a:r>
          </a:p>
          <a:p>
            <a:pPr marL="800100" lvl="1" indent="-160338">
              <a:buFont typeface="Wingdings" panose="05000000000000000000" pitchFamily="2" charset="2"/>
              <a:buChar char="ü"/>
            </a:pPr>
            <a:r>
              <a:rPr lang="es-MX" sz="1400" dirty="0" smtClean="0"/>
              <a:t>Los 8 fondos del Ramo 33; y otros por convenios y subsidios.</a:t>
            </a:r>
          </a:p>
          <a:p>
            <a:pPr marL="342900" indent="-160338">
              <a:buFont typeface="Wingdings" panose="05000000000000000000" pitchFamily="2" charset="2"/>
              <a:buChar char="ü"/>
            </a:pPr>
            <a:r>
              <a:rPr lang="es-MX" sz="1400" dirty="0" smtClean="0"/>
              <a:t>Con PRAS, emitido por la Secretaría de la Función Pública Estatal</a:t>
            </a:r>
            <a:endParaRPr lang="es-MX" sz="1400" dirty="0"/>
          </a:p>
          <a:p>
            <a:pPr marL="800100" lvl="1" indent="-160338">
              <a:buFont typeface="Wingdings" panose="05000000000000000000" pitchFamily="2" charset="2"/>
              <a:buChar char="ü"/>
            </a:pPr>
            <a:r>
              <a:rPr lang="es-MX" sz="1400" dirty="0" smtClean="0">
                <a:solidFill>
                  <a:srgbClr val="FF0000"/>
                </a:solidFill>
              </a:rPr>
              <a:t>Fondo de Aportaciones Múltiples</a:t>
            </a:r>
          </a:p>
          <a:p>
            <a:pPr marL="800100" lvl="1" indent="-160338">
              <a:buFont typeface="Wingdings" panose="05000000000000000000" pitchFamily="2" charset="2"/>
              <a:buChar char="ü"/>
            </a:pPr>
            <a:r>
              <a:rPr lang="es-MX" sz="1400" dirty="0" smtClean="0">
                <a:solidFill>
                  <a:srgbClr val="FF0000"/>
                </a:solidFill>
              </a:rPr>
              <a:t>FAIS-FISE</a:t>
            </a:r>
          </a:p>
          <a:p>
            <a:pPr marL="800100" lvl="1" indent="-160338">
              <a:buFont typeface="Wingdings" panose="05000000000000000000" pitchFamily="2" charset="2"/>
              <a:buChar char="ü"/>
            </a:pPr>
            <a:r>
              <a:rPr lang="es-MX" sz="1400" dirty="0" smtClean="0">
                <a:solidFill>
                  <a:srgbClr val="FF0000"/>
                </a:solidFill>
              </a:rPr>
              <a:t>FAFEF </a:t>
            </a:r>
            <a:endParaRPr lang="es-MX" sz="1400" dirty="0">
              <a:solidFill>
                <a:srgbClr val="FF0000"/>
              </a:solidFill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220016" y="2780928"/>
            <a:ext cx="6296200" cy="1600438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rgbClr val="0000FF"/>
                </a:solidFill>
              </a:rPr>
              <a:t>2014</a:t>
            </a:r>
          </a:p>
          <a:p>
            <a:pPr marL="342900" indent="-160338">
              <a:buFont typeface="Wingdings" panose="05000000000000000000" pitchFamily="2" charset="2"/>
              <a:buChar char="ü"/>
            </a:pPr>
            <a:r>
              <a:rPr lang="es-MX" sz="1400" dirty="0" smtClean="0"/>
              <a:t>Observados por la ASF:</a:t>
            </a:r>
          </a:p>
          <a:p>
            <a:pPr marL="800100" lvl="1" indent="-160338">
              <a:buFont typeface="Wingdings" panose="05000000000000000000" pitchFamily="2" charset="2"/>
              <a:buChar char="ü"/>
            </a:pPr>
            <a:r>
              <a:rPr lang="es-MX" sz="1400" dirty="0" smtClean="0"/>
              <a:t>Los 8 fondos del ramo 33; y otros por </a:t>
            </a:r>
            <a:r>
              <a:rPr lang="es-MX" sz="1400" dirty="0"/>
              <a:t>convenios y subsidios</a:t>
            </a:r>
            <a:r>
              <a:rPr lang="es-MX" sz="1400" dirty="0" smtClean="0"/>
              <a:t>.</a:t>
            </a:r>
          </a:p>
          <a:p>
            <a:pPr marL="342900" indent="-160338">
              <a:buFont typeface="Wingdings" panose="05000000000000000000" pitchFamily="2" charset="2"/>
              <a:buChar char="ü"/>
            </a:pPr>
            <a:r>
              <a:rPr lang="es-MX" sz="1400" dirty="0" smtClean="0"/>
              <a:t>Con PRAS, </a:t>
            </a:r>
            <a:r>
              <a:rPr lang="es-MX" sz="1400" dirty="0"/>
              <a:t>emitido por la Secretaría de la Función Pública </a:t>
            </a:r>
            <a:r>
              <a:rPr lang="es-MX" sz="1400" dirty="0" smtClean="0"/>
              <a:t>Estatal:</a:t>
            </a:r>
          </a:p>
          <a:p>
            <a:pPr marL="800100" lvl="1" indent="-160338">
              <a:buFont typeface="Wingdings" panose="05000000000000000000" pitchFamily="2" charset="2"/>
              <a:buChar char="ü"/>
            </a:pPr>
            <a:r>
              <a:rPr lang="es-MX" sz="1400" dirty="0" smtClean="0">
                <a:solidFill>
                  <a:srgbClr val="FF0000"/>
                </a:solidFill>
              </a:rPr>
              <a:t>Subsidio para las entidades federativas para el fortalecimiento de las instituciones de Seguridad Pública en materia de mando policial</a:t>
            </a:r>
          </a:p>
          <a:p>
            <a:pPr marL="800100" lvl="1" indent="-160338">
              <a:buFont typeface="Wingdings" panose="05000000000000000000" pitchFamily="2" charset="2"/>
              <a:buChar char="ü"/>
            </a:pPr>
            <a:r>
              <a:rPr lang="es-MX" sz="1400" dirty="0" smtClean="0">
                <a:solidFill>
                  <a:srgbClr val="FF0000"/>
                </a:solidFill>
              </a:rPr>
              <a:t>FAM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280540" y="62068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>
                <a:solidFill>
                  <a:srgbClr val="C00000"/>
                </a:solidFill>
                <a:latin typeface="+mj-lt"/>
              </a:rPr>
              <a:t>4.3. Informe del Avance de las Evaluaciones de Desempeño</a:t>
            </a:r>
            <a:endParaRPr lang="es-MX" sz="1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20016" y="4432786"/>
            <a:ext cx="6296200" cy="7386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rgbClr val="0000FF"/>
                </a:solidFill>
              </a:rPr>
              <a:t>2015</a:t>
            </a:r>
          </a:p>
          <a:p>
            <a:pPr marL="342900" indent="-160338">
              <a:buFont typeface="Wingdings" panose="05000000000000000000" pitchFamily="2" charset="2"/>
              <a:buChar char="ü"/>
            </a:pPr>
            <a:r>
              <a:rPr lang="es-MX" sz="1400" dirty="0" smtClean="0"/>
              <a:t>Observados por la ASF:</a:t>
            </a:r>
          </a:p>
          <a:p>
            <a:pPr marL="800100" lvl="2" indent="-160338">
              <a:buFont typeface="Wingdings" panose="05000000000000000000" pitchFamily="2" charset="2"/>
              <a:buChar char="ü"/>
            </a:pPr>
            <a:r>
              <a:rPr lang="es-MX" sz="1400" dirty="0" smtClean="0"/>
              <a:t>Los 8 fondos del ramo 33; y otros por convenios </a:t>
            </a:r>
            <a:r>
              <a:rPr lang="es-MX" sz="1400" dirty="0"/>
              <a:t>y subsidios</a:t>
            </a:r>
            <a:r>
              <a:rPr lang="es-MX" sz="1400" dirty="0" smtClean="0"/>
              <a:t>.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20016" y="5445224"/>
            <a:ext cx="8744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+mj-lt"/>
              </a:rPr>
              <a:t>Fondos ministrados al Estado por la Federación: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>
                <a:latin typeface="+mj-lt"/>
              </a:rPr>
              <a:t>2015, </a:t>
            </a:r>
            <a:r>
              <a:rPr lang="es-MX" sz="2000" dirty="0" smtClean="0">
                <a:latin typeface="+mj-lt"/>
              </a:rPr>
              <a:t>82 </a:t>
            </a:r>
            <a:r>
              <a:rPr lang="es-MX" sz="2000" dirty="0">
                <a:latin typeface="+mj-lt"/>
              </a:rPr>
              <a:t>programas-fondos.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>
                <a:latin typeface="+mj-lt"/>
              </a:rPr>
              <a:t>2016, al tercer trimestre </a:t>
            </a:r>
            <a:r>
              <a:rPr lang="es-MX" sz="2000" dirty="0" smtClean="0">
                <a:latin typeface="+mj-lt"/>
              </a:rPr>
              <a:t>63 </a:t>
            </a:r>
            <a:r>
              <a:rPr lang="es-MX" sz="2000" dirty="0">
                <a:latin typeface="+mj-lt"/>
              </a:rPr>
              <a:t>programas-fondos </a:t>
            </a:r>
          </a:p>
        </p:txBody>
      </p:sp>
      <p:sp>
        <p:nvSpPr>
          <p:cNvPr id="11" name="14 CuadroTexto"/>
          <p:cNvSpPr txBox="1">
            <a:spLocks noChangeArrowheads="1"/>
          </p:cNvSpPr>
          <p:nvPr/>
        </p:nvSpPr>
        <p:spPr bwMode="auto">
          <a:xfrm>
            <a:off x="280540" y="6800"/>
            <a:ext cx="84739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8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HelveticaNeueLT Std Blk" panose="020B0904020202020204" pitchFamily="34" charset="0"/>
              </a:rPr>
              <a:t>4. Seguimiento a los acuerdos de la </a:t>
            </a:r>
            <a:r>
              <a:rPr lang="es-MX" sz="1800" b="1" spc="50" dirty="0" smtClean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HelveticaNeueLT Std Blk" panose="020B0904020202020204" pitchFamily="34" charset="0"/>
              </a:rPr>
              <a:t>reunión anterior del </a:t>
            </a:r>
            <a:r>
              <a:rPr lang="es-MX" sz="18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HelveticaNeueLT Std Blk" panose="020B0904020202020204" pitchFamily="34" charset="0"/>
              </a:rPr>
              <a:t>CACE, realizada en el mes de </a:t>
            </a:r>
            <a:r>
              <a:rPr lang="es-MX" sz="1800" b="1" spc="50" dirty="0" smtClean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HelveticaNeueLT Std Blk" panose="020B0904020202020204" pitchFamily="34" charset="0"/>
              </a:rPr>
              <a:t>junio </a:t>
            </a:r>
            <a:r>
              <a:rPr lang="es-MX" sz="18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HelveticaNeueLT Std Blk" panose="020B0904020202020204" pitchFamily="34" charset="0"/>
              </a:rPr>
              <a:t>del ejercicio 2016.</a:t>
            </a:r>
          </a:p>
        </p:txBody>
      </p:sp>
    </p:spTree>
    <p:extLst>
      <p:ext uri="{BB962C8B-B14F-4D97-AF65-F5344CB8AC3E}">
        <p14:creationId xmlns:p14="http://schemas.microsoft.com/office/powerpoint/2010/main" val="659031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CuadroTexto"/>
          <p:cNvSpPr txBox="1">
            <a:spLocks noChangeArrowheads="1"/>
          </p:cNvSpPr>
          <p:nvPr/>
        </p:nvSpPr>
        <p:spPr bwMode="auto">
          <a:xfrm>
            <a:off x="691459" y="1278052"/>
            <a:ext cx="8082407" cy="36317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/>
            <a:r>
              <a:rPr lang="es-MX" sz="2000" b="1" dirty="0" smtClean="0">
                <a:latin typeface="+mj-lt"/>
              </a:rPr>
              <a:t>Acciones para </a:t>
            </a:r>
            <a:r>
              <a:rPr lang="es-MX" sz="2000" b="1" dirty="0">
                <a:latin typeface="+mj-lt"/>
              </a:rPr>
              <a:t>que los recursos federales del ejercicio </a:t>
            </a:r>
            <a:r>
              <a:rPr lang="es-MX" sz="2000" b="1" dirty="0" smtClean="0">
                <a:latin typeface="+mj-lt"/>
              </a:rPr>
              <a:t>2016, sean evaluados:</a:t>
            </a:r>
            <a:endParaRPr lang="es-MX" sz="2000" b="1" dirty="0" smtClean="0">
              <a:solidFill>
                <a:srgbClr val="0000FF"/>
              </a:solidFill>
              <a:latin typeface="+mj-lt"/>
            </a:endParaRPr>
          </a:p>
          <a:p>
            <a:pPr algn="just"/>
            <a:endParaRPr lang="es-MX" sz="1000" dirty="0" smtClean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800" dirty="0" smtClean="0">
                <a:latin typeface="+mj-lt"/>
              </a:rPr>
              <a:t>Integración y divulgación del </a:t>
            </a:r>
            <a:r>
              <a:rPr lang="es-MX" sz="1800" dirty="0" smtClean="0">
                <a:solidFill>
                  <a:srgbClr val="0000FF"/>
                </a:solidFill>
                <a:latin typeface="+mj-lt"/>
              </a:rPr>
              <a:t>Plan de Acción de mediano o largo plazo</a:t>
            </a:r>
            <a:r>
              <a:rPr lang="es-MX" sz="1800" dirty="0" smtClean="0">
                <a:latin typeface="+mj-lt"/>
              </a:rPr>
              <a:t>, a cargo </a:t>
            </a:r>
            <a:r>
              <a:rPr lang="es-MX" sz="1800" dirty="0">
                <a:latin typeface="+mj-lt"/>
              </a:rPr>
              <a:t>del Consejo de Investigación y Evaluación de la Política Social del Estado (CIEPSE</a:t>
            </a:r>
            <a:r>
              <a:rPr lang="es-MX" sz="1800" dirty="0" smtClean="0">
                <a:latin typeface="+mj-lt"/>
              </a:rPr>
              <a:t>), enfocado a </a:t>
            </a:r>
            <a:r>
              <a:rPr lang="es-MX" sz="1800" dirty="0">
                <a:latin typeface="+mj-lt"/>
              </a:rPr>
              <a:t>los 8 fondos del ramo 33, los convenios y subsidios del ejercicio </a:t>
            </a:r>
            <a:r>
              <a:rPr lang="es-MX" sz="1800" dirty="0" smtClean="0">
                <a:latin typeface="+mj-lt"/>
              </a:rPr>
              <a:t>2016.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180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800" dirty="0" smtClean="0">
                <a:latin typeface="+mj-lt"/>
              </a:rPr>
              <a:t>Solicitar a la Secretaría </a:t>
            </a:r>
            <a:r>
              <a:rPr lang="es-MX" sz="1800" dirty="0">
                <a:latin typeface="+mj-lt"/>
              </a:rPr>
              <a:t>de la Función Pública (SFP) y </a:t>
            </a:r>
            <a:r>
              <a:rPr lang="es-MX" sz="1800" dirty="0" smtClean="0">
                <a:latin typeface="+mj-lt"/>
              </a:rPr>
              <a:t>al </a:t>
            </a:r>
            <a:r>
              <a:rPr lang="es-MX" sz="1800" dirty="0">
                <a:latin typeface="+mj-lt"/>
              </a:rPr>
              <a:t>Órgano de Fiscalización Superior del Congreso del Estado (OFSCE), </a:t>
            </a:r>
            <a:r>
              <a:rPr lang="es-MX" sz="1800" dirty="0" smtClean="0">
                <a:latin typeface="+mj-lt"/>
              </a:rPr>
              <a:t>den seguimiento </a:t>
            </a:r>
            <a:r>
              <a:rPr lang="es-MX" sz="1800" dirty="0">
                <a:latin typeface="+mj-lt"/>
              </a:rPr>
              <a:t>en el ámbito de su </a:t>
            </a:r>
            <a:r>
              <a:rPr lang="es-MX" sz="1800" dirty="0" smtClean="0">
                <a:latin typeface="+mj-lt"/>
              </a:rPr>
              <a:t>competencia el cumplimiento del </a:t>
            </a:r>
            <a:r>
              <a:rPr lang="es-MX" sz="1800" dirty="0" smtClean="0">
                <a:solidFill>
                  <a:srgbClr val="0000FF"/>
                </a:solidFill>
                <a:latin typeface="+mj-lt"/>
              </a:rPr>
              <a:t>Plan de Acción</a:t>
            </a:r>
            <a:r>
              <a:rPr lang="es-MX" sz="1800" dirty="0" smtClean="0">
                <a:latin typeface="+mj-lt"/>
              </a:rPr>
              <a:t>, implementado por el CIEPSE.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1800" dirty="0" smtClean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800" dirty="0" smtClean="0">
                <a:latin typeface="+mj-lt"/>
              </a:rPr>
              <a:t>El OFSCE deberá establecer coordinación con los ayuntamientos municipales, para que éstos efectúen las evaluaciones del desempeño.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36418" y="764704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>
                <a:solidFill>
                  <a:srgbClr val="C00000"/>
                </a:solidFill>
                <a:latin typeface="+mj-lt"/>
              </a:rPr>
              <a:t>4.3. Informe del Avance de las Evaluaciones de Desempeño</a:t>
            </a:r>
            <a:endParaRPr lang="es-MX" sz="1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14 CuadroTexto"/>
          <p:cNvSpPr txBox="1">
            <a:spLocks noChangeArrowheads="1"/>
          </p:cNvSpPr>
          <p:nvPr/>
        </p:nvSpPr>
        <p:spPr bwMode="auto">
          <a:xfrm>
            <a:off x="280540" y="6800"/>
            <a:ext cx="84739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8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HelveticaNeueLT Std Blk" panose="020B0904020202020204" pitchFamily="34" charset="0"/>
              </a:rPr>
              <a:t>4. Seguimiento a los acuerdos de la </a:t>
            </a:r>
            <a:r>
              <a:rPr lang="es-MX" sz="1800" b="1" spc="50" dirty="0" smtClean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HelveticaNeueLT Std Blk" panose="020B0904020202020204" pitchFamily="34" charset="0"/>
              </a:rPr>
              <a:t>reunión anterior del </a:t>
            </a:r>
            <a:r>
              <a:rPr lang="es-MX" sz="18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HelveticaNeueLT Std Blk" panose="020B0904020202020204" pitchFamily="34" charset="0"/>
              </a:rPr>
              <a:t>CACE, realizada en el mes de </a:t>
            </a:r>
            <a:r>
              <a:rPr lang="es-MX" sz="1800" b="1" spc="50" dirty="0" smtClean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HelveticaNeueLT Std Blk" panose="020B0904020202020204" pitchFamily="34" charset="0"/>
              </a:rPr>
              <a:t>junio </a:t>
            </a:r>
            <a:r>
              <a:rPr lang="es-MX" sz="18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HelveticaNeueLT Std Blk" panose="020B0904020202020204" pitchFamily="34" charset="0"/>
              </a:rPr>
              <a:t>del ejercicio 2016.</a:t>
            </a:r>
          </a:p>
        </p:txBody>
      </p:sp>
    </p:spTree>
    <p:extLst>
      <p:ext uri="{BB962C8B-B14F-4D97-AF65-F5344CB8AC3E}">
        <p14:creationId xmlns:p14="http://schemas.microsoft.com/office/powerpoint/2010/main" val="12470359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20322" y="647311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>
                <a:solidFill>
                  <a:srgbClr val="C00000"/>
                </a:solidFill>
                <a:latin typeface="+mj-lt"/>
              </a:rPr>
              <a:t>4.4. Índice</a:t>
            </a:r>
            <a:r>
              <a:rPr lang="es-MX" sz="1800" b="1" dirty="0" smtClean="0">
                <a:latin typeface="+mj-lt"/>
              </a:rPr>
              <a:t> </a:t>
            </a:r>
            <a:r>
              <a:rPr lang="es-MX" sz="1800" dirty="0">
                <a:solidFill>
                  <a:srgbClr val="C00000"/>
                </a:solidFill>
                <a:latin typeface="+mj-lt"/>
              </a:rPr>
              <a:t>de Calidad de Información de Recursos Federales 2016. SFU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917752" y="2671147"/>
            <a:ext cx="3105373" cy="1123384"/>
          </a:xfrm>
          <a:custGeom>
            <a:avLst/>
            <a:gdLst>
              <a:gd name="connsiteX0" fmla="*/ 0 w 3105373"/>
              <a:gd name="connsiteY0" fmla="*/ 0 h 1123384"/>
              <a:gd name="connsiteX1" fmla="*/ 3105373 w 3105373"/>
              <a:gd name="connsiteY1" fmla="*/ 0 h 1123384"/>
              <a:gd name="connsiteX2" fmla="*/ 3105373 w 3105373"/>
              <a:gd name="connsiteY2" fmla="*/ 1123384 h 1123384"/>
              <a:gd name="connsiteX3" fmla="*/ 0 w 3105373"/>
              <a:gd name="connsiteY3" fmla="*/ 1123384 h 1123384"/>
              <a:gd name="connsiteX4" fmla="*/ 0 w 3105373"/>
              <a:gd name="connsiteY4" fmla="*/ 0 h 1123384"/>
              <a:gd name="connsiteX0" fmla="*/ 0 w 3105373"/>
              <a:gd name="connsiteY0" fmla="*/ 0 h 1123384"/>
              <a:gd name="connsiteX1" fmla="*/ 3105373 w 3105373"/>
              <a:gd name="connsiteY1" fmla="*/ 0 h 1123384"/>
              <a:gd name="connsiteX2" fmla="*/ 3105373 w 3105373"/>
              <a:gd name="connsiteY2" fmla="*/ 1123384 h 1123384"/>
              <a:gd name="connsiteX3" fmla="*/ 0 w 3105373"/>
              <a:gd name="connsiteY3" fmla="*/ 1123384 h 1123384"/>
              <a:gd name="connsiteX4" fmla="*/ 91440 w 3105373"/>
              <a:gd name="connsiteY4" fmla="*/ 91440 h 1123384"/>
              <a:gd name="connsiteX0" fmla="*/ 0 w 3105373"/>
              <a:gd name="connsiteY0" fmla="*/ 0 h 1123384"/>
              <a:gd name="connsiteX1" fmla="*/ 3105373 w 3105373"/>
              <a:gd name="connsiteY1" fmla="*/ 0 h 1123384"/>
              <a:gd name="connsiteX2" fmla="*/ 3105373 w 3105373"/>
              <a:gd name="connsiteY2" fmla="*/ 1123384 h 1123384"/>
              <a:gd name="connsiteX3" fmla="*/ 0 w 3105373"/>
              <a:gd name="connsiteY3" fmla="*/ 1123384 h 1123384"/>
              <a:gd name="connsiteX0" fmla="*/ 3105373 w 3105373"/>
              <a:gd name="connsiteY0" fmla="*/ 0 h 1123384"/>
              <a:gd name="connsiteX1" fmla="*/ 3105373 w 3105373"/>
              <a:gd name="connsiteY1" fmla="*/ 1123384 h 1123384"/>
              <a:gd name="connsiteX2" fmla="*/ 0 w 3105373"/>
              <a:gd name="connsiteY2" fmla="*/ 1123384 h 112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5373" h="1123384">
                <a:moveTo>
                  <a:pt x="3105373" y="0"/>
                </a:moveTo>
                <a:lnTo>
                  <a:pt x="3105373" y="1123384"/>
                </a:lnTo>
                <a:lnTo>
                  <a:pt x="0" y="1123384"/>
                </a:lnTo>
              </a:path>
            </a:pathLst>
          </a:custGeom>
          <a:solidFill>
            <a:srgbClr val="FFFFFF">
              <a:alpha val="69804"/>
            </a:srgbClr>
          </a:solidFill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1pPr algn="just">
              <a:buClr>
                <a:schemeClr val="tx1"/>
              </a:buClr>
              <a:defRPr sz="1400" u="sng">
                <a:solidFill>
                  <a:srgbClr val="00602B"/>
                </a:solidFill>
              </a:defRPr>
            </a:lvl1pPr>
          </a:lstStyle>
          <a:p>
            <a:r>
              <a:rPr lang="es-MX" dirty="0">
                <a:latin typeface="+mj-lt"/>
              </a:rPr>
              <a:t>Informar a nivel de partida genérica el avances financiero de cada PP</a:t>
            </a:r>
          </a:p>
          <a:p>
            <a:endParaRPr lang="es-MX" sz="1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FF0000"/>
                </a:solidFill>
                <a:latin typeface="+mj-lt"/>
              </a:rPr>
              <a:t>14 PP con información en cero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FF0000"/>
                </a:solidFill>
                <a:latin typeface="+mj-lt"/>
              </a:rPr>
              <a:t>16 PP con información incorrecta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906641" y="3970193"/>
            <a:ext cx="3129855" cy="861774"/>
          </a:xfrm>
          <a:custGeom>
            <a:avLst/>
            <a:gdLst>
              <a:gd name="connsiteX0" fmla="*/ 0 w 3129855"/>
              <a:gd name="connsiteY0" fmla="*/ 0 h 861774"/>
              <a:gd name="connsiteX1" fmla="*/ 3129855 w 3129855"/>
              <a:gd name="connsiteY1" fmla="*/ 0 h 861774"/>
              <a:gd name="connsiteX2" fmla="*/ 3129855 w 3129855"/>
              <a:gd name="connsiteY2" fmla="*/ 861774 h 861774"/>
              <a:gd name="connsiteX3" fmla="*/ 0 w 3129855"/>
              <a:gd name="connsiteY3" fmla="*/ 861774 h 861774"/>
              <a:gd name="connsiteX4" fmla="*/ 0 w 3129855"/>
              <a:gd name="connsiteY4" fmla="*/ 0 h 861774"/>
              <a:gd name="connsiteX0" fmla="*/ 0 w 3129855"/>
              <a:gd name="connsiteY0" fmla="*/ 0 h 861774"/>
              <a:gd name="connsiteX1" fmla="*/ 3129855 w 3129855"/>
              <a:gd name="connsiteY1" fmla="*/ 0 h 861774"/>
              <a:gd name="connsiteX2" fmla="*/ 3129855 w 3129855"/>
              <a:gd name="connsiteY2" fmla="*/ 861774 h 861774"/>
              <a:gd name="connsiteX3" fmla="*/ 0 w 3129855"/>
              <a:gd name="connsiteY3" fmla="*/ 861774 h 861774"/>
              <a:gd name="connsiteX4" fmla="*/ 91440 w 3129855"/>
              <a:gd name="connsiteY4" fmla="*/ 91440 h 861774"/>
              <a:gd name="connsiteX0" fmla="*/ 0 w 3129855"/>
              <a:gd name="connsiteY0" fmla="*/ 0 h 861774"/>
              <a:gd name="connsiteX1" fmla="*/ 3129855 w 3129855"/>
              <a:gd name="connsiteY1" fmla="*/ 0 h 861774"/>
              <a:gd name="connsiteX2" fmla="*/ 3129855 w 3129855"/>
              <a:gd name="connsiteY2" fmla="*/ 861774 h 861774"/>
              <a:gd name="connsiteX3" fmla="*/ 0 w 3129855"/>
              <a:gd name="connsiteY3" fmla="*/ 861774 h 861774"/>
              <a:gd name="connsiteX0" fmla="*/ 3129855 w 3129855"/>
              <a:gd name="connsiteY0" fmla="*/ 0 h 861774"/>
              <a:gd name="connsiteX1" fmla="*/ 3129855 w 3129855"/>
              <a:gd name="connsiteY1" fmla="*/ 861774 h 861774"/>
              <a:gd name="connsiteX2" fmla="*/ 0 w 3129855"/>
              <a:gd name="connsiteY2" fmla="*/ 861774 h 86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29855" h="861774">
                <a:moveTo>
                  <a:pt x="3129855" y="0"/>
                </a:moveTo>
                <a:lnTo>
                  <a:pt x="3129855" y="861774"/>
                </a:lnTo>
                <a:lnTo>
                  <a:pt x="0" y="861774"/>
                </a:lnTo>
              </a:path>
            </a:pathLst>
          </a:custGeom>
          <a:solidFill>
            <a:srgbClr val="FFFFFF">
              <a:alpha val="69804"/>
            </a:srgbClr>
          </a:solidFill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pPr algn="just">
              <a:buClr>
                <a:schemeClr val="tx1"/>
              </a:buClr>
            </a:pPr>
            <a:r>
              <a:rPr lang="es-MX" sz="1400" u="sng" dirty="0" smtClean="0">
                <a:solidFill>
                  <a:srgbClr val="00602B"/>
                </a:solidFill>
                <a:latin typeface="+mj-lt"/>
              </a:rPr>
              <a:t>Informar avances físicos y financieros de los proyectos de inversión.</a:t>
            </a:r>
          </a:p>
          <a:p>
            <a:pPr algn="just">
              <a:buClr>
                <a:schemeClr val="tx1"/>
              </a:buClr>
            </a:pPr>
            <a:endParaRPr lang="es-MX" sz="800" dirty="0" smtClean="0">
              <a:solidFill>
                <a:srgbClr val="FF0000"/>
              </a:solidFill>
              <a:latin typeface="+mj-lt"/>
            </a:endParaRPr>
          </a:p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srgbClr val="FF0000"/>
                </a:solidFill>
                <a:latin typeface="+mj-lt"/>
              </a:rPr>
              <a:t>927 proyectos no validados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905053" y="5321002"/>
            <a:ext cx="3131443" cy="861774"/>
          </a:xfrm>
          <a:custGeom>
            <a:avLst/>
            <a:gdLst>
              <a:gd name="connsiteX0" fmla="*/ 0 w 3131443"/>
              <a:gd name="connsiteY0" fmla="*/ 0 h 861774"/>
              <a:gd name="connsiteX1" fmla="*/ 3131443 w 3131443"/>
              <a:gd name="connsiteY1" fmla="*/ 0 h 861774"/>
              <a:gd name="connsiteX2" fmla="*/ 3131443 w 3131443"/>
              <a:gd name="connsiteY2" fmla="*/ 861774 h 861774"/>
              <a:gd name="connsiteX3" fmla="*/ 0 w 3131443"/>
              <a:gd name="connsiteY3" fmla="*/ 861774 h 861774"/>
              <a:gd name="connsiteX4" fmla="*/ 0 w 3131443"/>
              <a:gd name="connsiteY4" fmla="*/ 0 h 861774"/>
              <a:gd name="connsiteX0" fmla="*/ 0 w 3131443"/>
              <a:gd name="connsiteY0" fmla="*/ 0 h 861774"/>
              <a:gd name="connsiteX1" fmla="*/ 3131443 w 3131443"/>
              <a:gd name="connsiteY1" fmla="*/ 0 h 861774"/>
              <a:gd name="connsiteX2" fmla="*/ 3131443 w 3131443"/>
              <a:gd name="connsiteY2" fmla="*/ 861774 h 861774"/>
              <a:gd name="connsiteX3" fmla="*/ 0 w 3131443"/>
              <a:gd name="connsiteY3" fmla="*/ 861774 h 861774"/>
              <a:gd name="connsiteX4" fmla="*/ 91440 w 3131443"/>
              <a:gd name="connsiteY4" fmla="*/ 91440 h 861774"/>
              <a:gd name="connsiteX0" fmla="*/ 0 w 3131443"/>
              <a:gd name="connsiteY0" fmla="*/ 0 h 861774"/>
              <a:gd name="connsiteX1" fmla="*/ 3131443 w 3131443"/>
              <a:gd name="connsiteY1" fmla="*/ 0 h 861774"/>
              <a:gd name="connsiteX2" fmla="*/ 3131443 w 3131443"/>
              <a:gd name="connsiteY2" fmla="*/ 861774 h 861774"/>
              <a:gd name="connsiteX3" fmla="*/ 0 w 3131443"/>
              <a:gd name="connsiteY3" fmla="*/ 861774 h 861774"/>
              <a:gd name="connsiteX0" fmla="*/ 3131443 w 3131443"/>
              <a:gd name="connsiteY0" fmla="*/ 0 h 861774"/>
              <a:gd name="connsiteX1" fmla="*/ 3131443 w 3131443"/>
              <a:gd name="connsiteY1" fmla="*/ 861774 h 861774"/>
              <a:gd name="connsiteX2" fmla="*/ 0 w 3131443"/>
              <a:gd name="connsiteY2" fmla="*/ 861774 h 86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1443" h="861774">
                <a:moveTo>
                  <a:pt x="3131443" y="0"/>
                </a:moveTo>
                <a:lnTo>
                  <a:pt x="3131443" y="861774"/>
                </a:lnTo>
                <a:lnTo>
                  <a:pt x="0" y="861774"/>
                </a:lnTo>
              </a:path>
            </a:pathLst>
          </a:custGeom>
          <a:solidFill>
            <a:srgbClr val="FFFFFF">
              <a:alpha val="80000"/>
            </a:srgbClr>
          </a:solidFill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1pPr algn="just">
              <a:buClr>
                <a:schemeClr val="tx1"/>
              </a:buClr>
              <a:defRPr sz="1400" u="sng">
                <a:solidFill>
                  <a:srgbClr val="00602B"/>
                </a:solidFill>
              </a:defRPr>
            </a:lvl1pPr>
          </a:lstStyle>
          <a:p>
            <a:r>
              <a:rPr lang="es-MX" dirty="0">
                <a:latin typeface="+mj-lt"/>
              </a:rPr>
              <a:t>Informar los avances de los indicadores del Ramo 33</a:t>
            </a:r>
          </a:p>
          <a:p>
            <a:endParaRPr lang="es-MX" sz="7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FF0000"/>
                </a:solidFill>
                <a:latin typeface="+mj-lt"/>
              </a:rPr>
              <a:t>3 indicadores </a:t>
            </a:r>
            <a:r>
              <a:rPr lang="es-MX" dirty="0" smtClean="0">
                <a:solidFill>
                  <a:srgbClr val="FF0000"/>
                </a:solidFill>
                <a:latin typeface="+mj-lt"/>
              </a:rPr>
              <a:t>incorrectos</a:t>
            </a:r>
            <a:endParaRPr lang="es-MX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6122268" y="1301859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s-MX" sz="2400" dirty="0" smtClean="0">
                <a:solidFill>
                  <a:srgbClr val="FF0000"/>
                </a:solidFill>
                <a:latin typeface="+mj-lt"/>
              </a:rPr>
              <a:t>Requerimientos  de cada Módulo</a:t>
            </a:r>
          </a:p>
        </p:txBody>
      </p:sp>
      <p:sp>
        <p:nvSpPr>
          <p:cNvPr id="243" name="14 CuadroTexto"/>
          <p:cNvSpPr txBox="1">
            <a:spLocks noChangeArrowheads="1"/>
          </p:cNvSpPr>
          <p:nvPr/>
        </p:nvSpPr>
        <p:spPr bwMode="auto">
          <a:xfrm>
            <a:off x="280540" y="6800"/>
            <a:ext cx="84739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8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HelveticaNeueLT Std Blk" panose="020B0904020202020204" pitchFamily="34" charset="0"/>
              </a:rPr>
              <a:t>4. Seguimiento a los acuerdos de la </a:t>
            </a:r>
            <a:r>
              <a:rPr lang="es-MX" sz="1800" b="1" spc="50" dirty="0" smtClean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HelveticaNeueLT Std Blk" panose="020B0904020202020204" pitchFamily="34" charset="0"/>
              </a:rPr>
              <a:t>reunión anterior del </a:t>
            </a:r>
            <a:r>
              <a:rPr lang="es-MX" sz="18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HelveticaNeueLT Std Blk" panose="020B0904020202020204" pitchFamily="34" charset="0"/>
              </a:rPr>
              <a:t>CACE, realizada en el mes de </a:t>
            </a:r>
            <a:r>
              <a:rPr lang="es-MX" sz="1800" b="1" spc="50" dirty="0" smtClean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HelveticaNeueLT Std Blk" panose="020B0904020202020204" pitchFamily="34" charset="0"/>
              </a:rPr>
              <a:t>junio </a:t>
            </a:r>
            <a:r>
              <a:rPr lang="es-MX" sz="18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HelveticaNeueLT Std Blk" panose="020B0904020202020204" pitchFamily="34" charset="0"/>
              </a:rPr>
              <a:t>del ejercicio 2016.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728678"/>
              </p:ext>
            </p:extLst>
          </p:nvPr>
        </p:nvGraphicFramePr>
        <p:xfrm>
          <a:off x="205150" y="1090065"/>
          <a:ext cx="5527676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236"/>
                <a:gridCol w="2965236"/>
                <a:gridCol w="635164"/>
                <a:gridCol w="644040"/>
              </a:tblGrid>
              <a:tr h="371291">
                <a:tc rowSpan="2"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Módulos</a:t>
                      </a: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del SFU</a:t>
                      </a:r>
                      <a:endParaRPr lang="es-MX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Conceptos</a:t>
                      </a:r>
                      <a:endParaRPr lang="es-MX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Informe Trimestral 2016</a:t>
                      </a:r>
                      <a:endParaRPr lang="es-MX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213171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1o</a:t>
                      </a:r>
                      <a:endParaRPr lang="es-MX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2o</a:t>
                      </a:r>
                      <a:endParaRPr lang="es-MX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8411"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+mn-lt"/>
                        </a:rPr>
                        <a:t>Calificación</a:t>
                      </a:r>
                      <a:r>
                        <a:rPr lang="es-MX" sz="1600" b="1" baseline="0" dirty="0" smtClean="0">
                          <a:latin typeface="+mn-lt"/>
                        </a:rPr>
                        <a:t> global en el trimestre</a:t>
                      </a:r>
                      <a:endParaRPr lang="es-MX" sz="1600" b="1" dirty="0"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0.56</a:t>
                      </a:r>
                      <a:endParaRPr lang="es-MX" sz="18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0.70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3" name="Rectángulo 22"/>
          <p:cNvSpPr/>
          <p:nvPr/>
        </p:nvSpPr>
        <p:spPr>
          <a:xfrm>
            <a:off x="107504" y="2612668"/>
            <a:ext cx="3736166" cy="3912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244" name="Tabla 2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739296"/>
              </p:ext>
            </p:extLst>
          </p:nvPr>
        </p:nvGraphicFramePr>
        <p:xfrm>
          <a:off x="205150" y="2274912"/>
          <a:ext cx="5527676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/>
                <a:gridCol w="2664296"/>
                <a:gridCol w="635164"/>
                <a:gridCol w="644040"/>
              </a:tblGrid>
              <a:tr h="303934">
                <a:tc rowSpan="5"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latin typeface="+mn-lt"/>
                        </a:rPr>
                        <a:t>Avance Financiero, Programas Presupuestarios (PP)</a:t>
                      </a:r>
                      <a:endParaRPr lang="es-MX" sz="1600" b="1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s-MX" sz="1400" dirty="0" smtClean="0">
                          <a:solidFill>
                            <a:srgbClr val="00B050"/>
                          </a:solidFill>
                        </a:rPr>
                        <a:t>Calificación</a:t>
                      </a:r>
                      <a:endParaRPr lang="es-MX" sz="14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0.21</a:t>
                      </a:r>
                      <a:endParaRPr lang="es-MX" sz="14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0.22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3934">
                <a:tc vMerge="1">
                  <a:txBody>
                    <a:bodyPr/>
                    <a:lstStyle/>
                    <a:p>
                      <a:endParaRPr lang="es-MX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2. Total de PP a informar</a:t>
                      </a:r>
                      <a:endParaRPr lang="es-MX" sz="14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+mn-lt"/>
                        </a:rPr>
                        <a:t>27</a:t>
                      </a:r>
                      <a:endParaRPr lang="es-MX" sz="1400" b="1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+mn-lt"/>
                        </a:rPr>
                        <a:t>48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3934">
                <a:tc vMerge="1">
                  <a:txBody>
                    <a:bodyPr/>
                    <a:lstStyle/>
                    <a:p>
                      <a:endParaRPr lang="es-MX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PP con información correcta </a:t>
                      </a:r>
                      <a:endParaRPr kumimoji="0" lang="es-MX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+mn-lt"/>
                        </a:rPr>
                        <a:t>11</a:t>
                      </a:r>
                      <a:endParaRPr lang="es-MX" sz="1400" b="1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+mn-lt"/>
                        </a:rPr>
                        <a:t>18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3934">
                <a:tc vMerge="1">
                  <a:txBody>
                    <a:bodyPr/>
                    <a:lstStyle/>
                    <a:p>
                      <a:endParaRPr lang="es-MX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PP con información incorrecta </a:t>
                      </a:r>
                      <a:endParaRPr kumimoji="0" lang="es-MX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+mn-lt"/>
                        </a:rPr>
                        <a:t>7</a:t>
                      </a:r>
                      <a:endParaRPr lang="es-MX" sz="1400" b="1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+mn-lt"/>
                        </a:rPr>
                        <a:t>16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3934">
                <a:tc vMerge="1">
                  <a:txBody>
                    <a:bodyPr/>
                    <a:lstStyle/>
                    <a:p>
                      <a:endParaRPr lang="es-MX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kumimoji="0" lang="es-MX" sz="1400" b="0" i="0" u="none" strike="noStrike" kern="1200" cap="none" normalizeH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MX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 sin información </a:t>
                      </a:r>
                      <a:endParaRPr kumimoji="0" lang="es-MX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+mn-lt"/>
                        </a:rPr>
                        <a:t>9</a:t>
                      </a:r>
                      <a:endParaRPr lang="es-MX" sz="1400" b="1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+mn-lt"/>
                        </a:rPr>
                        <a:t>14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3934">
                <a:tc rowSpan="4"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latin typeface="+mn-lt"/>
                        </a:rPr>
                        <a:t>Gestión de Proyectos</a:t>
                      </a:r>
                      <a:endParaRPr lang="es-MX" sz="1600" b="1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es-MX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Calificación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0.07</a:t>
                      </a:r>
                      <a:endParaRPr lang="es-MX" sz="14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0.22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3934">
                <a:tc vMerge="1">
                  <a:txBody>
                    <a:bodyPr/>
                    <a:lstStyle/>
                    <a:p>
                      <a:endParaRPr lang="es-MX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Total de proyectos en ejecución </a:t>
                      </a:r>
                      <a:endParaRPr kumimoji="0" lang="es-MX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+mn-lt"/>
                        </a:rPr>
                        <a:t>2,223</a:t>
                      </a:r>
                      <a:endParaRPr lang="es-MX" sz="1400" b="1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+mn-lt"/>
                        </a:rPr>
                        <a:t>2,705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3934">
                <a:tc vMerge="1">
                  <a:txBody>
                    <a:bodyPr/>
                    <a:lstStyle/>
                    <a:p>
                      <a:endParaRPr lang="es-MX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Proyectos validados </a:t>
                      </a:r>
                      <a:endParaRPr kumimoji="0" lang="es-MX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+mn-lt"/>
                        </a:rPr>
                        <a:t>424</a:t>
                      </a:r>
                      <a:endParaRPr lang="es-MX" sz="1400" b="1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+mn-lt"/>
                        </a:rPr>
                        <a:t>1,778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3934">
                <a:tc vMerge="1">
                  <a:txBody>
                    <a:bodyPr/>
                    <a:lstStyle/>
                    <a:p>
                      <a:endParaRPr lang="es-MX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Proyectos no validados </a:t>
                      </a:r>
                      <a:endParaRPr kumimoji="0" lang="es-MX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+mn-lt"/>
                        </a:rPr>
                        <a:t>1,799</a:t>
                      </a:r>
                      <a:endParaRPr lang="es-MX" sz="1400" b="1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+mn-lt"/>
                        </a:rPr>
                        <a:t>927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3934">
                <a:tc rowSpan="4"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latin typeface="+mn-lt"/>
                        </a:rPr>
                        <a:t>Indicadores</a:t>
                      </a:r>
                      <a:endParaRPr lang="es-MX" sz="1600" b="1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Calificación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0.28</a:t>
                      </a:r>
                      <a:endParaRPr lang="es-MX" sz="14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0.26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3934">
                <a:tc vMerge="1">
                  <a:txBody>
                    <a:bodyPr/>
                    <a:lstStyle/>
                    <a:p>
                      <a:endParaRPr lang="es-MX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kumimoji="0" lang="es-MX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Fdos</a:t>
                      </a:r>
                      <a:r>
                        <a:rPr kumimoji="0" lang="es-MX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c/avances de </a:t>
                      </a:r>
                      <a:r>
                        <a:rPr kumimoji="0" lang="es-MX" sz="140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indicadores</a:t>
                      </a:r>
                      <a:endParaRPr kumimoji="0" lang="es-MX" sz="140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+mn-lt"/>
                        </a:rPr>
                        <a:t>10</a:t>
                      </a:r>
                      <a:endParaRPr lang="es-MX" sz="1400" b="1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+mn-lt"/>
                        </a:rPr>
                        <a:t>10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3934">
                <a:tc vMerge="1">
                  <a:txBody>
                    <a:bodyPr/>
                    <a:lstStyle/>
                    <a:p>
                      <a:endParaRPr lang="es-MX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kumimoji="0" lang="es-MX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Fdos</a:t>
                      </a:r>
                      <a:r>
                        <a:rPr kumimoji="0" lang="es-MX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con </a:t>
                      </a:r>
                      <a:r>
                        <a:rPr kumimoji="0" lang="es-MX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inform.</a:t>
                      </a:r>
                      <a:r>
                        <a:rPr kumimoji="0" lang="es-MX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correcta</a:t>
                      </a:r>
                      <a:endParaRPr kumimoji="0" lang="es-MX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+mn-lt"/>
                        </a:rPr>
                        <a:t>7</a:t>
                      </a:r>
                      <a:endParaRPr lang="es-MX" sz="1400" b="1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3934">
                <a:tc vMerge="1">
                  <a:txBody>
                    <a:bodyPr/>
                    <a:lstStyle/>
                    <a:p>
                      <a:endParaRPr lang="es-MX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kumimoji="0" lang="es-MX" sz="1400" b="0" i="0" u="none" strike="noStrike" kern="1200" cap="none" normalizeH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MX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Fdos</a:t>
                      </a:r>
                      <a:r>
                        <a:rPr kumimoji="0" lang="es-MX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con </a:t>
                      </a:r>
                      <a:r>
                        <a:rPr kumimoji="0" lang="es-MX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inform.</a:t>
                      </a:r>
                      <a:r>
                        <a:rPr kumimoji="0" lang="es-MX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incorrecta </a:t>
                      </a:r>
                      <a:endParaRPr kumimoji="0" lang="es-MX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+mn-lt"/>
                        </a:rPr>
                        <a:t>3</a:t>
                      </a:r>
                      <a:endParaRPr lang="es-MX" sz="1400" b="1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5405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28207" y="747094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>
                <a:solidFill>
                  <a:srgbClr val="C00000"/>
                </a:solidFill>
                <a:latin typeface="+mj-lt"/>
              </a:rPr>
              <a:t>4.4. Índice</a:t>
            </a:r>
            <a:r>
              <a:rPr lang="es-MX" sz="1800" b="1" dirty="0" smtClean="0">
                <a:latin typeface="+mj-lt"/>
              </a:rPr>
              <a:t> </a:t>
            </a:r>
            <a:r>
              <a:rPr lang="es-MX" sz="1800" dirty="0">
                <a:solidFill>
                  <a:srgbClr val="C00000"/>
                </a:solidFill>
                <a:latin typeface="+mj-lt"/>
              </a:rPr>
              <a:t>de Calidad de Información de Recursos Federales 2016. SFU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51520" y="114801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u="sng" dirty="0" smtClean="0">
                <a:solidFill>
                  <a:srgbClr val="0000FF"/>
                </a:solidFill>
                <a:latin typeface="+mj-lt"/>
              </a:rPr>
              <a:t>Congreso de la Unión exhorta a transparentar la información</a:t>
            </a:r>
            <a:endParaRPr lang="es-MX" sz="2400" u="sng" dirty="0">
              <a:solidFill>
                <a:srgbClr val="0000FF"/>
              </a:solidFill>
              <a:latin typeface="+mj-lt"/>
            </a:endParaRPr>
          </a:p>
        </p:txBody>
      </p:sp>
      <p:grpSp>
        <p:nvGrpSpPr>
          <p:cNvPr id="244" name="Grupo 243"/>
          <p:cNvGrpSpPr/>
          <p:nvPr/>
        </p:nvGrpSpPr>
        <p:grpSpPr>
          <a:xfrm>
            <a:off x="107504" y="1734488"/>
            <a:ext cx="5316088" cy="4862643"/>
            <a:chOff x="1043608" y="1734488"/>
            <a:chExt cx="5316088" cy="4862643"/>
          </a:xfrm>
        </p:grpSpPr>
        <p:pic>
          <p:nvPicPr>
            <p:cNvPr id="23" name="Imagen 22"/>
            <p:cNvPicPr>
              <a:picLocks noChangeAspect="1"/>
            </p:cNvPicPr>
            <p:nvPr/>
          </p:nvPicPr>
          <p:blipFill rotWithShape="1">
            <a:blip r:embed="rId3"/>
            <a:srcRect l="10631" t="16242" r="36804" b="42803"/>
            <a:stretch/>
          </p:blipFill>
          <p:spPr>
            <a:xfrm>
              <a:off x="1043608" y="1734488"/>
              <a:ext cx="5316088" cy="3566720"/>
            </a:xfrm>
            <a:prstGeom prst="rect">
              <a:avLst/>
            </a:prstGeom>
          </p:spPr>
        </p:pic>
        <p:pic>
          <p:nvPicPr>
            <p:cNvPr id="243" name="Imagen 242"/>
            <p:cNvPicPr>
              <a:picLocks noChangeAspect="1"/>
            </p:cNvPicPr>
            <p:nvPr/>
          </p:nvPicPr>
          <p:blipFill rotWithShape="1">
            <a:blip r:embed="rId3"/>
            <a:srcRect l="10631" t="80850" r="36804"/>
            <a:stretch/>
          </p:blipFill>
          <p:spPr>
            <a:xfrm>
              <a:off x="1187624" y="5300987"/>
              <a:ext cx="4742534" cy="1296144"/>
            </a:xfrm>
            <a:prstGeom prst="rect">
              <a:avLst/>
            </a:prstGeom>
          </p:spPr>
        </p:pic>
      </p:grpSp>
      <p:sp>
        <p:nvSpPr>
          <p:cNvPr id="245" name="CuadroTexto 244"/>
          <p:cNvSpPr txBox="1"/>
          <p:nvPr/>
        </p:nvSpPr>
        <p:spPr>
          <a:xfrm>
            <a:off x="5292080" y="2564904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+mj-lt"/>
              </a:rPr>
              <a:t>Se envió oficio: </a:t>
            </a:r>
          </a:p>
          <a:p>
            <a:endParaRPr lang="es-MX" sz="2400" dirty="0">
              <a:latin typeface="+mj-lt"/>
            </a:endParaRPr>
          </a:p>
          <a:p>
            <a:endParaRPr lang="es-MX" sz="1600" dirty="0" smtClean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000" dirty="0">
                <a:latin typeface="+mj-lt"/>
              </a:rPr>
              <a:t>Secretaría de Obra Pública y </a:t>
            </a:r>
            <a:r>
              <a:rPr lang="es-MX" sz="2000" dirty="0" smtClean="0">
                <a:latin typeface="+mj-lt"/>
              </a:rPr>
              <a:t>Comunicaciones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+mj-lt"/>
              </a:rPr>
              <a:t>Comisión </a:t>
            </a:r>
            <a:r>
              <a:rPr lang="es-MX" sz="2000" dirty="0">
                <a:latin typeface="+mj-lt"/>
              </a:rPr>
              <a:t>de Caminos e Infraestructura Hidráulica</a:t>
            </a:r>
          </a:p>
        </p:txBody>
      </p:sp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280540" y="6800"/>
            <a:ext cx="84739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8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HelveticaNeueLT Std Blk" panose="020B0904020202020204" pitchFamily="34" charset="0"/>
              </a:rPr>
              <a:t>4. Seguimiento a los acuerdos de la </a:t>
            </a:r>
            <a:r>
              <a:rPr lang="es-MX" sz="1800" b="1" spc="50" dirty="0" smtClean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HelveticaNeueLT Std Blk" panose="020B0904020202020204" pitchFamily="34" charset="0"/>
              </a:rPr>
              <a:t>reunión anterior del </a:t>
            </a:r>
            <a:r>
              <a:rPr lang="es-MX" sz="18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HelveticaNeueLT Std Blk" panose="020B0904020202020204" pitchFamily="34" charset="0"/>
              </a:rPr>
              <a:t>CACE, realizada en el mes de </a:t>
            </a:r>
            <a:r>
              <a:rPr lang="es-MX" sz="1800" b="1" spc="50" dirty="0" smtClean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HelveticaNeueLT Std Blk" panose="020B0904020202020204" pitchFamily="34" charset="0"/>
              </a:rPr>
              <a:t>junio </a:t>
            </a:r>
            <a:r>
              <a:rPr lang="es-MX" sz="18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HelveticaNeueLT Std Blk" panose="020B0904020202020204" pitchFamily="34" charset="0"/>
              </a:rPr>
              <a:t>del ejercicio 2016.</a:t>
            </a:r>
          </a:p>
        </p:txBody>
      </p:sp>
    </p:spTree>
    <p:extLst>
      <p:ext uri="{BB962C8B-B14F-4D97-AF65-F5344CB8AC3E}">
        <p14:creationId xmlns:p14="http://schemas.microsoft.com/office/powerpoint/2010/main" val="3003073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26883</TotalTime>
  <Words>3705</Words>
  <Application>Microsoft Office PowerPoint</Application>
  <PresentationFormat>Presentación en pantalla (4:3)</PresentationFormat>
  <Paragraphs>529</Paragraphs>
  <Slides>34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0" baseType="lpstr">
      <vt:lpstr>Arial</vt:lpstr>
      <vt:lpstr>Calibri</vt:lpstr>
      <vt:lpstr>HelveticaNeueLT Std Blk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SECRETARIA DE HACIENDA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jviart</dc:creator>
  <cp:lastModifiedBy>Roberto Coutiño Espinosa</cp:lastModifiedBy>
  <cp:revision>2146</cp:revision>
  <cp:lastPrinted>2016-11-24T18:52:25Z</cp:lastPrinted>
  <dcterms:created xsi:type="dcterms:W3CDTF">2010-09-20T19:30:30Z</dcterms:created>
  <dcterms:modified xsi:type="dcterms:W3CDTF">2016-11-25T02:18:44Z</dcterms:modified>
</cp:coreProperties>
</file>