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375" r:id="rId2"/>
    <p:sldId id="394" r:id="rId3"/>
    <p:sldId id="390" r:id="rId4"/>
    <p:sldId id="391" r:id="rId5"/>
    <p:sldId id="392" r:id="rId6"/>
    <p:sldId id="393" r:id="rId7"/>
    <p:sldId id="389" r:id="rId8"/>
    <p:sldId id="395" r:id="rId9"/>
    <p:sldId id="396" r:id="rId10"/>
    <p:sldId id="388" r:id="rId11"/>
  </p:sldIdLst>
  <p:sldSz cx="9144000" cy="6858000" type="letter"/>
  <p:notesSz cx="6858000" cy="100123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000000"/>
    <a:srgbClr val="CC58CF"/>
    <a:srgbClr val="D067D3"/>
    <a:srgbClr val="D472D6"/>
    <a:srgbClr val="F13D3D"/>
    <a:srgbClr val="F68A8A"/>
    <a:srgbClr val="00DA63"/>
    <a:srgbClr val="F68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60"/>
  </p:normalViewPr>
  <p:slideViewPr>
    <p:cSldViewPr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72421" cy="500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30" y="0"/>
            <a:ext cx="2972421" cy="500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A7C18-15ED-44CE-8DCB-56B4B472A1CD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4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756558"/>
            <a:ext cx="5485158" cy="45052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9509693"/>
            <a:ext cx="2972421" cy="500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30" y="9509693"/>
            <a:ext cx="2972421" cy="500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E3B4-2CD6-4F63-8252-992723E6ED9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261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8029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5006975" cy="37544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E3B4-2CD6-4F63-8252-992723E6ED9F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10 Imagen" descr="ISO PIE DE PAGIN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327" y="6179930"/>
            <a:ext cx="324036" cy="541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22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16" y="246214"/>
            <a:ext cx="627601" cy="882802"/>
          </a:xfrm>
          <a:prstGeom prst="rect">
            <a:avLst/>
          </a:prstGeom>
        </p:spPr>
      </p:pic>
      <p:pic>
        <p:nvPicPr>
          <p:cNvPr id="9" name="23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702" y="208544"/>
            <a:ext cx="3169766" cy="546143"/>
          </a:xfrm>
          <a:prstGeom prst="rect">
            <a:avLst/>
          </a:prstGeom>
        </p:spPr>
      </p:pic>
      <p:cxnSp>
        <p:nvCxnSpPr>
          <p:cNvPr id="10" name="34 Conector recto"/>
          <p:cNvCxnSpPr/>
          <p:nvPr userDrawn="1"/>
        </p:nvCxnSpPr>
        <p:spPr>
          <a:xfrm>
            <a:off x="5107785" y="821026"/>
            <a:ext cx="369691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8 Conector recto"/>
          <p:cNvCxnSpPr/>
          <p:nvPr userDrawn="1"/>
        </p:nvCxnSpPr>
        <p:spPr>
          <a:xfrm>
            <a:off x="456951" y="6741368"/>
            <a:ext cx="8273512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77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72200" y="1600204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C47E7-0DEE-46DF-A7D4-0EE7FA8636D6}" type="datetimeFigureOut">
              <a:rPr lang="es-MX" smtClean="0"/>
              <a:pPr/>
              <a:t>24/11/2016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9CA4-AF44-4263-8543-ACC9A57FADC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79468" y="2521709"/>
            <a:ext cx="7102922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41363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defTabSz="7413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7413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7413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7413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741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741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741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741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s-MX" sz="3200" b="1" dirty="0" smtClean="0">
                <a:solidFill>
                  <a:srgbClr val="002060"/>
                </a:solidFill>
              </a:rPr>
              <a:t>Municipios que Integrarán el CACE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ajan Pro"/>
                <a:cs typeface="Trajan Pro"/>
              </a:rPr>
              <a:t>de conformidad al artículo 19 del Estatuto Interno</a:t>
            </a:r>
            <a:endParaRPr lang="es-MX" sz="32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214090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728700" y="2492896"/>
            <a:ext cx="796884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es-MX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SU ATENCIÓN</a:t>
            </a:r>
          </a:p>
          <a:p>
            <a:pPr lvl="0" algn="ctr"/>
            <a:r>
              <a:rPr lang="es-MX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 R A C I A S</a:t>
            </a:r>
            <a:endParaRPr lang="es-MX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2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411625"/>
          <a:ext cx="4929254" cy="487489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1: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17 Municipios (Regiones I, II, III)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Tuxtla Gutiérrez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553,374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Chiapa de Corzo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87,603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Ocozocoautla de Espinosa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82,059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Cintalapa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78,114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Berriozábal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43,179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Tecpatán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41,045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Jiquipilas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37,818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 Fernando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33,060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Mezcalapa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21,283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Copainalá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Suchiapa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21,045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Ocotepec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11,878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Coapilla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8,444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Francisco León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Chicoasén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Osumacinta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3,792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Belisario Domínguez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1,571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7 Subtítulo"/>
          <p:cNvSpPr>
            <a:spLocks noGrp="1"/>
          </p:cNvSpPr>
          <p:nvPr>
            <p:ph type="subTitle" idx="1"/>
          </p:nvPr>
        </p:nvSpPr>
        <p:spPr>
          <a:xfrm>
            <a:off x="5643506" y="1571612"/>
            <a:ext cx="3357618" cy="1357322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algn="l">
              <a:spcBef>
                <a:spcPts val="0"/>
              </a:spcBef>
            </a:pPr>
            <a:endParaRPr lang="es-MX" sz="19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Tuxtla Gutiérrez</a:t>
            </a: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Belisario Domínguez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" name="7 Subtítulo"/>
          <p:cNvSpPr txBox="1">
            <a:spLocks/>
          </p:cNvSpPr>
          <p:nvPr/>
        </p:nvSpPr>
        <p:spPr>
          <a:xfrm>
            <a:off x="5714976" y="3214686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Chiapa de Corzo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Osumacinta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7 Subtítulo"/>
          <p:cNvSpPr txBox="1">
            <a:spLocks/>
          </p:cNvSpPr>
          <p:nvPr/>
        </p:nvSpPr>
        <p:spPr>
          <a:xfrm>
            <a:off x="5714976" y="492919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2021 –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Ocozocoautla de Espinosa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Chicoasén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411625"/>
          <a:ext cx="4929254" cy="4114800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2: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14 Municipios (Regiones IV y VI)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5239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Villaflores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98,618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Villa Corzo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74,477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Venustiano Carranza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61,341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La Concordia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44,082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Acala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28,947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Angel Albino Corzo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26,628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Socoltenango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17,125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El Parral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14,000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Emiliano Zapata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10,602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Montecristo de Guerrero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6,900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San Lucas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6,734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Totolapa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6,375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Chiapilla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5,405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Nicolás Ruíz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4,317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7 Subtítulo"/>
          <p:cNvSpPr>
            <a:spLocks noGrp="1"/>
          </p:cNvSpPr>
          <p:nvPr>
            <p:ph type="subTitle" idx="1"/>
          </p:nvPr>
        </p:nvSpPr>
        <p:spPr>
          <a:xfrm>
            <a:off x="5643506" y="1571612"/>
            <a:ext cx="3357618" cy="1357322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algn="l">
              <a:spcBef>
                <a:spcPts val="0"/>
              </a:spcBef>
            </a:pPr>
            <a:endParaRPr lang="es-MX" sz="19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Villaflores</a:t>
            </a: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Nicolás Ruíz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" name="7 Subtítulo"/>
          <p:cNvSpPr txBox="1">
            <a:spLocks/>
          </p:cNvSpPr>
          <p:nvPr/>
        </p:nvSpPr>
        <p:spPr>
          <a:xfrm>
            <a:off x="5714976" y="3214686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Villa Corzo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Chiapilla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7 Subtítulo"/>
          <p:cNvSpPr txBox="1">
            <a:spLocks/>
          </p:cNvSpPr>
          <p:nvPr/>
        </p:nvSpPr>
        <p:spPr>
          <a:xfrm>
            <a:off x="5714976" y="492919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2021 –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Venustiano Carranza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Totolapa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411625"/>
          <a:ext cx="4929254" cy="487489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3: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17 Municipios (Región  V)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</a:t>
                      </a:r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Habi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 Cristóbal de las Casas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185,917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Chamula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76,941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Oxchuc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43,350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Tenejapa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40,268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Teopisca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37,607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Zinacantán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36,489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Chenalhó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36,111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 Juan Cancuc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29,016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Huixtán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21,507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Pantelhó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20,589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Larráinzar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20,349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Chalchihuitán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14,027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Mitontic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11,157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Chanal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10,817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Amatenango del Valle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8,728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Aldama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5,072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Santiago el Pinar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3,245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7 Subtítulo"/>
          <p:cNvSpPr>
            <a:spLocks noGrp="1"/>
          </p:cNvSpPr>
          <p:nvPr>
            <p:ph type="subTitle" idx="1"/>
          </p:nvPr>
        </p:nvSpPr>
        <p:spPr>
          <a:xfrm>
            <a:off x="5643506" y="1571612"/>
            <a:ext cx="3357618" cy="1357322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algn="l">
              <a:spcBef>
                <a:spcPts val="0"/>
              </a:spcBef>
            </a:pPr>
            <a:endParaRPr lang="es-MX" sz="19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San Cristóbal de las Casas</a:t>
            </a: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Santiago el Pinar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" name="7 Subtítulo"/>
          <p:cNvSpPr txBox="1">
            <a:spLocks/>
          </p:cNvSpPr>
          <p:nvPr/>
        </p:nvSpPr>
        <p:spPr>
          <a:xfrm>
            <a:off x="5714976" y="3214686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Chamula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Aldama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7 Subtítulo"/>
          <p:cNvSpPr txBox="1">
            <a:spLocks/>
          </p:cNvSpPr>
          <p:nvPr/>
        </p:nvSpPr>
        <p:spPr>
          <a:xfrm>
            <a:off x="5714976" y="492919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2021 –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Oxchuc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Amatenango del Valle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411625"/>
          <a:ext cx="4929254" cy="386143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4: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13 Municipios (Región  VII)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</a:t>
                      </a:r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Habi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5239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Simojovel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Pueblo Nuevo Solistahuacán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31,075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Bochil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30,642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Ixtapa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24,517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Huitiupán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22,536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Jitotol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18,683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El Bosque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18,559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Tapilula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Pantepec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10,870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Soyaló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9,740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Rayón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9,002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 Andrés Duraznal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4,545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Tapalapa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4,121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7 Subtítulo"/>
          <p:cNvSpPr>
            <a:spLocks noGrp="1"/>
          </p:cNvSpPr>
          <p:nvPr>
            <p:ph type="subTitle" idx="1"/>
          </p:nvPr>
        </p:nvSpPr>
        <p:spPr>
          <a:xfrm>
            <a:off x="5643506" y="1571612"/>
            <a:ext cx="3357618" cy="1357322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algn="l">
              <a:spcBef>
                <a:spcPts val="0"/>
              </a:spcBef>
            </a:pPr>
            <a:endParaRPr lang="es-MX" sz="19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Simojovel</a:t>
            </a: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Tapalapa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" name="7 Subtítulo"/>
          <p:cNvSpPr txBox="1">
            <a:spLocks/>
          </p:cNvSpPr>
          <p:nvPr/>
        </p:nvSpPr>
        <p:spPr>
          <a:xfrm>
            <a:off x="5714976" y="3214686"/>
            <a:ext cx="342902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Pueblo Nuevo Solistahuacán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 Andrés Duraznal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7 Subtítulo"/>
          <p:cNvSpPr txBox="1">
            <a:spLocks/>
          </p:cNvSpPr>
          <p:nvPr/>
        </p:nvSpPr>
        <p:spPr>
          <a:xfrm>
            <a:off x="5714976" y="492919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2021 –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Bochil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Rayón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411625"/>
          <a:ext cx="4929254" cy="335470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5: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11 Municipios (Región  VIII)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</a:t>
                      </a:r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Habi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5239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Reforma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40,711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Pichucalco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29,813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21,275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Juárez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21,084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Ostuacán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17,067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Ixhuatán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10,239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Ixtacomitán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10,176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Solosuchiapa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8,065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Chapultenango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7,332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Ixtapangajoya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5,478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Sunuapa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2,235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7 Subtítulo"/>
          <p:cNvSpPr>
            <a:spLocks noGrp="1"/>
          </p:cNvSpPr>
          <p:nvPr>
            <p:ph type="subTitle" idx="1"/>
          </p:nvPr>
        </p:nvSpPr>
        <p:spPr>
          <a:xfrm>
            <a:off x="5643506" y="1571612"/>
            <a:ext cx="3357618" cy="1357322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algn="l">
              <a:spcBef>
                <a:spcPts val="0"/>
              </a:spcBef>
            </a:pPr>
            <a:endParaRPr lang="es-MX" sz="19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Reforma</a:t>
            </a: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Sunuapa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" name="7 Subtítulo"/>
          <p:cNvSpPr txBox="1">
            <a:spLocks/>
          </p:cNvSpPr>
          <p:nvPr/>
        </p:nvSpPr>
        <p:spPr>
          <a:xfrm>
            <a:off x="5714976" y="3214686"/>
            <a:ext cx="342902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Pichucalco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Ixtapangajoya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7 Subtítulo"/>
          <p:cNvSpPr txBox="1">
            <a:spLocks/>
          </p:cNvSpPr>
          <p:nvPr/>
        </p:nvSpPr>
        <p:spPr>
          <a:xfrm>
            <a:off x="5714976" y="492919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2021 –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Amatán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Chapultenango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214422"/>
          <a:ext cx="4929254" cy="538162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6: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19 Municipios (Regiones IX y X)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Tapachula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320,451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Tonalá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84,594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Huixtla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51,359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Pijijiapan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50,079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Mapastepec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43,913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Cacahoatán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43,811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Arriaga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40,042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Tuxtla Chico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37,737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Suchiate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35,056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Huehuetán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33,444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Escuintla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30,068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Tuzantán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28,137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Villa Comaltitlán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27,899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Acapetahua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27,580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Mazatán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26,573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Acacoyagua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endParaRPr lang="es-MX" sz="1600" b="0" i="0" u="none" strike="noStrike" dirty="0">
                        <a:solidFill>
                          <a:srgbClr val="301B0E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16,814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Unión Juárez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14,089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Frontera Hidalgo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Metapa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7 Subtítulo"/>
          <p:cNvSpPr>
            <a:spLocks noGrp="1"/>
          </p:cNvSpPr>
          <p:nvPr>
            <p:ph type="subTitle" idx="1"/>
          </p:nvPr>
        </p:nvSpPr>
        <p:spPr>
          <a:xfrm>
            <a:off x="5643506" y="1571612"/>
            <a:ext cx="3357618" cy="1357322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algn="l">
              <a:spcBef>
                <a:spcPts val="0"/>
              </a:spcBef>
            </a:pPr>
            <a:endParaRPr lang="es-MX" sz="19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Tapachula</a:t>
            </a: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Metapa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" name="7 Subtítulo"/>
          <p:cNvSpPr txBox="1">
            <a:spLocks/>
          </p:cNvSpPr>
          <p:nvPr/>
        </p:nvSpPr>
        <p:spPr>
          <a:xfrm>
            <a:off x="5714976" y="3214686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Tonalá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Frontera Hidalgo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7 Subtítulo"/>
          <p:cNvSpPr txBox="1">
            <a:spLocks/>
          </p:cNvSpPr>
          <p:nvPr/>
        </p:nvSpPr>
        <p:spPr>
          <a:xfrm>
            <a:off x="5714976" y="492919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2021 –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Huixtla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Unión Juárez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411625"/>
          <a:ext cx="4929254" cy="487489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7: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17 Municipios (Regiones XI y XV)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Comitán de Domínguez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141,013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Las Margaritas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111,484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 Trinitaria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72,769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Motozintla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69,119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Frontera Comalapa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67,012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 Independencia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41,266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Siltepec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38,143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Chicomuselo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31,515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Amatenango de la Frontera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29,547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Las Rosas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25,530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Bella Vista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19,281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 smtClean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Tzimol </a:t>
                      </a:r>
                      <a:endParaRPr lang="es-MX" sz="1600" b="0" i="0" u="none" strike="noStrike" dirty="0">
                        <a:solidFill>
                          <a:srgbClr val="301B0E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14,009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El Porvenir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13,201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Maravilla Tenejapa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11,451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Mazapa de Madero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Bejucal de Ocampo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7,623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 Grandeza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7,272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7 Subtítulo"/>
          <p:cNvSpPr>
            <a:spLocks noGrp="1"/>
          </p:cNvSpPr>
          <p:nvPr>
            <p:ph type="subTitle" idx="1"/>
          </p:nvPr>
        </p:nvSpPr>
        <p:spPr>
          <a:xfrm>
            <a:off x="5643506" y="1571612"/>
            <a:ext cx="3357618" cy="1357322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algn="l">
              <a:spcBef>
                <a:spcPts val="0"/>
              </a:spcBef>
            </a:pPr>
            <a:endParaRPr lang="es-MX" sz="19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Comitán de Domínguez</a:t>
            </a:r>
            <a:endParaRPr lang="es-MX" sz="24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La Grandeza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" name="7 Subtítulo"/>
          <p:cNvSpPr txBox="1">
            <a:spLocks/>
          </p:cNvSpPr>
          <p:nvPr/>
        </p:nvSpPr>
        <p:spPr>
          <a:xfrm>
            <a:off x="5714976" y="3214686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 Margaritas</a:t>
            </a:r>
            <a:endParaRPr kumimoji="0" lang="es-MX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Bejucal de Ocampo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7 Subtítulo"/>
          <p:cNvSpPr txBox="1">
            <a:spLocks/>
          </p:cNvSpPr>
          <p:nvPr/>
        </p:nvSpPr>
        <p:spPr>
          <a:xfrm>
            <a:off x="5714976" y="492919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2021 –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Trinitaria</a:t>
            </a:r>
            <a:endParaRPr kumimoji="0" lang="es-MX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Mazapa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Madero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357158" y="1428736"/>
          <a:ext cx="5214974" cy="4114800"/>
        </p:xfrm>
        <a:graphic>
          <a:graphicData uri="http://schemas.openxmlformats.org/drawingml/2006/table">
            <a:tbl>
              <a:tblPr/>
              <a:tblGrid>
                <a:gridCol w="3304710"/>
                <a:gridCol w="1910264"/>
              </a:tblGrid>
              <a:tr h="2667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8: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14 Municipios (Regiones XII,  XII  y XIV)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5239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Ocosingo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198,877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Chilón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111,554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Palenque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110,918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Tila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71,432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Salto de Agua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57,253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Yajalón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34,028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Tumbalá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31,723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Altamirano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29,865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Sabanilla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25,187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Benemérito de las Américas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17,282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Catazajá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17,140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Sitalá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12,269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Marqués de Comillas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9,856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 Libertad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4,974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7 Subtítulo"/>
          <p:cNvSpPr>
            <a:spLocks noGrp="1"/>
          </p:cNvSpPr>
          <p:nvPr>
            <p:ph type="subTitle" idx="1"/>
          </p:nvPr>
        </p:nvSpPr>
        <p:spPr>
          <a:xfrm>
            <a:off x="5643506" y="1571612"/>
            <a:ext cx="3357618" cy="1357322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algn="l">
              <a:spcBef>
                <a:spcPts val="0"/>
              </a:spcBef>
            </a:pPr>
            <a:endParaRPr lang="es-MX" sz="19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Ocosingo</a:t>
            </a:r>
          </a:p>
          <a:p>
            <a:pPr algn="just">
              <a:spcBef>
                <a:spcPts val="0"/>
              </a:spcBef>
            </a:pPr>
            <a:r>
              <a:rPr lang="es-MX" sz="2400" dirty="0" smtClean="0">
                <a:solidFill>
                  <a:schemeClr val="tx1"/>
                </a:solidFill>
              </a:rPr>
              <a:t>La Libertad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" name="7 Subtítulo"/>
          <p:cNvSpPr txBox="1">
            <a:spLocks/>
          </p:cNvSpPr>
          <p:nvPr/>
        </p:nvSpPr>
        <p:spPr>
          <a:xfrm>
            <a:off x="5714976" y="3214686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Chilón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Marqués de Comillas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7 Subtítulo"/>
          <p:cNvSpPr txBox="1">
            <a:spLocks/>
          </p:cNvSpPr>
          <p:nvPr/>
        </p:nvSpPr>
        <p:spPr>
          <a:xfrm>
            <a:off x="5714976" y="492919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2021 – 2022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Palenque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Sitalá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7561</TotalTime>
  <Words>645</Words>
  <Application>Microsoft Office PowerPoint</Application>
  <PresentationFormat>Carta (216 x 279 mm)</PresentationFormat>
  <Paragraphs>377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Manuel Lázaro Alvarado</dc:creator>
  <cp:lastModifiedBy>Jesus Sotero Vidal Gomez</cp:lastModifiedBy>
  <cp:revision>828</cp:revision>
  <cp:lastPrinted>2015-03-03T19:11:18Z</cp:lastPrinted>
  <dcterms:created xsi:type="dcterms:W3CDTF">2015-02-23T21:20:21Z</dcterms:created>
  <dcterms:modified xsi:type="dcterms:W3CDTF">2016-11-25T01:51:34Z</dcterms:modified>
</cp:coreProperties>
</file>