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61" r:id="rId2"/>
    <p:sldId id="521" r:id="rId3"/>
    <p:sldId id="447" r:id="rId4"/>
    <p:sldId id="637" r:id="rId5"/>
    <p:sldId id="651" r:id="rId6"/>
    <p:sldId id="652" r:id="rId7"/>
    <p:sldId id="641" r:id="rId8"/>
    <p:sldId id="632" r:id="rId9"/>
    <p:sldId id="630" r:id="rId10"/>
    <p:sldId id="661" r:id="rId11"/>
    <p:sldId id="646" r:id="rId12"/>
    <p:sldId id="648" r:id="rId13"/>
    <p:sldId id="649" r:id="rId14"/>
    <p:sldId id="654" r:id="rId15"/>
    <p:sldId id="655" r:id="rId16"/>
    <p:sldId id="657" r:id="rId17"/>
    <p:sldId id="666" r:id="rId18"/>
    <p:sldId id="616" r:id="rId19"/>
    <p:sldId id="290" r:id="rId20"/>
    <p:sldId id="663" r:id="rId21"/>
    <p:sldId id="664" r:id="rId22"/>
    <p:sldId id="665" r:id="rId23"/>
  </p:sldIdLst>
  <p:sldSz cx="9144000" cy="6858000" type="screen4x3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Maritza Campos Fernández" initials="MC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000FF"/>
    <a:srgbClr val="33CC33"/>
    <a:srgbClr val="FF9900"/>
    <a:srgbClr val="00602B"/>
    <a:srgbClr val="FF0000"/>
    <a:srgbClr val="F6224F"/>
    <a:srgbClr val="99FF99"/>
    <a:srgbClr val="D1FEA4"/>
    <a:srgbClr val="E8E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89" autoAdjust="0"/>
  </p:normalViewPr>
  <p:slideViewPr>
    <p:cSldViewPr>
      <p:cViewPr>
        <p:scale>
          <a:sx n="118" d="100"/>
          <a:sy n="118" d="100"/>
        </p:scale>
        <p:origin x="-63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9"/>
            <a:ext cx="3038604" cy="46526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62" y="9"/>
            <a:ext cx="3038604" cy="46526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30/03/2016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29657"/>
            <a:ext cx="3038604" cy="46526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62" y="8829657"/>
            <a:ext cx="3038604" cy="46526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1" y="5"/>
            <a:ext cx="3038475" cy="46513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5" y="5"/>
            <a:ext cx="3038475" cy="46513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30/03/2016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88" tIns="47643" rIns="95288" bIns="47643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81" y="4416434"/>
            <a:ext cx="5607050" cy="4183064"/>
          </a:xfrm>
          <a:prstGeom prst="rect">
            <a:avLst/>
          </a:prstGeom>
        </p:spPr>
        <p:txBody>
          <a:bodyPr vert="horz" lIns="95288" tIns="47643" rIns="95288" bIns="4764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1" y="8829683"/>
            <a:ext cx="3038475" cy="46513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5" y="8829683"/>
            <a:ext cx="3038475" cy="46513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5191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3024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929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086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2033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175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30/03/2016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99792" y="726951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1ª. Reunión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Tuxtla Gutiérrez, 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Chiapas 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Martes 29 de marzo   </a:t>
            </a:r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26876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1800" b="1" dirty="0"/>
              <a:t>Acuerdo por el que se reforma y adiciona el </a:t>
            </a:r>
            <a:r>
              <a:rPr lang="es-MX" sz="1800" b="1" dirty="0" smtClean="0"/>
              <a:t>Acuerdo por el que se armoniza la estructura de las cuentas pública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623888" indent="-360363" algn="just">
              <a:buFont typeface="Wingdings" panose="05000000000000000000" pitchFamily="2" charset="2"/>
              <a:buChar char="ü"/>
            </a:pPr>
            <a:r>
              <a:rPr lang="es-MX" sz="1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clasificación del Sector Paraestatal </a:t>
            </a:r>
            <a:r>
              <a:rPr lang="es-MX" sz="1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elimina </a:t>
            </a: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Entidades Paraestatales Empresariales no Financieras con Participación Estatal Mayoritaria e incrementa las Empresas Productivas del Estado</a:t>
            </a:r>
            <a:r>
              <a:rPr lang="es-MX" sz="1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23888" indent="-360363" algn="just">
              <a:buFont typeface="Wingdings" panose="05000000000000000000" pitchFamily="2" charset="2"/>
              <a:buChar char="ü"/>
            </a:pPr>
            <a:r>
              <a:rPr lang="es-MX" sz="1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materia de energía, se transforman la CFE y PEMEX en empresas productivas del Estado.</a:t>
            </a:r>
          </a:p>
          <a:p>
            <a:pPr marL="623888" indent="-360363" algn="just">
              <a:buFont typeface="Wingdings" panose="05000000000000000000" pitchFamily="2" charset="2"/>
              <a:buChar char="ü"/>
            </a:pPr>
            <a:endParaRPr lang="es-MX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3638" algn="just"/>
            <a:r>
              <a:rPr lang="es-MX" sz="1800" dirty="0" smtClean="0">
                <a:solidFill>
                  <a:srgbClr val="0000FF"/>
                </a:solidFill>
              </a:rPr>
              <a:t>Esta reforma solamente impacta en la cuenta pública de la federación.</a:t>
            </a:r>
            <a:endParaRPr lang="es-MX" sz="1800" dirty="0">
              <a:solidFill>
                <a:srgbClr val="0000FF"/>
              </a:solidFill>
            </a:endParaRPr>
          </a:p>
          <a:p>
            <a:pPr algn="just"/>
            <a:endParaRPr lang="es-MX" sz="1800" dirty="0">
              <a:solidFill>
                <a:srgbClr val="0000FF"/>
              </a:solidFill>
            </a:endParaRPr>
          </a:p>
          <a:p>
            <a:pPr marL="623888" indent="-360363" algn="just">
              <a:buFont typeface="Wingdings" panose="05000000000000000000" pitchFamily="2" charset="2"/>
              <a:buChar char="ü"/>
            </a:pP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MX" sz="1800" dirty="0" smtClean="0"/>
          </a:p>
          <a:p>
            <a:pPr algn="just"/>
            <a:endParaRPr lang="es-MX" sz="1800" dirty="0"/>
          </a:p>
        </p:txBody>
      </p:sp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251521" y="287650"/>
            <a:ext cx="70567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5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. Documentos Normativos Publicados por el CONAC.        </a:t>
            </a:r>
          </a:p>
        </p:txBody>
      </p:sp>
    </p:spTree>
    <p:extLst>
      <p:ext uri="{BB962C8B-B14F-4D97-AF65-F5344CB8AC3E}">
        <p14:creationId xmlns:p14="http://schemas.microsoft.com/office/powerpoint/2010/main" val="247612314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268760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1800" b="1" dirty="0"/>
              <a:t>Acuerdo por el que se reforma y adiciona el Manual de Contabilidad Gubernamental.</a:t>
            </a:r>
          </a:p>
          <a:p>
            <a:pPr algn="just"/>
            <a:r>
              <a:rPr lang="es-MX" sz="1800" dirty="0"/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MX" sz="1800" dirty="0" smtClean="0"/>
              <a:t>Se Incrementa en el  </a:t>
            </a:r>
            <a:r>
              <a:rPr lang="es-MX" sz="1800" dirty="0"/>
              <a:t>Plan de </a:t>
            </a:r>
            <a:r>
              <a:rPr lang="es-MX" sz="1800" dirty="0" smtClean="0"/>
              <a:t>Cuentas la </a:t>
            </a:r>
            <a:r>
              <a:rPr lang="es-MX" sz="1800" i="1" dirty="0"/>
              <a:t>1194 Adquisición con Fondos de </a:t>
            </a:r>
            <a:r>
              <a:rPr lang="es-MX" sz="1800" i="1" dirty="0" smtClean="0"/>
              <a:t>Terceros</a:t>
            </a:r>
            <a:r>
              <a:rPr lang="es-MX" sz="1800" dirty="0" smtClean="0"/>
              <a:t>; por las adquisiciones  de bienes y/o servicios realizados con fondos de terceros, justificables de acuerdo al contrato.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MX" sz="1800" dirty="0" smtClean="0"/>
              <a:t>Se Reforma el </a:t>
            </a:r>
            <a:r>
              <a:rPr lang="es-MX" sz="1800" dirty="0"/>
              <a:t>rubro </a:t>
            </a:r>
            <a:r>
              <a:rPr lang="es-MX" sz="1800" i="1" dirty="0"/>
              <a:t>313 Actualización de la Hacienda </a:t>
            </a:r>
            <a:r>
              <a:rPr lang="es-MX" sz="1800" dirty="0" smtClean="0"/>
              <a:t>Pública/Patrimonio; por los Activos, Pasivos y Patrimonio que han sido reconocidos contablemente por eventos cuantificables.</a:t>
            </a:r>
            <a:endParaRPr lang="es-MX" sz="1800" dirty="0"/>
          </a:p>
          <a:p>
            <a:pPr algn="just"/>
            <a:r>
              <a:rPr lang="es-MX" sz="1800" dirty="0" smtClean="0"/>
              <a:t>     </a:t>
            </a:r>
          </a:p>
          <a:p>
            <a:pPr marL="1163638" algn="just"/>
            <a:r>
              <a:rPr lang="es-MX" sz="1800" dirty="0" smtClean="0">
                <a:solidFill>
                  <a:srgbClr val="0000FF"/>
                </a:solidFill>
              </a:rPr>
              <a:t>La DCG </a:t>
            </a:r>
            <a:r>
              <a:rPr lang="es-MX" sz="1800" dirty="0">
                <a:solidFill>
                  <a:srgbClr val="0000FF"/>
                </a:solidFill>
              </a:rPr>
              <a:t>incrementará la cuenta </a:t>
            </a:r>
            <a:r>
              <a:rPr lang="es-MX" sz="1800" dirty="0" smtClean="0">
                <a:solidFill>
                  <a:srgbClr val="0000FF"/>
                </a:solidFill>
              </a:rPr>
              <a:t>1194 en el plan de cuentas, instructivo del </a:t>
            </a:r>
            <a:r>
              <a:rPr lang="es-MX" sz="1800" dirty="0">
                <a:solidFill>
                  <a:srgbClr val="0000FF"/>
                </a:solidFill>
              </a:rPr>
              <a:t>Manual de Contabilidad Gubernamental de </a:t>
            </a:r>
            <a:r>
              <a:rPr lang="es-MX" sz="1800" dirty="0" smtClean="0">
                <a:solidFill>
                  <a:srgbClr val="0000FF"/>
                </a:solidFill>
              </a:rPr>
              <a:t>Chiapas, así como en la </a:t>
            </a:r>
            <a:r>
              <a:rPr lang="es-MX" sz="1800" dirty="0">
                <a:solidFill>
                  <a:srgbClr val="0000FF"/>
                </a:solidFill>
              </a:rPr>
              <a:t>lista de Cuentas </a:t>
            </a:r>
            <a:r>
              <a:rPr lang="es-MX" sz="1800" dirty="0" smtClean="0">
                <a:solidFill>
                  <a:srgbClr val="0000FF"/>
                </a:solidFill>
              </a:rPr>
              <a:t>y solicitará al Área del SIAHE la </a:t>
            </a:r>
            <a:r>
              <a:rPr lang="es-MX" sz="1800" dirty="0">
                <a:solidFill>
                  <a:srgbClr val="0000FF"/>
                </a:solidFill>
              </a:rPr>
              <a:t>inclusión de </a:t>
            </a:r>
            <a:r>
              <a:rPr lang="es-MX" sz="1800" dirty="0" smtClean="0">
                <a:solidFill>
                  <a:srgbClr val="0000FF"/>
                </a:solidFill>
              </a:rPr>
              <a:t>la misma en los </a:t>
            </a:r>
            <a:r>
              <a:rPr lang="es-MX" sz="1800" dirty="0">
                <a:solidFill>
                  <a:srgbClr val="0000FF"/>
                </a:solidFill>
              </a:rPr>
              <a:t>estados financieros y reportes que </a:t>
            </a:r>
            <a:r>
              <a:rPr lang="es-MX" sz="1800" dirty="0" smtClean="0">
                <a:solidFill>
                  <a:srgbClr val="0000FF"/>
                </a:solidFill>
              </a:rPr>
              <a:t>emite el sistema.</a:t>
            </a:r>
            <a:endParaRPr lang="es-MX" sz="1800" dirty="0">
              <a:solidFill>
                <a:srgbClr val="0000FF"/>
              </a:solidFill>
            </a:endParaRPr>
          </a:p>
          <a:p>
            <a:pPr marL="1163638" algn="just"/>
            <a:r>
              <a:rPr lang="es-MX" sz="1800" dirty="0">
                <a:solidFill>
                  <a:srgbClr val="0000FF"/>
                </a:solidFill>
              </a:rPr>
              <a:t> </a:t>
            </a:r>
          </a:p>
          <a:p>
            <a:pPr algn="just"/>
            <a:endParaRPr lang="es-MX" sz="1800" dirty="0"/>
          </a:p>
        </p:txBody>
      </p:sp>
      <p:sp>
        <p:nvSpPr>
          <p:cNvPr id="5" name="5 CuadroTexto"/>
          <p:cNvSpPr txBox="1">
            <a:spLocks noChangeArrowheads="1"/>
          </p:cNvSpPr>
          <p:nvPr/>
        </p:nvSpPr>
        <p:spPr bwMode="auto">
          <a:xfrm>
            <a:off x="251521" y="287650"/>
            <a:ext cx="70567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 smtClean="0">
                <a:ln w="50800"/>
                <a:solidFill>
                  <a:srgbClr val="00863D"/>
                </a:solidFill>
              </a:rPr>
              <a:t>5. Documentos Normativos Publicados por el CONAC.        </a:t>
            </a:r>
          </a:p>
        </p:txBody>
      </p:sp>
    </p:spTree>
    <p:extLst>
      <p:ext uri="{BB962C8B-B14F-4D97-AF65-F5344CB8AC3E}">
        <p14:creationId xmlns:p14="http://schemas.microsoft.com/office/powerpoint/2010/main" val="114981281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26876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1800" b="1" dirty="0"/>
              <a:t>Lineamientos para el Registro de los Recursos del Fondo de Aportaciones Múltiples para las operaciones derivadas del Programa de Mejoramiento de la Infraestructura Física Educativa (Programa Escuelas al CIEN).</a:t>
            </a:r>
          </a:p>
          <a:p>
            <a:pPr algn="just"/>
            <a:r>
              <a:rPr lang="es-MX" sz="1800" b="1" dirty="0"/>
              <a:t> </a:t>
            </a:r>
          </a:p>
          <a:p>
            <a:pPr marL="539750" indent="-276225" algn="just">
              <a:buFont typeface="Wingdings" panose="05000000000000000000" pitchFamily="2" charset="2"/>
              <a:buChar char="ü"/>
            </a:pPr>
            <a:r>
              <a:rPr lang="es-MX" sz="1800" dirty="0"/>
              <a:t>Establece los registros contables y presupuestarios para las operaciones derivadas del Programa de Mejoramiento de la Infraestructura Física </a:t>
            </a:r>
            <a:r>
              <a:rPr lang="es-MX" sz="1800" dirty="0" smtClean="0"/>
              <a:t>Educativa. Por el 75% de recursos recibidos del FAM en la Entidad Federativa y el 25% entregados al Fideicomiso Emisor para la realización del programa Escuelas al Cien.</a:t>
            </a:r>
          </a:p>
          <a:p>
            <a:pPr marL="539750" indent="-276225" algn="just">
              <a:buFont typeface="Wingdings" panose="05000000000000000000" pitchFamily="2" charset="2"/>
              <a:buChar char="ü"/>
            </a:pPr>
            <a:endParaRPr lang="es-MX" sz="18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3638" algn="just"/>
            <a:r>
              <a:rPr lang="es-MX" sz="1800" dirty="0" smtClean="0">
                <a:solidFill>
                  <a:srgbClr val="0000FF"/>
                </a:solidFill>
              </a:rPr>
              <a:t>Se incrementarán </a:t>
            </a:r>
            <a:r>
              <a:rPr lang="es-MX" sz="1800" dirty="0">
                <a:solidFill>
                  <a:srgbClr val="0000FF"/>
                </a:solidFill>
              </a:rPr>
              <a:t>los registros </a:t>
            </a:r>
            <a:r>
              <a:rPr lang="es-MX" sz="1800" dirty="0" smtClean="0">
                <a:solidFill>
                  <a:srgbClr val="0000FF"/>
                </a:solidFill>
              </a:rPr>
              <a:t>contables en el </a:t>
            </a:r>
            <a:r>
              <a:rPr lang="es-MX" sz="1800" dirty="0">
                <a:solidFill>
                  <a:srgbClr val="0000FF"/>
                </a:solidFill>
              </a:rPr>
              <a:t>Manual de Contabilidad Gubernamental de Chiapas</a:t>
            </a:r>
            <a:r>
              <a:rPr lang="es-MX" sz="1800" dirty="0" smtClean="0">
                <a:solidFill>
                  <a:srgbClr val="0000FF"/>
                </a:solidFill>
              </a:rPr>
              <a:t>.</a:t>
            </a:r>
          </a:p>
          <a:p>
            <a:pPr marL="1163638" algn="just"/>
            <a:endParaRPr lang="es-MX" sz="1800" dirty="0">
              <a:solidFill>
                <a:srgbClr val="0000FF"/>
              </a:solidFill>
            </a:endParaRPr>
          </a:p>
        </p:txBody>
      </p:sp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251521" y="287650"/>
            <a:ext cx="70567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5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. Documentos Normativos Publicados por el CONAC.        </a:t>
            </a:r>
          </a:p>
        </p:txBody>
      </p:sp>
    </p:spTree>
    <p:extLst>
      <p:ext uri="{BB962C8B-B14F-4D97-AF65-F5344CB8AC3E}">
        <p14:creationId xmlns:p14="http://schemas.microsoft.com/office/powerpoint/2010/main" val="371227821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68852" y="1556792"/>
            <a:ext cx="817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800" b="1" dirty="0"/>
              <a:t>Reglas de Operación de los Consejos de Armonización Contable de las Entidades Federativas.</a:t>
            </a:r>
          </a:p>
          <a:p>
            <a:r>
              <a:rPr lang="es-MX" sz="1800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800" dirty="0"/>
              <a:t>Establece las bases de integración, organización y funcionamiento de los consejos estatales y su relación y comunicación con el CONAC</a:t>
            </a:r>
            <a:r>
              <a:rPr lang="es-MX" sz="1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1800" dirty="0"/>
          </a:p>
          <a:p>
            <a:pPr marL="1163638"/>
            <a:r>
              <a:rPr lang="es-MX" sz="1800" dirty="0">
                <a:solidFill>
                  <a:srgbClr val="0000FF"/>
                </a:solidFill>
              </a:rPr>
              <a:t>La DPG, </a:t>
            </a:r>
            <a:r>
              <a:rPr lang="es-MX" sz="1800" dirty="0" smtClean="0">
                <a:solidFill>
                  <a:srgbClr val="0000FF"/>
                </a:solidFill>
              </a:rPr>
              <a:t>adecuará el </a:t>
            </a:r>
            <a:r>
              <a:rPr lang="es-MX" sz="1800" dirty="0">
                <a:solidFill>
                  <a:srgbClr val="0000FF"/>
                </a:solidFill>
              </a:rPr>
              <a:t>Decreto de Creación del CACE y </a:t>
            </a:r>
            <a:r>
              <a:rPr lang="es-MX" sz="1800" dirty="0" smtClean="0">
                <a:solidFill>
                  <a:srgbClr val="0000FF"/>
                </a:solidFill>
              </a:rPr>
              <a:t>Estatuto Interno.</a:t>
            </a:r>
            <a:endParaRPr lang="es-MX" sz="1800" dirty="0">
              <a:solidFill>
                <a:srgbClr val="0000FF"/>
              </a:solidFill>
            </a:endParaRPr>
          </a:p>
          <a:p>
            <a:endParaRPr lang="es-MX" sz="1800" dirty="0"/>
          </a:p>
        </p:txBody>
      </p:sp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251521" y="287650"/>
            <a:ext cx="70567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5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. Documentos Normativos Publicados por el CONAC.        </a:t>
            </a:r>
          </a:p>
        </p:txBody>
      </p:sp>
    </p:spTree>
    <p:extLst>
      <p:ext uri="{BB962C8B-B14F-4D97-AF65-F5344CB8AC3E}">
        <p14:creationId xmlns:p14="http://schemas.microsoft.com/office/powerpoint/2010/main" val="108716879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34794" y="2328904"/>
            <a:ext cx="7797646" cy="26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6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Reformas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al Decreto de Creación del Consejo de Armonización Contable del Estado y su estatuto.</a:t>
            </a:r>
          </a:p>
        </p:txBody>
      </p:sp>
    </p:spTree>
    <p:extLst>
      <p:ext uri="{BB962C8B-B14F-4D97-AF65-F5344CB8AC3E}">
        <p14:creationId xmlns:p14="http://schemas.microsoft.com/office/powerpoint/2010/main" val="20743781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95536" y="1556792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1800" b="1" dirty="0" smtClean="0"/>
              <a:t>Con base a la Reglas </a:t>
            </a:r>
            <a:r>
              <a:rPr lang="es-MX" sz="1800" b="1" dirty="0"/>
              <a:t>de </a:t>
            </a:r>
            <a:r>
              <a:rPr lang="es-MX" sz="1800" b="1" dirty="0" smtClean="0"/>
              <a:t>Operación, deberán realizarse las actividades siguientes:</a:t>
            </a:r>
          </a:p>
          <a:p>
            <a:pPr lvl="0"/>
            <a:endParaRPr lang="es-MX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800" b="1" dirty="0" smtClean="0"/>
              <a:t>Revisar e integrar el proyecto de reforma  del Decreto de creación del CACE y de su Estatuto.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800" b="1" dirty="0" smtClean="0"/>
              <a:t>Enviar oficialmente la propuesta de reforma a los integrantes del CACE.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800" b="1" dirty="0" smtClean="0"/>
              <a:t>Los Integrantes o suplentes del CACE, deberán enviar los comentarios respectivos a la propuesta de reforma.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800" b="1" dirty="0" smtClean="0"/>
              <a:t>En la segunda reunión del CACE, presentar la propuesta de reforma para su aprobación.</a:t>
            </a:r>
            <a:endParaRPr lang="es-MX" sz="1800" dirty="0"/>
          </a:p>
        </p:txBody>
      </p:sp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251520" y="287650"/>
            <a:ext cx="842493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 smtClean="0">
                <a:ln w="50800"/>
                <a:solidFill>
                  <a:srgbClr val="00863D"/>
                </a:solidFill>
              </a:rPr>
              <a:t>6. Reformas 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al Decreto de Creación del Consejo de Armonización Contable del Estado y su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estatuto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.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69539892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55576" y="2492896"/>
            <a:ext cx="7797646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7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Avance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de los acuerdos tomados en la Segunda Reunión del CACE 2015</a:t>
            </a:r>
          </a:p>
        </p:txBody>
      </p:sp>
    </p:spTree>
    <p:extLst>
      <p:ext uri="{BB962C8B-B14F-4D97-AF65-F5344CB8AC3E}">
        <p14:creationId xmlns:p14="http://schemas.microsoft.com/office/powerpoint/2010/main" val="16783230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395536" y="116632"/>
            <a:ext cx="813690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7 </a:t>
            </a:r>
            <a:r>
              <a:rPr lang="es-ES" sz="20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Seguimiento a </a:t>
            </a:r>
            <a:r>
              <a:rPr lang="es-ES" sz="20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los Acuerdos de la </a:t>
            </a:r>
            <a:r>
              <a:rPr lang="es-ES" sz="20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Segunda Reunión </a:t>
            </a:r>
            <a:r>
              <a:rPr lang="es-ES" sz="20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del CACE </a:t>
            </a:r>
            <a:r>
              <a:rPr lang="es-ES" sz="20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ES" sz="2000" b="1" dirty="0">
              <a:solidFill>
                <a:srgbClr val="00863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51520" y="486916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Para mejorar la calidad de la información se realizaron las siguientes acciones: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enviaron dos </a:t>
            </a:r>
            <a:r>
              <a:rPr lang="es-MX" sz="1600" dirty="0" smtClean="0">
                <a:solidFill>
                  <a:srgbClr val="0000FF"/>
                </a:solidFill>
              </a:rPr>
              <a:t>circulares</a:t>
            </a:r>
            <a:r>
              <a:rPr lang="es-MX" sz="1600" dirty="0" smtClean="0"/>
              <a:t>  a los organismos públicos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otorgó </a:t>
            </a:r>
            <a:r>
              <a:rPr lang="es-MX" sz="1600" dirty="0" smtClean="0">
                <a:solidFill>
                  <a:srgbClr val="0000FF"/>
                </a:solidFill>
              </a:rPr>
              <a:t>capacitación</a:t>
            </a:r>
            <a:r>
              <a:rPr lang="es-MX" sz="1600" dirty="0" smtClean="0"/>
              <a:t> a los organismos públicos en el manejo del SFU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entregaron los </a:t>
            </a:r>
            <a:r>
              <a:rPr lang="es-MX" sz="1600" dirty="0" smtClean="0">
                <a:solidFill>
                  <a:srgbClr val="0000FF"/>
                </a:solidFill>
              </a:rPr>
              <a:t>criterios</a:t>
            </a:r>
            <a:r>
              <a:rPr lang="es-MX" sz="1600" dirty="0" smtClean="0"/>
              <a:t> para el registro de la información en el SFU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brindó </a:t>
            </a:r>
            <a:r>
              <a:rPr lang="es-MX" sz="1600" dirty="0" smtClean="0">
                <a:solidFill>
                  <a:srgbClr val="0000FF"/>
                </a:solidFill>
              </a:rPr>
              <a:t>asesoría</a:t>
            </a:r>
            <a:r>
              <a:rPr lang="es-MX" sz="1600" dirty="0" smtClean="0"/>
              <a:t> personalizada a los organismos públicos</a:t>
            </a:r>
            <a:endParaRPr lang="es-MX" sz="1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51520" y="105273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Índice de Calidad de Información de Recursos Federales en el SFU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707904" y="2132856"/>
            <a:ext cx="51845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b="1" dirty="0" smtClean="0"/>
              <a:t>Nivel </a:t>
            </a:r>
            <a:r>
              <a:rPr lang="es-MX" sz="1400" b="1" dirty="0"/>
              <a:t>financiero</a:t>
            </a:r>
            <a:r>
              <a:rPr lang="es-MX" sz="1400" dirty="0"/>
              <a:t>: </a:t>
            </a:r>
            <a:r>
              <a:rPr lang="es-MX" sz="1400" dirty="0" smtClean="0"/>
              <a:t>la </a:t>
            </a:r>
            <a:r>
              <a:rPr lang="es-MX" sz="1400" dirty="0"/>
              <a:t>SHCP tomó los avances de 81 programas presupuestarios (PP); el Estado informó de manera correcta 32; </a:t>
            </a:r>
            <a:r>
              <a:rPr lang="es-MX" sz="1400" b="1" dirty="0">
                <a:solidFill>
                  <a:srgbClr val="FF0000"/>
                </a:solidFill>
              </a:rPr>
              <a:t>incorrectos 38 y sin información 11</a:t>
            </a:r>
            <a:r>
              <a:rPr lang="es-MX" sz="1400" dirty="0"/>
              <a:t>. </a:t>
            </a:r>
            <a:endParaRPr lang="es-MX" sz="1400" dirty="0" smtClean="0"/>
          </a:p>
          <a:p>
            <a:pPr algn="just"/>
            <a:endParaRPr lang="es-MX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b="1" dirty="0" smtClean="0"/>
              <a:t>Gestión </a:t>
            </a:r>
            <a:r>
              <a:rPr lang="es-MX" sz="1400" b="1" dirty="0"/>
              <a:t>de proyectos</a:t>
            </a:r>
            <a:r>
              <a:rPr lang="es-MX" sz="1400" dirty="0"/>
              <a:t>: En el SFU se identifican 10,401 proyectos en ejecución, de los cuales </a:t>
            </a:r>
            <a:r>
              <a:rPr lang="es-MX" sz="1400" b="1" u="sng" dirty="0">
                <a:solidFill>
                  <a:srgbClr val="FF0000"/>
                </a:solidFill>
              </a:rPr>
              <a:t>6,407 proyectos </a:t>
            </a:r>
            <a:r>
              <a:rPr lang="es-MX" sz="1400" dirty="0"/>
              <a:t>no se validaron. </a:t>
            </a:r>
            <a:endParaRPr lang="es-MX" sz="1400" dirty="0" smtClean="0"/>
          </a:p>
          <a:p>
            <a:pPr algn="just"/>
            <a:endParaRPr lang="es-MX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b="1" dirty="0" smtClean="0"/>
              <a:t>Indicadores</a:t>
            </a:r>
            <a:r>
              <a:rPr lang="es-MX" sz="1400" dirty="0"/>
              <a:t>: En </a:t>
            </a:r>
            <a:r>
              <a:rPr lang="es-MX" sz="1400" b="1" u="sng" dirty="0">
                <a:solidFill>
                  <a:srgbClr val="FF0000"/>
                </a:solidFill>
              </a:rPr>
              <a:t>4 fondos </a:t>
            </a:r>
            <a:r>
              <a:rPr lang="es-MX" sz="1400" dirty="0"/>
              <a:t>del Ramo 33 se reportaron indicadores incorrectos y en un fondo no se registraron avances.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52" y="2480556"/>
            <a:ext cx="3482652" cy="126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563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688399" y="2780928"/>
            <a:ext cx="7797646" cy="73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8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Asuntos Generales.</a:t>
            </a:r>
            <a:endParaRPr lang="es-ES" sz="3600" b="1" dirty="0" smtClean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2913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863D"/>
                </a:solidFill>
              </a:rPr>
              <a:t>Gracias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611560" y="1556792"/>
            <a:ext cx="8117654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Lista de asistencia y verificación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Quórum Legal.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Aprobación del Orden del Día.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Reglas de Operación de los Consejos de Armonización Contable de las Entidades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Federativas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25475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3.1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Integrantes de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los Consejos de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Armonización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25475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3.2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Plan Anual de Trabajo.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Reformas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y adiciones a la Ley General de Contabilidad Gubernamental.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Documentos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normativos publicados por el CONAC.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Reformas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al Decreto de Creación del Consejo de Armonización Contable del Estado y su estatuto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Avance de los acuerdos tomados en la Segunda Reunión del CACE 2015</a:t>
            </a:r>
          </a:p>
          <a:p>
            <a:pPr marL="457200" indent="-457200" algn="just">
              <a:buFont typeface="+mj-lt"/>
              <a:buAutoNum type="arabicPeriod" startAt="8"/>
              <a:tabLst>
                <a:tab pos="447675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Asuntos Generales.</a:t>
            </a:r>
          </a:p>
          <a:p>
            <a:pPr marL="457200" indent="-457200" algn="just">
              <a:buFont typeface="+mj-lt"/>
              <a:buAutoNum type="arabicPeriod" startAt="8"/>
              <a:tabLst>
                <a:tab pos="447675" algn="l"/>
              </a:tabLst>
            </a:pPr>
            <a:r>
              <a:rPr lang="es-MX" sz="2000" dirty="0" smtClean="0"/>
              <a:t>Firma </a:t>
            </a:r>
            <a:r>
              <a:rPr lang="es-MX" sz="2000" dirty="0"/>
              <a:t>del acta de la </a:t>
            </a:r>
            <a:r>
              <a:rPr lang="es-MX" sz="2000" dirty="0" smtClean="0"/>
              <a:t>1ª. Reunión 2016 </a:t>
            </a:r>
            <a:r>
              <a:rPr lang="es-MX" sz="2000" dirty="0"/>
              <a:t>del CACE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331640" y="188640"/>
            <a:ext cx="633539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500" b="1">
                <a:ln w="50800"/>
                <a:solidFill>
                  <a:srgbClr val="00863D"/>
                </a:solidFill>
              </a:defRPr>
            </a:lvl1pPr>
          </a:lstStyle>
          <a:p>
            <a:pPr algn="ctr"/>
            <a:r>
              <a:rPr lang="es-MX" dirty="0"/>
              <a:t>Orden del Día</a:t>
            </a:r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5576" y="159604"/>
            <a:ext cx="77768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3. Reglas de Operación de los Consejos de Armonización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Contable de 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las Entidades Federativas.        </a:t>
            </a:r>
          </a:p>
        </p:txBody>
      </p:sp>
      <p:sp>
        <p:nvSpPr>
          <p:cNvPr id="3" name="CuadroTexto 2">
            <a:hlinkClick r:id="rId2" action="ppaction://hlinksldjump"/>
          </p:cNvPr>
          <p:cNvSpPr txBox="1"/>
          <p:nvPr/>
        </p:nvSpPr>
        <p:spPr>
          <a:xfrm>
            <a:off x="251520" y="1340768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rgbClr val="0000FF"/>
                </a:solidFill>
              </a:rPr>
              <a:t>Funciones del Consejo:</a:t>
            </a:r>
          </a:p>
          <a:p>
            <a:endParaRPr lang="es-MX" sz="1600" dirty="0" smtClean="0"/>
          </a:p>
          <a:p>
            <a:pPr marL="285750" indent="-285750">
              <a:buFont typeface="+mj-lt"/>
              <a:buAutoNum type="romanUcPeriod"/>
            </a:pPr>
            <a:r>
              <a:rPr lang="es-MX" sz="1600" dirty="0" smtClean="0"/>
              <a:t>Emitir </a:t>
            </a:r>
            <a:r>
              <a:rPr lang="es-MX" sz="1600" dirty="0"/>
              <a:t>las disposiciones específicas para dar </a:t>
            </a:r>
            <a:r>
              <a:rPr lang="es-ES" sz="1600" dirty="0"/>
              <a:t>cumplimiento a las normas contables y </a:t>
            </a:r>
            <a:r>
              <a:rPr lang="es-ES" sz="1600" dirty="0" smtClean="0"/>
              <a:t>lineamientos….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ES" sz="1600" b="1" dirty="0" smtClean="0">
                <a:solidFill>
                  <a:srgbClr val="00B0F0"/>
                </a:solidFill>
              </a:rPr>
              <a:t>Brindar </a:t>
            </a:r>
            <a:r>
              <a:rPr lang="es-ES" sz="1600" b="1" dirty="0">
                <a:solidFill>
                  <a:srgbClr val="00B0F0"/>
                </a:solidFill>
              </a:rPr>
              <a:t>asesoría a los entes públicos de su entidad federativa y de los </a:t>
            </a:r>
            <a:r>
              <a:rPr lang="es-ES" sz="1600" b="1" dirty="0" smtClean="0">
                <a:solidFill>
                  <a:srgbClr val="00B0F0"/>
                </a:solidFill>
              </a:rPr>
              <a:t>municipios</a:t>
            </a:r>
            <a:r>
              <a:rPr lang="es-ES" sz="1600" dirty="0" smtClean="0"/>
              <a:t>…. </a:t>
            </a:r>
            <a:r>
              <a:rPr lang="es-ES" sz="1600" dirty="0"/>
              <a:t>para dar cumplimiento a las normas contables y </a:t>
            </a:r>
            <a:r>
              <a:rPr lang="es-ES" sz="1600" dirty="0" smtClean="0"/>
              <a:t>lineamientos….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ES" sz="1600" b="1" dirty="0">
                <a:solidFill>
                  <a:srgbClr val="00B0F0"/>
                </a:solidFill>
              </a:rPr>
              <a:t>Remitir</a:t>
            </a:r>
            <a:r>
              <a:rPr lang="es-MX" sz="1600" b="1" dirty="0">
                <a:solidFill>
                  <a:srgbClr val="00B0F0"/>
                </a:solidFill>
              </a:rPr>
              <a:t> las consultas de los entes públicos para su despacho al Secretario Técnico del CONAC.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ES" sz="1600" dirty="0" smtClean="0"/>
              <a:t>Establecer </a:t>
            </a:r>
            <a:r>
              <a:rPr lang="es-ES" sz="1600" dirty="0"/>
              <a:t>acciones de coordinación entre el gobierno de </a:t>
            </a:r>
            <a:r>
              <a:rPr lang="es-ES" sz="1600" dirty="0" smtClean="0"/>
              <a:t>la entidad </a:t>
            </a:r>
            <a:r>
              <a:rPr lang="es-ES" sz="1600" dirty="0"/>
              <a:t>federativa </a:t>
            </a:r>
            <a:r>
              <a:rPr lang="es-ES" sz="1600" dirty="0" smtClean="0"/>
              <a:t>y con </a:t>
            </a:r>
            <a:r>
              <a:rPr lang="es-ES" sz="1600" dirty="0"/>
              <a:t>los </a:t>
            </a:r>
            <a:r>
              <a:rPr lang="es-ES" sz="1600" dirty="0" smtClean="0"/>
              <a:t>municipios…. </a:t>
            </a:r>
            <a:r>
              <a:rPr lang="es-ES" sz="1600" dirty="0"/>
              <a:t>p</a:t>
            </a:r>
            <a:r>
              <a:rPr lang="es-ES" sz="1600" dirty="0" smtClean="0"/>
              <a:t>ara </a:t>
            </a:r>
            <a:r>
              <a:rPr lang="es-MX" sz="1600" dirty="0" smtClean="0"/>
              <a:t>dar</a:t>
            </a:r>
            <a:r>
              <a:rPr lang="es-ES" sz="1600" dirty="0" smtClean="0"/>
              <a:t> </a:t>
            </a:r>
            <a:r>
              <a:rPr lang="es-ES" sz="1600" dirty="0"/>
              <a:t>cumplimiento a lo dispuesto en la L</a:t>
            </a:r>
            <a:r>
              <a:rPr lang="es-MX" sz="1600" dirty="0"/>
              <a:t>GCG</a:t>
            </a:r>
            <a:r>
              <a:rPr lang="es-ES" sz="1600" dirty="0" smtClean="0"/>
              <a:t>;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ES" sz="1600" b="1" dirty="0" smtClean="0">
                <a:solidFill>
                  <a:srgbClr val="00B0F0"/>
                </a:solidFill>
              </a:rPr>
              <a:t>Requerir </a:t>
            </a:r>
            <a:r>
              <a:rPr lang="es-ES" sz="1600" b="1" dirty="0">
                <a:solidFill>
                  <a:srgbClr val="00B0F0"/>
                </a:solidFill>
              </a:rPr>
              <a:t>información a los entes públicos de </a:t>
            </a:r>
            <a:r>
              <a:rPr lang="es-ES" sz="1600" b="1" dirty="0" smtClean="0">
                <a:solidFill>
                  <a:srgbClr val="00B0F0"/>
                </a:solidFill>
              </a:rPr>
              <a:t>la entidad </a:t>
            </a:r>
            <a:r>
              <a:rPr lang="es-ES" sz="1600" b="1" dirty="0">
                <a:solidFill>
                  <a:srgbClr val="00B0F0"/>
                </a:solidFill>
              </a:rPr>
              <a:t>federativa</a:t>
            </a:r>
            <a:r>
              <a:rPr lang="es-ES" sz="1600" dirty="0"/>
              <a:t> </a:t>
            </a:r>
            <a:r>
              <a:rPr lang="es-ES" sz="1600" b="1" dirty="0">
                <a:solidFill>
                  <a:srgbClr val="00B0F0"/>
                </a:solidFill>
              </a:rPr>
              <a:t>y de los </a:t>
            </a:r>
            <a:r>
              <a:rPr lang="es-ES" sz="1600" b="1" dirty="0" smtClean="0">
                <a:solidFill>
                  <a:srgbClr val="00B0F0"/>
                </a:solidFill>
              </a:rPr>
              <a:t>municipios… </a:t>
            </a:r>
            <a:r>
              <a:rPr lang="es-ES" sz="1600" b="1" dirty="0">
                <a:solidFill>
                  <a:srgbClr val="00B0F0"/>
                </a:solidFill>
              </a:rPr>
              <a:t>sobre los avances en la armonización de </a:t>
            </a:r>
            <a:r>
              <a:rPr lang="es-ES" sz="1600" b="1" dirty="0" smtClean="0">
                <a:solidFill>
                  <a:srgbClr val="00B0F0"/>
                </a:solidFill>
              </a:rPr>
              <a:t>la contabilidad….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ES" sz="1600" b="1" dirty="0">
                <a:solidFill>
                  <a:srgbClr val="00B0F0"/>
                </a:solidFill>
              </a:rPr>
              <a:t>Analizar la información </a:t>
            </a:r>
            <a:r>
              <a:rPr lang="es-ES" sz="1600" dirty="0"/>
              <a:t>que reciban de los entes públicos de </a:t>
            </a:r>
            <a:r>
              <a:rPr lang="es-ES" sz="1600" dirty="0" smtClean="0"/>
              <a:t>la entidad </a:t>
            </a:r>
            <a:r>
              <a:rPr lang="es-ES" sz="1600" dirty="0"/>
              <a:t>federativa y de los municipios </a:t>
            </a:r>
            <a:r>
              <a:rPr lang="es-MX" sz="1600" dirty="0" smtClean="0"/>
              <a:t>….</a:t>
            </a:r>
            <a:r>
              <a:rPr lang="es-ES" sz="1600" dirty="0" smtClean="0"/>
              <a:t>, </a:t>
            </a:r>
            <a:r>
              <a:rPr lang="es-ES" sz="1600" b="1" dirty="0">
                <a:solidFill>
                  <a:srgbClr val="00B0F0"/>
                </a:solidFill>
              </a:rPr>
              <a:t>e</a:t>
            </a:r>
            <a:r>
              <a:rPr lang="es-ES" sz="1600" dirty="0"/>
              <a:t> </a:t>
            </a:r>
            <a:r>
              <a:rPr lang="es-ES" sz="1600" b="1" dirty="0">
                <a:solidFill>
                  <a:srgbClr val="00B0F0"/>
                </a:solidFill>
              </a:rPr>
              <a:t>informar al Secretario Técnico </a:t>
            </a:r>
            <a:r>
              <a:rPr lang="es-ES" sz="1600" dirty="0"/>
              <a:t>del </a:t>
            </a:r>
            <a:r>
              <a:rPr lang="es-MX" sz="1600" dirty="0"/>
              <a:t>CONAC</a:t>
            </a:r>
            <a:r>
              <a:rPr lang="es-ES" sz="1600" dirty="0"/>
              <a:t> los resultados </a:t>
            </a:r>
            <a:r>
              <a:rPr lang="es-ES" sz="1600" dirty="0" smtClean="0"/>
              <a:t>correspondientes</a:t>
            </a:r>
            <a:r>
              <a:rPr lang="es-MX" sz="1600" dirty="0" smtClean="0"/>
              <a:t>….</a:t>
            </a:r>
          </a:p>
          <a:p>
            <a:pPr marL="285750" indent="-285750">
              <a:buFont typeface="+mj-lt"/>
              <a:buAutoNum type="romanUcPeriod"/>
            </a:pPr>
            <a:endParaRPr lang="es-MX" sz="800" dirty="0"/>
          </a:p>
          <a:p>
            <a:pPr marL="285750" indent="-285750">
              <a:buFont typeface="+mj-lt"/>
              <a:buAutoNum type="romanUcPeriod"/>
            </a:pPr>
            <a:r>
              <a:rPr lang="es-MX" sz="1600" dirty="0" smtClean="0"/>
              <a:t> </a:t>
            </a:r>
            <a:r>
              <a:rPr lang="es-ES" sz="1600" dirty="0" smtClean="0"/>
              <a:t>Proponer recomendaciones al Secretario Técnico del </a:t>
            </a:r>
            <a:r>
              <a:rPr lang="es-MX" sz="1600" dirty="0" smtClean="0"/>
              <a:t>CONAC</a:t>
            </a:r>
            <a:r>
              <a:rPr lang="es-ES" sz="1600" dirty="0" smtClean="0"/>
              <a:t> respecto de las normas contables y de la emisión de información financiera</a:t>
            </a:r>
            <a:r>
              <a:rPr lang="es-MX" sz="1600" dirty="0" smtClean="0"/>
              <a:t>.</a:t>
            </a:r>
          </a:p>
          <a:p>
            <a:endParaRPr lang="es-MX" sz="1600" dirty="0"/>
          </a:p>
        </p:txBody>
      </p:sp>
      <p:sp>
        <p:nvSpPr>
          <p:cNvPr id="2" name="Flecha derecha 1">
            <a:hlinkClick r:id="rId2" action="ppaction://hlinksldjump"/>
          </p:cNvPr>
          <p:cNvSpPr/>
          <p:nvPr/>
        </p:nvSpPr>
        <p:spPr>
          <a:xfrm>
            <a:off x="3059832" y="6525344"/>
            <a:ext cx="50405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4739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5576" y="159604"/>
            <a:ext cx="77768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3. Reglas de Operación de los Consejos de Armonización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Contable de 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las Entidades Federativas.        </a:t>
            </a:r>
          </a:p>
        </p:txBody>
      </p:sp>
      <p:sp>
        <p:nvSpPr>
          <p:cNvPr id="3" name="CuadroTexto 2">
            <a:hlinkClick r:id="rId2" action="ppaction://hlinksldjump"/>
          </p:cNvPr>
          <p:cNvSpPr txBox="1"/>
          <p:nvPr/>
        </p:nvSpPr>
        <p:spPr>
          <a:xfrm>
            <a:off x="395536" y="1052736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0000FF"/>
                </a:solidFill>
              </a:rPr>
              <a:t>Funciones del Secretario Técnico:</a:t>
            </a:r>
          </a:p>
          <a:p>
            <a:endParaRPr lang="es-ES" sz="1600" dirty="0"/>
          </a:p>
          <a:p>
            <a:pPr marL="400050" indent="-400050">
              <a:buFont typeface="+mj-lt"/>
              <a:buAutoNum type="romanUcPeriod"/>
            </a:pPr>
            <a:r>
              <a:rPr lang="es-ES" sz="1600" dirty="0" smtClean="0"/>
              <a:t>Apoyar </a:t>
            </a:r>
            <a:r>
              <a:rPr lang="es-ES" sz="1600" dirty="0"/>
              <a:t>las actividades del Presidente del </a:t>
            </a:r>
            <a:r>
              <a:rPr lang="es-ES" sz="1600" dirty="0" smtClean="0"/>
              <a:t>Consejo…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ES" sz="1600" dirty="0" smtClean="0"/>
              <a:t>Dar</a:t>
            </a:r>
            <a:r>
              <a:rPr lang="es-MX" sz="1600" dirty="0" smtClean="0"/>
              <a:t> </a:t>
            </a:r>
            <a:r>
              <a:rPr lang="es-MX" sz="1600" dirty="0"/>
              <a:t>seguimiento </a:t>
            </a:r>
            <a:r>
              <a:rPr lang="es-ES" sz="1600" dirty="0"/>
              <a:t>a </a:t>
            </a:r>
            <a:r>
              <a:rPr lang="es-MX" sz="1600" dirty="0"/>
              <a:t>los acuerdos aprobados </a:t>
            </a:r>
            <a:r>
              <a:rPr lang="es-ES" sz="1600" dirty="0"/>
              <a:t>en las reuniones </a:t>
            </a:r>
            <a:r>
              <a:rPr lang="es-ES" sz="1600" dirty="0" smtClean="0"/>
              <a:t>del Consejo….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ES" sz="1600" b="1" dirty="0" smtClean="0">
                <a:solidFill>
                  <a:srgbClr val="00B0F0"/>
                </a:solidFill>
              </a:rPr>
              <a:t>Elaborar </a:t>
            </a:r>
            <a:r>
              <a:rPr lang="es-ES" sz="1600" b="1" dirty="0">
                <a:solidFill>
                  <a:srgbClr val="00B0F0"/>
                </a:solidFill>
              </a:rPr>
              <a:t>y publicar el plan anual de trabajo </a:t>
            </a:r>
            <a:r>
              <a:rPr lang="es-ES" sz="1600" b="1" dirty="0" smtClean="0">
                <a:solidFill>
                  <a:srgbClr val="00B0F0"/>
                </a:solidFill>
              </a:rPr>
              <a:t>del Consejo;</a:t>
            </a:r>
            <a:endParaRPr lang="es-MX" sz="1600" b="1" dirty="0">
              <a:solidFill>
                <a:srgbClr val="00B0F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s-ES" sz="1600" dirty="0" smtClean="0"/>
              <a:t>Tomar </a:t>
            </a:r>
            <a:r>
              <a:rPr lang="es-ES" sz="1600" dirty="0"/>
              <a:t>nota de las discusiones </a:t>
            </a:r>
            <a:r>
              <a:rPr lang="es-ES" sz="1600" dirty="0" smtClean="0"/>
              <a:t>del Consejo </a:t>
            </a:r>
            <a:r>
              <a:rPr lang="es-ES" sz="1600" dirty="0"/>
              <a:t>y formular las actas respectivas;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ES" sz="1600" dirty="0" smtClean="0"/>
              <a:t>Apoyar </a:t>
            </a:r>
            <a:r>
              <a:rPr lang="es-ES" sz="1600" dirty="0"/>
              <a:t>al Presidente en la conducción de las sesiones </a:t>
            </a:r>
            <a:r>
              <a:rPr lang="es-ES" sz="1600" dirty="0" smtClean="0"/>
              <a:t>del Consejo;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MX" sz="1600" dirty="0" smtClean="0"/>
              <a:t>Establecer </a:t>
            </a:r>
            <a:r>
              <a:rPr lang="es-MX" sz="1600" dirty="0"/>
              <a:t>el mecanismo para requerir </a:t>
            </a:r>
            <a:r>
              <a:rPr lang="es-ES" sz="1600" dirty="0"/>
              <a:t>información </a:t>
            </a:r>
            <a:r>
              <a:rPr lang="es-MX" sz="1600" dirty="0"/>
              <a:t>de forma </a:t>
            </a:r>
            <a:r>
              <a:rPr lang="es-MX" sz="1600" dirty="0" smtClean="0"/>
              <a:t>trimestral….</a:t>
            </a:r>
            <a:r>
              <a:rPr lang="es-ES" sz="1600" dirty="0" smtClean="0"/>
              <a:t>sobre </a:t>
            </a:r>
            <a:r>
              <a:rPr lang="es-ES" sz="1600" dirty="0"/>
              <a:t>los avances en la armonización de </a:t>
            </a:r>
            <a:r>
              <a:rPr lang="es-ES" sz="1600" dirty="0" smtClean="0"/>
              <a:t>la contabilidad….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MX" sz="1600" b="1" dirty="0">
                <a:solidFill>
                  <a:srgbClr val="00B0F0"/>
                </a:solidFill>
              </a:rPr>
              <a:t>Recibir la información de los </a:t>
            </a:r>
            <a:r>
              <a:rPr lang="es-ES" sz="1600" b="1" dirty="0">
                <a:solidFill>
                  <a:srgbClr val="00B0F0"/>
                </a:solidFill>
              </a:rPr>
              <a:t>entes públicos de </a:t>
            </a:r>
            <a:r>
              <a:rPr lang="es-MX" sz="1600" b="1" dirty="0">
                <a:solidFill>
                  <a:srgbClr val="00B0F0"/>
                </a:solidFill>
              </a:rPr>
              <a:t>la</a:t>
            </a:r>
            <a:r>
              <a:rPr lang="es-ES" sz="1600" b="1" dirty="0">
                <a:solidFill>
                  <a:srgbClr val="00B0F0"/>
                </a:solidFill>
              </a:rPr>
              <a:t> entidad federativa y de los municipios</a:t>
            </a:r>
            <a:r>
              <a:rPr lang="es-ES" sz="1600" dirty="0"/>
              <a:t> </a:t>
            </a:r>
            <a:r>
              <a:rPr lang="es-MX" sz="1600" dirty="0" smtClean="0"/>
              <a:t>….</a:t>
            </a:r>
            <a:r>
              <a:rPr lang="es-ES" sz="1600" dirty="0" smtClean="0"/>
              <a:t>sobre </a:t>
            </a:r>
            <a:r>
              <a:rPr lang="es-ES" sz="1600" dirty="0"/>
              <a:t>los avances en la armonización de </a:t>
            </a:r>
            <a:r>
              <a:rPr lang="es-ES" sz="1600" dirty="0" smtClean="0"/>
              <a:t>la contabilidad… </a:t>
            </a:r>
            <a:r>
              <a:rPr lang="es-MX" sz="1600" dirty="0" smtClean="0"/>
              <a:t>para </a:t>
            </a:r>
            <a:r>
              <a:rPr lang="es-MX" sz="1600" dirty="0"/>
              <a:t>elaborar un informe de resultados que será remitido a la Entidad de Fiscalización Superior de la Entidad Federativa </a:t>
            </a:r>
            <a:r>
              <a:rPr lang="es-MX" sz="1600" dirty="0" smtClean="0"/>
              <a:t>….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MX" sz="1600" dirty="0"/>
              <a:t>Presentar al Consejo para su aprobación, previamente validado por </a:t>
            </a:r>
            <a:r>
              <a:rPr lang="es-MX" sz="1600" b="1" dirty="0">
                <a:solidFill>
                  <a:srgbClr val="00B0F0"/>
                </a:solidFill>
              </a:rPr>
              <a:t>la Entidad de Fiscalización Superior de la Entidad Federativa, el informe de resultados sobre los </a:t>
            </a:r>
            <a:r>
              <a:rPr lang="es-ES" sz="1600" b="1" dirty="0">
                <a:solidFill>
                  <a:srgbClr val="00B0F0"/>
                </a:solidFill>
              </a:rPr>
              <a:t>avances en la armonización de </a:t>
            </a:r>
            <a:r>
              <a:rPr lang="es-MX" sz="1600" b="1" dirty="0">
                <a:solidFill>
                  <a:srgbClr val="00B0F0"/>
                </a:solidFill>
              </a:rPr>
              <a:t>la</a:t>
            </a:r>
            <a:r>
              <a:rPr lang="es-ES" sz="1600" b="1" dirty="0">
                <a:solidFill>
                  <a:srgbClr val="00B0F0"/>
                </a:solidFill>
              </a:rPr>
              <a:t> contabilidad </a:t>
            </a:r>
            <a:r>
              <a:rPr lang="es-MX" sz="1600" b="1" dirty="0" smtClean="0">
                <a:solidFill>
                  <a:srgbClr val="00B0F0"/>
                </a:solidFill>
              </a:rPr>
              <a:t>….</a:t>
            </a:r>
            <a:endParaRPr lang="es-MX" sz="1600" b="1" dirty="0">
              <a:solidFill>
                <a:srgbClr val="00B0F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s-MX" sz="1600" b="1" dirty="0">
                <a:solidFill>
                  <a:srgbClr val="00B0F0"/>
                </a:solidFill>
              </a:rPr>
              <a:t>Remitir al Secretario Técnico del CONAC, el informe de resultados </a:t>
            </a:r>
            <a:r>
              <a:rPr lang="es-MX" sz="1600" dirty="0" smtClean="0"/>
              <a:t>….</a:t>
            </a:r>
            <a:endParaRPr lang="es-MX" sz="1600" dirty="0"/>
          </a:p>
          <a:p>
            <a:pPr marL="400050" indent="-400050">
              <a:buFont typeface="+mj-lt"/>
              <a:buAutoNum type="romanUcPeriod"/>
            </a:pPr>
            <a:r>
              <a:rPr lang="es-ES" sz="1600" b="1" dirty="0">
                <a:solidFill>
                  <a:srgbClr val="00B0F0"/>
                </a:solidFill>
              </a:rPr>
              <a:t>Proporcionar asesoría técnica y capacitación a los entes </a:t>
            </a:r>
            <a:r>
              <a:rPr lang="es-MX" sz="1600" b="1" dirty="0">
                <a:solidFill>
                  <a:srgbClr val="00B0F0"/>
                </a:solidFill>
              </a:rPr>
              <a:t>…..</a:t>
            </a:r>
          </a:p>
          <a:p>
            <a:pPr marL="400050" indent="-400050">
              <a:buFont typeface="+mj-lt"/>
              <a:buAutoNum type="romanUcPeriod"/>
            </a:pPr>
            <a:r>
              <a:rPr lang="es-MX" sz="1600" b="1" dirty="0">
                <a:solidFill>
                  <a:srgbClr val="00B0F0"/>
                </a:solidFill>
              </a:rPr>
              <a:t>Remitir las consultas de los entes públicos al Secretario Técnico del CONAC…</a:t>
            </a:r>
          </a:p>
          <a:p>
            <a:pPr marL="400050" indent="-400050">
              <a:buFont typeface="+mj-lt"/>
              <a:buAutoNum type="romanUcPeriod"/>
            </a:pPr>
            <a:r>
              <a:rPr lang="es-MX" sz="1600" dirty="0" smtClean="0"/>
              <a:t>Difundir </a:t>
            </a:r>
            <a:r>
              <a:rPr lang="es-MX" sz="1600" dirty="0"/>
              <a:t>en la</a:t>
            </a:r>
            <a:r>
              <a:rPr lang="es-ES" sz="1600" dirty="0"/>
              <a:t> página </a:t>
            </a:r>
            <a:r>
              <a:rPr lang="es-MX" sz="1600" dirty="0"/>
              <a:t>de Internet </a:t>
            </a:r>
            <a:r>
              <a:rPr lang="es-MX" sz="1600" dirty="0" smtClean="0"/>
              <a:t>del Consejo, </a:t>
            </a:r>
            <a:r>
              <a:rPr lang="es-ES" sz="1600" dirty="0"/>
              <a:t>las decisiones </a:t>
            </a:r>
            <a:r>
              <a:rPr lang="es-MX" sz="1600" dirty="0"/>
              <a:t>del mismo </a:t>
            </a:r>
            <a:r>
              <a:rPr lang="es-ES" sz="1600" dirty="0"/>
              <a:t>y demás información relacionada con las tareas </a:t>
            </a:r>
            <a:r>
              <a:rPr lang="es-ES" sz="1600" dirty="0" smtClean="0"/>
              <a:t>del Consejo.</a:t>
            </a:r>
            <a:endParaRPr lang="es-MX" sz="1600" dirty="0"/>
          </a:p>
        </p:txBody>
      </p:sp>
      <p:sp>
        <p:nvSpPr>
          <p:cNvPr id="2" name="Flecha derecha 1">
            <a:hlinkClick r:id="rId2" action="ppaction://hlinksldjump"/>
          </p:cNvPr>
          <p:cNvSpPr/>
          <p:nvPr/>
        </p:nvSpPr>
        <p:spPr>
          <a:xfrm>
            <a:off x="3419872" y="630932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39205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5576" y="159604"/>
            <a:ext cx="77768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3. Reglas de Operación de los Consejos de Armonización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Contable de 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las Entidades Federativas.      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5536" y="1124744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0000FF"/>
                </a:solidFill>
              </a:rPr>
              <a:t>Otros puntos:</a:t>
            </a:r>
            <a:endParaRPr lang="es-ES" sz="1600" dirty="0">
              <a:solidFill>
                <a:srgbClr val="0000FF"/>
              </a:solidFill>
            </a:endParaRPr>
          </a:p>
          <a:p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El </a:t>
            </a:r>
            <a:r>
              <a:rPr lang="es-MX" sz="1600" dirty="0"/>
              <a:t>Presidente del Consejo debe realizar las convocatorias, la apertura, conducción y el cierre de las sesiones.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El Secretario Técnico apoyará al Presidente en la conducción de las sesiones del Consejo.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El Consejo deberá celebrar cuando menos </a:t>
            </a:r>
            <a:r>
              <a:rPr lang="es-MX" sz="1600" b="1" dirty="0">
                <a:solidFill>
                  <a:srgbClr val="00B0F0"/>
                </a:solidFill>
              </a:rPr>
              <a:t>tres reuniones en un año. </a:t>
            </a:r>
            <a:endParaRPr lang="es-MX" sz="1600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Los integrantes del consejo podrán ser suplidos por servidores públicos que ocupen el puesto inmediato inferior al del respectivo miembro.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00B0F0"/>
                </a:solidFill>
              </a:rPr>
              <a:t>El plan anual de trabajo </a:t>
            </a:r>
            <a:r>
              <a:rPr lang="es-MX" sz="1600" dirty="0"/>
              <a:t>del Consejo será elaborado por el Secretario Técnico, y </a:t>
            </a:r>
            <a:r>
              <a:rPr lang="es-MX" sz="1600" b="1" dirty="0">
                <a:solidFill>
                  <a:srgbClr val="00B0F0"/>
                </a:solidFill>
              </a:rPr>
              <a:t>se someterá a votación durante el primer trimestre del año; </a:t>
            </a:r>
            <a:r>
              <a:rPr lang="es-MX" sz="1600" dirty="0"/>
              <a:t>éste deberá publicarse en los medios oficiales de difusión y divulgarse en la página de Internet del Consejo</a:t>
            </a:r>
            <a:r>
              <a:rPr lang="es-MX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Los ayuntamientos municipales durarán </a:t>
            </a:r>
            <a:r>
              <a:rPr lang="es-MX" sz="1600" dirty="0"/>
              <a:t>en su encargo dos años; estos representantes se elegirán por dicho periodo de forma rotativa.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El Estado deberá instalar su Consejo a más tardar el 30 de marzo del presente.</a:t>
            </a:r>
          </a:p>
        </p:txBody>
      </p:sp>
      <p:sp>
        <p:nvSpPr>
          <p:cNvPr id="2" name="Flecha derecha 1">
            <a:hlinkClick r:id="rId2" action="ppaction://hlinksldjump"/>
          </p:cNvPr>
          <p:cNvSpPr/>
          <p:nvPr/>
        </p:nvSpPr>
        <p:spPr>
          <a:xfrm>
            <a:off x="3131840" y="6381328"/>
            <a:ext cx="576064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7992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34794" y="2328904"/>
            <a:ext cx="7797646" cy="26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3.  Reglas de Operación de los Consejos de Armonización Contable de las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E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ntidades Federativas</a:t>
            </a:r>
            <a:endParaRPr lang="es-MX" sz="36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9862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683568" y="260648"/>
            <a:ext cx="79208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 smtClean="0">
                <a:ln w="50800"/>
                <a:solidFill>
                  <a:srgbClr val="00863D"/>
                </a:solidFill>
              </a:rPr>
              <a:t>3. Reglas de Operación de los Consejos de Armonización Contable</a:t>
            </a:r>
          </a:p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   de las Entidades Federativas.        </a:t>
            </a:r>
          </a:p>
        </p:txBody>
      </p:sp>
      <p:sp>
        <p:nvSpPr>
          <p:cNvPr id="2" name="Elipse 1"/>
          <p:cNvSpPr/>
          <p:nvPr/>
        </p:nvSpPr>
        <p:spPr>
          <a:xfrm>
            <a:off x="3419872" y="2276872"/>
            <a:ext cx="2376264" cy="11889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3347864" y="2600436"/>
            <a:ext cx="223224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ts val="2100"/>
              </a:lnSpc>
              <a:spcAft>
                <a:spcPts val="505"/>
              </a:spcAft>
            </a:pPr>
            <a:r>
              <a:rPr lang="es-MX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 reglas de Operación</a:t>
            </a:r>
            <a:endParaRPr lang="es-MX" sz="20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Elipse 5">
            <a:hlinkClick r:id="rId2" action="ppaction://hlinksldjump"/>
          </p:cNvPr>
          <p:cNvSpPr/>
          <p:nvPr/>
        </p:nvSpPr>
        <p:spPr>
          <a:xfrm>
            <a:off x="285753" y="1988840"/>
            <a:ext cx="237626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hlinkClick r:id="rId2" action="ppaction://hlinksldjump"/>
          </p:cNvPr>
          <p:cNvSpPr/>
          <p:nvPr/>
        </p:nvSpPr>
        <p:spPr>
          <a:xfrm>
            <a:off x="179512" y="2085744"/>
            <a:ext cx="216024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ts val="2100"/>
              </a:lnSpc>
              <a:spcAft>
                <a:spcPts val="505"/>
              </a:spcAft>
            </a:pPr>
            <a:r>
              <a:rPr lang="es-MX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Integrantes   del Consejo</a:t>
            </a:r>
            <a:endParaRPr lang="es-MX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Elipse 7">
            <a:hlinkClick r:id="rId3" action="ppaction://hlinksldjump"/>
          </p:cNvPr>
          <p:cNvSpPr/>
          <p:nvPr/>
        </p:nvSpPr>
        <p:spPr>
          <a:xfrm>
            <a:off x="827584" y="4077072"/>
            <a:ext cx="237626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hlinkClick r:id="rId3" action="ppaction://hlinksldjump"/>
          </p:cNvPr>
          <p:cNvSpPr/>
          <p:nvPr/>
        </p:nvSpPr>
        <p:spPr>
          <a:xfrm>
            <a:off x="842842" y="4213322"/>
            <a:ext cx="216024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ts val="2100"/>
              </a:lnSpc>
              <a:spcAft>
                <a:spcPts val="505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</a:rPr>
              <a:t>Plan Anual de Trabajo</a:t>
            </a:r>
          </a:p>
        </p:txBody>
      </p:sp>
      <p:sp>
        <p:nvSpPr>
          <p:cNvPr id="10" name="Elipse 9"/>
          <p:cNvSpPr/>
          <p:nvPr/>
        </p:nvSpPr>
        <p:spPr>
          <a:xfrm>
            <a:off x="3645521" y="5013176"/>
            <a:ext cx="237626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hlinkClick r:id="rId4" action="ppaction://hlinksldjump"/>
          </p:cNvPr>
          <p:cNvSpPr/>
          <p:nvPr/>
        </p:nvSpPr>
        <p:spPr>
          <a:xfrm>
            <a:off x="3779912" y="5227603"/>
            <a:ext cx="2736304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ts val="2100"/>
              </a:lnSpc>
              <a:spcAft>
                <a:spcPts val="505"/>
              </a:spcAft>
            </a:pPr>
            <a:r>
              <a:rPr lang="es-MX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Sesiones</a:t>
            </a:r>
            <a:endParaRPr lang="es-MX" sz="20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5991372" y="4005064"/>
            <a:ext cx="2613076" cy="864096"/>
            <a:chOff x="5991372" y="4005064"/>
            <a:chExt cx="2613076" cy="864096"/>
          </a:xfrm>
        </p:grpSpPr>
        <p:sp>
          <p:nvSpPr>
            <p:cNvPr id="12" name="Elipse 11">
              <a:hlinkClick r:id="rId5" action="ppaction://hlinksldjump"/>
            </p:cNvPr>
            <p:cNvSpPr/>
            <p:nvPr/>
          </p:nvSpPr>
          <p:spPr>
            <a:xfrm>
              <a:off x="6228184" y="4005064"/>
              <a:ext cx="2376264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>
              <a:hlinkClick r:id="rId5" action="ppaction://hlinksldjump"/>
            </p:cNvPr>
            <p:cNvSpPr/>
            <p:nvPr/>
          </p:nvSpPr>
          <p:spPr>
            <a:xfrm>
              <a:off x="5991372" y="4110502"/>
              <a:ext cx="2592287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algn="ctr">
                <a:lnSpc>
                  <a:spcPts val="2100"/>
                </a:lnSpc>
                <a:spcAft>
                  <a:spcPts val="505"/>
                </a:spcAft>
              </a:pPr>
              <a:r>
                <a:rPr lang="es-MX" sz="1800" dirty="0" smtClean="0">
                  <a:latin typeface="Arial" panose="020B0604020202020204" pitchFamily="34" charset="0"/>
                  <a:ea typeface="Times New Roman" panose="02020603050405020304" pitchFamily="18" charset="0"/>
                </a:rPr>
                <a:t>Funciones del Secretario Técnico</a:t>
              </a:r>
              <a:endParaRPr lang="es-MX" sz="18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6516216" y="1916832"/>
            <a:ext cx="2376264" cy="864096"/>
            <a:chOff x="6516216" y="1916832"/>
            <a:chExt cx="2376264" cy="864096"/>
          </a:xfrm>
        </p:grpSpPr>
        <p:sp>
          <p:nvSpPr>
            <p:cNvPr id="14" name="Elipse 13">
              <a:hlinkClick r:id="rId6" action="ppaction://hlinksldjump"/>
            </p:cNvPr>
            <p:cNvSpPr/>
            <p:nvPr/>
          </p:nvSpPr>
          <p:spPr>
            <a:xfrm>
              <a:off x="6516216" y="1916832"/>
              <a:ext cx="2376264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hlinkClick r:id="rId6" action="ppaction://hlinksldjump"/>
            </p:cNvPr>
            <p:cNvSpPr/>
            <p:nvPr/>
          </p:nvSpPr>
          <p:spPr>
            <a:xfrm>
              <a:off x="6549724" y="2044548"/>
              <a:ext cx="205472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algn="ctr">
                <a:lnSpc>
                  <a:spcPts val="2100"/>
                </a:lnSpc>
                <a:spcAft>
                  <a:spcPts val="505"/>
                </a:spcAft>
              </a:pPr>
              <a:r>
                <a:rPr lang="es-MX" sz="2000" dirty="0" smtClean="0">
                  <a:latin typeface="Arial" panose="020B0604020202020204" pitchFamily="34" charset="0"/>
                  <a:ea typeface="Times New Roman" panose="02020603050405020304" pitchFamily="18" charset="0"/>
                </a:rPr>
                <a:t>Funciones del Consejo</a:t>
              </a:r>
              <a:endParaRPr lang="es-MX" sz="20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6" name="Flecha abajo 15"/>
          <p:cNvSpPr/>
          <p:nvPr/>
        </p:nvSpPr>
        <p:spPr>
          <a:xfrm>
            <a:off x="4644008" y="3645024"/>
            <a:ext cx="216024" cy="1008112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Flecha abajo 16"/>
          <p:cNvSpPr/>
          <p:nvPr/>
        </p:nvSpPr>
        <p:spPr>
          <a:xfrm rot="19226831">
            <a:off x="5737816" y="3320211"/>
            <a:ext cx="219120" cy="930708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Flecha abajo 17"/>
          <p:cNvSpPr/>
          <p:nvPr/>
        </p:nvSpPr>
        <p:spPr>
          <a:xfrm rot="15643283">
            <a:off x="6058898" y="2281659"/>
            <a:ext cx="180404" cy="643949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Flecha abajo 18"/>
          <p:cNvSpPr/>
          <p:nvPr/>
        </p:nvSpPr>
        <p:spPr>
          <a:xfrm rot="2999666">
            <a:off x="3268651" y="3286057"/>
            <a:ext cx="162010" cy="954798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" name="Flecha abajo 19"/>
          <p:cNvSpPr/>
          <p:nvPr/>
        </p:nvSpPr>
        <p:spPr>
          <a:xfrm rot="6241585">
            <a:off x="2949024" y="2211013"/>
            <a:ext cx="208297" cy="745520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139023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683568" y="260648"/>
            <a:ext cx="79208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 smtClean="0">
                <a:ln w="50800"/>
                <a:solidFill>
                  <a:srgbClr val="00863D"/>
                </a:solidFill>
              </a:rPr>
              <a:t>3. Reglas de Operación de los Consejos de Armonización Contable</a:t>
            </a:r>
          </a:p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   de las Entidades Federativas.        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06413" y="957263"/>
            <a:ext cx="7885113" cy="5491162"/>
            <a:chOff x="319" y="603"/>
            <a:chExt cx="4967" cy="345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19" y="603"/>
              <a:ext cx="4944" cy="3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319" y="603"/>
              <a:ext cx="4967" cy="3459"/>
              <a:chOff x="319" y="603"/>
              <a:chExt cx="4967" cy="3459"/>
            </a:xfrm>
          </p:grpSpPr>
          <p:sp>
            <p:nvSpPr>
              <p:cNvPr id="71" name="Rectangle 5"/>
              <p:cNvSpPr>
                <a:spLocks noChangeArrowheads="1"/>
              </p:cNvSpPr>
              <p:nvPr/>
            </p:nvSpPr>
            <p:spPr bwMode="auto">
              <a:xfrm>
                <a:off x="319" y="603"/>
                <a:ext cx="4944" cy="224"/>
              </a:xfrm>
              <a:prstGeom prst="rect">
                <a:avLst/>
              </a:prstGeom>
              <a:solidFill>
                <a:srgbClr val="F8CB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2" name="Rectangle 6"/>
              <p:cNvSpPr>
                <a:spLocks noChangeArrowheads="1"/>
              </p:cNvSpPr>
              <p:nvPr/>
            </p:nvSpPr>
            <p:spPr bwMode="auto">
              <a:xfrm>
                <a:off x="319" y="821"/>
                <a:ext cx="4944" cy="115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319" y="931"/>
                <a:ext cx="4944" cy="416"/>
              </a:xfrm>
              <a:prstGeom prst="rect">
                <a:avLst/>
              </a:prstGeom>
              <a:solidFill>
                <a:srgbClr val="FCE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319" y="1399"/>
                <a:ext cx="4944" cy="192"/>
              </a:xfrm>
              <a:prstGeom prst="rect">
                <a:avLst/>
              </a:prstGeom>
              <a:solidFill>
                <a:srgbClr val="F4B0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5" name="Rectangle 9"/>
              <p:cNvSpPr>
                <a:spLocks noChangeArrowheads="1"/>
              </p:cNvSpPr>
              <p:nvPr/>
            </p:nvSpPr>
            <p:spPr bwMode="auto">
              <a:xfrm>
                <a:off x="319" y="1586"/>
                <a:ext cx="4944" cy="141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6" name="Rectangle 10"/>
              <p:cNvSpPr>
                <a:spLocks noChangeArrowheads="1"/>
              </p:cNvSpPr>
              <p:nvPr/>
            </p:nvSpPr>
            <p:spPr bwMode="auto">
              <a:xfrm>
                <a:off x="319" y="1721"/>
                <a:ext cx="4944" cy="510"/>
              </a:xfrm>
              <a:prstGeom prst="rect">
                <a:avLst/>
              </a:prstGeom>
              <a:solidFill>
                <a:srgbClr val="FCE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7" name="Rectangle 11"/>
              <p:cNvSpPr>
                <a:spLocks noChangeArrowheads="1"/>
              </p:cNvSpPr>
              <p:nvPr/>
            </p:nvSpPr>
            <p:spPr bwMode="auto">
              <a:xfrm>
                <a:off x="319" y="2226"/>
                <a:ext cx="4944" cy="114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8" name="Rectangle 12"/>
              <p:cNvSpPr>
                <a:spLocks noChangeArrowheads="1"/>
              </p:cNvSpPr>
              <p:nvPr/>
            </p:nvSpPr>
            <p:spPr bwMode="auto">
              <a:xfrm>
                <a:off x="319" y="2335"/>
                <a:ext cx="4944" cy="130"/>
              </a:xfrm>
              <a:prstGeom prst="rect">
                <a:avLst/>
              </a:prstGeom>
              <a:solidFill>
                <a:srgbClr val="FCE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79" name="Rectangle 13"/>
              <p:cNvSpPr>
                <a:spLocks noChangeArrowheads="1"/>
              </p:cNvSpPr>
              <p:nvPr/>
            </p:nvSpPr>
            <p:spPr bwMode="auto">
              <a:xfrm>
                <a:off x="319" y="2460"/>
                <a:ext cx="4944" cy="114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80" name="Rectangle 14"/>
              <p:cNvSpPr>
                <a:spLocks noChangeArrowheads="1"/>
              </p:cNvSpPr>
              <p:nvPr/>
            </p:nvSpPr>
            <p:spPr bwMode="auto">
              <a:xfrm>
                <a:off x="319" y="2569"/>
                <a:ext cx="4944" cy="708"/>
              </a:xfrm>
              <a:prstGeom prst="rect">
                <a:avLst/>
              </a:prstGeom>
              <a:solidFill>
                <a:srgbClr val="FCE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81" name="Rectangle 15"/>
              <p:cNvSpPr>
                <a:spLocks noChangeArrowheads="1"/>
              </p:cNvSpPr>
              <p:nvPr/>
            </p:nvSpPr>
            <p:spPr bwMode="auto">
              <a:xfrm>
                <a:off x="319" y="3271"/>
                <a:ext cx="4944" cy="115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82" name="Rectangle 16"/>
              <p:cNvSpPr>
                <a:spLocks noChangeArrowheads="1"/>
              </p:cNvSpPr>
              <p:nvPr/>
            </p:nvSpPr>
            <p:spPr bwMode="auto">
              <a:xfrm>
                <a:off x="319" y="3381"/>
                <a:ext cx="4944" cy="655"/>
              </a:xfrm>
              <a:prstGeom prst="rect">
                <a:avLst/>
              </a:prstGeom>
              <a:solidFill>
                <a:srgbClr val="FCE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83" name="Rectangle 17"/>
              <p:cNvSpPr>
                <a:spLocks noChangeArrowheads="1"/>
              </p:cNvSpPr>
              <p:nvPr/>
            </p:nvSpPr>
            <p:spPr bwMode="auto">
              <a:xfrm>
                <a:off x="342" y="665"/>
                <a:ext cx="19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18"/>
              <p:cNvSpPr>
                <a:spLocks noChangeArrowheads="1"/>
              </p:cNvSpPr>
              <p:nvPr/>
            </p:nvSpPr>
            <p:spPr bwMode="auto">
              <a:xfrm>
                <a:off x="762" y="655"/>
                <a:ext cx="352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3.1 Integrantes del CACE  con base a las Reglas de Operación (15)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19"/>
              <p:cNvSpPr>
                <a:spLocks noChangeArrowheads="1"/>
              </p:cNvSpPr>
              <p:nvPr/>
            </p:nvSpPr>
            <p:spPr bwMode="auto">
              <a:xfrm>
                <a:off x="4690" y="613"/>
                <a:ext cx="59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Cargo en el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0"/>
              <p:cNvSpPr>
                <a:spLocks noChangeArrowheads="1"/>
              </p:cNvSpPr>
              <p:nvPr/>
            </p:nvSpPr>
            <p:spPr bwMode="auto">
              <a:xfrm>
                <a:off x="4809" y="723"/>
                <a:ext cx="31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CACE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1"/>
              <p:cNvSpPr>
                <a:spLocks noChangeArrowheads="1"/>
              </p:cNvSpPr>
              <p:nvPr/>
            </p:nvSpPr>
            <p:spPr bwMode="auto">
              <a:xfrm>
                <a:off x="2152" y="832"/>
                <a:ext cx="91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Poder Ejecutivo (3)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2"/>
              <p:cNvSpPr>
                <a:spLocks noChangeArrowheads="1"/>
              </p:cNvSpPr>
              <p:nvPr/>
            </p:nvSpPr>
            <p:spPr bwMode="auto">
              <a:xfrm>
                <a:off x="393" y="957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3"/>
              <p:cNvSpPr>
                <a:spLocks noChangeArrowheads="1"/>
              </p:cNvSpPr>
              <p:nvPr/>
            </p:nvSpPr>
            <p:spPr bwMode="auto">
              <a:xfrm>
                <a:off x="529" y="957"/>
                <a:ext cx="151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Humberto Pedrero Moreno,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24"/>
              <p:cNvSpPr>
                <a:spLocks noChangeArrowheads="1"/>
              </p:cNvSpPr>
              <p:nvPr/>
            </p:nvSpPr>
            <p:spPr bwMode="auto">
              <a:xfrm>
                <a:off x="1903" y="957"/>
                <a:ext cx="161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Secretario de Hacienda.                                 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25"/>
              <p:cNvSpPr>
                <a:spLocks noChangeArrowheads="1"/>
              </p:cNvSpPr>
              <p:nvPr/>
            </p:nvSpPr>
            <p:spPr bwMode="auto">
              <a:xfrm>
                <a:off x="4741" y="962"/>
                <a:ext cx="448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26"/>
              <p:cNvSpPr>
                <a:spLocks noChangeArrowheads="1"/>
              </p:cNvSpPr>
              <p:nvPr/>
            </p:nvSpPr>
            <p:spPr bwMode="auto">
              <a:xfrm>
                <a:off x="393" y="1097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27"/>
              <p:cNvSpPr>
                <a:spLocks noChangeArrowheads="1"/>
              </p:cNvSpPr>
              <p:nvPr/>
            </p:nvSpPr>
            <p:spPr bwMode="auto">
              <a:xfrm>
                <a:off x="509" y="1092"/>
                <a:ext cx="125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 Dr. Daniel Sandoval Jafif,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28"/>
              <p:cNvSpPr>
                <a:spLocks noChangeArrowheads="1"/>
              </p:cNvSpPr>
              <p:nvPr/>
            </p:nvSpPr>
            <p:spPr bwMode="auto">
              <a:xfrm>
                <a:off x="1653" y="1092"/>
                <a:ext cx="150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Subsecretario de Egresos.                        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29"/>
              <p:cNvSpPr>
                <a:spLocks noChangeArrowheads="1"/>
              </p:cNvSpPr>
              <p:nvPr/>
            </p:nvSpPr>
            <p:spPr bwMode="auto">
              <a:xfrm>
                <a:off x="4752" y="1097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30"/>
              <p:cNvSpPr>
                <a:spLocks noChangeArrowheads="1"/>
              </p:cNvSpPr>
              <p:nvPr/>
            </p:nvSpPr>
            <p:spPr bwMode="auto">
              <a:xfrm>
                <a:off x="393" y="1232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31"/>
              <p:cNvSpPr>
                <a:spLocks noChangeArrowheads="1"/>
              </p:cNvSpPr>
              <p:nvPr/>
            </p:nvSpPr>
            <p:spPr bwMode="auto">
              <a:xfrm>
                <a:off x="529" y="1227"/>
                <a:ext cx="1765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C.P. Miguel Agustín López Camacho,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32"/>
              <p:cNvSpPr>
                <a:spLocks noChangeArrowheads="1"/>
              </p:cNvSpPr>
              <p:nvPr/>
            </p:nvSpPr>
            <p:spPr bwMode="auto">
              <a:xfrm>
                <a:off x="2147" y="1227"/>
                <a:ext cx="217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Secretario de la Función Pública.                                            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33"/>
              <p:cNvSpPr>
                <a:spLocks noChangeArrowheads="1"/>
              </p:cNvSpPr>
              <p:nvPr/>
            </p:nvSpPr>
            <p:spPr bwMode="auto">
              <a:xfrm>
                <a:off x="4752" y="1232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34"/>
              <p:cNvSpPr>
                <a:spLocks noChangeArrowheads="1"/>
              </p:cNvSpPr>
              <p:nvPr/>
            </p:nvSpPr>
            <p:spPr bwMode="auto">
              <a:xfrm>
                <a:off x="529" y="1446"/>
                <a:ext cx="12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C.P. Roberto Coutiño Espinosa,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35"/>
              <p:cNvSpPr>
                <a:spLocks noChangeArrowheads="1"/>
              </p:cNvSpPr>
              <p:nvPr/>
            </p:nvSpPr>
            <p:spPr bwMode="auto">
              <a:xfrm>
                <a:off x="1948" y="1446"/>
                <a:ext cx="177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Director de Contabilidad Gubernamental.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36"/>
              <p:cNvSpPr>
                <a:spLocks noChangeArrowheads="1"/>
              </p:cNvSpPr>
              <p:nvPr/>
            </p:nvSpPr>
            <p:spPr bwMode="auto">
              <a:xfrm>
                <a:off x="4746" y="1409"/>
                <a:ext cx="448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Secretario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37"/>
              <p:cNvSpPr>
                <a:spLocks noChangeArrowheads="1"/>
              </p:cNvSpPr>
              <p:nvPr/>
            </p:nvSpPr>
            <p:spPr bwMode="auto">
              <a:xfrm>
                <a:off x="4792" y="1498"/>
                <a:ext cx="34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Técnico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38"/>
              <p:cNvSpPr>
                <a:spLocks noChangeArrowheads="1"/>
              </p:cNvSpPr>
              <p:nvPr/>
            </p:nvSpPr>
            <p:spPr bwMode="auto">
              <a:xfrm>
                <a:off x="2118" y="1607"/>
                <a:ext cx="98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Poder Legislativo (3)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39"/>
              <p:cNvSpPr>
                <a:spLocks noChangeArrowheads="1"/>
              </p:cNvSpPr>
              <p:nvPr/>
            </p:nvSpPr>
            <p:spPr bwMode="auto">
              <a:xfrm>
                <a:off x="393" y="1747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40"/>
              <p:cNvSpPr>
                <a:spLocks noChangeArrowheads="1"/>
              </p:cNvSpPr>
              <p:nvPr/>
            </p:nvSpPr>
            <p:spPr bwMode="auto">
              <a:xfrm>
                <a:off x="529" y="1742"/>
                <a:ext cx="160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Dip. Mauricio Cordero Rodríguez,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41"/>
              <p:cNvSpPr>
                <a:spLocks noChangeArrowheads="1"/>
              </p:cNvSpPr>
              <p:nvPr/>
            </p:nvSpPr>
            <p:spPr bwMode="auto">
              <a:xfrm>
                <a:off x="1993" y="1742"/>
                <a:ext cx="143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 de la Comisión de Hacienda.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42"/>
              <p:cNvSpPr>
                <a:spLocks noChangeArrowheads="1"/>
              </p:cNvSpPr>
              <p:nvPr/>
            </p:nvSpPr>
            <p:spPr bwMode="auto">
              <a:xfrm>
                <a:off x="4752" y="1747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43"/>
              <p:cNvSpPr>
                <a:spLocks noChangeArrowheads="1"/>
              </p:cNvSpPr>
              <p:nvPr/>
            </p:nvSpPr>
            <p:spPr bwMode="auto">
              <a:xfrm>
                <a:off x="393" y="1883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44"/>
              <p:cNvSpPr>
                <a:spLocks noChangeArrowheads="1"/>
              </p:cNvSpPr>
              <p:nvPr/>
            </p:nvSpPr>
            <p:spPr bwMode="auto">
              <a:xfrm>
                <a:off x="529" y="1877"/>
                <a:ext cx="182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C.P. y M.I. Jorge Manuel Pulido López,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45"/>
              <p:cNvSpPr>
                <a:spLocks noChangeArrowheads="1"/>
              </p:cNvSpPr>
              <p:nvPr/>
            </p:nvSpPr>
            <p:spPr bwMode="auto">
              <a:xfrm>
                <a:off x="2192" y="1877"/>
                <a:ext cx="71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Auditor Superior.    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46"/>
              <p:cNvSpPr>
                <a:spLocks noChangeArrowheads="1"/>
              </p:cNvSpPr>
              <p:nvPr/>
            </p:nvSpPr>
            <p:spPr bwMode="auto">
              <a:xfrm>
                <a:off x="4752" y="1883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47"/>
              <p:cNvSpPr>
                <a:spLocks noChangeArrowheads="1"/>
              </p:cNvSpPr>
              <p:nvPr/>
            </p:nvSpPr>
            <p:spPr bwMode="auto">
              <a:xfrm>
                <a:off x="376" y="2018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48"/>
              <p:cNvSpPr>
                <a:spLocks noChangeArrowheads="1"/>
              </p:cNvSpPr>
              <p:nvPr/>
            </p:nvSpPr>
            <p:spPr bwMode="auto">
              <a:xfrm>
                <a:off x="529" y="2013"/>
                <a:ext cx="161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Miguel Ángel Vargas Blanco,  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49"/>
              <p:cNvSpPr>
                <a:spLocks noChangeArrowheads="1"/>
              </p:cNvSpPr>
              <p:nvPr/>
            </p:nvSpPr>
            <p:spPr bwMode="auto">
              <a:xfrm>
                <a:off x="1988" y="2013"/>
                <a:ext cx="24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Director de Análisis y Desarrollo de la Hacienda Pública del OFSCE.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51"/>
              <p:cNvSpPr>
                <a:spLocks noChangeArrowheads="1"/>
              </p:cNvSpPr>
              <p:nvPr/>
            </p:nvSpPr>
            <p:spPr bwMode="auto">
              <a:xfrm>
                <a:off x="4752" y="2070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52"/>
              <p:cNvSpPr>
                <a:spLocks noChangeArrowheads="1"/>
              </p:cNvSpPr>
              <p:nvPr/>
            </p:nvSpPr>
            <p:spPr bwMode="auto">
              <a:xfrm>
                <a:off x="2186" y="2236"/>
                <a:ext cx="84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Poder Judicial (1)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53"/>
              <p:cNvSpPr>
                <a:spLocks noChangeArrowheads="1"/>
              </p:cNvSpPr>
              <p:nvPr/>
            </p:nvSpPr>
            <p:spPr bwMode="auto">
              <a:xfrm>
                <a:off x="393" y="2356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54"/>
              <p:cNvSpPr>
                <a:spLocks noChangeArrowheads="1"/>
              </p:cNvSpPr>
              <p:nvPr/>
            </p:nvSpPr>
            <p:spPr bwMode="auto">
              <a:xfrm>
                <a:off x="529" y="2351"/>
                <a:ext cx="1199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Rutilo Escandón Cadenas,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55"/>
              <p:cNvSpPr>
                <a:spLocks noChangeArrowheads="1"/>
              </p:cNvSpPr>
              <p:nvPr/>
            </p:nvSpPr>
            <p:spPr bwMode="auto">
              <a:xfrm>
                <a:off x="1880" y="2351"/>
                <a:ext cx="199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Magistrado Presidente del Tribunal Superior de Justicia.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56"/>
              <p:cNvSpPr>
                <a:spLocks noChangeArrowheads="1"/>
              </p:cNvSpPr>
              <p:nvPr/>
            </p:nvSpPr>
            <p:spPr bwMode="auto">
              <a:xfrm>
                <a:off x="4752" y="2356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57"/>
              <p:cNvSpPr>
                <a:spLocks noChangeArrowheads="1"/>
              </p:cNvSpPr>
              <p:nvPr/>
            </p:nvSpPr>
            <p:spPr bwMode="auto">
              <a:xfrm>
                <a:off x="2045" y="2470"/>
                <a:ext cx="114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Órganos Autónomos (5)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58"/>
              <p:cNvSpPr>
                <a:spLocks noChangeArrowheads="1"/>
              </p:cNvSpPr>
              <p:nvPr/>
            </p:nvSpPr>
            <p:spPr bwMode="auto">
              <a:xfrm>
                <a:off x="393" y="2580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59"/>
              <p:cNvSpPr>
                <a:spLocks noChangeArrowheads="1"/>
              </p:cNvSpPr>
              <p:nvPr/>
            </p:nvSpPr>
            <p:spPr bwMode="auto">
              <a:xfrm>
                <a:off x="529" y="2580"/>
                <a:ext cx="135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Ana Elisa López Coello,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60"/>
              <p:cNvSpPr>
                <a:spLocks noChangeArrowheads="1"/>
              </p:cNvSpPr>
              <p:nvPr/>
            </p:nvSpPr>
            <p:spPr bwMode="auto">
              <a:xfrm>
                <a:off x="1655" y="2580"/>
                <a:ext cx="25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Consejera Presidenta del Instituto de Acceso a la Información Pública.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61"/>
              <p:cNvSpPr>
                <a:spLocks noChangeArrowheads="1"/>
              </p:cNvSpPr>
              <p:nvPr/>
            </p:nvSpPr>
            <p:spPr bwMode="auto">
              <a:xfrm>
                <a:off x="4752" y="2585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62"/>
              <p:cNvSpPr>
                <a:spLocks noChangeArrowheads="1"/>
              </p:cNvSpPr>
              <p:nvPr/>
            </p:nvSpPr>
            <p:spPr bwMode="auto">
              <a:xfrm>
                <a:off x="393" y="2681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63"/>
              <p:cNvSpPr>
                <a:spLocks noChangeArrowheads="1"/>
              </p:cNvSpPr>
              <p:nvPr/>
            </p:nvSpPr>
            <p:spPr bwMode="auto">
              <a:xfrm>
                <a:off x="529" y="2689"/>
                <a:ext cx="161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María de Lourdes Morales Urbina,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64"/>
              <p:cNvSpPr>
                <a:spLocks noChangeArrowheads="1"/>
              </p:cNvSpPr>
              <p:nvPr/>
            </p:nvSpPr>
            <p:spPr bwMode="auto">
              <a:xfrm>
                <a:off x="1880" y="2689"/>
                <a:ext cx="277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Consejera Presidenta del Instituto de Elecciones y Participación Ciudadana.  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66"/>
              <p:cNvSpPr>
                <a:spLocks noChangeArrowheads="1"/>
              </p:cNvSpPr>
              <p:nvPr/>
            </p:nvSpPr>
            <p:spPr bwMode="auto">
              <a:xfrm>
                <a:off x="4752" y="2746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67"/>
              <p:cNvSpPr>
                <a:spLocks noChangeArrowheads="1"/>
              </p:cNvSpPr>
              <p:nvPr/>
            </p:nvSpPr>
            <p:spPr bwMode="auto">
              <a:xfrm>
                <a:off x="376" y="2907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68"/>
              <p:cNvSpPr>
                <a:spLocks noChangeArrowheads="1"/>
              </p:cNvSpPr>
              <p:nvPr/>
            </p:nvSpPr>
            <p:spPr bwMode="auto">
              <a:xfrm>
                <a:off x="529" y="2902"/>
                <a:ext cx="124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Raciel López Salazar,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69"/>
              <p:cNvSpPr>
                <a:spLocks noChangeArrowheads="1"/>
              </p:cNvSpPr>
              <p:nvPr/>
            </p:nvSpPr>
            <p:spPr bwMode="auto">
              <a:xfrm>
                <a:off x="1659" y="2902"/>
                <a:ext cx="113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Procurador General de Justicia.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70"/>
              <p:cNvSpPr>
                <a:spLocks noChangeArrowheads="1"/>
              </p:cNvSpPr>
              <p:nvPr/>
            </p:nvSpPr>
            <p:spPr bwMode="auto">
              <a:xfrm>
                <a:off x="4752" y="2907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71"/>
              <p:cNvSpPr>
                <a:spLocks noChangeArrowheads="1"/>
              </p:cNvSpPr>
              <p:nvPr/>
            </p:nvSpPr>
            <p:spPr bwMode="auto">
              <a:xfrm>
                <a:off x="376" y="3032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72"/>
              <p:cNvSpPr>
                <a:spLocks noChangeArrowheads="1"/>
              </p:cNvSpPr>
              <p:nvPr/>
            </p:nvSpPr>
            <p:spPr bwMode="auto">
              <a:xfrm>
                <a:off x="529" y="3027"/>
                <a:ext cx="133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Juan </a:t>
                </a: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Oscar Trinidad </a:t>
                </a: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Palacios,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73"/>
              <p:cNvSpPr>
                <a:spLocks noChangeArrowheads="1"/>
              </p:cNvSpPr>
              <p:nvPr/>
            </p:nvSpPr>
            <p:spPr bwMode="auto">
              <a:xfrm>
                <a:off x="2067" y="3027"/>
                <a:ext cx="21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 de la Comisión Estatal de los Derechos Humanos.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74"/>
              <p:cNvSpPr>
                <a:spLocks noChangeArrowheads="1"/>
              </p:cNvSpPr>
              <p:nvPr/>
            </p:nvSpPr>
            <p:spPr bwMode="auto">
              <a:xfrm>
                <a:off x="4752" y="3032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75"/>
              <p:cNvSpPr>
                <a:spLocks noChangeArrowheads="1"/>
              </p:cNvSpPr>
              <p:nvPr/>
            </p:nvSpPr>
            <p:spPr bwMode="auto">
              <a:xfrm>
                <a:off x="376" y="3162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12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76"/>
              <p:cNvSpPr>
                <a:spLocks noChangeArrowheads="1"/>
              </p:cNvSpPr>
              <p:nvPr/>
            </p:nvSpPr>
            <p:spPr bwMode="auto">
              <a:xfrm>
                <a:off x="529" y="3162"/>
                <a:ext cx="116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Arturo Cal y Mayor Nazar,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77"/>
              <p:cNvSpPr>
                <a:spLocks noChangeArrowheads="1"/>
              </p:cNvSpPr>
              <p:nvPr/>
            </p:nvSpPr>
            <p:spPr bwMode="auto">
              <a:xfrm>
                <a:off x="1823" y="3162"/>
                <a:ext cx="243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Magistrado Presidente del Tribunal Electoral del Estado de Chiapas.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78"/>
              <p:cNvSpPr>
                <a:spLocks noChangeArrowheads="1"/>
              </p:cNvSpPr>
              <p:nvPr/>
            </p:nvSpPr>
            <p:spPr bwMode="auto">
              <a:xfrm>
                <a:off x="4752" y="3167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79"/>
              <p:cNvSpPr>
                <a:spLocks noChangeArrowheads="1"/>
              </p:cNvSpPr>
              <p:nvPr/>
            </p:nvSpPr>
            <p:spPr bwMode="auto">
              <a:xfrm>
                <a:off x="2260" y="3282"/>
                <a:ext cx="69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Municipios (3)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80"/>
              <p:cNvSpPr>
                <a:spLocks noChangeArrowheads="1"/>
              </p:cNvSpPr>
              <p:nvPr/>
            </p:nvSpPr>
            <p:spPr bwMode="auto">
              <a:xfrm>
                <a:off x="376" y="3448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13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81"/>
              <p:cNvSpPr>
                <a:spLocks noChangeArrowheads="1"/>
              </p:cNvSpPr>
              <p:nvPr/>
            </p:nvSpPr>
            <p:spPr bwMode="auto">
              <a:xfrm>
                <a:off x="529" y="3396"/>
                <a:ext cx="137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Lic. Enrique Arreola Moguel,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82"/>
              <p:cNvSpPr>
                <a:spLocks noChangeArrowheads="1"/>
              </p:cNvSpPr>
              <p:nvPr/>
            </p:nvSpPr>
            <p:spPr bwMode="auto">
              <a:xfrm>
                <a:off x="1766" y="3396"/>
                <a:ext cx="312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 Municipal de Cintalapa, Representante de la Región II Valles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83"/>
              <p:cNvSpPr>
                <a:spLocks noChangeArrowheads="1"/>
              </p:cNvSpPr>
              <p:nvPr/>
            </p:nvSpPr>
            <p:spPr bwMode="auto">
              <a:xfrm>
                <a:off x="529" y="3505"/>
                <a:ext cx="33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Zoque.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84"/>
              <p:cNvSpPr>
                <a:spLocks noChangeArrowheads="1"/>
              </p:cNvSpPr>
              <p:nvPr/>
            </p:nvSpPr>
            <p:spPr bwMode="auto">
              <a:xfrm>
                <a:off x="4752" y="3453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Rectangle 85"/>
              <p:cNvSpPr>
                <a:spLocks noChangeArrowheads="1"/>
              </p:cNvSpPr>
              <p:nvPr/>
            </p:nvSpPr>
            <p:spPr bwMode="auto">
              <a:xfrm>
                <a:off x="376" y="3672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14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86"/>
              <p:cNvSpPr>
                <a:spLocks noChangeArrowheads="1"/>
              </p:cNvSpPr>
              <p:nvPr/>
            </p:nvSpPr>
            <p:spPr bwMode="auto">
              <a:xfrm>
                <a:off x="529" y="3615"/>
                <a:ext cx="109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C. Ana Isabel Bonifaz Salas,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Rectangle 87"/>
              <p:cNvSpPr>
                <a:spLocks noChangeArrowheads="1"/>
              </p:cNvSpPr>
              <p:nvPr/>
            </p:nvSpPr>
            <p:spPr bwMode="auto">
              <a:xfrm>
                <a:off x="1642" y="3615"/>
                <a:ext cx="277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 Municipal de Copainalá, Representante de la Región III </a:t>
                </a:r>
                <a:r>
                  <a:rPr lang="es-MX" altLang="es-MX" sz="1000" dirty="0">
                    <a:solidFill>
                      <a:srgbClr val="000000"/>
                    </a:solidFill>
                  </a:rPr>
                  <a:t>M</a:t>
                </a: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ezcalapa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89"/>
              <p:cNvSpPr>
                <a:spLocks noChangeArrowheads="1"/>
              </p:cNvSpPr>
              <p:nvPr/>
            </p:nvSpPr>
            <p:spPr bwMode="auto">
              <a:xfrm>
                <a:off x="4752" y="3672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Rectangle 90"/>
              <p:cNvSpPr>
                <a:spLocks noChangeArrowheads="1"/>
              </p:cNvSpPr>
              <p:nvPr/>
            </p:nvSpPr>
            <p:spPr bwMode="auto">
              <a:xfrm>
                <a:off x="376" y="3885"/>
                <a:ext cx="1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Rectangle 91"/>
              <p:cNvSpPr>
                <a:spLocks noChangeArrowheads="1"/>
              </p:cNvSpPr>
              <p:nvPr/>
            </p:nvSpPr>
            <p:spPr bwMode="auto">
              <a:xfrm>
                <a:off x="529" y="3833"/>
                <a:ext cx="127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C. Fernando </a:t>
                </a:r>
                <a:r>
                  <a:rPr kumimoji="0" lang="es-MX" alt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Ysaías</a:t>
                </a: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kumimoji="0" lang="es-MX" altLang="es-MX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Nájera Peña,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Rectangle 92"/>
              <p:cNvSpPr>
                <a:spLocks noChangeArrowheads="1"/>
              </p:cNvSpPr>
              <p:nvPr/>
            </p:nvSpPr>
            <p:spPr bwMode="auto">
              <a:xfrm>
                <a:off x="1812" y="3833"/>
                <a:ext cx="292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Presidente Municipal de Venustiano Carranza, Representante de la 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93"/>
              <p:cNvSpPr>
                <a:spLocks noChangeArrowheads="1"/>
              </p:cNvSpPr>
              <p:nvPr/>
            </p:nvSpPr>
            <p:spPr bwMode="auto">
              <a:xfrm>
                <a:off x="529" y="3942"/>
                <a:ext cx="10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Región IV de los Llanos.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94"/>
              <p:cNvSpPr>
                <a:spLocks noChangeArrowheads="1"/>
              </p:cNvSpPr>
              <p:nvPr/>
            </p:nvSpPr>
            <p:spPr bwMode="auto">
              <a:xfrm>
                <a:off x="4752" y="3885"/>
                <a:ext cx="431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Consejero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95"/>
              <p:cNvSpPr>
                <a:spLocks noChangeArrowheads="1"/>
              </p:cNvSpPr>
              <p:nvPr/>
            </p:nvSpPr>
            <p:spPr bwMode="auto">
              <a:xfrm>
                <a:off x="319" y="603"/>
                <a:ext cx="6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2" name="Rectangle 96"/>
              <p:cNvSpPr>
                <a:spLocks noChangeArrowheads="1"/>
              </p:cNvSpPr>
              <p:nvPr/>
            </p:nvSpPr>
            <p:spPr bwMode="auto">
              <a:xfrm>
                <a:off x="506" y="603"/>
                <a:ext cx="6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3" name="Rectangle 97"/>
              <p:cNvSpPr>
                <a:spLocks noChangeArrowheads="1"/>
              </p:cNvSpPr>
              <p:nvPr/>
            </p:nvSpPr>
            <p:spPr bwMode="auto">
              <a:xfrm>
                <a:off x="4610" y="603"/>
                <a:ext cx="6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4" name="Line 98"/>
              <p:cNvSpPr>
                <a:spLocks noChangeShapeType="1"/>
              </p:cNvSpPr>
              <p:nvPr/>
            </p:nvSpPr>
            <p:spPr bwMode="auto">
              <a:xfrm>
                <a:off x="325" y="603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5" name="Rectangle 99"/>
              <p:cNvSpPr>
                <a:spLocks noChangeArrowheads="1"/>
              </p:cNvSpPr>
              <p:nvPr/>
            </p:nvSpPr>
            <p:spPr bwMode="auto">
              <a:xfrm>
                <a:off x="325" y="603"/>
                <a:ext cx="493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6" name="Rectangle 100"/>
              <p:cNvSpPr>
                <a:spLocks noChangeArrowheads="1"/>
              </p:cNvSpPr>
              <p:nvPr/>
            </p:nvSpPr>
            <p:spPr bwMode="auto">
              <a:xfrm>
                <a:off x="5257" y="603"/>
                <a:ext cx="6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7" name="Line 101"/>
              <p:cNvSpPr>
                <a:spLocks noChangeShapeType="1"/>
              </p:cNvSpPr>
              <p:nvPr/>
            </p:nvSpPr>
            <p:spPr bwMode="auto">
              <a:xfrm>
                <a:off x="325" y="821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8" name="Rectangle 102"/>
              <p:cNvSpPr>
                <a:spLocks noChangeArrowheads="1"/>
              </p:cNvSpPr>
              <p:nvPr/>
            </p:nvSpPr>
            <p:spPr bwMode="auto">
              <a:xfrm>
                <a:off x="325" y="821"/>
                <a:ext cx="49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69" name="Line 103"/>
              <p:cNvSpPr>
                <a:spLocks noChangeShapeType="1"/>
              </p:cNvSpPr>
              <p:nvPr/>
            </p:nvSpPr>
            <p:spPr bwMode="auto">
              <a:xfrm>
                <a:off x="325" y="931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0" name="Rectangle 104"/>
              <p:cNvSpPr>
                <a:spLocks noChangeArrowheads="1"/>
              </p:cNvSpPr>
              <p:nvPr/>
            </p:nvSpPr>
            <p:spPr bwMode="auto">
              <a:xfrm>
                <a:off x="325" y="931"/>
                <a:ext cx="493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1" name="Line 105"/>
              <p:cNvSpPr>
                <a:spLocks noChangeShapeType="1"/>
              </p:cNvSpPr>
              <p:nvPr/>
            </p:nvSpPr>
            <p:spPr bwMode="auto">
              <a:xfrm>
                <a:off x="325" y="1071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2" name="Rectangle 106"/>
              <p:cNvSpPr>
                <a:spLocks noChangeArrowheads="1"/>
              </p:cNvSpPr>
              <p:nvPr/>
            </p:nvSpPr>
            <p:spPr bwMode="auto">
              <a:xfrm>
                <a:off x="325" y="1071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3" name="Line 107"/>
              <p:cNvSpPr>
                <a:spLocks noChangeShapeType="1"/>
              </p:cNvSpPr>
              <p:nvPr/>
            </p:nvSpPr>
            <p:spPr bwMode="auto">
              <a:xfrm>
                <a:off x="512" y="1071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4" name="Rectangle 108"/>
              <p:cNvSpPr>
                <a:spLocks noChangeArrowheads="1"/>
              </p:cNvSpPr>
              <p:nvPr/>
            </p:nvSpPr>
            <p:spPr bwMode="auto">
              <a:xfrm>
                <a:off x="512" y="1071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5" name="Line 109"/>
              <p:cNvSpPr>
                <a:spLocks noChangeShapeType="1"/>
              </p:cNvSpPr>
              <p:nvPr/>
            </p:nvSpPr>
            <p:spPr bwMode="auto">
              <a:xfrm>
                <a:off x="4616" y="1071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6" name="Rectangle 110"/>
              <p:cNvSpPr>
                <a:spLocks noChangeArrowheads="1"/>
              </p:cNvSpPr>
              <p:nvPr/>
            </p:nvSpPr>
            <p:spPr bwMode="auto">
              <a:xfrm>
                <a:off x="4616" y="1071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7" name="Line 111"/>
              <p:cNvSpPr>
                <a:spLocks noChangeShapeType="1"/>
              </p:cNvSpPr>
              <p:nvPr/>
            </p:nvSpPr>
            <p:spPr bwMode="auto">
              <a:xfrm>
                <a:off x="325" y="1206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8" name="Rectangle 112"/>
              <p:cNvSpPr>
                <a:spLocks noChangeArrowheads="1"/>
              </p:cNvSpPr>
              <p:nvPr/>
            </p:nvSpPr>
            <p:spPr bwMode="auto">
              <a:xfrm>
                <a:off x="325" y="1206"/>
                <a:ext cx="18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79" name="Line 113"/>
              <p:cNvSpPr>
                <a:spLocks noChangeShapeType="1"/>
              </p:cNvSpPr>
              <p:nvPr/>
            </p:nvSpPr>
            <p:spPr bwMode="auto">
              <a:xfrm>
                <a:off x="512" y="1206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0" name="Rectangle 114"/>
              <p:cNvSpPr>
                <a:spLocks noChangeArrowheads="1"/>
              </p:cNvSpPr>
              <p:nvPr/>
            </p:nvSpPr>
            <p:spPr bwMode="auto">
              <a:xfrm>
                <a:off x="512" y="1206"/>
                <a:ext cx="409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1" name="Line 115"/>
              <p:cNvSpPr>
                <a:spLocks noChangeShapeType="1"/>
              </p:cNvSpPr>
              <p:nvPr/>
            </p:nvSpPr>
            <p:spPr bwMode="auto">
              <a:xfrm>
                <a:off x="4616" y="1206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2" name="Rectangle 116"/>
              <p:cNvSpPr>
                <a:spLocks noChangeArrowheads="1"/>
              </p:cNvSpPr>
              <p:nvPr/>
            </p:nvSpPr>
            <p:spPr bwMode="auto">
              <a:xfrm>
                <a:off x="4616" y="1206"/>
                <a:ext cx="64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3" name="Line 117"/>
              <p:cNvSpPr>
                <a:spLocks noChangeShapeType="1"/>
              </p:cNvSpPr>
              <p:nvPr/>
            </p:nvSpPr>
            <p:spPr bwMode="auto">
              <a:xfrm>
                <a:off x="325" y="1342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4" name="Rectangle 118"/>
              <p:cNvSpPr>
                <a:spLocks noChangeArrowheads="1"/>
              </p:cNvSpPr>
              <p:nvPr/>
            </p:nvSpPr>
            <p:spPr bwMode="auto">
              <a:xfrm>
                <a:off x="325" y="1342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5" name="Line 119"/>
              <p:cNvSpPr>
                <a:spLocks noChangeShapeType="1"/>
              </p:cNvSpPr>
              <p:nvPr/>
            </p:nvSpPr>
            <p:spPr bwMode="auto">
              <a:xfrm>
                <a:off x="512" y="1342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6" name="Rectangle 120"/>
              <p:cNvSpPr>
                <a:spLocks noChangeArrowheads="1"/>
              </p:cNvSpPr>
              <p:nvPr/>
            </p:nvSpPr>
            <p:spPr bwMode="auto">
              <a:xfrm>
                <a:off x="512" y="1342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7" name="Line 121"/>
              <p:cNvSpPr>
                <a:spLocks noChangeShapeType="1"/>
              </p:cNvSpPr>
              <p:nvPr/>
            </p:nvSpPr>
            <p:spPr bwMode="auto">
              <a:xfrm>
                <a:off x="4616" y="1342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8" name="Rectangle 122"/>
              <p:cNvSpPr>
                <a:spLocks noChangeArrowheads="1"/>
              </p:cNvSpPr>
              <p:nvPr/>
            </p:nvSpPr>
            <p:spPr bwMode="auto">
              <a:xfrm>
                <a:off x="4616" y="1342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89" name="Line 123"/>
              <p:cNvSpPr>
                <a:spLocks noChangeShapeType="1"/>
              </p:cNvSpPr>
              <p:nvPr/>
            </p:nvSpPr>
            <p:spPr bwMode="auto">
              <a:xfrm>
                <a:off x="325" y="1586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0" name="Rectangle 124"/>
              <p:cNvSpPr>
                <a:spLocks noChangeArrowheads="1"/>
              </p:cNvSpPr>
              <p:nvPr/>
            </p:nvSpPr>
            <p:spPr bwMode="auto">
              <a:xfrm>
                <a:off x="325" y="1586"/>
                <a:ext cx="493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1" name="Line 125"/>
              <p:cNvSpPr>
                <a:spLocks noChangeShapeType="1"/>
              </p:cNvSpPr>
              <p:nvPr/>
            </p:nvSpPr>
            <p:spPr bwMode="auto">
              <a:xfrm>
                <a:off x="325" y="1721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2" name="Rectangle 126"/>
              <p:cNvSpPr>
                <a:spLocks noChangeArrowheads="1"/>
              </p:cNvSpPr>
              <p:nvPr/>
            </p:nvSpPr>
            <p:spPr bwMode="auto">
              <a:xfrm>
                <a:off x="325" y="1721"/>
                <a:ext cx="18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3" name="Line 127"/>
              <p:cNvSpPr>
                <a:spLocks noChangeShapeType="1"/>
              </p:cNvSpPr>
              <p:nvPr/>
            </p:nvSpPr>
            <p:spPr bwMode="auto">
              <a:xfrm>
                <a:off x="512" y="1721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4" name="Rectangle 128"/>
              <p:cNvSpPr>
                <a:spLocks noChangeArrowheads="1"/>
              </p:cNvSpPr>
              <p:nvPr/>
            </p:nvSpPr>
            <p:spPr bwMode="auto">
              <a:xfrm>
                <a:off x="512" y="1721"/>
                <a:ext cx="409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5" name="Line 129"/>
              <p:cNvSpPr>
                <a:spLocks noChangeShapeType="1"/>
              </p:cNvSpPr>
              <p:nvPr/>
            </p:nvSpPr>
            <p:spPr bwMode="auto">
              <a:xfrm>
                <a:off x="4616" y="1721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6" name="Rectangle 130"/>
              <p:cNvSpPr>
                <a:spLocks noChangeArrowheads="1"/>
              </p:cNvSpPr>
              <p:nvPr/>
            </p:nvSpPr>
            <p:spPr bwMode="auto">
              <a:xfrm>
                <a:off x="4616" y="1721"/>
                <a:ext cx="64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7" name="Line 131"/>
              <p:cNvSpPr>
                <a:spLocks noChangeShapeType="1"/>
              </p:cNvSpPr>
              <p:nvPr/>
            </p:nvSpPr>
            <p:spPr bwMode="auto">
              <a:xfrm>
                <a:off x="325" y="1857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8" name="Rectangle 132"/>
              <p:cNvSpPr>
                <a:spLocks noChangeArrowheads="1"/>
              </p:cNvSpPr>
              <p:nvPr/>
            </p:nvSpPr>
            <p:spPr bwMode="auto">
              <a:xfrm>
                <a:off x="325" y="1857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199" name="Line 133"/>
              <p:cNvSpPr>
                <a:spLocks noChangeShapeType="1"/>
              </p:cNvSpPr>
              <p:nvPr/>
            </p:nvSpPr>
            <p:spPr bwMode="auto">
              <a:xfrm>
                <a:off x="512" y="1857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0" name="Rectangle 134"/>
              <p:cNvSpPr>
                <a:spLocks noChangeArrowheads="1"/>
              </p:cNvSpPr>
              <p:nvPr/>
            </p:nvSpPr>
            <p:spPr bwMode="auto">
              <a:xfrm>
                <a:off x="512" y="1857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1" name="Line 135"/>
              <p:cNvSpPr>
                <a:spLocks noChangeShapeType="1"/>
              </p:cNvSpPr>
              <p:nvPr/>
            </p:nvSpPr>
            <p:spPr bwMode="auto">
              <a:xfrm>
                <a:off x="4616" y="1857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2" name="Rectangle 136"/>
              <p:cNvSpPr>
                <a:spLocks noChangeArrowheads="1"/>
              </p:cNvSpPr>
              <p:nvPr/>
            </p:nvSpPr>
            <p:spPr bwMode="auto">
              <a:xfrm>
                <a:off x="4616" y="1857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3" name="Line 137"/>
              <p:cNvSpPr>
                <a:spLocks noChangeShapeType="1"/>
              </p:cNvSpPr>
              <p:nvPr/>
            </p:nvSpPr>
            <p:spPr bwMode="auto">
              <a:xfrm>
                <a:off x="325" y="1992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4" name="Rectangle 138"/>
              <p:cNvSpPr>
                <a:spLocks noChangeArrowheads="1"/>
              </p:cNvSpPr>
              <p:nvPr/>
            </p:nvSpPr>
            <p:spPr bwMode="auto">
              <a:xfrm>
                <a:off x="325" y="1992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5" name="Line 139"/>
              <p:cNvSpPr>
                <a:spLocks noChangeShapeType="1"/>
              </p:cNvSpPr>
              <p:nvPr/>
            </p:nvSpPr>
            <p:spPr bwMode="auto">
              <a:xfrm>
                <a:off x="512" y="1992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6" name="Rectangle 140"/>
              <p:cNvSpPr>
                <a:spLocks noChangeArrowheads="1"/>
              </p:cNvSpPr>
              <p:nvPr/>
            </p:nvSpPr>
            <p:spPr bwMode="auto">
              <a:xfrm>
                <a:off x="512" y="1992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7" name="Line 141"/>
              <p:cNvSpPr>
                <a:spLocks noChangeShapeType="1"/>
              </p:cNvSpPr>
              <p:nvPr/>
            </p:nvSpPr>
            <p:spPr bwMode="auto">
              <a:xfrm>
                <a:off x="4616" y="1992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8" name="Rectangle 142"/>
              <p:cNvSpPr>
                <a:spLocks noChangeArrowheads="1"/>
              </p:cNvSpPr>
              <p:nvPr/>
            </p:nvSpPr>
            <p:spPr bwMode="auto">
              <a:xfrm>
                <a:off x="4616" y="1992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09" name="Line 143"/>
              <p:cNvSpPr>
                <a:spLocks noChangeShapeType="1"/>
              </p:cNvSpPr>
              <p:nvPr/>
            </p:nvSpPr>
            <p:spPr bwMode="auto">
              <a:xfrm>
                <a:off x="325" y="2218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0" name="Rectangle 144"/>
              <p:cNvSpPr>
                <a:spLocks noChangeArrowheads="1"/>
              </p:cNvSpPr>
              <p:nvPr/>
            </p:nvSpPr>
            <p:spPr bwMode="auto">
              <a:xfrm>
                <a:off x="325" y="2226"/>
                <a:ext cx="493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1" name="Line 145"/>
              <p:cNvSpPr>
                <a:spLocks noChangeShapeType="1"/>
              </p:cNvSpPr>
              <p:nvPr/>
            </p:nvSpPr>
            <p:spPr bwMode="auto">
              <a:xfrm>
                <a:off x="325" y="2335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325" y="2335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3" name="Line 147"/>
              <p:cNvSpPr>
                <a:spLocks noChangeShapeType="1"/>
              </p:cNvSpPr>
              <p:nvPr/>
            </p:nvSpPr>
            <p:spPr bwMode="auto">
              <a:xfrm>
                <a:off x="512" y="2335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4" name="Rectangle 148"/>
              <p:cNvSpPr>
                <a:spLocks noChangeArrowheads="1"/>
              </p:cNvSpPr>
              <p:nvPr/>
            </p:nvSpPr>
            <p:spPr bwMode="auto">
              <a:xfrm>
                <a:off x="512" y="2335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5" name="Line 149"/>
              <p:cNvSpPr>
                <a:spLocks noChangeShapeType="1"/>
              </p:cNvSpPr>
              <p:nvPr/>
            </p:nvSpPr>
            <p:spPr bwMode="auto">
              <a:xfrm>
                <a:off x="4616" y="2335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6" name="Rectangle 150"/>
              <p:cNvSpPr>
                <a:spLocks noChangeArrowheads="1"/>
              </p:cNvSpPr>
              <p:nvPr/>
            </p:nvSpPr>
            <p:spPr bwMode="auto">
              <a:xfrm>
                <a:off x="4616" y="2335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7" name="Line 151"/>
              <p:cNvSpPr>
                <a:spLocks noChangeShapeType="1"/>
              </p:cNvSpPr>
              <p:nvPr/>
            </p:nvSpPr>
            <p:spPr bwMode="auto">
              <a:xfrm>
                <a:off x="325" y="2460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8" name="Rectangle 152"/>
              <p:cNvSpPr>
                <a:spLocks noChangeArrowheads="1"/>
              </p:cNvSpPr>
              <p:nvPr/>
            </p:nvSpPr>
            <p:spPr bwMode="auto">
              <a:xfrm>
                <a:off x="325" y="2460"/>
                <a:ext cx="493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19" name="Line 153"/>
              <p:cNvSpPr>
                <a:spLocks noChangeShapeType="1"/>
              </p:cNvSpPr>
              <p:nvPr/>
            </p:nvSpPr>
            <p:spPr bwMode="auto">
              <a:xfrm>
                <a:off x="325" y="2569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0" name="Rectangle 154"/>
              <p:cNvSpPr>
                <a:spLocks noChangeArrowheads="1"/>
              </p:cNvSpPr>
              <p:nvPr/>
            </p:nvSpPr>
            <p:spPr bwMode="auto">
              <a:xfrm>
                <a:off x="325" y="2569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1" name="Line 155"/>
              <p:cNvSpPr>
                <a:spLocks noChangeShapeType="1"/>
              </p:cNvSpPr>
              <p:nvPr/>
            </p:nvSpPr>
            <p:spPr bwMode="auto">
              <a:xfrm>
                <a:off x="512" y="2569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2" name="Rectangle 156"/>
              <p:cNvSpPr>
                <a:spLocks noChangeArrowheads="1"/>
              </p:cNvSpPr>
              <p:nvPr/>
            </p:nvSpPr>
            <p:spPr bwMode="auto">
              <a:xfrm>
                <a:off x="512" y="2569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3" name="Line 157"/>
              <p:cNvSpPr>
                <a:spLocks noChangeShapeType="1"/>
              </p:cNvSpPr>
              <p:nvPr/>
            </p:nvSpPr>
            <p:spPr bwMode="auto">
              <a:xfrm>
                <a:off x="4616" y="2569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4" name="Rectangle 158"/>
              <p:cNvSpPr>
                <a:spLocks noChangeArrowheads="1"/>
              </p:cNvSpPr>
              <p:nvPr/>
            </p:nvSpPr>
            <p:spPr bwMode="auto">
              <a:xfrm>
                <a:off x="4616" y="2569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5" name="Line 159"/>
              <p:cNvSpPr>
                <a:spLocks noChangeShapeType="1"/>
              </p:cNvSpPr>
              <p:nvPr/>
            </p:nvSpPr>
            <p:spPr bwMode="auto">
              <a:xfrm>
                <a:off x="325" y="2678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6" name="Rectangle 160"/>
              <p:cNvSpPr>
                <a:spLocks noChangeArrowheads="1"/>
              </p:cNvSpPr>
              <p:nvPr/>
            </p:nvSpPr>
            <p:spPr bwMode="auto">
              <a:xfrm>
                <a:off x="325" y="2678"/>
                <a:ext cx="18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7" name="Line 161"/>
              <p:cNvSpPr>
                <a:spLocks noChangeShapeType="1"/>
              </p:cNvSpPr>
              <p:nvPr/>
            </p:nvSpPr>
            <p:spPr bwMode="auto">
              <a:xfrm>
                <a:off x="512" y="2678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8" name="Rectangle 162"/>
              <p:cNvSpPr>
                <a:spLocks noChangeArrowheads="1"/>
              </p:cNvSpPr>
              <p:nvPr/>
            </p:nvSpPr>
            <p:spPr bwMode="auto">
              <a:xfrm>
                <a:off x="512" y="2678"/>
                <a:ext cx="409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29" name="Line 163"/>
              <p:cNvSpPr>
                <a:spLocks noChangeShapeType="1"/>
              </p:cNvSpPr>
              <p:nvPr/>
            </p:nvSpPr>
            <p:spPr bwMode="auto">
              <a:xfrm>
                <a:off x="4616" y="2678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0" name="Rectangle 164"/>
              <p:cNvSpPr>
                <a:spLocks noChangeArrowheads="1"/>
              </p:cNvSpPr>
              <p:nvPr/>
            </p:nvSpPr>
            <p:spPr bwMode="auto">
              <a:xfrm>
                <a:off x="4616" y="2678"/>
                <a:ext cx="64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1" name="Line 165"/>
              <p:cNvSpPr>
                <a:spLocks noChangeShapeType="1"/>
              </p:cNvSpPr>
              <p:nvPr/>
            </p:nvSpPr>
            <p:spPr bwMode="auto">
              <a:xfrm>
                <a:off x="325" y="2892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2" name="Rectangle 166"/>
              <p:cNvSpPr>
                <a:spLocks noChangeArrowheads="1"/>
              </p:cNvSpPr>
              <p:nvPr/>
            </p:nvSpPr>
            <p:spPr bwMode="auto">
              <a:xfrm>
                <a:off x="325" y="2892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3" name="Line 167"/>
              <p:cNvSpPr>
                <a:spLocks noChangeShapeType="1"/>
              </p:cNvSpPr>
              <p:nvPr/>
            </p:nvSpPr>
            <p:spPr bwMode="auto">
              <a:xfrm>
                <a:off x="512" y="2892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4" name="Rectangle 168"/>
              <p:cNvSpPr>
                <a:spLocks noChangeArrowheads="1"/>
              </p:cNvSpPr>
              <p:nvPr/>
            </p:nvSpPr>
            <p:spPr bwMode="auto">
              <a:xfrm>
                <a:off x="512" y="2892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5" name="Line 169"/>
              <p:cNvSpPr>
                <a:spLocks noChangeShapeType="1"/>
              </p:cNvSpPr>
              <p:nvPr/>
            </p:nvSpPr>
            <p:spPr bwMode="auto">
              <a:xfrm>
                <a:off x="4616" y="2892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6" name="Rectangle 170"/>
              <p:cNvSpPr>
                <a:spLocks noChangeArrowheads="1"/>
              </p:cNvSpPr>
              <p:nvPr/>
            </p:nvSpPr>
            <p:spPr bwMode="auto">
              <a:xfrm>
                <a:off x="4616" y="2892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7" name="Line 171"/>
              <p:cNvSpPr>
                <a:spLocks noChangeShapeType="1"/>
              </p:cNvSpPr>
              <p:nvPr/>
            </p:nvSpPr>
            <p:spPr bwMode="auto">
              <a:xfrm>
                <a:off x="325" y="3006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8" name="Rectangle 172"/>
              <p:cNvSpPr>
                <a:spLocks noChangeArrowheads="1"/>
              </p:cNvSpPr>
              <p:nvPr/>
            </p:nvSpPr>
            <p:spPr bwMode="auto">
              <a:xfrm>
                <a:off x="325" y="3006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39" name="Line 173"/>
              <p:cNvSpPr>
                <a:spLocks noChangeShapeType="1"/>
              </p:cNvSpPr>
              <p:nvPr/>
            </p:nvSpPr>
            <p:spPr bwMode="auto">
              <a:xfrm>
                <a:off x="512" y="3006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0" name="Rectangle 174"/>
              <p:cNvSpPr>
                <a:spLocks noChangeArrowheads="1"/>
              </p:cNvSpPr>
              <p:nvPr/>
            </p:nvSpPr>
            <p:spPr bwMode="auto">
              <a:xfrm>
                <a:off x="512" y="3006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1" name="Line 175"/>
              <p:cNvSpPr>
                <a:spLocks noChangeShapeType="1"/>
              </p:cNvSpPr>
              <p:nvPr/>
            </p:nvSpPr>
            <p:spPr bwMode="auto">
              <a:xfrm>
                <a:off x="4616" y="3006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2" name="Rectangle 176"/>
              <p:cNvSpPr>
                <a:spLocks noChangeArrowheads="1"/>
              </p:cNvSpPr>
              <p:nvPr/>
            </p:nvSpPr>
            <p:spPr bwMode="auto">
              <a:xfrm>
                <a:off x="4616" y="3006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3" name="Line 177"/>
              <p:cNvSpPr>
                <a:spLocks noChangeShapeType="1"/>
              </p:cNvSpPr>
              <p:nvPr/>
            </p:nvSpPr>
            <p:spPr bwMode="auto">
              <a:xfrm>
                <a:off x="325" y="3141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4" name="Rectangle 178"/>
              <p:cNvSpPr>
                <a:spLocks noChangeArrowheads="1"/>
              </p:cNvSpPr>
              <p:nvPr/>
            </p:nvSpPr>
            <p:spPr bwMode="auto">
              <a:xfrm>
                <a:off x="325" y="3141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5" name="Line 179"/>
              <p:cNvSpPr>
                <a:spLocks noChangeShapeType="1"/>
              </p:cNvSpPr>
              <p:nvPr/>
            </p:nvSpPr>
            <p:spPr bwMode="auto">
              <a:xfrm>
                <a:off x="512" y="3141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6" name="Rectangle 180"/>
              <p:cNvSpPr>
                <a:spLocks noChangeArrowheads="1"/>
              </p:cNvSpPr>
              <p:nvPr/>
            </p:nvSpPr>
            <p:spPr bwMode="auto">
              <a:xfrm>
                <a:off x="512" y="3141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7" name="Line 181"/>
              <p:cNvSpPr>
                <a:spLocks noChangeShapeType="1"/>
              </p:cNvSpPr>
              <p:nvPr/>
            </p:nvSpPr>
            <p:spPr bwMode="auto">
              <a:xfrm>
                <a:off x="4616" y="3141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8" name="Rectangle 182"/>
              <p:cNvSpPr>
                <a:spLocks noChangeArrowheads="1"/>
              </p:cNvSpPr>
              <p:nvPr/>
            </p:nvSpPr>
            <p:spPr bwMode="auto">
              <a:xfrm>
                <a:off x="4616" y="3141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49" name="Line 183"/>
              <p:cNvSpPr>
                <a:spLocks noChangeShapeType="1"/>
              </p:cNvSpPr>
              <p:nvPr/>
            </p:nvSpPr>
            <p:spPr bwMode="auto">
              <a:xfrm>
                <a:off x="325" y="3271"/>
                <a:ext cx="49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0" name="Rectangle 184"/>
              <p:cNvSpPr>
                <a:spLocks noChangeArrowheads="1"/>
              </p:cNvSpPr>
              <p:nvPr/>
            </p:nvSpPr>
            <p:spPr bwMode="auto">
              <a:xfrm>
                <a:off x="325" y="3271"/>
                <a:ext cx="49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1" name="Line 185"/>
              <p:cNvSpPr>
                <a:spLocks noChangeShapeType="1"/>
              </p:cNvSpPr>
              <p:nvPr/>
            </p:nvSpPr>
            <p:spPr bwMode="auto">
              <a:xfrm>
                <a:off x="325" y="3381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2" name="Rectangle 186"/>
              <p:cNvSpPr>
                <a:spLocks noChangeArrowheads="1"/>
              </p:cNvSpPr>
              <p:nvPr/>
            </p:nvSpPr>
            <p:spPr bwMode="auto">
              <a:xfrm>
                <a:off x="325" y="3381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3" name="Line 187"/>
              <p:cNvSpPr>
                <a:spLocks noChangeShapeType="1"/>
              </p:cNvSpPr>
              <p:nvPr/>
            </p:nvSpPr>
            <p:spPr bwMode="auto">
              <a:xfrm>
                <a:off x="512" y="3381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4" name="Rectangle 188"/>
              <p:cNvSpPr>
                <a:spLocks noChangeArrowheads="1"/>
              </p:cNvSpPr>
              <p:nvPr/>
            </p:nvSpPr>
            <p:spPr bwMode="auto">
              <a:xfrm>
                <a:off x="512" y="3381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5" name="Line 189"/>
              <p:cNvSpPr>
                <a:spLocks noChangeShapeType="1"/>
              </p:cNvSpPr>
              <p:nvPr/>
            </p:nvSpPr>
            <p:spPr bwMode="auto">
              <a:xfrm>
                <a:off x="4616" y="3381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6" name="Rectangle 190"/>
              <p:cNvSpPr>
                <a:spLocks noChangeArrowheads="1"/>
              </p:cNvSpPr>
              <p:nvPr/>
            </p:nvSpPr>
            <p:spPr bwMode="auto">
              <a:xfrm>
                <a:off x="4616" y="3381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7" name="Line 191"/>
              <p:cNvSpPr>
                <a:spLocks noChangeShapeType="1"/>
              </p:cNvSpPr>
              <p:nvPr/>
            </p:nvSpPr>
            <p:spPr bwMode="auto">
              <a:xfrm>
                <a:off x="325" y="3604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8" name="Rectangle 192"/>
              <p:cNvSpPr>
                <a:spLocks noChangeArrowheads="1"/>
              </p:cNvSpPr>
              <p:nvPr/>
            </p:nvSpPr>
            <p:spPr bwMode="auto">
              <a:xfrm>
                <a:off x="325" y="3604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59" name="Line 193"/>
              <p:cNvSpPr>
                <a:spLocks noChangeShapeType="1"/>
              </p:cNvSpPr>
              <p:nvPr/>
            </p:nvSpPr>
            <p:spPr bwMode="auto">
              <a:xfrm>
                <a:off x="512" y="3604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0" name="Rectangle 194"/>
              <p:cNvSpPr>
                <a:spLocks noChangeArrowheads="1"/>
              </p:cNvSpPr>
              <p:nvPr/>
            </p:nvSpPr>
            <p:spPr bwMode="auto">
              <a:xfrm>
                <a:off x="512" y="3604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1" name="Line 195"/>
              <p:cNvSpPr>
                <a:spLocks noChangeShapeType="1"/>
              </p:cNvSpPr>
              <p:nvPr/>
            </p:nvSpPr>
            <p:spPr bwMode="auto">
              <a:xfrm>
                <a:off x="4616" y="3604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2" name="Rectangle 196"/>
              <p:cNvSpPr>
                <a:spLocks noChangeArrowheads="1"/>
              </p:cNvSpPr>
              <p:nvPr/>
            </p:nvSpPr>
            <p:spPr bwMode="auto">
              <a:xfrm>
                <a:off x="4616" y="3604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3" name="Line 197"/>
              <p:cNvSpPr>
                <a:spLocks noChangeShapeType="1"/>
              </p:cNvSpPr>
              <p:nvPr/>
            </p:nvSpPr>
            <p:spPr bwMode="auto">
              <a:xfrm>
                <a:off x="325" y="3823"/>
                <a:ext cx="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4" name="Rectangle 198"/>
              <p:cNvSpPr>
                <a:spLocks noChangeArrowheads="1"/>
              </p:cNvSpPr>
              <p:nvPr/>
            </p:nvSpPr>
            <p:spPr bwMode="auto">
              <a:xfrm>
                <a:off x="325" y="3823"/>
                <a:ext cx="1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5" name="Line 199"/>
              <p:cNvSpPr>
                <a:spLocks noChangeShapeType="1"/>
              </p:cNvSpPr>
              <p:nvPr/>
            </p:nvSpPr>
            <p:spPr bwMode="auto">
              <a:xfrm>
                <a:off x="512" y="3823"/>
                <a:ext cx="40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6" name="Rectangle 200"/>
              <p:cNvSpPr>
                <a:spLocks noChangeArrowheads="1"/>
              </p:cNvSpPr>
              <p:nvPr/>
            </p:nvSpPr>
            <p:spPr bwMode="auto">
              <a:xfrm>
                <a:off x="512" y="3823"/>
                <a:ext cx="4098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7" name="Line 201"/>
              <p:cNvSpPr>
                <a:spLocks noChangeShapeType="1"/>
              </p:cNvSpPr>
              <p:nvPr/>
            </p:nvSpPr>
            <p:spPr bwMode="auto">
              <a:xfrm>
                <a:off x="4616" y="3823"/>
                <a:ext cx="6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8" name="Rectangle 202"/>
              <p:cNvSpPr>
                <a:spLocks noChangeArrowheads="1"/>
              </p:cNvSpPr>
              <p:nvPr/>
            </p:nvSpPr>
            <p:spPr bwMode="auto">
              <a:xfrm>
                <a:off x="4616" y="3823"/>
                <a:ext cx="6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69" name="Line 203"/>
              <p:cNvSpPr>
                <a:spLocks noChangeShapeType="1"/>
              </p:cNvSpPr>
              <p:nvPr/>
            </p:nvSpPr>
            <p:spPr bwMode="auto">
              <a:xfrm>
                <a:off x="319" y="603"/>
                <a:ext cx="0" cy="343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270" name="Rectangle 204"/>
              <p:cNvSpPr>
                <a:spLocks noChangeArrowheads="1"/>
              </p:cNvSpPr>
              <p:nvPr/>
            </p:nvSpPr>
            <p:spPr bwMode="auto">
              <a:xfrm>
                <a:off x="319" y="603"/>
                <a:ext cx="6" cy="34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506" y="608"/>
              <a:ext cx="0" cy="34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8" name="Rectangle 207"/>
            <p:cNvSpPr>
              <a:spLocks noChangeArrowheads="1"/>
            </p:cNvSpPr>
            <p:nvPr/>
          </p:nvSpPr>
          <p:spPr bwMode="auto">
            <a:xfrm>
              <a:off x="506" y="608"/>
              <a:ext cx="6" cy="34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9" name="Line 208"/>
            <p:cNvSpPr>
              <a:spLocks noChangeShapeType="1"/>
            </p:cNvSpPr>
            <p:nvPr/>
          </p:nvSpPr>
          <p:spPr bwMode="auto">
            <a:xfrm>
              <a:off x="4610" y="608"/>
              <a:ext cx="0" cy="34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0" name="Rectangle 209"/>
            <p:cNvSpPr>
              <a:spLocks noChangeArrowheads="1"/>
            </p:cNvSpPr>
            <p:nvPr/>
          </p:nvSpPr>
          <p:spPr bwMode="auto">
            <a:xfrm>
              <a:off x="4626" y="608"/>
              <a:ext cx="6" cy="34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1" name="Line 210"/>
            <p:cNvSpPr>
              <a:spLocks noChangeShapeType="1"/>
            </p:cNvSpPr>
            <p:nvPr/>
          </p:nvSpPr>
          <p:spPr bwMode="auto">
            <a:xfrm>
              <a:off x="325" y="4031"/>
              <a:ext cx="49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2" name="Rectangle 211"/>
            <p:cNvSpPr>
              <a:spLocks noChangeArrowheads="1"/>
            </p:cNvSpPr>
            <p:nvPr/>
          </p:nvSpPr>
          <p:spPr bwMode="auto">
            <a:xfrm>
              <a:off x="325" y="4031"/>
              <a:ext cx="493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3" name="Line 212"/>
            <p:cNvSpPr>
              <a:spLocks noChangeShapeType="1"/>
            </p:cNvSpPr>
            <p:nvPr/>
          </p:nvSpPr>
          <p:spPr bwMode="auto">
            <a:xfrm>
              <a:off x="5257" y="608"/>
              <a:ext cx="0" cy="34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4" name="Rectangle 213"/>
            <p:cNvSpPr>
              <a:spLocks noChangeArrowheads="1"/>
            </p:cNvSpPr>
            <p:nvPr/>
          </p:nvSpPr>
          <p:spPr bwMode="auto">
            <a:xfrm>
              <a:off x="5257" y="608"/>
              <a:ext cx="6" cy="34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5" name="Line 214"/>
            <p:cNvSpPr>
              <a:spLocks noChangeShapeType="1"/>
            </p:cNvSpPr>
            <p:nvPr/>
          </p:nvSpPr>
          <p:spPr bwMode="auto">
            <a:xfrm>
              <a:off x="319" y="40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6" name="Rectangle 215"/>
            <p:cNvSpPr>
              <a:spLocks noChangeArrowheads="1"/>
            </p:cNvSpPr>
            <p:nvPr/>
          </p:nvSpPr>
          <p:spPr bwMode="auto">
            <a:xfrm>
              <a:off x="319" y="403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7" name="Line 216"/>
            <p:cNvSpPr>
              <a:spLocks noChangeShapeType="1"/>
            </p:cNvSpPr>
            <p:nvPr/>
          </p:nvSpPr>
          <p:spPr bwMode="auto">
            <a:xfrm>
              <a:off x="506" y="40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8" name="Rectangle 217"/>
            <p:cNvSpPr>
              <a:spLocks noChangeArrowheads="1"/>
            </p:cNvSpPr>
            <p:nvPr/>
          </p:nvSpPr>
          <p:spPr bwMode="auto">
            <a:xfrm>
              <a:off x="506" y="403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19" name="Line 218"/>
            <p:cNvSpPr>
              <a:spLocks noChangeShapeType="1"/>
            </p:cNvSpPr>
            <p:nvPr/>
          </p:nvSpPr>
          <p:spPr bwMode="auto">
            <a:xfrm>
              <a:off x="4610" y="40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0" name="Rectangle 219"/>
            <p:cNvSpPr>
              <a:spLocks noChangeArrowheads="1"/>
            </p:cNvSpPr>
            <p:nvPr/>
          </p:nvSpPr>
          <p:spPr bwMode="auto">
            <a:xfrm>
              <a:off x="4610" y="403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1" name="Line 220"/>
            <p:cNvSpPr>
              <a:spLocks noChangeShapeType="1"/>
            </p:cNvSpPr>
            <p:nvPr/>
          </p:nvSpPr>
          <p:spPr bwMode="auto">
            <a:xfrm>
              <a:off x="5257" y="40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2" name="Rectangle 221"/>
            <p:cNvSpPr>
              <a:spLocks noChangeArrowheads="1"/>
            </p:cNvSpPr>
            <p:nvPr/>
          </p:nvSpPr>
          <p:spPr bwMode="auto">
            <a:xfrm>
              <a:off x="5257" y="403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3" name="Line 222"/>
            <p:cNvSpPr>
              <a:spLocks noChangeShapeType="1"/>
            </p:cNvSpPr>
            <p:nvPr/>
          </p:nvSpPr>
          <p:spPr bwMode="auto">
            <a:xfrm>
              <a:off x="5263" y="6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4" name="Rectangle 223"/>
            <p:cNvSpPr>
              <a:spLocks noChangeArrowheads="1"/>
            </p:cNvSpPr>
            <p:nvPr/>
          </p:nvSpPr>
          <p:spPr bwMode="auto">
            <a:xfrm>
              <a:off x="5263" y="603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5" name="Line 224"/>
            <p:cNvSpPr>
              <a:spLocks noChangeShapeType="1"/>
            </p:cNvSpPr>
            <p:nvPr/>
          </p:nvSpPr>
          <p:spPr bwMode="auto">
            <a:xfrm>
              <a:off x="5263" y="82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6" name="Rectangle 225"/>
            <p:cNvSpPr>
              <a:spLocks noChangeArrowheads="1"/>
            </p:cNvSpPr>
            <p:nvPr/>
          </p:nvSpPr>
          <p:spPr bwMode="auto">
            <a:xfrm>
              <a:off x="5263" y="821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7" name="Line 226"/>
            <p:cNvSpPr>
              <a:spLocks noChangeShapeType="1"/>
            </p:cNvSpPr>
            <p:nvPr/>
          </p:nvSpPr>
          <p:spPr bwMode="auto">
            <a:xfrm>
              <a:off x="5263" y="9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8" name="Rectangle 227"/>
            <p:cNvSpPr>
              <a:spLocks noChangeArrowheads="1"/>
            </p:cNvSpPr>
            <p:nvPr/>
          </p:nvSpPr>
          <p:spPr bwMode="auto">
            <a:xfrm>
              <a:off x="5263" y="931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29" name="Line 228"/>
            <p:cNvSpPr>
              <a:spLocks noChangeShapeType="1"/>
            </p:cNvSpPr>
            <p:nvPr/>
          </p:nvSpPr>
          <p:spPr bwMode="auto">
            <a:xfrm>
              <a:off x="5263" y="107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0" name="Rectangle 229"/>
            <p:cNvSpPr>
              <a:spLocks noChangeArrowheads="1"/>
            </p:cNvSpPr>
            <p:nvPr/>
          </p:nvSpPr>
          <p:spPr bwMode="auto">
            <a:xfrm>
              <a:off x="5263" y="1071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1" name="Line 230"/>
            <p:cNvSpPr>
              <a:spLocks noChangeShapeType="1"/>
            </p:cNvSpPr>
            <p:nvPr/>
          </p:nvSpPr>
          <p:spPr bwMode="auto">
            <a:xfrm>
              <a:off x="5263" y="12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2" name="Rectangle 231"/>
            <p:cNvSpPr>
              <a:spLocks noChangeArrowheads="1"/>
            </p:cNvSpPr>
            <p:nvPr/>
          </p:nvSpPr>
          <p:spPr bwMode="auto">
            <a:xfrm>
              <a:off x="5263" y="1206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3" name="Line 232"/>
            <p:cNvSpPr>
              <a:spLocks noChangeShapeType="1"/>
            </p:cNvSpPr>
            <p:nvPr/>
          </p:nvSpPr>
          <p:spPr bwMode="auto">
            <a:xfrm>
              <a:off x="5263" y="134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4" name="Rectangle 233"/>
            <p:cNvSpPr>
              <a:spLocks noChangeArrowheads="1"/>
            </p:cNvSpPr>
            <p:nvPr/>
          </p:nvSpPr>
          <p:spPr bwMode="auto">
            <a:xfrm>
              <a:off x="5263" y="1342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5" name="Line 234"/>
            <p:cNvSpPr>
              <a:spLocks noChangeShapeType="1"/>
            </p:cNvSpPr>
            <p:nvPr/>
          </p:nvSpPr>
          <p:spPr bwMode="auto">
            <a:xfrm>
              <a:off x="5263" y="139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6" name="Rectangle 235"/>
            <p:cNvSpPr>
              <a:spLocks noChangeArrowheads="1"/>
            </p:cNvSpPr>
            <p:nvPr/>
          </p:nvSpPr>
          <p:spPr bwMode="auto">
            <a:xfrm>
              <a:off x="5263" y="1399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7" name="Line 236"/>
            <p:cNvSpPr>
              <a:spLocks noChangeShapeType="1"/>
            </p:cNvSpPr>
            <p:nvPr/>
          </p:nvSpPr>
          <p:spPr bwMode="auto">
            <a:xfrm>
              <a:off x="5263" y="158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8" name="Rectangle 237"/>
            <p:cNvSpPr>
              <a:spLocks noChangeArrowheads="1"/>
            </p:cNvSpPr>
            <p:nvPr/>
          </p:nvSpPr>
          <p:spPr bwMode="auto">
            <a:xfrm>
              <a:off x="5263" y="158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9" name="Line 238"/>
            <p:cNvSpPr>
              <a:spLocks noChangeShapeType="1"/>
            </p:cNvSpPr>
            <p:nvPr/>
          </p:nvSpPr>
          <p:spPr bwMode="auto">
            <a:xfrm>
              <a:off x="5263" y="172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0" name="Rectangle 239"/>
            <p:cNvSpPr>
              <a:spLocks noChangeArrowheads="1"/>
            </p:cNvSpPr>
            <p:nvPr/>
          </p:nvSpPr>
          <p:spPr bwMode="auto">
            <a:xfrm>
              <a:off x="5263" y="1721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1" name="Line 240"/>
            <p:cNvSpPr>
              <a:spLocks noChangeShapeType="1"/>
            </p:cNvSpPr>
            <p:nvPr/>
          </p:nvSpPr>
          <p:spPr bwMode="auto">
            <a:xfrm>
              <a:off x="5263" y="18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2" name="Rectangle 241"/>
            <p:cNvSpPr>
              <a:spLocks noChangeArrowheads="1"/>
            </p:cNvSpPr>
            <p:nvPr/>
          </p:nvSpPr>
          <p:spPr bwMode="auto">
            <a:xfrm>
              <a:off x="5263" y="1857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3" name="Line 242"/>
            <p:cNvSpPr>
              <a:spLocks noChangeShapeType="1"/>
            </p:cNvSpPr>
            <p:nvPr/>
          </p:nvSpPr>
          <p:spPr bwMode="auto">
            <a:xfrm>
              <a:off x="5263" y="199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4" name="Rectangle 243"/>
            <p:cNvSpPr>
              <a:spLocks noChangeArrowheads="1"/>
            </p:cNvSpPr>
            <p:nvPr/>
          </p:nvSpPr>
          <p:spPr bwMode="auto">
            <a:xfrm>
              <a:off x="5263" y="1992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5" name="Line 244"/>
            <p:cNvSpPr>
              <a:spLocks noChangeShapeType="1"/>
            </p:cNvSpPr>
            <p:nvPr/>
          </p:nvSpPr>
          <p:spPr bwMode="auto">
            <a:xfrm>
              <a:off x="5263" y="22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6" name="Rectangle 245"/>
            <p:cNvSpPr>
              <a:spLocks noChangeArrowheads="1"/>
            </p:cNvSpPr>
            <p:nvPr/>
          </p:nvSpPr>
          <p:spPr bwMode="auto">
            <a:xfrm>
              <a:off x="5263" y="222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7" name="Line 246"/>
            <p:cNvSpPr>
              <a:spLocks noChangeShapeType="1"/>
            </p:cNvSpPr>
            <p:nvPr/>
          </p:nvSpPr>
          <p:spPr bwMode="auto">
            <a:xfrm>
              <a:off x="5263" y="233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8" name="Rectangle 247"/>
            <p:cNvSpPr>
              <a:spLocks noChangeArrowheads="1"/>
            </p:cNvSpPr>
            <p:nvPr/>
          </p:nvSpPr>
          <p:spPr bwMode="auto">
            <a:xfrm>
              <a:off x="5263" y="2335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49" name="Line 248"/>
            <p:cNvSpPr>
              <a:spLocks noChangeShapeType="1"/>
            </p:cNvSpPr>
            <p:nvPr/>
          </p:nvSpPr>
          <p:spPr bwMode="auto">
            <a:xfrm>
              <a:off x="5263" y="24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0" name="Rectangle 249"/>
            <p:cNvSpPr>
              <a:spLocks noChangeArrowheads="1"/>
            </p:cNvSpPr>
            <p:nvPr/>
          </p:nvSpPr>
          <p:spPr bwMode="auto">
            <a:xfrm>
              <a:off x="5263" y="2460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1" name="Line 250"/>
            <p:cNvSpPr>
              <a:spLocks noChangeShapeType="1"/>
            </p:cNvSpPr>
            <p:nvPr/>
          </p:nvSpPr>
          <p:spPr bwMode="auto">
            <a:xfrm>
              <a:off x="5263" y="25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2" name="Rectangle 251"/>
            <p:cNvSpPr>
              <a:spLocks noChangeArrowheads="1"/>
            </p:cNvSpPr>
            <p:nvPr/>
          </p:nvSpPr>
          <p:spPr bwMode="auto">
            <a:xfrm>
              <a:off x="5263" y="2569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3" name="Line 252"/>
            <p:cNvSpPr>
              <a:spLocks noChangeShapeType="1"/>
            </p:cNvSpPr>
            <p:nvPr/>
          </p:nvSpPr>
          <p:spPr bwMode="auto">
            <a:xfrm>
              <a:off x="5263" y="267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4" name="Rectangle 253"/>
            <p:cNvSpPr>
              <a:spLocks noChangeArrowheads="1"/>
            </p:cNvSpPr>
            <p:nvPr/>
          </p:nvSpPr>
          <p:spPr bwMode="auto">
            <a:xfrm>
              <a:off x="5263" y="2678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5" name="Line 254"/>
            <p:cNvSpPr>
              <a:spLocks noChangeShapeType="1"/>
            </p:cNvSpPr>
            <p:nvPr/>
          </p:nvSpPr>
          <p:spPr bwMode="auto">
            <a:xfrm>
              <a:off x="5263" y="289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6" name="Rectangle 255"/>
            <p:cNvSpPr>
              <a:spLocks noChangeArrowheads="1"/>
            </p:cNvSpPr>
            <p:nvPr/>
          </p:nvSpPr>
          <p:spPr bwMode="auto">
            <a:xfrm>
              <a:off x="5263" y="2892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7" name="Line 256"/>
            <p:cNvSpPr>
              <a:spLocks noChangeShapeType="1"/>
            </p:cNvSpPr>
            <p:nvPr/>
          </p:nvSpPr>
          <p:spPr bwMode="auto">
            <a:xfrm>
              <a:off x="5263" y="30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8" name="Rectangle 257"/>
            <p:cNvSpPr>
              <a:spLocks noChangeArrowheads="1"/>
            </p:cNvSpPr>
            <p:nvPr/>
          </p:nvSpPr>
          <p:spPr bwMode="auto">
            <a:xfrm>
              <a:off x="5263" y="3006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59" name="Line 258"/>
            <p:cNvSpPr>
              <a:spLocks noChangeShapeType="1"/>
            </p:cNvSpPr>
            <p:nvPr/>
          </p:nvSpPr>
          <p:spPr bwMode="auto">
            <a:xfrm>
              <a:off x="5263" y="314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0" name="Rectangle 259"/>
            <p:cNvSpPr>
              <a:spLocks noChangeArrowheads="1"/>
            </p:cNvSpPr>
            <p:nvPr/>
          </p:nvSpPr>
          <p:spPr bwMode="auto">
            <a:xfrm>
              <a:off x="5263" y="3141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1" name="Line 260"/>
            <p:cNvSpPr>
              <a:spLocks noChangeShapeType="1"/>
            </p:cNvSpPr>
            <p:nvPr/>
          </p:nvSpPr>
          <p:spPr bwMode="auto">
            <a:xfrm>
              <a:off x="5263" y="327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2" name="Rectangle 261"/>
            <p:cNvSpPr>
              <a:spLocks noChangeArrowheads="1"/>
            </p:cNvSpPr>
            <p:nvPr/>
          </p:nvSpPr>
          <p:spPr bwMode="auto">
            <a:xfrm>
              <a:off x="5263" y="3271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3" name="Line 262"/>
            <p:cNvSpPr>
              <a:spLocks noChangeShapeType="1"/>
            </p:cNvSpPr>
            <p:nvPr/>
          </p:nvSpPr>
          <p:spPr bwMode="auto">
            <a:xfrm>
              <a:off x="5263" y="33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4" name="Rectangle 263"/>
            <p:cNvSpPr>
              <a:spLocks noChangeArrowheads="1"/>
            </p:cNvSpPr>
            <p:nvPr/>
          </p:nvSpPr>
          <p:spPr bwMode="auto">
            <a:xfrm>
              <a:off x="5263" y="3381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5" name="Line 264"/>
            <p:cNvSpPr>
              <a:spLocks noChangeShapeType="1"/>
            </p:cNvSpPr>
            <p:nvPr/>
          </p:nvSpPr>
          <p:spPr bwMode="auto">
            <a:xfrm>
              <a:off x="5263" y="360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6" name="Rectangle 265"/>
            <p:cNvSpPr>
              <a:spLocks noChangeArrowheads="1"/>
            </p:cNvSpPr>
            <p:nvPr/>
          </p:nvSpPr>
          <p:spPr bwMode="auto">
            <a:xfrm>
              <a:off x="5263" y="3604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7" name="Line 266"/>
            <p:cNvSpPr>
              <a:spLocks noChangeShapeType="1"/>
            </p:cNvSpPr>
            <p:nvPr/>
          </p:nvSpPr>
          <p:spPr bwMode="auto">
            <a:xfrm>
              <a:off x="5263" y="382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8" name="Rectangle 267"/>
            <p:cNvSpPr>
              <a:spLocks noChangeArrowheads="1"/>
            </p:cNvSpPr>
            <p:nvPr/>
          </p:nvSpPr>
          <p:spPr bwMode="auto">
            <a:xfrm>
              <a:off x="5263" y="3823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69" name="Line 268"/>
            <p:cNvSpPr>
              <a:spLocks noChangeShapeType="1"/>
            </p:cNvSpPr>
            <p:nvPr/>
          </p:nvSpPr>
          <p:spPr bwMode="auto">
            <a:xfrm>
              <a:off x="5263" y="40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70" name="Rectangle 269"/>
            <p:cNvSpPr>
              <a:spLocks noChangeArrowheads="1"/>
            </p:cNvSpPr>
            <p:nvPr/>
          </p:nvSpPr>
          <p:spPr bwMode="auto">
            <a:xfrm>
              <a:off x="5263" y="4031"/>
              <a:ext cx="6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</p:grp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3362326" y="6448425"/>
            <a:ext cx="489594" cy="409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21305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92110"/>
              </p:ext>
            </p:extLst>
          </p:nvPr>
        </p:nvGraphicFramePr>
        <p:xfrm>
          <a:off x="251520" y="1319253"/>
          <a:ext cx="8784976" cy="4890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2728"/>
                <a:gridCol w="648072"/>
                <a:gridCol w="705676"/>
                <a:gridCol w="878500"/>
              </a:tblGrid>
              <a:tr h="3047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Conceptos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10"/>
                        </a:lnSpc>
                        <a:spcAft>
                          <a:spcPts val="505"/>
                        </a:spcAft>
                        <a:tabLst/>
                      </a:pPr>
                      <a:r>
                        <a:rPr lang="es-ES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es-MX" sz="13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10"/>
                        </a:lnSpc>
                        <a:spcAft>
                          <a:spcPts val="505"/>
                        </a:spcAft>
                        <a:tabLst/>
                      </a:pPr>
                      <a:r>
                        <a:rPr lang="es-ES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endParaRPr lang="es-MX" sz="13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10"/>
                        </a:lnSpc>
                        <a:spcAft>
                          <a:spcPts val="505"/>
                        </a:spcAft>
                        <a:tabLst/>
                      </a:pPr>
                      <a:r>
                        <a:rPr lang="es-ES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1773442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es-ES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Reunión</a:t>
                      </a: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MX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Reglas de Operación de los Consejos de Armonización Contable de las Entidades federativas.</a:t>
                      </a:r>
                    </a:p>
                    <a:p>
                      <a:pPr marL="0" indent="0" algn="just">
                        <a:lnSpc>
                          <a:spcPts val="1080"/>
                        </a:lnSpc>
                        <a:spcAft>
                          <a:spcPts val="0"/>
                        </a:spcAft>
                        <a:buNone/>
                      </a:pPr>
                      <a:endParaRPr lang="es-MX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ts val="108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s-MX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Reformas y adiciones a la Ley General de Contabilidad Gubernamental.</a:t>
                      </a:r>
                    </a:p>
                    <a:p>
                      <a:pPr marL="342900" indent="-342900" algn="just">
                        <a:lnSpc>
                          <a:spcPts val="108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endParaRPr lang="es-MX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ts val="108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s-MX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normativos publicados por el CONAC.</a:t>
                      </a:r>
                    </a:p>
                    <a:p>
                      <a:pPr marL="342900" indent="-342900" algn="just">
                        <a:lnSpc>
                          <a:spcPts val="108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endParaRPr lang="es-MX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s-MX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Reformas al Decreto de Creación del Consejo de Armonización Contable del Estado y su estatuto.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endParaRPr lang="es-ES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marR="0" indent="-26511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s-MX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 de los acuerdos tomados en la Segunda Reunión del CACE 2015.</a:t>
                      </a: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pattFill prst="wdUpDiag">
                      <a:fgClr>
                        <a:srgbClr val="00602B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1037330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es-ES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Reunión </a:t>
                      </a:r>
                      <a:r>
                        <a:rPr lang="es-ES" sz="13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(17 de junio)</a:t>
                      </a: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es-ES" sz="13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ts val="108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Proceso de adopción e  implementación de la Armonización 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Contable.</a:t>
                      </a:r>
                    </a:p>
                    <a:p>
                      <a:pPr marL="342900" indent="-342900" algn="just">
                        <a:lnSpc>
                          <a:spcPts val="108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es-MX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Seguimiento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los Acuerdos de la Reunión del CACE, realizada en el mes de marzo 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ejercicio 2016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pattFill prst="wdUpDiag">
                      <a:fgClr>
                        <a:srgbClr val="00602B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1185117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es-E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Tercera Reunión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 de noviembre)</a:t>
                      </a:r>
                      <a:endParaRPr lang="es-MX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Proceso de adopción e  implementación de la Armonización 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Contable.</a:t>
                      </a:r>
                    </a:p>
                    <a:p>
                      <a:pPr marL="342900" indent="-342900" algn="just">
                        <a:lnSpc>
                          <a:spcPts val="108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es-MX" sz="13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Seguimiento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los Acuerdos de la Reunión del CACE, realizada en el mes de junio </a:t>
                      </a:r>
                      <a:r>
                        <a:rPr lang="es-ES" sz="1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</a:t>
                      </a: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ejercicio 2016.</a:t>
                      </a:r>
                      <a:endParaRPr lang="es-MX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1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>
                    <a:pattFill prst="wdUpDiag">
                      <a:fgClr>
                        <a:srgbClr val="00602B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23528" y="764704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7" algn="just"/>
            <a:r>
              <a:rPr lang="es-ES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3.2. Plan Anual de Trabajo</a:t>
            </a:r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s-MX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55576" y="159604"/>
            <a:ext cx="77768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3. Reglas de Operación de los Consejos de Armonización 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Contable de </a:t>
            </a:r>
            <a:r>
              <a:rPr lang="es-MX" sz="1900" b="1" dirty="0">
                <a:ln w="50800"/>
                <a:solidFill>
                  <a:srgbClr val="00863D"/>
                </a:solidFill>
              </a:rPr>
              <a:t>las Entidades Federativas.        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3362326" y="6448425"/>
            <a:ext cx="489594" cy="409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616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34794" y="2328904"/>
            <a:ext cx="7797646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4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 Reformas y Adiciones a la Ley General de Contabilidad Gubernamental</a:t>
            </a:r>
            <a:endParaRPr lang="es-MX" sz="36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02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92587" y="327868"/>
            <a:ext cx="8797479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900" b="1" dirty="0">
                <a:ln w="50800"/>
                <a:solidFill>
                  <a:srgbClr val="00863D"/>
                </a:solidFill>
              </a:rPr>
              <a:t>4</a:t>
            </a:r>
            <a:r>
              <a:rPr lang="es-MX" sz="1900" b="1" dirty="0" smtClean="0">
                <a:ln w="50800"/>
                <a:solidFill>
                  <a:srgbClr val="00863D"/>
                </a:solidFill>
              </a:rPr>
              <a:t>. Reformas y Adiciones a la Ley General de Contabilidad Gubernamental.      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39552" y="1824931"/>
            <a:ext cx="4892802" cy="1323439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1600" dirty="0">
                <a:solidFill>
                  <a:srgbClr val="FF0000"/>
                </a:solidFill>
              </a:rPr>
              <a:t>Cada entidad federativa establecerá un consejo de armonización contable, los cuales auxiliarán al CONAC en el cumplimiento de lo dispuesto en la LGCG.</a:t>
            </a:r>
          </a:p>
          <a:p>
            <a:pPr algn="just">
              <a:spcAft>
                <a:spcPts val="0"/>
              </a:spcAft>
            </a:pPr>
            <a:r>
              <a:rPr lang="es-MX" sz="1600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71600" y="145342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00FF"/>
                </a:solidFill>
              </a:rPr>
              <a:t>ADICIÓN DEL ART. 10 BIS</a:t>
            </a:r>
            <a:endParaRPr lang="es-MX" sz="1800" b="1" dirty="0">
              <a:solidFill>
                <a:srgbClr val="0000FF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347864" y="3501008"/>
            <a:ext cx="4921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1800" dirty="0"/>
              <a:t>Chiapas </a:t>
            </a:r>
            <a:r>
              <a:rPr lang="es-MX" sz="1800" dirty="0" smtClean="0"/>
              <a:t>cumpli</a:t>
            </a:r>
            <a:r>
              <a:rPr lang="es-MX" sz="1800" dirty="0"/>
              <a:t>ó</a:t>
            </a:r>
            <a:r>
              <a:rPr lang="es-MX" sz="1800" dirty="0" smtClean="0"/>
              <a:t> con la instalación de su   Consejo (CACE), desde el 13 </a:t>
            </a:r>
            <a:r>
              <a:rPr lang="es-MX" sz="1800" dirty="0"/>
              <a:t>de julio del </a:t>
            </a:r>
            <a:r>
              <a:rPr lang="es-MX" sz="1800" dirty="0" smtClean="0"/>
              <a:t>2011; con fundamento en el artículo décimo séptimo transitorio del Presupuesto de Egresos Federal del ejercicio 2011.</a:t>
            </a:r>
            <a:endParaRPr lang="es-MX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16180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34794" y="2328904"/>
            <a:ext cx="7797646" cy="137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5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 Documentos normativos publicados por el CONAC.</a:t>
            </a:r>
            <a:endParaRPr lang="es-MX" sz="36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3229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19923</TotalTime>
  <Words>1725</Words>
  <Application>Microsoft Office PowerPoint</Application>
  <PresentationFormat>Presentación en pantalla (4:3)</PresentationFormat>
  <Paragraphs>262</Paragraphs>
  <Slides>22</Slides>
  <Notes>6</Notes>
  <HiddenSlides>5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Tomás Gustavo Coello Hernández</cp:lastModifiedBy>
  <cp:revision>1692</cp:revision>
  <cp:lastPrinted>2016-03-29T01:25:35Z</cp:lastPrinted>
  <dcterms:created xsi:type="dcterms:W3CDTF">2010-09-20T19:30:30Z</dcterms:created>
  <dcterms:modified xsi:type="dcterms:W3CDTF">2016-03-30T22:25:14Z</dcterms:modified>
</cp:coreProperties>
</file>